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5"/>
  </p:notesMasterIdLst>
  <p:sldIdLst>
    <p:sldId id="256" r:id="rId2"/>
    <p:sldId id="257" r:id="rId3"/>
    <p:sldId id="258"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59" r:id="rId21"/>
    <p:sldId id="278" r:id="rId22"/>
    <p:sldId id="280" r:id="rId23"/>
    <p:sldId id="281" r:id="rId24"/>
    <p:sldId id="282" r:id="rId25"/>
    <p:sldId id="283" r:id="rId26"/>
    <p:sldId id="284" r:id="rId27"/>
    <p:sldId id="285" r:id="rId28"/>
    <p:sldId id="286" r:id="rId29"/>
    <p:sldId id="287" r:id="rId30"/>
    <p:sldId id="288" r:id="rId31"/>
    <p:sldId id="289" r:id="rId32"/>
    <p:sldId id="291" r:id="rId33"/>
    <p:sldId id="290"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 id="318" r:id="rId57"/>
    <p:sldId id="314" r:id="rId58"/>
    <p:sldId id="315" r:id="rId59"/>
    <p:sldId id="260" r:id="rId60"/>
    <p:sldId id="316" r:id="rId61"/>
    <p:sldId id="317" r:id="rId62"/>
    <p:sldId id="319" r:id="rId63"/>
    <p:sldId id="320" r:id="rId64"/>
    <p:sldId id="321" r:id="rId65"/>
    <p:sldId id="322" r:id="rId66"/>
    <p:sldId id="323" r:id="rId67"/>
    <p:sldId id="325" r:id="rId68"/>
    <p:sldId id="326" r:id="rId69"/>
    <p:sldId id="327" r:id="rId70"/>
    <p:sldId id="328" r:id="rId71"/>
    <p:sldId id="324" r:id="rId72"/>
    <p:sldId id="329" r:id="rId73"/>
    <p:sldId id="330" r:id="rId74"/>
    <p:sldId id="331" r:id="rId75"/>
    <p:sldId id="332" r:id="rId76"/>
    <p:sldId id="333" r:id="rId77"/>
    <p:sldId id="334" r:id="rId78"/>
    <p:sldId id="335" r:id="rId79"/>
    <p:sldId id="337" r:id="rId80"/>
    <p:sldId id="336" r:id="rId81"/>
    <p:sldId id="338" r:id="rId82"/>
    <p:sldId id="339" r:id="rId83"/>
    <p:sldId id="340" r:id="rId84"/>
    <p:sldId id="341" r:id="rId85"/>
    <p:sldId id="342" r:id="rId86"/>
    <p:sldId id="343" r:id="rId87"/>
    <p:sldId id="344" r:id="rId88"/>
    <p:sldId id="345" r:id="rId89"/>
    <p:sldId id="346" r:id="rId90"/>
    <p:sldId id="347" r:id="rId91"/>
    <p:sldId id="348" r:id="rId92"/>
    <p:sldId id="349" r:id="rId93"/>
    <p:sldId id="350" r:id="rId94"/>
    <p:sldId id="351" r:id="rId95"/>
    <p:sldId id="352" r:id="rId96"/>
    <p:sldId id="353" r:id="rId97"/>
    <p:sldId id="354" r:id="rId98"/>
    <p:sldId id="356" r:id="rId99"/>
    <p:sldId id="357" r:id="rId100"/>
    <p:sldId id="358" r:id="rId101"/>
    <p:sldId id="361" r:id="rId102"/>
    <p:sldId id="362" r:id="rId103"/>
    <p:sldId id="363" r:id="rId104"/>
    <p:sldId id="364" r:id="rId105"/>
    <p:sldId id="365" r:id="rId106"/>
    <p:sldId id="366" r:id="rId107"/>
    <p:sldId id="367" r:id="rId108"/>
    <p:sldId id="372" r:id="rId109"/>
    <p:sldId id="368" r:id="rId110"/>
    <p:sldId id="371" r:id="rId111"/>
    <p:sldId id="261" r:id="rId112"/>
    <p:sldId id="373" r:id="rId113"/>
    <p:sldId id="374" r:id="rId114"/>
    <p:sldId id="375" r:id="rId115"/>
    <p:sldId id="376" r:id="rId116"/>
    <p:sldId id="377" r:id="rId117"/>
    <p:sldId id="378" r:id="rId118"/>
    <p:sldId id="379" r:id="rId119"/>
    <p:sldId id="380" r:id="rId120"/>
    <p:sldId id="381" r:id="rId121"/>
    <p:sldId id="382" r:id="rId122"/>
    <p:sldId id="383" r:id="rId123"/>
    <p:sldId id="384" r:id="rId12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03" autoAdjust="0"/>
    <p:restoredTop sz="94660"/>
  </p:normalViewPr>
  <p:slideViewPr>
    <p:cSldViewPr>
      <p:cViewPr varScale="1">
        <p:scale>
          <a:sx n="59" d="100"/>
          <a:sy n="59" d="100"/>
        </p:scale>
        <p:origin x="-62" y="-643"/>
      </p:cViewPr>
      <p:guideLst>
        <p:guide orient="horz" pos="2160"/>
        <p:guide pos="2880"/>
      </p:guideLst>
    </p:cSldViewPr>
  </p:slideViewPr>
  <p:notesTextViewPr>
    <p:cViewPr>
      <p:scale>
        <a:sx n="100" d="100"/>
        <a:sy n="100" d="100"/>
      </p:scale>
      <p:origin x="0" y="0"/>
    </p:cViewPr>
  </p:notesTextViewPr>
  <p:sorterViewPr>
    <p:cViewPr>
      <p:scale>
        <a:sx n="90" d="100"/>
        <a:sy n="90" d="100"/>
      </p:scale>
      <p:origin x="0" y="3684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 Id="rId4" Type="http://schemas.openxmlformats.org/officeDocument/2006/relationships/image" Target="../media/image37.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image" Target="../media/image40.wmf"/><Relationship Id="rId1" Type="http://schemas.openxmlformats.org/officeDocument/2006/relationships/image" Target="../media/image39.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44.wmf"/><Relationship Id="rId2" Type="http://schemas.openxmlformats.org/officeDocument/2006/relationships/image" Target="../media/image43.wmf"/><Relationship Id="rId1" Type="http://schemas.openxmlformats.org/officeDocument/2006/relationships/image" Target="../media/image42.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45.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46.wmf"/><Relationship Id="rId4" Type="http://schemas.openxmlformats.org/officeDocument/2006/relationships/image" Target="../media/image49.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53.wmf"/><Relationship Id="rId2" Type="http://schemas.openxmlformats.org/officeDocument/2006/relationships/image" Target="../media/image52.wmf"/><Relationship Id="rId1" Type="http://schemas.openxmlformats.org/officeDocument/2006/relationships/image" Target="../media/image51.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56.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57.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60.wmf"/><Relationship Id="rId2" Type="http://schemas.openxmlformats.org/officeDocument/2006/relationships/image" Target="../media/image59.wmf"/><Relationship Id="rId1" Type="http://schemas.openxmlformats.org/officeDocument/2006/relationships/image" Target="../media/image58.wmf"/><Relationship Id="rId4" Type="http://schemas.openxmlformats.org/officeDocument/2006/relationships/image" Target="../media/image6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64.wmf"/><Relationship Id="rId1" Type="http://schemas.openxmlformats.org/officeDocument/2006/relationships/image" Target="../media/image63.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66.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67.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71.wmf"/><Relationship Id="rId1" Type="http://schemas.openxmlformats.org/officeDocument/2006/relationships/image" Target="../media/image70.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74.wmf"/><Relationship Id="rId2" Type="http://schemas.openxmlformats.org/officeDocument/2006/relationships/image" Target="../media/image73.wmf"/><Relationship Id="rId1" Type="http://schemas.openxmlformats.org/officeDocument/2006/relationships/image" Target="../media/image72.wmf"/><Relationship Id="rId4" Type="http://schemas.openxmlformats.org/officeDocument/2006/relationships/image" Target="../media/image75.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78.wmf"/><Relationship Id="rId2" Type="http://schemas.openxmlformats.org/officeDocument/2006/relationships/image" Target="../media/image77.wmf"/><Relationship Id="rId1" Type="http://schemas.openxmlformats.org/officeDocument/2006/relationships/image" Target="../media/image76.wmf"/><Relationship Id="rId4" Type="http://schemas.openxmlformats.org/officeDocument/2006/relationships/image" Target="../media/image79.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82.wmf"/><Relationship Id="rId2" Type="http://schemas.openxmlformats.org/officeDocument/2006/relationships/image" Target="../media/image81.wmf"/><Relationship Id="rId1" Type="http://schemas.openxmlformats.org/officeDocument/2006/relationships/image" Target="../media/image80.wmf"/><Relationship Id="rId4" Type="http://schemas.openxmlformats.org/officeDocument/2006/relationships/image" Target="../media/image83.wmf"/></Relationships>
</file>

<file path=ppt/drawings/_rels/vmlDrawing27.vml.rels><?xml version="1.0" encoding="UTF-8" standalone="yes"?>
<Relationships xmlns="http://schemas.openxmlformats.org/package/2006/relationships"><Relationship Id="rId2" Type="http://schemas.openxmlformats.org/officeDocument/2006/relationships/image" Target="../media/image85.wmf"/><Relationship Id="rId1" Type="http://schemas.openxmlformats.org/officeDocument/2006/relationships/image" Target="../media/image84.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86.wmf"/><Relationship Id="rId2" Type="http://schemas.openxmlformats.org/officeDocument/2006/relationships/image" Target="../media/image85.wmf"/><Relationship Id="rId1" Type="http://schemas.openxmlformats.org/officeDocument/2006/relationships/image" Target="../media/image84.wmf"/><Relationship Id="rId4" Type="http://schemas.openxmlformats.org/officeDocument/2006/relationships/image" Target="../media/image87.wmf"/></Relationships>
</file>

<file path=ppt/drawings/_rels/vmlDrawing29.vml.rels><?xml version="1.0" encoding="UTF-8" standalone="yes"?>
<Relationships xmlns="http://schemas.openxmlformats.org/package/2006/relationships"><Relationship Id="rId3" Type="http://schemas.openxmlformats.org/officeDocument/2006/relationships/image" Target="../media/image90.wmf"/><Relationship Id="rId2" Type="http://schemas.openxmlformats.org/officeDocument/2006/relationships/image" Target="../media/image89.wmf"/><Relationship Id="rId1" Type="http://schemas.openxmlformats.org/officeDocument/2006/relationships/image" Target="../media/image88.wmf"/><Relationship Id="rId4" Type="http://schemas.openxmlformats.org/officeDocument/2006/relationships/image" Target="../media/image9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0.vml.rels><?xml version="1.0" encoding="UTF-8" standalone="yes"?>
<Relationships xmlns="http://schemas.openxmlformats.org/package/2006/relationships"><Relationship Id="rId2" Type="http://schemas.openxmlformats.org/officeDocument/2006/relationships/image" Target="../media/image96.wmf"/><Relationship Id="rId1" Type="http://schemas.openxmlformats.org/officeDocument/2006/relationships/image" Target="../media/image95.wmf"/></Relationships>
</file>

<file path=ppt/drawings/_rels/vmlDrawing31.vml.rels><?xml version="1.0" encoding="UTF-8" standalone="yes"?>
<Relationships xmlns="http://schemas.openxmlformats.org/package/2006/relationships"><Relationship Id="rId3" Type="http://schemas.openxmlformats.org/officeDocument/2006/relationships/image" Target="../media/image97.wmf"/><Relationship Id="rId2" Type="http://schemas.openxmlformats.org/officeDocument/2006/relationships/image" Target="../media/image73.wmf"/><Relationship Id="rId1" Type="http://schemas.openxmlformats.org/officeDocument/2006/relationships/image" Target="../media/image72.wmf"/><Relationship Id="rId4" Type="http://schemas.openxmlformats.org/officeDocument/2006/relationships/image" Target="../media/image98.wmf"/></Relationships>
</file>

<file path=ppt/drawings/_rels/vmlDrawing32.vml.rels><?xml version="1.0" encoding="UTF-8" standalone="yes"?>
<Relationships xmlns="http://schemas.openxmlformats.org/package/2006/relationships"><Relationship Id="rId3" Type="http://schemas.openxmlformats.org/officeDocument/2006/relationships/image" Target="../media/image101.wmf"/><Relationship Id="rId2" Type="http://schemas.openxmlformats.org/officeDocument/2006/relationships/image" Target="../media/image100.wmf"/><Relationship Id="rId1" Type="http://schemas.openxmlformats.org/officeDocument/2006/relationships/image" Target="../media/image99.wmf"/><Relationship Id="rId4" Type="http://schemas.openxmlformats.org/officeDocument/2006/relationships/image" Target="../media/image102.wmf"/></Relationships>
</file>

<file path=ppt/drawings/_rels/vmlDrawing33.vml.rels><?xml version="1.0" encoding="UTF-8" standalone="yes"?>
<Relationships xmlns="http://schemas.openxmlformats.org/package/2006/relationships"><Relationship Id="rId2" Type="http://schemas.openxmlformats.org/officeDocument/2006/relationships/image" Target="../media/image104.wmf"/><Relationship Id="rId1" Type="http://schemas.openxmlformats.org/officeDocument/2006/relationships/image" Target="../media/image103.wmf"/></Relationships>
</file>

<file path=ppt/drawings/_rels/vmlDrawing34.vml.rels><?xml version="1.0" encoding="UTF-8" standalone="yes"?>
<Relationships xmlns="http://schemas.openxmlformats.org/package/2006/relationships"><Relationship Id="rId3" Type="http://schemas.openxmlformats.org/officeDocument/2006/relationships/image" Target="../media/image90.wmf"/><Relationship Id="rId2" Type="http://schemas.openxmlformats.org/officeDocument/2006/relationships/image" Target="../media/image106.wmf"/><Relationship Id="rId1" Type="http://schemas.openxmlformats.org/officeDocument/2006/relationships/image" Target="../media/image105.wmf"/><Relationship Id="rId4" Type="http://schemas.openxmlformats.org/officeDocument/2006/relationships/image" Target="../media/image91.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4"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 Id="rId4" Type="http://schemas.openxmlformats.org/officeDocument/2006/relationships/image" Target="../media/image1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 Id="rId4" Type="http://schemas.openxmlformats.org/officeDocument/2006/relationships/image" Target="../media/image24.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15F9F6-6A50-4C18-87C8-DAD290097733}" type="datetimeFigureOut">
              <a:rPr lang="zh-CN" altLang="en-US" smtClean="0"/>
              <a:t>2016/10/31</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5AA7E4-8E32-4DE6-B6AC-E89D4D936AD6}" type="slidenum">
              <a:rPr lang="zh-CN" altLang="en-US" smtClean="0"/>
              <a:t>‹#›</a:t>
            </a:fld>
            <a:endParaRPr lang="zh-CN" altLang="en-US"/>
          </a:p>
        </p:txBody>
      </p:sp>
    </p:spTree>
    <p:extLst>
      <p:ext uri="{BB962C8B-B14F-4D97-AF65-F5344CB8AC3E}">
        <p14:creationId xmlns:p14="http://schemas.microsoft.com/office/powerpoint/2010/main" val="37203467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2016/10/31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2016/10/31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2016/10/31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2016/10/31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2016/10/31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2016/10/31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2016/10/31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2016/10/31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2016/10/31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2016/10/31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2016/10/31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2016/10/31</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isbreeding.net/" TargetMode="External"/><Relationship Id="rId2" Type="http://schemas.openxmlformats.org/officeDocument/2006/relationships/hyperlink" Target="mailto:wangjiankang@caas.c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8" Type="http://schemas.openxmlformats.org/officeDocument/2006/relationships/image" Target="../media/image101.wmf"/><Relationship Id="rId3" Type="http://schemas.openxmlformats.org/officeDocument/2006/relationships/oleObject" Target="../embeddings/oleObject86.bin"/><Relationship Id="rId7" Type="http://schemas.openxmlformats.org/officeDocument/2006/relationships/oleObject" Target="../embeddings/oleObject88.bin"/><Relationship Id="rId2" Type="http://schemas.openxmlformats.org/officeDocument/2006/relationships/slideLayout" Target="../slideLayouts/slideLayout2.xml"/><Relationship Id="rId1" Type="http://schemas.openxmlformats.org/officeDocument/2006/relationships/vmlDrawing" Target="../drawings/vmlDrawing32.vml"/><Relationship Id="rId6" Type="http://schemas.openxmlformats.org/officeDocument/2006/relationships/image" Target="../media/image100.wmf"/><Relationship Id="rId5" Type="http://schemas.openxmlformats.org/officeDocument/2006/relationships/oleObject" Target="../embeddings/oleObject87.bin"/><Relationship Id="rId10" Type="http://schemas.openxmlformats.org/officeDocument/2006/relationships/image" Target="../media/image102.wmf"/><Relationship Id="rId4" Type="http://schemas.openxmlformats.org/officeDocument/2006/relationships/image" Target="../media/image99.wmf"/><Relationship Id="rId9" Type="http://schemas.openxmlformats.org/officeDocument/2006/relationships/oleObject" Target="../embeddings/oleObject89.bin"/></Relationships>
</file>

<file path=ppt/slides/_rels/slide101.xml.rels><?xml version="1.0" encoding="UTF-8" standalone="yes"?>
<Relationships xmlns="http://schemas.openxmlformats.org/package/2006/relationships"><Relationship Id="rId3" Type="http://schemas.openxmlformats.org/officeDocument/2006/relationships/oleObject" Target="../embeddings/oleObject90.bin"/><Relationship Id="rId2" Type="http://schemas.openxmlformats.org/officeDocument/2006/relationships/slideLayout" Target="../slideLayouts/slideLayout2.xml"/><Relationship Id="rId1" Type="http://schemas.openxmlformats.org/officeDocument/2006/relationships/vmlDrawing" Target="../drawings/vmlDrawing33.vml"/><Relationship Id="rId6" Type="http://schemas.openxmlformats.org/officeDocument/2006/relationships/image" Target="../media/image104.wmf"/><Relationship Id="rId5" Type="http://schemas.openxmlformats.org/officeDocument/2006/relationships/oleObject" Target="../embeddings/oleObject91.bin"/><Relationship Id="rId4" Type="http://schemas.openxmlformats.org/officeDocument/2006/relationships/image" Target="../media/image103.wmf"/></Relationships>
</file>

<file path=ppt/slides/_rels/slide102.xml.rels><?xml version="1.0" encoding="UTF-8" standalone="yes"?>
<Relationships xmlns="http://schemas.openxmlformats.org/package/2006/relationships"><Relationship Id="rId8" Type="http://schemas.openxmlformats.org/officeDocument/2006/relationships/image" Target="../media/image90.wmf"/><Relationship Id="rId3" Type="http://schemas.openxmlformats.org/officeDocument/2006/relationships/oleObject" Target="../embeddings/oleObject92.bin"/><Relationship Id="rId7" Type="http://schemas.openxmlformats.org/officeDocument/2006/relationships/oleObject" Target="../embeddings/oleObject94.bin"/><Relationship Id="rId2" Type="http://schemas.openxmlformats.org/officeDocument/2006/relationships/slideLayout" Target="../slideLayouts/slideLayout2.xml"/><Relationship Id="rId1" Type="http://schemas.openxmlformats.org/officeDocument/2006/relationships/vmlDrawing" Target="../drawings/vmlDrawing34.vml"/><Relationship Id="rId6" Type="http://schemas.openxmlformats.org/officeDocument/2006/relationships/image" Target="../media/image106.wmf"/><Relationship Id="rId5" Type="http://schemas.openxmlformats.org/officeDocument/2006/relationships/oleObject" Target="../embeddings/oleObject93.bin"/><Relationship Id="rId10" Type="http://schemas.openxmlformats.org/officeDocument/2006/relationships/image" Target="../media/image91.wmf"/><Relationship Id="rId4" Type="http://schemas.openxmlformats.org/officeDocument/2006/relationships/image" Target="../media/image105.wmf"/><Relationship Id="rId9" Type="http://schemas.openxmlformats.org/officeDocument/2006/relationships/oleObject" Target="../embeddings/oleObject95.bin"/></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image" Target="../media/image107.emf"/><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image" Target="../media/image108.emf"/><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110.xml.rels><?xml version="1.0" encoding="UTF-8" standalone="yes"?>
<Relationships xmlns="http://schemas.openxmlformats.org/package/2006/relationships"><Relationship Id="rId2" Type="http://schemas.openxmlformats.org/officeDocument/2006/relationships/image" Target="../media/image109.emf"/><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4.bin"/><Relationship Id="rId4" Type="http://schemas.openxmlformats.org/officeDocument/2006/relationships/image" Target="../media/image5.wmf"/></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8.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oleObject" Target="../embeddings/oleObject7.bin"/><Relationship Id="rId7"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1.wmf"/><Relationship Id="rId5" Type="http://schemas.openxmlformats.org/officeDocument/2006/relationships/oleObject" Target="../embeddings/oleObject8.bin"/><Relationship Id="rId10" Type="http://schemas.openxmlformats.org/officeDocument/2006/relationships/image" Target="../media/image13.wmf"/><Relationship Id="rId4" Type="http://schemas.openxmlformats.org/officeDocument/2006/relationships/image" Target="../media/image10.wmf"/><Relationship Id="rId9" Type="http://schemas.openxmlformats.org/officeDocument/2006/relationships/oleObject" Target="../embeddings/oleObject10.bin"/></Relationships>
</file>

<file path=ppt/slides/_rels/slide18.x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oleObject" Target="../embeddings/oleObject11.bin"/><Relationship Id="rId7"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5.wmf"/><Relationship Id="rId5" Type="http://schemas.openxmlformats.org/officeDocument/2006/relationships/oleObject" Target="../embeddings/oleObject12.bin"/><Relationship Id="rId10" Type="http://schemas.openxmlformats.org/officeDocument/2006/relationships/image" Target="../media/image17.wmf"/><Relationship Id="rId4" Type="http://schemas.openxmlformats.org/officeDocument/2006/relationships/image" Target="../media/image14.wmf"/><Relationship Id="rId9" Type="http://schemas.openxmlformats.org/officeDocument/2006/relationships/oleObject" Target="../embeddings/oleObject14.bin"/></Relationships>
</file>

<file path=ppt/slides/_rels/slide19.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9.w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oleObject" Target="../embeddings/oleObject16.bin"/><Relationship Id="rId7"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22.wmf"/><Relationship Id="rId5" Type="http://schemas.openxmlformats.org/officeDocument/2006/relationships/oleObject" Target="../embeddings/oleObject17.bin"/><Relationship Id="rId10" Type="http://schemas.openxmlformats.org/officeDocument/2006/relationships/image" Target="../media/image24.wmf"/><Relationship Id="rId4" Type="http://schemas.openxmlformats.org/officeDocument/2006/relationships/image" Target="../media/image21.wmf"/><Relationship Id="rId9" Type="http://schemas.openxmlformats.org/officeDocument/2006/relationships/oleObject" Target="../embeddings/oleObject19.bin"/></Relationships>
</file>

<file path=ppt/slides/_rels/slide29.xml.rels><?xml version="1.0" encoding="UTF-8" standalone="yes"?>
<Relationships xmlns="http://schemas.openxmlformats.org/package/2006/relationships"><Relationship Id="rId8" Type="http://schemas.openxmlformats.org/officeDocument/2006/relationships/image" Target="../media/image27.wmf"/><Relationship Id="rId3" Type="http://schemas.openxmlformats.org/officeDocument/2006/relationships/oleObject" Target="../embeddings/oleObject20.bin"/><Relationship Id="rId7"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6.wmf"/><Relationship Id="rId5" Type="http://schemas.openxmlformats.org/officeDocument/2006/relationships/oleObject" Target="../embeddings/oleObject21.bin"/><Relationship Id="rId4" Type="http://schemas.openxmlformats.org/officeDocument/2006/relationships/image" Target="../media/image25.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image" Target="../media/image31.wmf"/><Relationship Id="rId3" Type="http://schemas.openxmlformats.org/officeDocument/2006/relationships/oleObject" Target="../embeddings/oleObject23.bin"/><Relationship Id="rId7"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30.wmf"/><Relationship Id="rId5" Type="http://schemas.openxmlformats.org/officeDocument/2006/relationships/oleObject" Target="../embeddings/oleObject24.bin"/><Relationship Id="rId4" Type="http://schemas.openxmlformats.org/officeDocument/2006/relationships/image" Target="../media/image29.wmf"/></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33.wmf"/><Relationship Id="rId5" Type="http://schemas.openxmlformats.org/officeDocument/2006/relationships/oleObject" Target="../embeddings/oleObject27.bin"/><Relationship Id="rId4" Type="http://schemas.openxmlformats.org/officeDocument/2006/relationships/image" Target="../media/image32.w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image" Target="../media/image36.wmf"/><Relationship Id="rId3" Type="http://schemas.openxmlformats.org/officeDocument/2006/relationships/oleObject" Target="../embeddings/oleObject28.bin"/><Relationship Id="rId7" Type="http://schemas.openxmlformats.org/officeDocument/2006/relationships/oleObject" Target="../embeddings/oleObject30.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35.wmf"/><Relationship Id="rId5" Type="http://schemas.openxmlformats.org/officeDocument/2006/relationships/oleObject" Target="../embeddings/oleObject29.bin"/><Relationship Id="rId10" Type="http://schemas.openxmlformats.org/officeDocument/2006/relationships/image" Target="../media/image37.wmf"/><Relationship Id="rId4" Type="http://schemas.openxmlformats.org/officeDocument/2006/relationships/image" Target="../media/image34.wmf"/><Relationship Id="rId9" Type="http://schemas.openxmlformats.org/officeDocument/2006/relationships/oleObject" Target="../embeddings/oleObject31.bin"/></Relationships>
</file>

<file path=ppt/slides/_rels/slide36.xml.rels><?xml version="1.0" encoding="UTF-8" standalone="yes"?>
<Relationships xmlns="http://schemas.openxmlformats.org/package/2006/relationships"><Relationship Id="rId2" Type="http://schemas.openxmlformats.org/officeDocument/2006/relationships/image" Target="../media/image38.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image" Target="../media/image41.wmf"/><Relationship Id="rId3" Type="http://schemas.openxmlformats.org/officeDocument/2006/relationships/oleObject" Target="../embeddings/oleObject32.bin"/><Relationship Id="rId7" Type="http://schemas.openxmlformats.org/officeDocument/2006/relationships/oleObject" Target="../embeddings/oleObject34.bin"/><Relationship Id="rId2" Type="http://schemas.openxmlformats.org/officeDocument/2006/relationships/slideLayout" Target="../slideLayouts/slideLayout6.xml"/><Relationship Id="rId1" Type="http://schemas.openxmlformats.org/officeDocument/2006/relationships/vmlDrawing" Target="../drawings/vmlDrawing12.vml"/><Relationship Id="rId6" Type="http://schemas.openxmlformats.org/officeDocument/2006/relationships/image" Target="../media/image40.wmf"/><Relationship Id="rId5" Type="http://schemas.openxmlformats.org/officeDocument/2006/relationships/oleObject" Target="../embeddings/oleObject33.bin"/><Relationship Id="rId4" Type="http://schemas.openxmlformats.org/officeDocument/2006/relationships/image" Target="../media/image39.wm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image" Target="../media/image44.wmf"/><Relationship Id="rId3" Type="http://schemas.openxmlformats.org/officeDocument/2006/relationships/oleObject" Target="../embeddings/oleObject35.bin"/><Relationship Id="rId7" Type="http://schemas.openxmlformats.org/officeDocument/2006/relationships/oleObject" Target="../embeddings/oleObject37.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43.wmf"/><Relationship Id="rId5" Type="http://schemas.openxmlformats.org/officeDocument/2006/relationships/oleObject" Target="../embeddings/oleObject36.bin"/><Relationship Id="rId4" Type="http://schemas.openxmlformats.org/officeDocument/2006/relationships/image" Target="../media/image42.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45.wmf"/></Relationships>
</file>

<file path=ppt/slides/_rels/slide44.xml.rels><?xml version="1.0" encoding="UTF-8" standalone="yes"?>
<Relationships xmlns="http://schemas.openxmlformats.org/package/2006/relationships"><Relationship Id="rId8" Type="http://schemas.openxmlformats.org/officeDocument/2006/relationships/oleObject" Target="../embeddings/oleObject41.bin"/><Relationship Id="rId3" Type="http://schemas.openxmlformats.org/officeDocument/2006/relationships/image" Target="../media/image50.emf"/><Relationship Id="rId7" Type="http://schemas.openxmlformats.org/officeDocument/2006/relationships/image" Target="../media/image47.wmf"/><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oleObject" Target="../embeddings/oleObject40.bin"/><Relationship Id="rId11" Type="http://schemas.openxmlformats.org/officeDocument/2006/relationships/image" Target="../media/image49.wmf"/><Relationship Id="rId5" Type="http://schemas.openxmlformats.org/officeDocument/2006/relationships/image" Target="../media/image46.wmf"/><Relationship Id="rId10" Type="http://schemas.openxmlformats.org/officeDocument/2006/relationships/oleObject" Target="../embeddings/oleObject42.bin"/><Relationship Id="rId4" Type="http://schemas.openxmlformats.org/officeDocument/2006/relationships/oleObject" Target="../embeddings/oleObject39.bin"/><Relationship Id="rId9" Type="http://schemas.openxmlformats.org/officeDocument/2006/relationships/image" Target="../media/image48.wmf"/></Relationships>
</file>

<file path=ppt/slides/_rels/slide45.xml.rels><?xml version="1.0" encoding="UTF-8" standalone="yes"?>
<Relationships xmlns="http://schemas.openxmlformats.org/package/2006/relationships"><Relationship Id="rId8" Type="http://schemas.openxmlformats.org/officeDocument/2006/relationships/image" Target="../media/image53.wmf"/><Relationship Id="rId3" Type="http://schemas.openxmlformats.org/officeDocument/2006/relationships/oleObject" Target="../embeddings/oleObject43.bin"/><Relationship Id="rId7" Type="http://schemas.openxmlformats.org/officeDocument/2006/relationships/oleObject" Target="../embeddings/oleObject45.bin"/><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image" Target="../media/image52.wmf"/><Relationship Id="rId5" Type="http://schemas.openxmlformats.org/officeDocument/2006/relationships/oleObject" Target="../embeddings/oleObject44.bin"/><Relationship Id="rId4" Type="http://schemas.openxmlformats.org/officeDocument/2006/relationships/image" Target="../media/image51.wmf"/></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4.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55.emf"/><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slideLayout" Target="../slideLayouts/slideLayout2.xml"/><Relationship Id="rId1" Type="http://schemas.openxmlformats.org/officeDocument/2006/relationships/vmlDrawing" Target="../drawings/vmlDrawing17.vml"/><Relationship Id="rId4" Type="http://schemas.openxmlformats.org/officeDocument/2006/relationships/image" Target="../media/image56.wmf"/></Relationships>
</file>

<file path=ppt/slides/_rels/slide62.xml.rels><?xml version="1.0" encoding="UTF-8" standalone="yes"?>
<Relationships xmlns="http://schemas.openxmlformats.org/package/2006/relationships"><Relationship Id="rId3" Type="http://schemas.openxmlformats.org/officeDocument/2006/relationships/oleObject" Target="../embeddings/oleObject47.bin"/><Relationship Id="rId2" Type="http://schemas.openxmlformats.org/officeDocument/2006/relationships/slideLayout" Target="../slideLayouts/slideLayout2.xml"/><Relationship Id="rId1" Type="http://schemas.openxmlformats.org/officeDocument/2006/relationships/vmlDrawing" Target="../drawings/vmlDrawing18.vml"/><Relationship Id="rId4" Type="http://schemas.openxmlformats.org/officeDocument/2006/relationships/image" Target="../media/image57.wmf"/></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8" Type="http://schemas.openxmlformats.org/officeDocument/2006/relationships/oleObject" Target="../embeddings/oleObject50.bin"/><Relationship Id="rId3" Type="http://schemas.openxmlformats.org/officeDocument/2006/relationships/image" Target="../media/image62.emf"/><Relationship Id="rId7" Type="http://schemas.openxmlformats.org/officeDocument/2006/relationships/image" Target="../media/image59.wmf"/><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oleObject" Target="../embeddings/oleObject49.bin"/><Relationship Id="rId11" Type="http://schemas.openxmlformats.org/officeDocument/2006/relationships/image" Target="../media/image61.wmf"/><Relationship Id="rId5" Type="http://schemas.openxmlformats.org/officeDocument/2006/relationships/image" Target="../media/image58.wmf"/><Relationship Id="rId10" Type="http://schemas.openxmlformats.org/officeDocument/2006/relationships/oleObject" Target="../embeddings/oleObject51.bin"/><Relationship Id="rId4" Type="http://schemas.openxmlformats.org/officeDocument/2006/relationships/oleObject" Target="../embeddings/oleObject48.bin"/><Relationship Id="rId9" Type="http://schemas.openxmlformats.org/officeDocument/2006/relationships/image" Target="../media/image60.wmf"/></Relationships>
</file>

<file path=ppt/slides/_rels/slide65.xml.rels><?xml version="1.0" encoding="UTF-8" standalone="yes"?>
<Relationships xmlns="http://schemas.openxmlformats.org/package/2006/relationships"><Relationship Id="rId3" Type="http://schemas.openxmlformats.org/officeDocument/2006/relationships/oleObject" Target="../embeddings/oleObject52.bin"/><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image" Target="../media/image64.wmf"/><Relationship Id="rId5" Type="http://schemas.openxmlformats.org/officeDocument/2006/relationships/oleObject" Target="../embeddings/oleObject53.bin"/><Relationship Id="rId4" Type="http://schemas.openxmlformats.org/officeDocument/2006/relationships/image" Target="../media/image63.wmf"/></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65.emf"/><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3" Type="http://schemas.openxmlformats.org/officeDocument/2006/relationships/oleObject" Target="../embeddings/oleObject54.bin"/><Relationship Id="rId2" Type="http://schemas.openxmlformats.org/officeDocument/2006/relationships/slideLayout" Target="../slideLayouts/slideLayout2.xml"/><Relationship Id="rId1" Type="http://schemas.openxmlformats.org/officeDocument/2006/relationships/vmlDrawing" Target="../drawings/vmlDrawing21.vml"/><Relationship Id="rId4" Type="http://schemas.openxmlformats.org/officeDocument/2006/relationships/image" Target="../media/image66.wmf"/></Relationships>
</file>

<file path=ppt/slides/_rels/slide74.xml.rels><?xml version="1.0" encoding="UTF-8" standalone="yes"?>
<Relationships xmlns="http://schemas.openxmlformats.org/package/2006/relationships"><Relationship Id="rId3" Type="http://schemas.openxmlformats.org/officeDocument/2006/relationships/oleObject" Target="../embeddings/oleObject55.bin"/><Relationship Id="rId2" Type="http://schemas.openxmlformats.org/officeDocument/2006/relationships/slideLayout" Target="../slideLayouts/slideLayout2.xml"/><Relationship Id="rId1" Type="http://schemas.openxmlformats.org/officeDocument/2006/relationships/vmlDrawing" Target="../drawings/vmlDrawing22.vml"/><Relationship Id="rId4" Type="http://schemas.openxmlformats.org/officeDocument/2006/relationships/image" Target="../media/image67.wmf"/></Relationships>
</file>

<file path=ppt/slides/_rels/slide75.xml.rels><?xml version="1.0" encoding="UTF-8" standalone="yes"?>
<Relationships xmlns="http://schemas.openxmlformats.org/package/2006/relationships"><Relationship Id="rId2" Type="http://schemas.openxmlformats.org/officeDocument/2006/relationships/image" Target="../media/image68.emf"/><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69.emf"/><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oleObject" Target="../embeddings/oleObject56.bin"/><Relationship Id="rId2" Type="http://schemas.openxmlformats.org/officeDocument/2006/relationships/slideLayout" Target="../slideLayouts/slideLayout2.xml"/><Relationship Id="rId1" Type="http://schemas.openxmlformats.org/officeDocument/2006/relationships/vmlDrawing" Target="../drawings/vmlDrawing23.vml"/><Relationship Id="rId6" Type="http://schemas.openxmlformats.org/officeDocument/2006/relationships/image" Target="../media/image71.wmf"/><Relationship Id="rId5" Type="http://schemas.openxmlformats.org/officeDocument/2006/relationships/oleObject" Target="../embeddings/oleObject57.bin"/><Relationship Id="rId4" Type="http://schemas.openxmlformats.org/officeDocument/2006/relationships/image" Target="../media/image70.wmf"/></Relationships>
</file>

<file path=ppt/slides/_rels/slide82.xml.rels><?xml version="1.0" encoding="UTF-8" standalone="yes"?>
<Relationships xmlns="http://schemas.openxmlformats.org/package/2006/relationships"><Relationship Id="rId8" Type="http://schemas.openxmlformats.org/officeDocument/2006/relationships/image" Target="../media/image74.wmf"/><Relationship Id="rId3" Type="http://schemas.openxmlformats.org/officeDocument/2006/relationships/oleObject" Target="../embeddings/oleObject58.bin"/><Relationship Id="rId7" Type="http://schemas.openxmlformats.org/officeDocument/2006/relationships/oleObject" Target="../embeddings/oleObject60.bin"/><Relationship Id="rId2" Type="http://schemas.openxmlformats.org/officeDocument/2006/relationships/slideLayout" Target="../slideLayouts/slideLayout2.xml"/><Relationship Id="rId1" Type="http://schemas.openxmlformats.org/officeDocument/2006/relationships/vmlDrawing" Target="../drawings/vmlDrawing24.vml"/><Relationship Id="rId6" Type="http://schemas.openxmlformats.org/officeDocument/2006/relationships/image" Target="../media/image73.wmf"/><Relationship Id="rId5" Type="http://schemas.openxmlformats.org/officeDocument/2006/relationships/oleObject" Target="../embeddings/oleObject59.bin"/><Relationship Id="rId10" Type="http://schemas.openxmlformats.org/officeDocument/2006/relationships/image" Target="../media/image75.wmf"/><Relationship Id="rId4" Type="http://schemas.openxmlformats.org/officeDocument/2006/relationships/image" Target="../media/image72.wmf"/><Relationship Id="rId9" Type="http://schemas.openxmlformats.org/officeDocument/2006/relationships/oleObject" Target="../embeddings/oleObject61.bin"/></Relationships>
</file>

<file path=ppt/slides/_rels/slide83.xml.rels><?xml version="1.0" encoding="UTF-8" standalone="yes"?>
<Relationships xmlns="http://schemas.openxmlformats.org/package/2006/relationships"><Relationship Id="rId8" Type="http://schemas.openxmlformats.org/officeDocument/2006/relationships/image" Target="../media/image78.wmf"/><Relationship Id="rId3" Type="http://schemas.openxmlformats.org/officeDocument/2006/relationships/oleObject" Target="../embeddings/oleObject62.bin"/><Relationship Id="rId7" Type="http://schemas.openxmlformats.org/officeDocument/2006/relationships/oleObject" Target="../embeddings/oleObject64.bin"/><Relationship Id="rId2" Type="http://schemas.openxmlformats.org/officeDocument/2006/relationships/slideLayout" Target="../slideLayouts/slideLayout2.xml"/><Relationship Id="rId1" Type="http://schemas.openxmlformats.org/officeDocument/2006/relationships/vmlDrawing" Target="../drawings/vmlDrawing25.vml"/><Relationship Id="rId6" Type="http://schemas.openxmlformats.org/officeDocument/2006/relationships/image" Target="../media/image77.wmf"/><Relationship Id="rId5" Type="http://schemas.openxmlformats.org/officeDocument/2006/relationships/oleObject" Target="../embeddings/oleObject63.bin"/><Relationship Id="rId10" Type="http://schemas.openxmlformats.org/officeDocument/2006/relationships/image" Target="../media/image79.wmf"/><Relationship Id="rId4" Type="http://schemas.openxmlformats.org/officeDocument/2006/relationships/image" Target="../media/image76.wmf"/><Relationship Id="rId9" Type="http://schemas.openxmlformats.org/officeDocument/2006/relationships/oleObject" Target="../embeddings/oleObject65.bin"/></Relationships>
</file>

<file path=ppt/slides/_rels/slide84.xml.rels><?xml version="1.0" encoding="UTF-8" standalone="yes"?>
<Relationships xmlns="http://schemas.openxmlformats.org/package/2006/relationships"><Relationship Id="rId8" Type="http://schemas.openxmlformats.org/officeDocument/2006/relationships/image" Target="../media/image82.wmf"/><Relationship Id="rId3" Type="http://schemas.openxmlformats.org/officeDocument/2006/relationships/oleObject" Target="../embeddings/oleObject66.bin"/><Relationship Id="rId7" Type="http://schemas.openxmlformats.org/officeDocument/2006/relationships/oleObject" Target="../embeddings/oleObject68.bin"/><Relationship Id="rId2" Type="http://schemas.openxmlformats.org/officeDocument/2006/relationships/slideLayout" Target="../slideLayouts/slideLayout2.xml"/><Relationship Id="rId1" Type="http://schemas.openxmlformats.org/officeDocument/2006/relationships/vmlDrawing" Target="../drawings/vmlDrawing26.vml"/><Relationship Id="rId6" Type="http://schemas.openxmlformats.org/officeDocument/2006/relationships/image" Target="../media/image81.wmf"/><Relationship Id="rId5" Type="http://schemas.openxmlformats.org/officeDocument/2006/relationships/oleObject" Target="../embeddings/oleObject67.bin"/><Relationship Id="rId10" Type="http://schemas.openxmlformats.org/officeDocument/2006/relationships/image" Target="../media/image83.wmf"/><Relationship Id="rId4" Type="http://schemas.openxmlformats.org/officeDocument/2006/relationships/image" Target="../media/image80.wmf"/><Relationship Id="rId9" Type="http://schemas.openxmlformats.org/officeDocument/2006/relationships/oleObject" Target="../embeddings/oleObject69.bin"/></Relationships>
</file>

<file path=ppt/slides/_rels/slide85.xml.rels><?xml version="1.0" encoding="UTF-8" standalone="yes"?>
<Relationships xmlns="http://schemas.openxmlformats.org/package/2006/relationships"><Relationship Id="rId3" Type="http://schemas.openxmlformats.org/officeDocument/2006/relationships/oleObject" Target="../embeddings/oleObject70.bin"/><Relationship Id="rId2" Type="http://schemas.openxmlformats.org/officeDocument/2006/relationships/slideLayout" Target="../slideLayouts/slideLayout2.xml"/><Relationship Id="rId1" Type="http://schemas.openxmlformats.org/officeDocument/2006/relationships/vmlDrawing" Target="../drawings/vmlDrawing27.vml"/><Relationship Id="rId6" Type="http://schemas.openxmlformats.org/officeDocument/2006/relationships/image" Target="../media/image85.wmf"/><Relationship Id="rId5" Type="http://schemas.openxmlformats.org/officeDocument/2006/relationships/oleObject" Target="../embeddings/oleObject71.bin"/><Relationship Id="rId4" Type="http://schemas.openxmlformats.org/officeDocument/2006/relationships/image" Target="../media/image84.wmf"/></Relationships>
</file>

<file path=ppt/slides/_rels/slide86.xml.rels><?xml version="1.0" encoding="UTF-8" standalone="yes"?>
<Relationships xmlns="http://schemas.openxmlformats.org/package/2006/relationships"><Relationship Id="rId8" Type="http://schemas.openxmlformats.org/officeDocument/2006/relationships/image" Target="../media/image86.wmf"/><Relationship Id="rId3" Type="http://schemas.openxmlformats.org/officeDocument/2006/relationships/oleObject" Target="../embeddings/oleObject72.bin"/><Relationship Id="rId7" Type="http://schemas.openxmlformats.org/officeDocument/2006/relationships/oleObject" Target="../embeddings/oleObject74.bin"/><Relationship Id="rId2" Type="http://schemas.openxmlformats.org/officeDocument/2006/relationships/slideLayout" Target="../slideLayouts/slideLayout2.xml"/><Relationship Id="rId1" Type="http://schemas.openxmlformats.org/officeDocument/2006/relationships/vmlDrawing" Target="../drawings/vmlDrawing28.vml"/><Relationship Id="rId6" Type="http://schemas.openxmlformats.org/officeDocument/2006/relationships/image" Target="../media/image85.wmf"/><Relationship Id="rId5" Type="http://schemas.openxmlformats.org/officeDocument/2006/relationships/oleObject" Target="../embeddings/oleObject73.bin"/><Relationship Id="rId10" Type="http://schemas.openxmlformats.org/officeDocument/2006/relationships/image" Target="../media/image87.wmf"/><Relationship Id="rId4" Type="http://schemas.openxmlformats.org/officeDocument/2006/relationships/image" Target="../media/image84.wmf"/><Relationship Id="rId9" Type="http://schemas.openxmlformats.org/officeDocument/2006/relationships/oleObject" Target="../embeddings/oleObject75.bin"/></Relationships>
</file>

<file path=ppt/slides/_rels/slide87.xml.rels><?xml version="1.0" encoding="UTF-8" standalone="yes"?>
<Relationships xmlns="http://schemas.openxmlformats.org/package/2006/relationships"><Relationship Id="rId8" Type="http://schemas.openxmlformats.org/officeDocument/2006/relationships/image" Target="../media/image90.wmf"/><Relationship Id="rId3" Type="http://schemas.openxmlformats.org/officeDocument/2006/relationships/oleObject" Target="../embeddings/oleObject76.bin"/><Relationship Id="rId7" Type="http://schemas.openxmlformats.org/officeDocument/2006/relationships/oleObject" Target="../embeddings/oleObject78.bin"/><Relationship Id="rId2" Type="http://schemas.openxmlformats.org/officeDocument/2006/relationships/slideLayout" Target="../slideLayouts/slideLayout2.xml"/><Relationship Id="rId1" Type="http://schemas.openxmlformats.org/officeDocument/2006/relationships/vmlDrawing" Target="../drawings/vmlDrawing29.vml"/><Relationship Id="rId6" Type="http://schemas.openxmlformats.org/officeDocument/2006/relationships/image" Target="../media/image89.wmf"/><Relationship Id="rId5" Type="http://schemas.openxmlformats.org/officeDocument/2006/relationships/oleObject" Target="../embeddings/oleObject77.bin"/><Relationship Id="rId10" Type="http://schemas.openxmlformats.org/officeDocument/2006/relationships/image" Target="../media/image91.wmf"/><Relationship Id="rId4" Type="http://schemas.openxmlformats.org/officeDocument/2006/relationships/image" Target="../media/image88.wmf"/><Relationship Id="rId9" Type="http://schemas.openxmlformats.org/officeDocument/2006/relationships/oleObject" Target="../embeddings/oleObject79.bin"/></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9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93.emf"/><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image" Target="../media/image94.emf"/><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3" Type="http://schemas.openxmlformats.org/officeDocument/2006/relationships/oleObject" Target="../embeddings/oleObject80.bin"/><Relationship Id="rId2" Type="http://schemas.openxmlformats.org/officeDocument/2006/relationships/slideLayout" Target="../slideLayouts/slideLayout2.xml"/><Relationship Id="rId1" Type="http://schemas.openxmlformats.org/officeDocument/2006/relationships/vmlDrawing" Target="../drawings/vmlDrawing30.vml"/><Relationship Id="rId6" Type="http://schemas.openxmlformats.org/officeDocument/2006/relationships/image" Target="../media/image96.wmf"/><Relationship Id="rId5" Type="http://schemas.openxmlformats.org/officeDocument/2006/relationships/oleObject" Target="../embeddings/oleObject81.bin"/><Relationship Id="rId4" Type="http://schemas.openxmlformats.org/officeDocument/2006/relationships/image" Target="../media/image95.wmf"/></Relationships>
</file>

<file path=ppt/slides/_rels/slide99.xml.rels><?xml version="1.0" encoding="UTF-8" standalone="yes"?>
<Relationships xmlns="http://schemas.openxmlformats.org/package/2006/relationships"><Relationship Id="rId8" Type="http://schemas.openxmlformats.org/officeDocument/2006/relationships/image" Target="../media/image97.wmf"/><Relationship Id="rId3" Type="http://schemas.openxmlformats.org/officeDocument/2006/relationships/oleObject" Target="../embeddings/oleObject82.bin"/><Relationship Id="rId7" Type="http://schemas.openxmlformats.org/officeDocument/2006/relationships/oleObject" Target="../embeddings/oleObject84.bin"/><Relationship Id="rId2" Type="http://schemas.openxmlformats.org/officeDocument/2006/relationships/slideLayout" Target="../slideLayouts/slideLayout2.xml"/><Relationship Id="rId1" Type="http://schemas.openxmlformats.org/officeDocument/2006/relationships/vmlDrawing" Target="../drawings/vmlDrawing31.vml"/><Relationship Id="rId6" Type="http://schemas.openxmlformats.org/officeDocument/2006/relationships/image" Target="../media/image73.wmf"/><Relationship Id="rId5" Type="http://schemas.openxmlformats.org/officeDocument/2006/relationships/oleObject" Target="../embeddings/oleObject83.bin"/><Relationship Id="rId10" Type="http://schemas.openxmlformats.org/officeDocument/2006/relationships/image" Target="../media/image98.wmf"/><Relationship Id="rId4" Type="http://schemas.openxmlformats.org/officeDocument/2006/relationships/image" Target="../media/image72.wmf"/><Relationship Id="rId9" Type="http://schemas.openxmlformats.org/officeDocument/2006/relationships/oleObject" Target="../embeddings/oleObject8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467544" y="1124744"/>
            <a:ext cx="8208912" cy="1683618"/>
          </a:xfrm>
        </p:spPr>
        <p:txBody>
          <a:bodyPr>
            <a:noAutofit/>
          </a:bodyPr>
          <a:lstStyle/>
          <a:p>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第</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12</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章 </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
            </a:r>
            <a:b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zh-CN" b="1" dirty="0">
                <a:latin typeface="Times New Roman" panose="02020603050405020304" pitchFamily="18" charset="0"/>
                <a:ea typeface="黑体" panose="02010609060101010101" pitchFamily="49" charset="-122"/>
                <a:cs typeface="Times New Roman" panose="02020603050405020304" pitchFamily="18" charset="0"/>
              </a:rPr>
              <a:t>纯系品种选育与杂种优势利用</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副标题 2"/>
          <p:cNvSpPr>
            <a:spLocks noGrp="1"/>
          </p:cNvSpPr>
          <p:nvPr>
            <p:ph type="subTitle" idx="1"/>
          </p:nvPr>
        </p:nvSpPr>
        <p:spPr>
          <a:xfrm>
            <a:off x="1403648" y="3454152"/>
            <a:ext cx="6400800" cy="2423120"/>
          </a:xfrm>
        </p:spPr>
        <p:txBody>
          <a:bodyPr>
            <a:normAutofit/>
          </a:bodyPr>
          <a:lstStyle/>
          <a:p>
            <a:r>
              <a:rPr lang="zh-CN" altLang="en-US"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王建康</a:t>
            </a:r>
            <a:endParaRPr lang="en-US" altLang="zh-CN"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p>
            <a:r>
              <a:rPr lang="zh-CN" altLang="en-US"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中国农业科学院作物科学研究所</a:t>
            </a:r>
            <a:endParaRPr lang="en-US" altLang="zh-CN"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p>
            <a:r>
              <a:rPr lang="en-US" altLang="zh-CN"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hlinkClick r:id="rId2"/>
              </a:rPr>
              <a:t>wangjiankang@caas.cn</a:t>
            </a:r>
            <a:endParaRPr lang="en-US" altLang="zh-CN"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p>
            <a:r>
              <a:rPr lang="en-US" altLang="zh-CN"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hlinkClick r:id="rId3"/>
              </a:rPr>
              <a:t>http://www.isbreeding.net</a:t>
            </a:r>
            <a:endParaRPr lang="zh-CN" altLang="en-US" b="1" dirty="0"/>
          </a:p>
        </p:txBody>
      </p:sp>
    </p:spTree>
    <p:extLst>
      <p:ext uri="{BB962C8B-B14F-4D97-AF65-F5344CB8AC3E}">
        <p14:creationId xmlns:p14="http://schemas.microsoft.com/office/powerpoint/2010/main" val="2582632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不同均值和方差的育种群体</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467544" y="4437111"/>
            <a:ext cx="8208912" cy="1944217"/>
          </a:xfrm>
        </p:spPr>
        <p:txBody>
          <a:bodyPr>
            <a:norm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大多数纯系品种的选育过程，都与流程图</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12.1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类似，涉及亲本选配、后代选择和多环境产量比较试验等过程，有的育种家也形象地称为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配、选、比</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。实际工作中，如何创制理想的育种群体呢</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5" name="图片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052736"/>
            <a:ext cx="9144000" cy="3312368"/>
          </a:xfrm>
          <a:prstGeom prst="rect">
            <a:avLst/>
          </a:prstGeom>
          <a:noFill/>
          <a:ln>
            <a:noFill/>
          </a:ln>
        </p:spPr>
      </p:pic>
    </p:spTree>
    <p:extLst>
      <p:ext uri="{BB962C8B-B14F-4D97-AF65-F5344CB8AC3E}">
        <p14:creationId xmlns:p14="http://schemas.microsoft.com/office/powerpoint/2010/main" val="12664065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总平均、各种平均与配合力的关系</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5" name="矩形 34"/>
          <p:cNvSpPr/>
          <p:nvPr/>
        </p:nvSpPr>
        <p:spPr>
          <a:xfrm>
            <a:off x="5436096" y="1196752"/>
            <a:ext cx="1980029" cy="523220"/>
          </a:xfrm>
          <a:prstGeom prst="rect">
            <a:avLst/>
          </a:prstGeom>
        </p:spPr>
        <p:txBody>
          <a:bodyPr wrap="non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有自交</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6" name="矩形 35"/>
          <p:cNvSpPr/>
          <p:nvPr/>
        </p:nvSpPr>
        <p:spPr>
          <a:xfrm>
            <a:off x="5400283" y="2420888"/>
            <a:ext cx="1980029" cy="523220"/>
          </a:xfrm>
          <a:prstGeom prst="rect">
            <a:avLst/>
          </a:prstGeom>
        </p:spPr>
        <p:txBody>
          <a:bodyPr wrap="non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无</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自交</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7" name="矩形 36"/>
          <p:cNvSpPr/>
          <p:nvPr/>
        </p:nvSpPr>
        <p:spPr>
          <a:xfrm>
            <a:off x="4139952" y="4005064"/>
            <a:ext cx="4535216" cy="523220"/>
          </a:xfrm>
          <a:prstGeom prst="rect">
            <a:avLst/>
          </a:prstGeom>
        </p:spPr>
        <p:txBody>
          <a:bodyPr wrap="non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有</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自交），</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2,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8" name="矩形 37"/>
          <p:cNvSpPr/>
          <p:nvPr/>
        </p:nvSpPr>
        <p:spPr>
          <a:xfrm>
            <a:off x="4139952" y="5138028"/>
            <a:ext cx="1980029" cy="523220"/>
          </a:xfrm>
          <a:prstGeom prst="rect">
            <a:avLst/>
          </a:prstGeom>
        </p:spPr>
        <p:txBody>
          <a:bodyPr wrap="non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无</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自交</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3633890090"/>
              </p:ext>
            </p:extLst>
          </p:nvPr>
        </p:nvGraphicFramePr>
        <p:xfrm>
          <a:off x="783187" y="1080120"/>
          <a:ext cx="4580901" cy="1196752"/>
        </p:xfrm>
        <a:graphic>
          <a:graphicData uri="http://schemas.openxmlformats.org/presentationml/2006/ole">
            <mc:AlternateContent xmlns:mc="http://schemas.openxmlformats.org/markup-compatibility/2006">
              <mc:Choice xmlns:v="urn:schemas-microsoft-com:vml" Requires="v">
                <p:oleObj spid="_x0000_s72754" name="公式" r:id="rId3" imgW="2145369" imgH="583947" progId="Equation.3">
                  <p:embed/>
                </p:oleObj>
              </mc:Choice>
              <mc:Fallback>
                <p:oleObj name="公式" r:id="rId3" imgW="2145369" imgH="583947"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3187" y="1080120"/>
                        <a:ext cx="4580901" cy="1196752"/>
                      </a:xfrm>
                      <a:prstGeom prst="rect">
                        <a:avLst/>
                      </a:prstGeom>
                      <a:noFill/>
                    </p:spPr>
                  </p:pic>
                </p:oleObj>
              </mc:Fallback>
            </mc:AlternateContent>
          </a:graphicData>
        </a:graphic>
      </p:graphicFrame>
      <p:graphicFrame>
        <p:nvGraphicFramePr>
          <p:cNvPr id="6" name="对象 5"/>
          <p:cNvGraphicFramePr>
            <a:graphicFrameLocks noChangeAspect="1"/>
          </p:cNvGraphicFramePr>
          <p:nvPr>
            <p:extLst>
              <p:ext uri="{D42A27DB-BD31-4B8C-83A1-F6EECF244321}">
                <p14:modId xmlns:p14="http://schemas.microsoft.com/office/powerpoint/2010/main" val="1869981438"/>
              </p:ext>
            </p:extLst>
          </p:nvPr>
        </p:nvGraphicFramePr>
        <p:xfrm>
          <a:off x="755576" y="2276871"/>
          <a:ext cx="4464496" cy="1166341"/>
        </p:xfrm>
        <a:graphic>
          <a:graphicData uri="http://schemas.openxmlformats.org/presentationml/2006/ole">
            <mc:AlternateContent xmlns:mc="http://schemas.openxmlformats.org/markup-compatibility/2006">
              <mc:Choice xmlns:v="urn:schemas-microsoft-com:vml" Requires="v">
                <p:oleObj spid="_x0000_s72755" name="公式" r:id="rId5" imgW="2145369" imgH="583947" progId="Equation.3">
                  <p:embed/>
                </p:oleObj>
              </mc:Choice>
              <mc:Fallback>
                <p:oleObj name="公式" r:id="rId5" imgW="2145369" imgH="583947" progId="Equation.3">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5576" y="2276871"/>
                        <a:ext cx="4464496" cy="1166341"/>
                      </a:xfrm>
                      <a:prstGeom prst="rect">
                        <a:avLst/>
                      </a:prstGeom>
                      <a:noFill/>
                    </p:spPr>
                  </p:pic>
                </p:oleObj>
              </mc:Fallback>
            </mc:AlternateContent>
          </a:graphicData>
        </a:graphic>
      </p:graphicFrame>
      <p:sp>
        <p:nvSpPr>
          <p:cNvPr id="7" name="Rectangle 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8" name="对象 7"/>
          <p:cNvGraphicFramePr>
            <a:graphicFrameLocks noChangeAspect="1"/>
          </p:cNvGraphicFramePr>
          <p:nvPr>
            <p:extLst>
              <p:ext uri="{D42A27DB-BD31-4B8C-83A1-F6EECF244321}">
                <p14:modId xmlns:p14="http://schemas.microsoft.com/office/powerpoint/2010/main" val="806002114"/>
              </p:ext>
            </p:extLst>
          </p:nvPr>
        </p:nvGraphicFramePr>
        <p:xfrm>
          <a:off x="755576" y="3528704"/>
          <a:ext cx="5760640" cy="554139"/>
        </p:xfrm>
        <a:graphic>
          <a:graphicData uri="http://schemas.openxmlformats.org/presentationml/2006/ole">
            <mc:AlternateContent xmlns:mc="http://schemas.openxmlformats.org/markup-compatibility/2006">
              <mc:Choice xmlns:v="urn:schemas-microsoft-com:vml" Requires="v">
                <p:oleObj spid="_x0000_s72756" name="公式" r:id="rId7" imgW="2247900" imgH="228600" progId="Equation.3">
                  <p:embed/>
                </p:oleObj>
              </mc:Choice>
              <mc:Fallback>
                <p:oleObj name="公式" r:id="rId7" imgW="2247900" imgH="228600" progId="Equation.3">
                  <p:embed/>
                  <p:pic>
                    <p:nvPicPr>
                      <p:cNvPr id="0" name="Object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5576" y="3528704"/>
                        <a:ext cx="5760640" cy="554139"/>
                      </a:xfrm>
                      <a:prstGeom prst="rect">
                        <a:avLst/>
                      </a:prstGeom>
                      <a:noFill/>
                    </p:spPr>
                  </p:pic>
                </p:oleObj>
              </mc:Fallback>
            </mc:AlternateContent>
          </a:graphicData>
        </a:graphic>
      </p:graphicFrame>
      <p:sp>
        <p:nvSpPr>
          <p:cNvPr id="9" name="Rectangle 1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0" name="对象 9"/>
          <p:cNvGraphicFramePr>
            <a:graphicFrameLocks noChangeAspect="1"/>
          </p:cNvGraphicFramePr>
          <p:nvPr>
            <p:extLst>
              <p:ext uri="{D42A27DB-BD31-4B8C-83A1-F6EECF244321}">
                <p14:modId xmlns:p14="http://schemas.microsoft.com/office/powerpoint/2010/main" val="320190708"/>
              </p:ext>
            </p:extLst>
          </p:nvPr>
        </p:nvGraphicFramePr>
        <p:xfrm>
          <a:off x="731503" y="4653136"/>
          <a:ext cx="5748065" cy="552929"/>
        </p:xfrm>
        <a:graphic>
          <a:graphicData uri="http://schemas.openxmlformats.org/presentationml/2006/ole">
            <mc:AlternateContent xmlns:mc="http://schemas.openxmlformats.org/markup-compatibility/2006">
              <mc:Choice xmlns:v="urn:schemas-microsoft-com:vml" Requires="v">
                <p:oleObj spid="_x0000_s72757" name="公式" r:id="rId9" imgW="2247900" imgH="228600" progId="Equation.3">
                  <p:embed/>
                </p:oleObj>
              </mc:Choice>
              <mc:Fallback>
                <p:oleObj name="公式" r:id="rId9" imgW="2247900" imgH="228600" progId="Equation.3">
                  <p:embed/>
                  <p:pic>
                    <p:nvPicPr>
                      <p:cNvPr id="0" name="Object 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31503" y="4653136"/>
                        <a:ext cx="5748065" cy="552929"/>
                      </a:xfrm>
                      <a:prstGeom prst="rect">
                        <a:avLst/>
                      </a:prstGeom>
                      <a:noFill/>
                    </p:spPr>
                  </p:pic>
                </p:oleObj>
              </mc:Fallback>
            </mc:AlternateContent>
          </a:graphicData>
        </a:graphic>
      </p:graphicFrame>
    </p:spTree>
    <p:extLst>
      <p:ext uri="{BB962C8B-B14F-4D97-AF65-F5344CB8AC3E}">
        <p14:creationId xmlns:p14="http://schemas.microsoft.com/office/powerpoint/2010/main" val="2593655393"/>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GCA</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的计算</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3" name="矩形 42"/>
          <p:cNvSpPr/>
          <p:nvPr/>
        </p:nvSpPr>
        <p:spPr>
          <a:xfrm>
            <a:off x="4573288" y="1465620"/>
            <a:ext cx="4535216" cy="523220"/>
          </a:xfrm>
          <a:prstGeom prst="rect">
            <a:avLst/>
          </a:prstGeom>
        </p:spPr>
        <p:txBody>
          <a:bodyPr wrap="non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有</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自交），</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2,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4" name="矩形 43"/>
          <p:cNvSpPr/>
          <p:nvPr/>
        </p:nvSpPr>
        <p:spPr>
          <a:xfrm>
            <a:off x="4536187" y="2636912"/>
            <a:ext cx="1980029" cy="523220"/>
          </a:xfrm>
          <a:prstGeom prst="rect">
            <a:avLst/>
          </a:prstGeom>
        </p:spPr>
        <p:txBody>
          <a:bodyPr wrap="non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无</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自交</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4" name="对象 3"/>
          <p:cNvGraphicFramePr>
            <a:graphicFrameLocks noChangeAspect="1"/>
          </p:cNvGraphicFramePr>
          <p:nvPr>
            <p:extLst>
              <p:ext uri="{D42A27DB-BD31-4B8C-83A1-F6EECF244321}">
                <p14:modId xmlns:p14="http://schemas.microsoft.com/office/powerpoint/2010/main" val="970708227"/>
              </p:ext>
            </p:extLst>
          </p:nvPr>
        </p:nvGraphicFramePr>
        <p:xfrm>
          <a:off x="748205" y="1196752"/>
          <a:ext cx="4039819" cy="1080120"/>
        </p:xfrm>
        <a:graphic>
          <a:graphicData uri="http://schemas.openxmlformats.org/presentationml/2006/ole">
            <mc:AlternateContent xmlns:mc="http://schemas.openxmlformats.org/markup-compatibility/2006">
              <mc:Choice xmlns:v="urn:schemas-microsoft-com:vml" Requires="v">
                <p:oleObj spid="_x0000_s75802" name="公式" r:id="rId3" imgW="1485900" imgH="419100" progId="Equation.3">
                  <p:embed/>
                </p:oleObj>
              </mc:Choice>
              <mc:Fallback>
                <p:oleObj name="公式" r:id="rId3" imgW="1485900" imgH="419100"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8205" y="1196752"/>
                        <a:ext cx="4039819" cy="1080120"/>
                      </a:xfrm>
                      <a:prstGeom prst="rect">
                        <a:avLst/>
                      </a:prstGeom>
                      <a:noFill/>
                    </p:spPr>
                  </p:pic>
                </p:oleObj>
              </mc:Fallback>
            </mc:AlternateContent>
          </a:graphicData>
        </a:graphic>
      </p:graphicFrame>
      <p:sp>
        <p:nvSpPr>
          <p:cNvPr id="5" name="Rectangle 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6" name="对象 5"/>
          <p:cNvGraphicFramePr>
            <a:graphicFrameLocks noChangeAspect="1"/>
          </p:cNvGraphicFramePr>
          <p:nvPr>
            <p:extLst>
              <p:ext uri="{D42A27DB-BD31-4B8C-83A1-F6EECF244321}">
                <p14:modId xmlns:p14="http://schemas.microsoft.com/office/powerpoint/2010/main" val="2642955583"/>
              </p:ext>
            </p:extLst>
          </p:nvPr>
        </p:nvGraphicFramePr>
        <p:xfrm>
          <a:off x="755575" y="2448272"/>
          <a:ext cx="3816425" cy="1020392"/>
        </p:xfrm>
        <a:graphic>
          <a:graphicData uri="http://schemas.openxmlformats.org/presentationml/2006/ole">
            <mc:AlternateContent xmlns:mc="http://schemas.openxmlformats.org/markup-compatibility/2006">
              <mc:Choice xmlns:v="urn:schemas-microsoft-com:vml" Requires="v">
                <p:oleObj spid="_x0000_s75803" name="公式" r:id="rId5" imgW="1485900" imgH="419100" progId="Equation.3">
                  <p:embed/>
                </p:oleObj>
              </mc:Choice>
              <mc:Fallback>
                <p:oleObj name="公式" r:id="rId5" imgW="1485900" imgH="419100" progId="Equation.3">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5575" y="2448272"/>
                        <a:ext cx="3816425" cy="1020392"/>
                      </a:xfrm>
                      <a:prstGeom prst="rect">
                        <a:avLst/>
                      </a:prstGeom>
                      <a:noFill/>
                    </p:spPr>
                  </p:pic>
                </p:oleObj>
              </mc:Fallback>
            </mc:AlternateContent>
          </a:graphicData>
        </a:graphic>
      </p:graphicFrame>
    </p:spTree>
    <p:extLst>
      <p:ext uri="{BB962C8B-B14F-4D97-AF65-F5344CB8AC3E}">
        <p14:creationId xmlns:p14="http://schemas.microsoft.com/office/powerpoint/2010/main" val="2839242835"/>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SCA</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和剩余效应计算</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4" name="对象 3"/>
          <p:cNvGraphicFramePr>
            <a:graphicFrameLocks noChangeAspect="1"/>
          </p:cNvGraphicFramePr>
          <p:nvPr>
            <p:extLst>
              <p:ext uri="{D42A27DB-BD31-4B8C-83A1-F6EECF244321}">
                <p14:modId xmlns:p14="http://schemas.microsoft.com/office/powerpoint/2010/main" val="2233745833"/>
              </p:ext>
            </p:extLst>
          </p:nvPr>
        </p:nvGraphicFramePr>
        <p:xfrm>
          <a:off x="827584" y="1160348"/>
          <a:ext cx="5598677" cy="620688"/>
        </p:xfrm>
        <a:graphic>
          <a:graphicData uri="http://schemas.openxmlformats.org/presentationml/2006/ole">
            <mc:AlternateContent xmlns:mc="http://schemas.openxmlformats.org/markup-compatibility/2006">
              <mc:Choice xmlns:v="urn:schemas-microsoft-com:vml" Requires="v">
                <p:oleObj spid="_x0000_s76846" name="公式" r:id="rId3" imgW="2095500" imgH="241300" progId="Equation.3">
                  <p:embed/>
                </p:oleObj>
              </mc:Choice>
              <mc:Fallback>
                <p:oleObj name="公式" r:id="rId3" imgW="2095500" imgH="241300"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1160348"/>
                        <a:ext cx="5598677" cy="620688"/>
                      </a:xfrm>
                      <a:prstGeom prst="rect">
                        <a:avLst/>
                      </a:prstGeom>
                      <a:noFill/>
                    </p:spPr>
                  </p:pic>
                </p:oleObj>
              </mc:Fallback>
            </mc:AlternateContent>
          </a:graphicData>
        </a:graphic>
      </p:graphicFrame>
      <p:sp>
        <p:nvSpPr>
          <p:cNvPr id="5" name="Rectangle 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6" name="对象 5"/>
          <p:cNvGraphicFramePr>
            <a:graphicFrameLocks noChangeAspect="1"/>
          </p:cNvGraphicFramePr>
          <p:nvPr>
            <p:extLst>
              <p:ext uri="{D42A27DB-BD31-4B8C-83A1-F6EECF244321}">
                <p14:modId xmlns:p14="http://schemas.microsoft.com/office/powerpoint/2010/main" val="3408199483"/>
              </p:ext>
            </p:extLst>
          </p:nvPr>
        </p:nvGraphicFramePr>
        <p:xfrm>
          <a:off x="820653" y="2376264"/>
          <a:ext cx="5479539" cy="607480"/>
        </p:xfrm>
        <a:graphic>
          <a:graphicData uri="http://schemas.openxmlformats.org/presentationml/2006/ole">
            <mc:AlternateContent xmlns:mc="http://schemas.openxmlformats.org/markup-compatibility/2006">
              <mc:Choice xmlns:v="urn:schemas-microsoft-com:vml" Requires="v">
                <p:oleObj spid="_x0000_s76847" name="公式" r:id="rId5" imgW="2095500" imgH="241300" progId="Equation.3">
                  <p:embed/>
                </p:oleObj>
              </mc:Choice>
              <mc:Fallback>
                <p:oleObj name="公式" r:id="rId5" imgW="2095500" imgH="241300" progId="Equation.3">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0653" y="2376264"/>
                        <a:ext cx="5479539" cy="607480"/>
                      </a:xfrm>
                      <a:prstGeom prst="rect">
                        <a:avLst/>
                      </a:prstGeom>
                      <a:noFill/>
                    </p:spPr>
                  </p:pic>
                </p:oleObj>
              </mc:Fallback>
            </mc:AlternateContent>
          </a:graphicData>
        </a:graphic>
      </p:graphicFrame>
      <p:sp>
        <p:nvSpPr>
          <p:cNvPr id="7" name="Rectangle 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8" name="对象 7"/>
          <p:cNvGraphicFramePr>
            <a:graphicFrameLocks noChangeAspect="1"/>
          </p:cNvGraphicFramePr>
          <p:nvPr>
            <p:extLst>
              <p:ext uri="{D42A27DB-BD31-4B8C-83A1-F6EECF244321}">
                <p14:modId xmlns:p14="http://schemas.microsoft.com/office/powerpoint/2010/main" val="619469327"/>
              </p:ext>
            </p:extLst>
          </p:nvPr>
        </p:nvGraphicFramePr>
        <p:xfrm>
          <a:off x="834017" y="3672408"/>
          <a:ext cx="2729871" cy="651846"/>
        </p:xfrm>
        <a:graphic>
          <a:graphicData uri="http://schemas.openxmlformats.org/presentationml/2006/ole">
            <mc:AlternateContent xmlns:mc="http://schemas.openxmlformats.org/markup-compatibility/2006">
              <mc:Choice xmlns:v="urn:schemas-microsoft-com:vml" Requires="v">
                <p:oleObj spid="_x0000_s76848" name="公式" r:id="rId7" imgW="977900" imgH="241300" progId="Equation.3">
                  <p:embed/>
                </p:oleObj>
              </mc:Choice>
              <mc:Fallback>
                <p:oleObj name="公式" r:id="rId7" imgW="977900" imgH="241300" progId="Equation.3">
                  <p:embed/>
                  <p:pic>
                    <p:nvPicPr>
                      <p:cNvPr id="0" name="Object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34017" y="3672408"/>
                        <a:ext cx="2729871" cy="651846"/>
                      </a:xfrm>
                      <a:prstGeom prst="rect">
                        <a:avLst/>
                      </a:prstGeom>
                      <a:noFill/>
                    </p:spPr>
                  </p:pic>
                </p:oleObj>
              </mc:Fallback>
            </mc:AlternateContent>
          </a:graphicData>
        </a:graphic>
      </p:graphicFrame>
      <p:sp>
        <p:nvSpPr>
          <p:cNvPr id="9" name="Rectangle 1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0" name="对象 9"/>
          <p:cNvGraphicFramePr>
            <a:graphicFrameLocks noChangeAspect="1"/>
          </p:cNvGraphicFramePr>
          <p:nvPr>
            <p:extLst>
              <p:ext uri="{D42A27DB-BD31-4B8C-83A1-F6EECF244321}">
                <p14:modId xmlns:p14="http://schemas.microsoft.com/office/powerpoint/2010/main" val="1042581202"/>
              </p:ext>
            </p:extLst>
          </p:nvPr>
        </p:nvGraphicFramePr>
        <p:xfrm>
          <a:off x="827584" y="4968552"/>
          <a:ext cx="2599386" cy="620688"/>
        </p:xfrm>
        <a:graphic>
          <a:graphicData uri="http://schemas.openxmlformats.org/presentationml/2006/ole">
            <mc:AlternateContent xmlns:mc="http://schemas.openxmlformats.org/markup-compatibility/2006">
              <mc:Choice xmlns:v="urn:schemas-microsoft-com:vml" Requires="v">
                <p:oleObj spid="_x0000_s76849" name="公式" r:id="rId9" imgW="977900" imgH="241300" progId="Equation.3">
                  <p:embed/>
                </p:oleObj>
              </mc:Choice>
              <mc:Fallback>
                <p:oleObj name="公式" r:id="rId9" imgW="977900" imgH="241300" progId="Equation.3">
                  <p:embed/>
                  <p:pic>
                    <p:nvPicPr>
                      <p:cNvPr id="0" name="Object 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27584" y="4968552"/>
                        <a:ext cx="2599386" cy="620688"/>
                      </a:xfrm>
                      <a:prstGeom prst="rect">
                        <a:avLst/>
                      </a:prstGeom>
                      <a:noFill/>
                    </p:spPr>
                  </p:pic>
                </p:oleObj>
              </mc:Fallback>
            </mc:AlternateContent>
          </a:graphicData>
        </a:graphic>
      </p:graphicFrame>
      <p:sp>
        <p:nvSpPr>
          <p:cNvPr id="19" name="矩形 18"/>
          <p:cNvSpPr/>
          <p:nvPr/>
        </p:nvSpPr>
        <p:spPr>
          <a:xfrm>
            <a:off x="2051720" y="1781036"/>
            <a:ext cx="6480720" cy="523220"/>
          </a:xfrm>
          <a:prstGeom prst="rect">
            <a:avLst/>
          </a:prstGeom>
        </p:spPr>
        <p:txBody>
          <a:bodyPr wrap="squar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有</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自交</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j</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0" name="矩形 19"/>
          <p:cNvSpPr/>
          <p:nvPr/>
        </p:nvSpPr>
        <p:spPr>
          <a:xfrm>
            <a:off x="2051720" y="3005172"/>
            <a:ext cx="6480720" cy="523220"/>
          </a:xfrm>
          <a:prstGeom prst="rect">
            <a:avLst/>
          </a:prstGeom>
        </p:spPr>
        <p:txBody>
          <a:bodyPr wrap="squar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无</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自交），</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j</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1" name="矩形 20"/>
          <p:cNvSpPr/>
          <p:nvPr/>
        </p:nvSpPr>
        <p:spPr>
          <a:xfrm>
            <a:off x="3347864" y="3672408"/>
            <a:ext cx="2088232" cy="523220"/>
          </a:xfrm>
          <a:prstGeom prst="rect">
            <a:avLst/>
          </a:prstGeom>
        </p:spPr>
        <p:txBody>
          <a:bodyPr wrap="square">
            <a:spAutoFit/>
          </a:bodyPr>
          <a:lstStyle/>
          <a:p>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有</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自交</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2" name="矩形 21"/>
          <p:cNvSpPr/>
          <p:nvPr/>
        </p:nvSpPr>
        <p:spPr>
          <a:xfrm>
            <a:off x="1835696" y="4320480"/>
            <a:ext cx="6768752" cy="523220"/>
          </a:xfrm>
          <a:prstGeom prst="rect">
            <a:avLst/>
          </a:prstGeom>
        </p:spPr>
        <p:txBody>
          <a:bodyPr wrap="square">
            <a:spAutoFit/>
          </a:bodyPr>
          <a:lstStyle/>
          <a:p>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2,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j</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k</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2,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3" name="矩形 22"/>
          <p:cNvSpPr/>
          <p:nvPr/>
        </p:nvSpPr>
        <p:spPr>
          <a:xfrm>
            <a:off x="3203848" y="4968552"/>
            <a:ext cx="4536504" cy="523220"/>
          </a:xfrm>
          <a:prstGeom prst="rect">
            <a:avLst/>
          </a:prstGeom>
        </p:spPr>
        <p:txBody>
          <a:bodyPr wrap="squar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无</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自交），</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j</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485644006"/>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zh-CN" sz="4000" b="1" dirty="0">
                <a:latin typeface="黑体" panose="02010609060101010101" pitchFamily="49" charset="-122"/>
                <a:ea typeface="黑体" panose="02010609060101010101" pitchFamily="49" charset="-122"/>
              </a:rPr>
              <a:t>有自交的方差分析</a:t>
            </a:r>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自由度与平方和</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124744"/>
            <a:ext cx="8229600" cy="5001419"/>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一般配合力</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有</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个，自由度为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。包含自交，</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共有</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+1)/2</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个</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组合，组合的自由度</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2-1</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从中减去一般配合力自由度，就是特殊配合力自由度，</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即</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正好等于正交组合的个数。总自由度</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为</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r</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/2-1</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从中减去组合的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自由度，</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就是误差自由度，</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即</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r</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-1)/2</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亲本</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一般配合力的平方和乘以</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、再乘以</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之后，就是一般配合力平方和。特殊配合力的平方和乘以重复数</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之后，就是特殊配合力平方和。</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根据</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剩余</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效应</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估计值计算误差平方和。</a:t>
            </a:r>
          </a:p>
        </p:txBody>
      </p:sp>
      <p:sp>
        <p:nvSpPr>
          <p:cNvPr id="3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41"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45"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1396520439"/>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570186"/>
          </a:xfrm>
        </p:spPr>
        <p:txBody>
          <a:bodyPr>
            <a:noAutofit/>
          </a:bodyPr>
          <a:lstStyle/>
          <a:p>
            <a:r>
              <a:rPr lang="zh-CN" altLang="zh-CN" sz="2800" b="1" dirty="0">
                <a:latin typeface="Times New Roman" panose="02020603050405020304" pitchFamily="18" charset="0"/>
                <a:ea typeface="黑体" panose="02010609060101010101" pitchFamily="49" charset="-122"/>
                <a:cs typeface="Times New Roman" panose="02020603050405020304" pitchFamily="18" charset="0"/>
              </a:rPr>
              <a:t>包含</a:t>
            </a:r>
            <a:r>
              <a:rPr lang="zh-CN" altLang="zh-CN" sz="2800" b="1" dirty="0" smtClean="0">
                <a:latin typeface="Times New Roman" panose="02020603050405020304" pitchFamily="18" charset="0"/>
                <a:ea typeface="黑体" panose="02010609060101010101" pitchFamily="49" charset="-122"/>
                <a:cs typeface="Times New Roman" panose="02020603050405020304" pitchFamily="18" charset="0"/>
              </a:rPr>
              <a:t>正交和</a:t>
            </a:r>
            <a:r>
              <a:rPr lang="zh-CN" altLang="zh-CN" sz="2800" b="1" dirty="0">
                <a:latin typeface="Times New Roman" panose="02020603050405020304" pitchFamily="18" charset="0"/>
                <a:ea typeface="黑体" panose="02010609060101010101" pitchFamily="49" charset="-122"/>
                <a:cs typeface="Times New Roman" panose="02020603050405020304" pitchFamily="18" charset="0"/>
              </a:rPr>
              <a:t>自交的完全双列杂交</a:t>
            </a:r>
            <a:r>
              <a:rPr lang="zh-CN" altLang="zh-CN" sz="2800" b="1" dirty="0" smtClean="0">
                <a:latin typeface="Times New Roman" panose="02020603050405020304" pitchFamily="18" charset="0"/>
                <a:ea typeface="黑体" panose="02010609060101010101" pitchFamily="49" charset="-122"/>
                <a:cs typeface="Times New Roman" panose="02020603050405020304" pitchFamily="18" charset="0"/>
              </a:rPr>
              <a:t>方差分析表</a:t>
            </a:r>
            <a:r>
              <a:rPr lang="en-US" altLang="zh-CN" sz="2800" b="1" dirty="0" smtClean="0">
                <a:latin typeface="Times New Roman" panose="02020603050405020304" pitchFamily="18" charset="0"/>
                <a:ea typeface="黑体" panose="02010609060101010101" pitchFamily="49" charset="-122"/>
                <a:cs typeface="Times New Roman" panose="02020603050405020304" pitchFamily="18" charset="0"/>
              </a:rPr>
              <a:t/>
            </a:r>
            <a:br>
              <a:rPr lang="en-US" altLang="zh-CN" sz="2800" b="1"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亲本</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数为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配制</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-1)/2</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个</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正交和</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个</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自交，</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共</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个</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每个</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组合有</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次重复观察</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值</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41"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45"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85005" name="Picture 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1872208"/>
            <a:ext cx="8856984" cy="4005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13424501"/>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en-US" sz="4000" b="1" dirty="0">
                <a:latin typeface="黑体" panose="02010609060101010101" pitchFamily="49" charset="-122"/>
                <a:ea typeface="黑体" panose="02010609060101010101" pitchFamily="49" charset="-122"/>
              </a:rPr>
              <a:t>无</a:t>
            </a:r>
            <a:r>
              <a:rPr lang="zh-CN" altLang="zh-CN" sz="4000" b="1" dirty="0" smtClean="0">
                <a:latin typeface="黑体" panose="02010609060101010101" pitchFamily="49" charset="-122"/>
                <a:ea typeface="黑体" panose="02010609060101010101" pitchFamily="49" charset="-122"/>
              </a:rPr>
              <a:t>自交</a:t>
            </a:r>
            <a:r>
              <a:rPr lang="zh-CN" altLang="zh-CN" sz="4000" b="1" dirty="0">
                <a:latin typeface="黑体" panose="02010609060101010101" pitchFamily="49" charset="-122"/>
                <a:ea typeface="黑体" panose="02010609060101010101" pitchFamily="49" charset="-122"/>
              </a:rPr>
              <a:t>的方差分析</a:t>
            </a:r>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自由度与平方和</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124745"/>
            <a:ext cx="8229600" cy="4176464"/>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一般配合力</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共有</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个，自由度为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。共配置</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-1)/2</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个</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杂交组合，组合的自由度</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)/2-1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，从中减去一般配合力自由度，就是特殊配合力</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自由度</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-3)/2</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总自由度</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为</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r</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/2-1 </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从中减去组合的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自由度，</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就是误差自由度，</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即</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r</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-1)/2</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亲本</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一般配合力的平方和乘</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以</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r</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再乘以</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之后，就是一般配合力平方和</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。特殊配合力</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的平方和乘以</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之后，就是特殊配合力平方和。</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根据</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剩余效应</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计算</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误差平方和，最后就得到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方差分析表。</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41"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45"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268776448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570186"/>
          </a:xfrm>
        </p:spPr>
        <p:txBody>
          <a:bodyPr>
            <a:noAutofit/>
          </a:bodyPr>
          <a:lstStyle/>
          <a:p>
            <a:r>
              <a:rPr lang="zh-CN" altLang="en-US" sz="2800" b="1" dirty="0">
                <a:latin typeface="Times New Roman" panose="02020603050405020304" pitchFamily="18" charset="0"/>
                <a:ea typeface="黑体" panose="02010609060101010101" pitchFamily="49" charset="-122"/>
                <a:cs typeface="Times New Roman" panose="02020603050405020304" pitchFamily="18" charset="0"/>
              </a:rPr>
              <a:t>只</a:t>
            </a:r>
            <a:r>
              <a:rPr lang="zh-CN" altLang="zh-CN" sz="2800" b="1" dirty="0" smtClean="0">
                <a:latin typeface="Times New Roman" panose="02020603050405020304" pitchFamily="18" charset="0"/>
                <a:ea typeface="黑体" panose="02010609060101010101" pitchFamily="49" charset="-122"/>
                <a:cs typeface="Times New Roman" panose="02020603050405020304" pitchFamily="18" charset="0"/>
              </a:rPr>
              <a:t>包含正交的</a:t>
            </a:r>
            <a:r>
              <a:rPr lang="zh-CN" altLang="zh-CN" sz="2800" b="1" dirty="0">
                <a:latin typeface="Times New Roman" panose="02020603050405020304" pitchFamily="18" charset="0"/>
                <a:ea typeface="黑体" panose="02010609060101010101" pitchFamily="49" charset="-122"/>
                <a:cs typeface="Times New Roman" panose="02020603050405020304" pitchFamily="18" charset="0"/>
              </a:rPr>
              <a:t>完全双列杂交</a:t>
            </a:r>
            <a:r>
              <a:rPr lang="zh-CN" altLang="zh-CN" sz="2800" b="1" dirty="0" smtClean="0">
                <a:latin typeface="Times New Roman" panose="02020603050405020304" pitchFamily="18" charset="0"/>
                <a:ea typeface="黑体" panose="02010609060101010101" pitchFamily="49" charset="-122"/>
                <a:cs typeface="Times New Roman" panose="02020603050405020304" pitchFamily="18" charset="0"/>
              </a:rPr>
              <a:t>方差分析表</a:t>
            </a:r>
            <a:r>
              <a:rPr lang="en-US" altLang="zh-CN" sz="2800" b="1" dirty="0" smtClean="0">
                <a:latin typeface="Times New Roman" panose="02020603050405020304" pitchFamily="18" charset="0"/>
                <a:ea typeface="黑体" panose="02010609060101010101" pitchFamily="49" charset="-122"/>
                <a:cs typeface="Times New Roman" panose="02020603050405020304" pitchFamily="18" charset="0"/>
              </a:rPr>
              <a:t/>
            </a:r>
            <a:br>
              <a:rPr lang="en-US" altLang="zh-CN" sz="2800" b="1"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亲本</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数为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，配制</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包括</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-1)/2</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个</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正交</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组合</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，每个组合有</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次重复观察</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值</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41"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45"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82945"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3522" y="1916832"/>
            <a:ext cx="8578958" cy="4032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76399146"/>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188640"/>
            <a:ext cx="8280920" cy="994122"/>
          </a:xfrm>
        </p:spPr>
        <p:txBody>
          <a:bodyPr>
            <a:noAutofit/>
          </a:bodyPr>
          <a:lstStyle/>
          <a:p>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重复平均数、一般配合力和特殊配合力估计</a:t>
            </a:r>
            <a:r>
              <a:rPr lang="zh-CN" altLang="en-US" sz="3200" b="1" dirty="0">
                <a:latin typeface="Times New Roman" panose="02020603050405020304" pitchFamily="18" charset="0"/>
                <a:ea typeface="黑体" panose="02010609060101010101" pitchFamily="49" charset="-122"/>
                <a:cs typeface="Times New Roman" panose="02020603050405020304" pitchFamily="18" charset="0"/>
              </a:rPr>
              <a:t/>
            </a:r>
            <a:br>
              <a:rPr lang="zh-CN" altLang="en-US" sz="3200" b="1" dirty="0">
                <a:latin typeface="Times New Roman" panose="02020603050405020304" pitchFamily="18" charset="0"/>
                <a:ea typeface="黑体" panose="02010609060101010101" pitchFamily="49" charset="-122"/>
                <a:cs typeface="Times New Roman" panose="02020603050405020304" pitchFamily="18" charset="0"/>
              </a:rPr>
            </a:br>
            <a:r>
              <a:rPr lang="en-US" altLang="zh-CN" sz="2800" b="1" dirty="0" smtClean="0">
                <a:latin typeface="Times New Roman" panose="02020603050405020304" pitchFamily="18" charset="0"/>
                <a:ea typeface="黑体" panose="02010609060101010101" pitchFamily="49" charset="-122"/>
                <a:cs typeface="Times New Roman" panose="02020603050405020304" pitchFamily="18" charset="0"/>
              </a:rPr>
              <a:t>6</a:t>
            </a:r>
            <a:r>
              <a:rPr lang="zh-CN" altLang="zh-CN" sz="2800" b="1" dirty="0">
                <a:latin typeface="Times New Roman" panose="02020603050405020304" pitchFamily="18" charset="0"/>
                <a:ea typeface="黑体" panose="02010609060101010101" pitchFamily="49" charset="-122"/>
                <a:cs typeface="Times New Roman" panose="02020603050405020304" pitchFamily="18" charset="0"/>
              </a:rPr>
              <a:t>个亲本的</a:t>
            </a:r>
            <a:r>
              <a:rPr lang="en-US" altLang="zh-CN" sz="2800" b="1" dirty="0">
                <a:latin typeface="Times New Roman" panose="02020603050405020304" pitchFamily="18" charset="0"/>
                <a:ea typeface="黑体" panose="02010609060101010101" pitchFamily="49" charset="-122"/>
                <a:cs typeface="Times New Roman" panose="02020603050405020304" pitchFamily="18" charset="0"/>
              </a:rPr>
              <a:t>15</a:t>
            </a:r>
            <a:r>
              <a:rPr lang="zh-CN" altLang="zh-CN" sz="2800" b="1" dirty="0">
                <a:latin typeface="Times New Roman" panose="02020603050405020304" pitchFamily="18" charset="0"/>
                <a:ea typeface="黑体" panose="02010609060101010101" pitchFamily="49" charset="-122"/>
                <a:cs typeface="Times New Roman" panose="02020603050405020304" pitchFamily="18" charset="0"/>
              </a:rPr>
              <a:t>个正交和</a:t>
            </a:r>
            <a:r>
              <a:rPr lang="en-US" altLang="zh-CN" sz="2800" b="1" dirty="0">
                <a:latin typeface="Times New Roman" panose="02020603050405020304" pitchFamily="18" charset="0"/>
                <a:ea typeface="黑体" panose="02010609060101010101" pitchFamily="49" charset="-122"/>
                <a:cs typeface="Times New Roman" panose="02020603050405020304" pitchFamily="18" charset="0"/>
              </a:rPr>
              <a:t>6</a:t>
            </a:r>
            <a:r>
              <a:rPr lang="zh-CN" altLang="zh-CN" sz="2800" b="1" dirty="0">
                <a:latin typeface="Times New Roman" panose="02020603050405020304" pitchFamily="18" charset="0"/>
                <a:ea typeface="黑体" panose="02010609060101010101" pitchFamily="49" charset="-122"/>
                <a:cs typeface="Times New Roman" panose="02020603050405020304" pitchFamily="18" charset="0"/>
              </a:rPr>
              <a:t>个自交完全双列杂交</a:t>
            </a:r>
            <a:r>
              <a:rPr lang="zh-CN" altLang="zh-CN" sz="2800" b="1" dirty="0" smtClean="0">
                <a:latin typeface="Times New Roman" panose="02020603050405020304" pitchFamily="18" charset="0"/>
                <a:ea typeface="黑体" panose="02010609060101010101" pitchFamily="49" charset="-122"/>
                <a:cs typeface="Times New Roman" panose="02020603050405020304" pitchFamily="18" charset="0"/>
              </a:rPr>
              <a:t>设计</a:t>
            </a:r>
            <a:endParaRPr lang="zh-CN" altLang="en-US" sz="28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41"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45"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4" name="表格 3"/>
          <p:cNvGraphicFramePr>
            <a:graphicFrameLocks noGrp="1"/>
          </p:cNvGraphicFramePr>
          <p:nvPr>
            <p:extLst>
              <p:ext uri="{D42A27DB-BD31-4B8C-83A1-F6EECF244321}">
                <p14:modId xmlns:p14="http://schemas.microsoft.com/office/powerpoint/2010/main" val="2236286363"/>
              </p:ext>
            </p:extLst>
          </p:nvPr>
        </p:nvGraphicFramePr>
        <p:xfrm>
          <a:off x="471803" y="1268760"/>
          <a:ext cx="8200394" cy="5364480"/>
        </p:xfrm>
        <a:graphic>
          <a:graphicData uri="http://schemas.openxmlformats.org/drawingml/2006/table">
            <a:tbl>
              <a:tblPr firstRow="1" firstCol="1" bandRow="1">
                <a:tableStyleId>{5C22544A-7EE6-4342-B048-85BDC9FD1C3A}</a:tableStyleId>
              </a:tblPr>
              <a:tblGrid>
                <a:gridCol w="1124585"/>
                <a:gridCol w="938174"/>
                <a:gridCol w="938174"/>
                <a:gridCol w="938174"/>
                <a:gridCol w="938174"/>
                <a:gridCol w="951342"/>
                <a:gridCol w="951342"/>
                <a:gridCol w="1420429"/>
              </a:tblGrid>
              <a:tr h="333037">
                <a:tc rowSpan="2">
                  <a:txBody>
                    <a:bodyPr/>
                    <a:lstStyle/>
                    <a:p>
                      <a:pPr algn="just">
                        <a:spcAft>
                          <a:spcPts val="0"/>
                        </a:spcAft>
                      </a:pPr>
                      <a:r>
                        <a:rPr lang="zh-CN" sz="2200" kern="0" dirty="0">
                          <a:effectLst/>
                        </a:rPr>
                        <a:t>亲本</a:t>
                      </a:r>
                      <a:endParaRPr lang="zh-CN" sz="2200" kern="100" dirty="0">
                        <a:effectLst/>
                        <a:latin typeface="Calibri"/>
                        <a:ea typeface="宋体"/>
                        <a:cs typeface="Times New Roman"/>
                      </a:endParaRPr>
                    </a:p>
                  </a:txBody>
                  <a:tcPr marL="68580" marR="68580" marT="0" marB="0"/>
                </a:tc>
                <a:tc gridSpan="6">
                  <a:txBody>
                    <a:bodyPr/>
                    <a:lstStyle/>
                    <a:p>
                      <a:pPr algn="just">
                        <a:spcAft>
                          <a:spcPts val="0"/>
                        </a:spcAft>
                      </a:pPr>
                      <a:r>
                        <a:rPr lang="zh-CN" sz="2200" kern="0" dirty="0">
                          <a:effectLst/>
                        </a:rPr>
                        <a:t>两次重复的平均数</a:t>
                      </a:r>
                      <a:endParaRPr lang="zh-CN" sz="2200" kern="100" dirty="0">
                        <a:effectLst/>
                        <a:latin typeface="Calibri"/>
                        <a:ea typeface="宋体"/>
                        <a:cs typeface="Times New Roman"/>
                      </a:endParaRP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rowSpan="2">
                  <a:txBody>
                    <a:bodyPr/>
                    <a:lstStyle/>
                    <a:p>
                      <a:pPr algn="just">
                        <a:spcAft>
                          <a:spcPts val="0"/>
                        </a:spcAft>
                      </a:pPr>
                      <a:r>
                        <a:rPr lang="zh-CN" sz="2200" kern="0" dirty="0">
                          <a:effectLst/>
                        </a:rPr>
                        <a:t>行列平均</a:t>
                      </a:r>
                      <a:endParaRPr lang="zh-CN" sz="2200" kern="100" dirty="0">
                        <a:effectLst/>
                        <a:latin typeface="Calibri"/>
                        <a:ea typeface="宋体"/>
                        <a:cs typeface="Times New Roman"/>
                      </a:endParaRPr>
                    </a:p>
                  </a:txBody>
                  <a:tcPr marL="68580" marR="68580" marT="0" marB="0"/>
                </a:tc>
              </a:tr>
              <a:tr h="333037">
                <a:tc vMerge="1">
                  <a:txBody>
                    <a:bodyPr/>
                    <a:lstStyle/>
                    <a:p>
                      <a:endParaRPr lang="zh-CN" altLang="en-US"/>
                    </a:p>
                  </a:txBody>
                  <a:tcPr/>
                </a:tc>
                <a:tc>
                  <a:txBody>
                    <a:bodyPr/>
                    <a:lstStyle/>
                    <a:p>
                      <a:pPr algn="just">
                        <a:spcAft>
                          <a:spcPts val="0"/>
                        </a:spcAft>
                      </a:pPr>
                      <a:r>
                        <a:rPr lang="en-US" sz="2200" kern="0">
                          <a:effectLst/>
                        </a:rPr>
                        <a:t>A</a:t>
                      </a:r>
                      <a:endParaRPr lang="zh-CN" sz="2200" kern="100">
                        <a:effectLst/>
                        <a:latin typeface="Calibri"/>
                        <a:ea typeface="宋体"/>
                        <a:cs typeface="Times New Roman"/>
                      </a:endParaRPr>
                    </a:p>
                  </a:txBody>
                  <a:tcPr marL="68580" marR="68580" marT="0" marB="0"/>
                </a:tc>
                <a:tc>
                  <a:txBody>
                    <a:bodyPr/>
                    <a:lstStyle/>
                    <a:p>
                      <a:pPr algn="just">
                        <a:spcAft>
                          <a:spcPts val="0"/>
                        </a:spcAft>
                      </a:pPr>
                      <a:r>
                        <a:rPr lang="en-US" sz="2200" kern="0">
                          <a:effectLst/>
                        </a:rPr>
                        <a:t>B</a:t>
                      </a:r>
                      <a:endParaRPr lang="zh-CN" sz="2200" kern="100">
                        <a:effectLst/>
                        <a:latin typeface="Calibri"/>
                        <a:ea typeface="宋体"/>
                        <a:cs typeface="Times New Roman"/>
                      </a:endParaRPr>
                    </a:p>
                  </a:txBody>
                  <a:tcPr marL="68580" marR="68580" marT="0" marB="0"/>
                </a:tc>
                <a:tc>
                  <a:txBody>
                    <a:bodyPr/>
                    <a:lstStyle/>
                    <a:p>
                      <a:pPr algn="just">
                        <a:spcAft>
                          <a:spcPts val="0"/>
                        </a:spcAft>
                      </a:pPr>
                      <a:r>
                        <a:rPr lang="en-US" sz="2200" kern="0">
                          <a:effectLst/>
                        </a:rPr>
                        <a:t>C</a:t>
                      </a:r>
                      <a:endParaRPr lang="zh-CN" sz="2200" kern="100">
                        <a:effectLst/>
                        <a:latin typeface="Calibri"/>
                        <a:ea typeface="宋体"/>
                        <a:cs typeface="Times New Roman"/>
                      </a:endParaRPr>
                    </a:p>
                  </a:txBody>
                  <a:tcPr marL="68580" marR="68580" marT="0" marB="0"/>
                </a:tc>
                <a:tc>
                  <a:txBody>
                    <a:bodyPr/>
                    <a:lstStyle/>
                    <a:p>
                      <a:pPr algn="just">
                        <a:spcAft>
                          <a:spcPts val="0"/>
                        </a:spcAft>
                      </a:pPr>
                      <a:r>
                        <a:rPr lang="en-US" sz="2200" kern="0" dirty="0">
                          <a:effectLst/>
                        </a:rPr>
                        <a:t>D</a:t>
                      </a:r>
                      <a:endParaRPr lang="zh-CN" sz="2200" kern="100" dirty="0">
                        <a:effectLst/>
                        <a:latin typeface="Calibri"/>
                        <a:ea typeface="宋体"/>
                        <a:cs typeface="Times New Roman"/>
                      </a:endParaRPr>
                    </a:p>
                  </a:txBody>
                  <a:tcPr marL="68580" marR="68580" marT="0" marB="0"/>
                </a:tc>
                <a:tc>
                  <a:txBody>
                    <a:bodyPr/>
                    <a:lstStyle/>
                    <a:p>
                      <a:pPr algn="just">
                        <a:spcAft>
                          <a:spcPts val="0"/>
                        </a:spcAft>
                      </a:pPr>
                      <a:r>
                        <a:rPr lang="en-US" sz="2200" kern="0">
                          <a:effectLst/>
                        </a:rPr>
                        <a:t>E</a:t>
                      </a:r>
                      <a:endParaRPr lang="zh-CN" sz="2200" kern="100">
                        <a:effectLst/>
                        <a:latin typeface="Calibri"/>
                        <a:ea typeface="宋体"/>
                        <a:cs typeface="Times New Roman"/>
                      </a:endParaRPr>
                    </a:p>
                  </a:txBody>
                  <a:tcPr marL="68580" marR="68580" marT="0" marB="0"/>
                </a:tc>
                <a:tc>
                  <a:txBody>
                    <a:bodyPr/>
                    <a:lstStyle/>
                    <a:p>
                      <a:pPr algn="just">
                        <a:spcAft>
                          <a:spcPts val="0"/>
                        </a:spcAft>
                      </a:pPr>
                      <a:r>
                        <a:rPr lang="en-US" sz="2200" kern="0" dirty="0">
                          <a:effectLst/>
                        </a:rPr>
                        <a:t>F</a:t>
                      </a:r>
                      <a:endParaRPr lang="zh-CN" sz="2200" kern="100" dirty="0">
                        <a:effectLst/>
                        <a:latin typeface="Calibri"/>
                        <a:ea typeface="宋体"/>
                        <a:cs typeface="Times New Roman"/>
                      </a:endParaRPr>
                    </a:p>
                  </a:txBody>
                  <a:tcPr marL="68580" marR="68580" marT="0" marB="0"/>
                </a:tc>
                <a:tc vMerge="1">
                  <a:txBody>
                    <a:bodyPr/>
                    <a:lstStyle/>
                    <a:p>
                      <a:endParaRPr lang="zh-CN" altLang="en-US"/>
                    </a:p>
                  </a:txBody>
                  <a:tcPr/>
                </a:tc>
              </a:tr>
              <a:tr h="333037">
                <a:tc>
                  <a:txBody>
                    <a:bodyPr/>
                    <a:lstStyle/>
                    <a:p>
                      <a:pPr algn="l">
                        <a:spcAft>
                          <a:spcPts val="0"/>
                        </a:spcAft>
                      </a:pPr>
                      <a:r>
                        <a:rPr lang="en-US" sz="2200" kern="0">
                          <a:effectLst/>
                        </a:rPr>
                        <a:t>A</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27.45 </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29.85 </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41.65 </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28.95 </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24.05 </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22.70 </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dirty="0">
                          <a:effectLst/>
                        </a:rPr>
                        <a:t>28.87 </a:t>
                      </a:r>
                      <a:endParaRPr lang="zh-CN" sz="2200" kern="100" dirty="0">
                        <a:effectLst/>
                        <a:latin typeface="Calibri"/>
                        <a:ea typeface="宋体"/>
                        <a:cs typeface="Times New Roman"/>
                      </a:endParaRPr>
                    </a:p>
                  </a:txBody>
                  <a:tcPr marL="68580" marR="68580" marT="0" marB="0"/>
                </a:tc>
              </a:tr>
              <a:tr h="333037">
                <a:tc>
                  <a:txBody>
                    <a:bodyPr/>
                    <a:lstStyle/>
                    <a:p>
                      <a:pPr algn="l">
                        <a:spcAft>
                          <a:spcPts val="0"/>
                        </a:spcAft>
                      </a:pPr>
                      <a:r>
                        <a:rPr lang="en-US" sz="2200" kern="0">
                          <a:effectLst/>
                        </a:rPr>
                        <a:t>B</a:t>
                      </a:r>
                      <a:endParaRPr lang="zh-CN" sz="2200" kern="100">
                        <a:effectLst/>
                        <a:latin typeface="Calibri"/>
                        <a:ea typeface="宋体"/>
                        <a:cs typeface="Times New Roman"/>
                      </a:endParaRPr>
                    </a:p>
                  </a:txBody>
                  <a:tcPr marL="68580" marR="68580" marT="0" marB="0"/>
                </a:tc>
                <a:tc>
                  <a:txBody>
                    <a:bodyPr/>
                    <a:lstStyle/>
                    <a:p>
                      <a:endParaRPr lang="zh-CN" sz="2200" kern="100">
                        <a:effectLst/>
                        <a:latin typeface="Calibri"/>
                      </a:endParaRPr>
                    </a:p>
                  </a:txBody>
                  <a:tcPr marL="68580" marR="68580" marT="0" marB="0"/>
                </a:tc>
                <a:tc>
                  <a:txBody>
                    <a:bodyPr/>
                    <a:lstStyle/>
                    <a:p>
                      <a:pPr algn="l">
                        <a:spcAft>
                          <a:spcPts val="0"/>
                        </a:spcAft>
                      </a:pPr>
                      <a:r>
                        <a:rPr lang="en-US" sz="2200" kern="0">
                          <a:effectLst/>
                        </a:rPr>
                        <a:t>43.75 </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32.00 </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38.40 </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30.90 </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22.30 </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dirty="0">
                          <a:effectLst/>
                        </a:rPr>
                        <a:t>34.42 </a:t>
                      </a:r>
                      <a:endParaRPr lang="zh-CN" sz="2200" kern="100" dirty="0">
                        <a:effectLst/>
                        <a:latin typeface="Calibri"/>
                        <a:ea typeface="宋体"/>
                        <a:cs typeface="Times New Roman"/>
                      </a:endParaRPr>
                    </a:p>
                  </a:txBody>
                  <a:tcPr marL="68580" marR="68580" marT="0" marB="0"/>
                </a:tc>
              </a:tr>
              <a:tr h="333037">
                <a:tc>
                  <a:txBody>
                    <a:bodyPr/>
                    <a:lstStyle/>
                    <a:p>
                      <a:pPr algn="l">
                        <a:spcAft>
                          <a:spcPts val="0"/>
                        </a:spcAft>
                      </a:pPr>
                      <a:r>
                        <a:rPr lang="en-US" sz="2200" kern="0">
                          <a:effectLst/>
                        </a:rPr>
                        <a:t>C</a:t>
                      </a:r>
                      <a:endParaRPr lang="zh-CN" sz="2200" kern="100">
                        <a:effectLst/>
                        <a:latin typeface="Calibri"/>
                        <a:ea typeface="宋体"/>
                        <a:cs typeface="Times New Roman"/>
                      </a:endParaRPr>
                    </a:p>
                  </a:txBody>
                  <a:tcPr marL="68580" marR="68580" marT="0" marB="0"/>
                </a:tc>
                <a:tc>
                  <a:txBody>
                    <a:bodyPr/>
                    <a:lstStyle/>
                    <a:p>
                      <a:endParaRPr lang="zh-CN" sz="2200" kern="100">
                        <a:effectLst/>
                        <a:latin typeface="Calibri"/>
                      </a:endParaRPr>
                    </a:p>
                  </a:txBody>
                  <a:tcPr marL="68580" marR="68580" marT="0" marB="0"/>
                </a:tc>
                <a:tc>
                  <a:txBody>
                    <a:bodyPr/>
                    <a:lstStyle/>
                    <a:p>
                      <a:endParaRPr lang="zh-CN" sz="2200" kern="100">
                        <a:effectLst/>
                        <a:latin typeface="Calibri"/>
                      </a:endParaRPr>
                    </a:p>
                  </a:txBody>
                  <a:tcPr marL="68580" marR="68580" marT="0" marB="0"/>
                </a:tc>
                <a:tc>
                  <a:txBody>
                    <a:bodyPr/>
                    <a:lstStyle/>
                    <a:p>
                      <a:pPr algn="l">
                        <a:spcAft>
                          <a:spcPts val="0"/>
                        </a:spcAft>
                      </a:pPr>
                      <a:r>
                        <a:rPr lang="en-US" sz="2200" kern="0">
                          <a:effectLst/>
                        </a:rPr>
                        <a:t>47.30 </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36.35 </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38.65 </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24.45 </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dirty="0">
                          <a:effectLst/>
                        </a:rPr>
                        <a:t>38.24 </a:t>
                      </a:r>
                      <a:endParaRPr lang="zh-CN" sz="2200" kern="100" dirty="0">
                        <a:effectLst/>
                        <a:latin typeface="Calibri"/>
                        <a:ea typeface="宋体"/>
                        <a:cs typeface="Times New Roman"/>
                      </a:endParaRPr>
                    </a:p>
                  </a:txBody>
                  <a:tcPr marL="68580" marR="68580" marT="0" marB="0"/>
                </a:tc>
              </a:tr>
              <a:tr h="333037">
                <a:tc>
                  <a:txBody>
                    <a:bodyPr/>
                    <a:lstStyle/>
                    <a:p>
                      <a:pPr algn="l">
                        <a:spcAft>
                          <a:spcPts val="0"/>
                        </a:spcAft>
                      </a:pPr>
                      <a:r>
                        <a:rPr lang="en-US" sz="2200" kern="0">
                          <a:effectLst/>
                        </a:rPr>
                        <a:t>D</a:t>
                      </a:r>
                      <a:endParaRPr lang="zh-CN" sz="2200" kern="100">
                        <a:effectLst/>
                        <a:latin typeface="Calibri"/>
                        <a:ea typeface="宋体"/>
                        <a:cs typeface="Times New Roman"/>
                      </a:endParaRPr>
                    </a:p>
                  </a:txBody>
                  <a:tcPr marL="68580" marR="68580" marT="0" marB="0"/>
                </a:tc>
                <a:tc>
                  <a:txBody>
                    <a:bodyPr/>
                    <a:lstStyle/>
                    <a:p>
                      <a:endParaRPr lang="zh-CN" sz="2200" kern="100">
                        <a:effectLst/>
                        <a:latin typeface="Calibri"/>
                      </a:endParaRPr>
                    </a:p>
                  </a:txBody>
                  <a:tcPr marL="68580" marR="68580" marT="0" marB="0"/>
                </a:tc>
                <a:tc>
                  <a:txBody>
                    <a:bodyPr/>
                    <a:lstStyle/>
                    <a:p>
                      <a:endParaRPr lang="zh-CN" sz="2200" kern="100">
                        <a:effectLst/>
                        <a:latin typeface="Calibri"/>
                      </a:endParaRPr>
                    </a:p>
                  </a:txBody>
                  <a:tcPr marL="68580" marR="68580" marT="0" marB="0"/>
                </a:tc>
                <a:tc>
                  <a:txBody>
                    <a:bodyPr/>
                    <a:lstStyle/>
                    <a:p>
                      <a:endParaRPr lang="zh-CN" sz="2200" kern="100">
                        <a:effectLst/>
                        <a:latin typeface="Calibri"/>
                      </a:endParaRPr>
                    </a:p>
                  </a:txBody>
                  <a:tcPr marL="68580" marR="68580" marT="0" marB="0"/>
                </a:tc>
                <a:tc>
                  <a:txBody>
                    <a:bodyPr/>
                    <a:lstStyle/>
                    <a:p>
                      <a:pPr algn="l">
                        <a:spcAft>
                          <a:spcPts val="0"/>
                        </a:spcAft>
                      </a:pPr>
                      <a:r>
                        <a:rPr lang="en-US" sz="2200" kern="0">
                          <a:effectLst/>
                        </a:rPr>
                        <a:t>32.15 </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32.20 </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20.90 </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dirty="0">
                          <a:effectLst/>
                        </a:rPr>
                        <a:t>31.59 </a:t>
                      </a:r>
                      <a:endParaRPr lang="zh-CN" sz="2200" kern="100" dirty="0">
                        <a:effectLst/>
                        <a:latin typeface="Calibri"/>
                        <a:ea typeface="宋体"/>
                        <a:cs typeface="Times New Roman"/>
                      </a:endParaRPr>
                    </a:p>
                  </a:txBody>
                  <a:tcPr marL="68580" marR="68580" marT="0" marB="0"/>
                </a:tc>
              </a:tr>
              <a:tr h="333037">
                <a:tc>
                  <a:txBody>
                    <a:bodyPr/>
                    <a:lstStyle/>
                    <a:p>
                      <a:pPr algn="l">
                        <a:spcAft>
                          <a:spcPts val="0"/>
                        </a:spcAft>
                      </a:pPr>
                      <a:r>
                        <a:rPr lang="en-US" sz="2200" kern="0">
                          <a:effectLst/>
                        </a:rPr>
                        <a:t>E</a:t>
                      </a:r>
                      <a:endParaRPr lang="zh-CN" sz="2200" kern="100">
                        <a:effectLst/>
                        <a:latin typeface="Calibri"/>
                        <a:ea typeface="宋体"/>
                        <a:cs typeface="Times New Roman"/>
                      </a:endParaRPr>
                    </a:p>
                  </a:txBody>
                  <a:tcPr marL="68580" marR="68580" marT="0" marB="0"/>
                </a:tc>
                <a:tc>
                  <a:txBody>
                    <a:bodyPr/>
                    <a:lstStyle/>
                    <a:p>
                      <a:endParaRPr lang="zh-CN" sz="2200" kern="100">
                        <a:effectLst/>
                        <a:latin typeface="Calibri"/>
                      </a:endParaRPr>
                    </a:p>
                  </a:txBody>
                  <a:tcPr marL="68580" marR="68580" marT="0" marB="0"/>
                </a:tc>
                <a:tc>
                  <a:txBody>
                    <a:bodyPr/>
                    <a:lstStyle/>
                    <a:p>
                      <a:endParaRPr lang="zh-CN" sz="2200" kern="100">
                        <a:effectLst/>
                        <a:latin typeface="Calibri"/>
                      </a:endParaRPr>
                    </a:p>
                  </a:txBody>
                  <a:tcPr marL="68580" marR="68580" marT="0" marB="0"/>
                </a:tc>
                <a:tc>
                  <a:txBody>
                    <a:bodyPr/>
                    <a:lstStyle/>
                    <a:p>
                      <a:endParaRPr lang="zh-CN" sz="2200" kern="100">
                        <a:effectLst/>
                        <a:latin typeface="Calibri"/>
                      </a:endParaRPr>
                    </a:p>
                  </a:txBody>
                  <a:tcPr marL="68580" marR="68580" marT="0" marB="0"/>
                </a:tc>
                <a:tc>
                  <a:txBody>
                    <a:bodyPr/>
                    <a:lstStyle/>
                    <a:p>
                      <a:endParaRPr lang="zh-CN" sz="2200" kern="100">
                        <a:effectLst/>
                        <a:latin typeface="Calibri"/>
                      </a:endParaRPr>
                    </a:p>
                  </a:txBody>
                  <a:tcPr marL="68580" marR="68580" marT="0" marB="0"/>
                </a:tc>
                <a:tc>
                  <a:txBody>
                    <a:bodyPr/>
                    <a:lstStyle/>
                    <a:p>
                      <a:pPr algn="l">
                        <a:spcAft>
                          <a:spcPts val="0"/>
                        </a:spcAft>
                      </a:pPr>
                      <a:r>
                        <a:rPr lang="en-US" sz="2200" kern="0">
                          <a:effectLst/>
                        </a:rPr>
                        <a:t>18.05 </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10.75 </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dirty="0">
                          <a:effectLst/>
                        </a:rPr>
                        <a:t>24.66 </a:t>
                      </a:r>
                      <a:endParaRPr lang="zh-CN" sz="2200" kern="100" dirty="0">
                        <a:effectLst/>
                        <a:latin typeface="Calibri"/>
                        <a:ea typeface="宋体"/>
                        <a:cs typeface="Times New Roman"/>
                      </a:endParaRPr>
                    </a:p>
                  </a:txBody>
                  <a:tcPr marL="68580" marR="68580" marT="0" marB="0"/>
                </a:tc>
              </a:tr>
              <a:tr h="333037">
                <a:tc>
                  <a:txBody>
                    <a:bodyPr/>
                    <a:lstStyle/>
                    <a:p>
                      <a:pPr algn="l">
                        <a:spcAft>
                          <a:spcPts val="0"/>
                        </a:spcAft>
                      </a:pPr>
                      <a:r>
                        <a:rPr lang="en-US" sz="2200" kern="0">
                          <a:effectLst/>
                        </a:rPr>
                        <a:t>F</a:t>
                      </a:r>
                      <a:endParaRPr lang="zh-CN" sz="2200" kern="100">
                        <a:effectLst/>
                        <a:latin typeface="Calibri"/>
                        <a:ea typeface="宋体"/>
                        <a:cs typeface="Times New Roman"/>
                      </a:endParaRPr>
                    </a:p>
                  </a:txBody>
                  <a:tcPr marL="68580" marR="68580" marT="0" marB="0"/>
                </a:tc>
                <a:tc>
                  <a:txBody>
                    <a:bodyPr/>
                    <a:lstStyle/>
                    <a:p>
                      <a:endParaRPr lang="zh-CN" sz="2200" kern="100">
                        <a:effectLst/>
                        <a:latin typeface="Calibri"/>
                      </a:endParaRPr>
                    </a:p>
                  </a:txBody>
                  <a:tcPr marL="68580" marR="68580" marT="0" marB="0"/>
                </a:tc>
                <a:tc>
                  <a:txBody>
                    <a:bodyPr/>
                    <a:lstStyle/>
                    <a:p>
                      <a:endParaRPr lang="zh-CN" sz="2200" kern="100">
                        <a:effectLst/>
                        <a:latin typeface="Calibri"/>
                      </a:endParaRPr>
                    </a:p>
                  </a:txBody>
                  <a:tcPr marL="68580" marR="68580" marT="0" marB="0"/>
                </a:tc>
                <a:tc>
                  <a:txBody>
                    <a:bodyPr/>
                    <a:lstStyle/>
                    <a:p>
                      <a:endParaRPr lang="zh-CN" sz="2200" kern="100">
                        <a:effectLst/>
                        <a:latin typeface="Calibri"/>
                      </a:endParaRPr>
                    </a:p>
                  </a:txBody>
                  <a:tcPr marL="68580" marR="68580" marT="0" marB="0"/>
                </a:tc>
                <a:tc>
                  <a:txBody>
                    <a:bodyPr/>
                    <a:lstStyle/>
                    <a:p>
                      <a:endParaRPr lang="zh-CN" sz="2200" kern="100">
                        <a:effectLst/>
                        <a:latin typeface="Calibri"/>
                      </a:endParaRPr>
                    </a:p>
                  </a:txBody>
                  <a:tcPr marL="68580" marR="68580" marT="0" marB="0"/>
                </a:tc>
                <a:tc>
                  <a:txBody>
                    <a:bodyPr/>
                    <a:lstStyle/>
                    <a:p>
                      <a:endParaRPr lang="zh-CN" sz="2200" kern="100">
                        <a:effectLst/>
                        <a:latin typeface="Calibri"/>
                      </a:endParaRPr>
                    </a:p>
                  </a:txBody>
                  <a:tcPr marL="68580" marR="68580" marT="0" marB="0"/>
                </a:tc>
                <a:tc>
                  <a:txBody>
                    <a:bodyPr/>
                    <a:lstStyle/>
                    <a:p>
                      <a:pPr algn="l">
                        <a:spcAft>
                          <a:spcPts val="0"/>
                        </a:spcAft>
                      </a:pPr>
                      <a:r>
                        <a:rPr lang="en-US" sz="2200" kern="0">
                          <a:effectLst/>
                        </a:rPr>
                        <a:t>12.00 </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dirty="0">
                          <a:effectLst/>
                        </a:rPr>
                        <a:t>17.87 </a:t>
                      </a:r>
                      <a:endParaRPr lang="zh-CN" sz="2200" kern="100" dirty="0">
                        <a:effectLst/>
                        <a:latin typeface="Calibri"/>
                        <a:ea typeface="宋体"/>
                        <a:cs typeface="Times New Roman"/>
                      </a:endParaRPr>
                    </a:p>
                  </a:txBody>
                  <a:tcPr marL="68580" marR="68580" marT="0" marB="0"/>
                </a:tc>
              </a:tr>
              <a:tr h="333037">
                <a:tc>
                  <a:txBody>
                    <a:bodyPr/>
                    <a:lstStyle/>
                    <a:p>
                      <a:pPr algn="l">
                        <a:spcAft>
                          <a:spcPts val="0"/>
                        </a:spcAft>
                      </a:pPr>
                      <a:r>
                        <a:rPr lang="zh-CN" sz="2200" kern="0">
                          <a:effectLst/>
                        </a:rPr>
                        <a:t>总平均</a:t>
                      </a:r>
                      <a:endParaRPr lang="zh-CN" sz="2200" kern="100">
                        <a:effectLst/>
                        <a:latin typeface="Calibri"/>
                        <a:ea typeface="宋体"/>
                        <a:cs typeface="Times New Roman"/>
                      </a:endParaRPr>
                    </a:p>
                  </a:txBody>
                  <a:tcPr marL="68580" marR="68580" marT="0" marB="0"/>
                </a:tc>
                <a:tc gridSpan="6">
                  <a:txBody>
                    <a:bodyPr/>
                    <a:lstStyle/>
                    <a:p>
                      <a:pPr algn="l">
                        <a:spcAft>
                          <a:spcPts val="0"/>
                        </a:spcAft>
                      </a:pPr>
                      <a:r>
                        <a:rPr lang="en-US" sz="2200" kern="0">
                          <a:effectLst/>
                        </a:rPr>
                        <a:t>29.28</a:t>
                      </a:r>
                      <a:endParaRPr lang="zh-CN" sz="2200" kern="100">
                        <a:effectLst/>
                        <a:latin typeface="Calibri"/>
                        <a:ea typeface="宋体"/>
                        <a:cs typeface="Times New Roman"/>
                      </a:endParaRP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l">
                        <a:spcAft>
                          <a:spcPts val="0"/>
                        </a:spcAft>
                      </a:pPr>
                      <a:r>
                        <a:rPr lang="en-US" sz="2200" kern="0" dirty="0">
                          <a:effectLst/>
                        </a:rPr>
                        <a:t>29.28</a:t>
                      </a:r>
                      <a:endParaRPr lang="zh-CN" sz="2200" kern="100" dirty="0">
                        <a:effectLst/>
                        <a:latin typeface="Calibri"/>
                        <a:ea typeface="宋体"/>
                        <a:cs typeface="Times New Roman"/>
                      </a:endParaRPr>
                    </a:p>
                  </a:txBody>
                  <a:tcPr marL="68580" marR="68580" marT="0" marB="0"/>
                </a:tc>
              </a:tr>
              <a:tr h="333037">
                <a:tc>
                  <a:txBody>
                    <a:bodyPr/>
                    <a:lstStyle/>
                    <a:p>
                      <a:pPr algn="l">
                        <a:spcAft>
                          <a:spcPts val="0"/>
                        </a:spcAft>
                      </a:pPr>
                      <a:r>
                        <a:rPr lang="zh-CN" sz="2200" kern="0">
                          <a:effectLst/>
                        </a:rPr>
                        <a:t>亲本</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SCA</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 </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 </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 </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 </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 </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dirty="0">
                          <a:effectLst/>
                        </a:rPr>
                        <a:t>GCA</a:t>
                      </a:r>
                      <a:endParaRPr lang="zh-CN" sz="2200" kern="100" dirty="0">
                        <a:effectLst/>
                        <a:latin typeface="Calibri"/>
                        <a:ea typeface="宋体"/>
                        <a:cs typeface="Times New Roman"/>
                      </a:endParaRPr>
                    </a:p>
                  </a:txBody>
                  <a:tcPr marL="68580" marR="68580" marT="0" marB="0"/>
                </a:tc>
              </a:tr>
              <a:tr h="333037">
                <a:tc>
                  <a:txBody>
                    <a:bodyPr/>
                    <a:lstStyle/>
                    <a:p>
                      <a:pPr algn="l">
                        <a:spcAft>
                          <a:spcPts val="0"/>
                        </a:spcAft>
                      </a:pPr>
                      <a:r>
                        <a:rPr lang="en-US" sz="2200" kern="0">
                          <a:effectLst/>
                        </a:rPr>
                        <a:t>A</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100">
                          <a:effectLst/>
                        </a:rPr>
                        <a:t>-1.12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dirty="0">
                          <a:effectLst/>
                        </a:rPr>
                        <a:t>-3.57 </a:t>
                      </a:r>
                      <a:endParaRPr lang="zh-CN" sz="2200" kern="100" dirty="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4.88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-1.99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-0.84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3.76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-0.35 </a:t>
                      </a:r>
                      <a:endParaRPr lang="zh-CN" sz="2200" kern="100">
                        <a:effectLst/>
                        <a:latin typeface="Calibri"/>
                        <a:ea typeface="宋体"/>
                        <a:cs typeface="Times New Roman"/>
                      </a:endParaRPr>
                    </a:p>
                  </a:txBody>
                  <a:tcPr marL="68580" marR="68580" marT="0" marB="0" anchor="b"/>
                </a:tc>
              </a:tr>
              <a:tr h="333037">
                <a:tc>
                  <a:txBody>
                    <a:bodyPr/>
                    <a:lstStyle/>
                    <a:p>
                      <a:pPr algn="l">
                        <a:spcAft>
                          <a:spcPts val="0"/>
                        </a:spcAft>
                      </a:pPr>
                      <a:r>
                        <a:rPr lang="en-US" sz="2200" kern="0">
                          <a:effectLst/>
                        </a:rPr>
                        <a:t>B</a:t>
                      </a:r>
                      <a:endParaRPr lang="zh-CN" sz="2200" kern="100">
                        <a:effectLst/>
                        <a:latin typeface="Calibri"/>
                        <a:ea typeface="宋体"/>
                        <a:cs typeface="Times New Roman"/>
                      </a:endParaRPr>
                    </a:p>
                  </a:txBody>
                  <a:tcPr marL="68580" marR="68580" marT="0" marB="0"/>
                </a:tc>
                <a:tc>
                  <a:txBody>
                    <a:bodyPr/>
                    <a:lstStyle/>
                    <a:p>
                      <a:endParaRPr lang="zh-CN" sz="2200" kern="100">
                        <a:effectLst/>
                        <a:latin typeface="Calibri"/>
                      </a:endParaRPr>
                    </a:p>
                  </a:txBody>
                  <a:tcPr marL="68580" marR="68580" marT="0" marB="0" anchor="b"/>
                </a:tc>
                <a:tc>
                  <a:txBody>
                    <a:bodyPr/>
                    <a:lstStyle/>
                    <a:p>
                      <a:pPr algn="l">
                        <a:spcAft>
                          <a:spcPts val="0"/>
                        </a:spcAft>
                      </a:pPr>
                      <a:r>
                        <a:rPr lang="en-US" sz="2200" kern="100">
                          <a:effectLst/>
                        </a:rPr>
                        <a:t>5.47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-9.62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2.60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1.16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-1.50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4.50 </a:t>
                      </a:r>
                      <a:endParaRPr lang="zh-CN" sz="2200" kern="100">
                        <a:effectLst/>
                        <a:latin typeface="Calibri"/>
                        <a:ea typeface="宋体"/>
                        <a:cs typeface="Times New Roman"/>
                      </a:endParaRPr>
                    </a:p>
                  </a:txBody>
                  <a:tcPr marL="68580" marR="68580" marT="0" marB="0" anchor="b"/>
                </a:tc>
              </a:tr>
              <a:tr h="333037">
                <a:tc>
                  <a:txBody>
                    <a:bodyPr/>
                    <a:lstStyle/>
                    <a:p>
                      <a:pPr algn="l">
                        <a:spcAft>
                          <a:spcPts val="0"/>
                        </a:spcAft>
                      </a:pPr>
                      <a:r>
                        <a:rPr lang="en-US" sz="2200" kern="0">
                          <a:effectLst/>
                        </a:rPr>
                        <a:t>C</a:t>
                      </a:r>
                      <a:endParaRPr lang="zh-CN" sz="2200" kern="100">
                        <a:effectLst/>
                        <a:latin typeface="Calibri"/>
                        <a:ea typeface="宋体"/>
                        <a:cs typeface="Times New Roman"/>
                      </a:endParaRPr>
                    </a:p>
                  </a:txBody>
                  <a:tcPr marL="68580" marR="68580" marT="0" marB="0"/>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pPr algn="l">
                        <a:spcAft>
                          <a:spcPts val="0"/>
                        </a:spcAft>
                      </a:pPr>
                      <a:r>
                        <a:rPr lang="en-US" sz="2200" kern="100">
                          <a:effectLst/>
                        </a:rPr>
                        <a:t>2.33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-2.79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5.56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-2.69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7.85 </a:t>
                      </a:r>
                      <a:endParaRPr lang="zh-CN" sz="2200" kern="100">
                        <a:effectLst/>
                        <a:latin typeface="Calibri"/>
                        <a:ea typeface="宋体"/>
                        <a:cs typeface="Times New Roman"/>
                      </a:endParaRPr>
                    </a:p>
                  </a:txBody>
                  <a:tcPr marL="68580" marR="68580" marT="0" marB="0" anchor="b"/>
                </a:tc>
              </a:tr>
              <a:tr h="333037">
                <a:tc>
                  <a:txBody>
                    <a:bodyPr/>
                    <a:lstStyle/>
                    <a:p>
                      <a:pPr algn="l">
                        <a:spcAft>
                          <a:spcPts val="0"/>
                        </a:spcAft>
                      </a:pPr>
                      <a:r>
                        <a:rPr lang="en-US" sz="2200" kern="0">
                          <a:effectLst/>
                        </a:rPr>
                        <a:t>D</a:t>
                      </a:r>
                      <a:endParaRPr lang="zh-CN" sz="2200" kern="100">
                        <a:effectLst/>
                        <a:latin typeface="Calibri"/>
                        <a:ea typeface="宋体"/>
                        <a:cs typeface="Times New Roman"/>
                      </a:endParaRPr>
                    </a:p>
                  </a:txBody>
                  <a:tcPr marL="68580" marR="68580" marT="0" marB="0"/>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pPr algn="l">
                        <a:spcAft>
                          <a:spcPts val="0"/>
                        </a:spcAft>
                      </a:pPr>
                      <a:r>
                        <a:rPr lang="en-US" sz="2200" kern="100">
                          <a:effectLst/>
                        </a:rPr>
                        <a:t>-1.17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4.94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-0.42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2.02 </a:t>
                      </a:r>
                      <a:endParaRPr lang="zh-CN" sz="2200" kern="100">
                        <a:effectLst/>
                        <a:latin typeface="Calibri"/>
                        <a:ea typeface="宋体"/>
                        <a:cs typeface="Times New Roman"/>
                      </a:endParaRPr>
                    </a:p>
                  </a:txBody>
                  <a:tcPr marL="68580" marR="68580" marT="0" marB="0" anchor="b"/>
                </a:tc>
              </a:tr>
              <a:tr h="333037">
                <a:tc>
                  <a:txBody>
                    <a:bodyPr/>
                    <a:lstStyle/>
                    <a:p>
                      <a:pPr algn="l">
                        <a:spcAft>
                          <a:spcPts val="0"/>
                        </a:spcAft>
                      </a:pPr>
                      <a:r>
                        <a:rPr lang="en-US" sz="2200" kern="0">
                          <a:effectLst/>
                        </a:rPr>
                        <a:t>E</a:t>
                      </a:r>
                      <a:endParaRPr lang="zh-CN" sz="2200" kern="100">
                        <a:effectLst/>
                        <a:latin typeface="Calibri"/>
                        <a:ea typeface="宋体"/>
                        <a:cs typeface="Times New Roman"/>
                      </a:endParaRPr>
                    </a:p>
                  </a:txBody>
                  <a:tcPr marL="68580" marR="68580" marT="0" marB="0"/>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pPr algn="l">
                        <a:spcAft>
                          <a:spcPts val="0"/>
                        </a:spcAft>
                      </a:pPr>
                      <a:r>
                        <a:rPr lang="en-US" sz="2200" kern="100">
                          <a:effectLst/>
                        </a:rPr>
                        <a:t>-3.16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-4.51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-4.04 </a:t>
                      </a:r>
                      <a:endParaRPr lang="zh-CN" sz="2200" kern="100">
                        <a:effectLst/>
                        <a:latin typeface="Calibri"/>
                        <a:ea typeface="宋体"/>
                        <a:cs typeface="Times New Roman"/>
                      </a:endParaRPr>
                    </a:p>
                  </a:txBody>
                  <a:tcPr marL="68580" marR="68580" marT="0" marB="0" anchor="b"/>
                </a:tc>
              </a:tr>
              <a:tr h="333037">
                <a:tc>
                  <a:txBody>
                    <a:bodyPr/>
                    <a:lstStyle/>
                    <a:p>
                      <a:pPr algn="l">
                        <a:spcAft>
                          <a:spcPts val="0"/>
                        </a:spcAft>
                      </a:pPr>
                      <a:r>
                        <a:rPr lang="en-US" sz="2200" kern="0">
                          <a:effectLst/>
                        </a:rPr>
                        <a:t>F</a:t>
                      </a:r>
                      <a:endParaRPr lang="zh-CN" sz="2200" kern="100">
                        <a:effectLst/>
                        <a:latin typeface="Calibri"/>
                        <a:ea typeface="宋体"/>
                        <a:cs typeface="Times New Roman"/>
                      </a:endParaRPr>
                    </a:p>
                  </a:txBody>
                  <a:tcPr marL="68580" marR="68580" marT="0" marB="0"/>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pPr algn="l">
                        <a:spcAft>
                          <a:spcPts val="0"/>
                        </a:spcAft>
                      </a:pPr>
                      <a:r>
                        <a:rPr lang="en-US" sz="2200" kern="100">
                          <a:effectLst/>
                        </a:rPr>
                        <a:t>2.68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dirty="0">
                          <a:effectLst/>
                        </a:rPr>
                        <a:t>-9.98 </a:t>
                      </a:r>
                      <a:endParaRPr lang="zh-CN" sz="2200" kern="100" dirty="0">
                        <a:effectLst/>
                        <a:latin typeface="Calibri"/>
                        <a:ea typeface="宋体"/>
                        <a:cs typeface="Times New Roman"/>
                      </a:endParaRPr>
                    </a:p>
                  </a:txBody>
                  <a:tcPr marL="68580" marR="68580" marT="0" marB="0" anchor="b"/>
                </a:tc>
              </a:tr>
            </a:tbl>
          </a:graphicData>
        </a:graphic>
      </p:graphicFrame>
    </p:spTree>
    <p:extLst>
      <p:ext uri="{BB962C8B-B14F-4D97-AF65-F5344CB8AC3E}">
        <p14:creationId xmlns:p14="http://schemas.microsoft.com/office/powerpoint/2010/main" val="366583063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188640"/>
            <a:ext cx="8136904" cy="994122"/>
          </a:xfrm>
        </p:spPr>
        <p:txBody>
          <a:bodyPr>
            <a:noAutofit/>
          </a:bodyPr>
          <a:lstStyle/>
          <a:p>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重复平均数、一般配合力和特殊配合力估计</a:t>
            </a:r>
            <a:r>
              <a:rPr lang="zh-CN" altLang="en-US" sz="3200" b="1" dirty="0">
                <a:latin typeface="Times New Roman" panose="02020603050405020304" pitchFamily="18" charset="0"/>
                <a:ea typeface="黑体" panose="02010609060101010101" pitchFamily="49" charset="-122"/>
                <a:cs typeface="Times New Roman" panose="02020603050405020304" pitchFamily="18" charset="0"/>
              </a:rPr>
              <a:t/>
            </a:r>
            <a:br>
              <a:rPr lang="zh-CN" altLang="en-US" sz="3200" b="1" dirty="0">
                <a:latin typeface="Times New Roman" panose="02020603050405020304" pitchFamily="18" charset="0"/>
                <a:ea typeface="黑体" panose="02010609060101010101" pitchFamily="49" charset="-122"/>
                <a:cs typeface="Times New Roman" panose="02020603050405020304" pitchFamily="18" charset="0"/>
              </a:rPr>
            </a:br>
            <a:r>
              <a:rPr lang="en-US" altLang="zh-CN" sz="2800" b="1" dirty="0" smtClean="0">
                <a:latin typeface="Times New Roman" panose="02020603050405020304" pitchFamily="18" charset="0"/>
                <a:ea typeface="黑体" panose="02010609060101010101" pitchFamily="49" charset="-122"/>
                <a:cs typeface="Times New Roman" panose="02020603050405020304" pitchFamily="18" charset="0"/>
              </a:rPr>
              <a:t>6</a:t>
            </a:r>
            <a:r>
              <a:rPr lang="zh-CN" altLang="zh-CN" sz="2800" b="1" dirty="0">
                <a:latin typeface="Times New Roman" panose="02020603050405020304" pitchFamily="18" charset="0"/>
                <a:ea typeface="黑体" panose="02010609060101010101" pitchFamily="49" charset="-122"/>
                <a:cs typeface="Times New Roman" panose="02020603050405020304" pitchFamily="18" charset="0"/>
              </a:rPr>
              <a:t>个亲本的</a:t>
            </a:r>
            <a:r>
              <a:rPr lang="en-US" altLang="zh-CN" sz="2800" b="1" dirty="0">
                <a:latin typeface="Times New Roman" panose="02020603050405020304" pitchFamily="18" charset="0"/>
                <a:ea typeface="黑体" panose="02010609060101010101" pitchFamily="49" charset="-122"/>
                <a:cs typeface="Times New Roman" panose="02020603050405020304" pitchFamily="18" charset="0"/>
              </a:rPr>
              <a:t>15</a:t>
            </a:r>
            <a:r>
              <a:rPr lang="zh-CN" altLang="zh-CN" sz="2800" b="1" dirty="0">
                <a:latin typeface="Times New Roman" panose="02020603050405020304" pitchFamily="18" charset="0"/>
                <a:ea typeface="黑体" panose="02010609060101010101" pitchFamily="49" charset="-122"/>
                <a:cs typeface="Times New Roman" panose="02020603050405020304" pitchFamily="18" charset="0"/>
              </a:rPr>
              <a:t>个</a:t>
            </a:r>
            <a:r>
              <a:rPr lang="zh-CN" altLang="zh-CN" sz="2800" b="1" dirty="0" smtClean="0">
                <a:latin typeface="Times New Roman" panose="02020603050405020304" pitchFamily="18" charset="0"/>
                <a:ea typeface="黑体" panose="02010609060101010101" pitchFamily="49" charset="-122"/>
                <a:cs typeface="Times New Roman" panose="02020603050405020304" pitchFamily="18" charset="0"/>
              </a:rPr>
              <a:t>正交完全</a:t>
            </a:r>
            <a:r>
              <a:rPr lang="zh-CN" altLang="zh-CN" sz="2800" b="1" dirty="0">
                <a:latin typeface="Times New Roman" panose="02020603050405020304" pitchFamily="18" charset="0"/>
                <a:ea typeface="黑体" panose="02010609060101010101" pitchFamily="49" charset="-122"/>
                <a:cs typeface="Times New Roman" panose="02020603050405020304" pitchFamily="18" charset="0"/>
              </a:rPr>
              <a:t>双列杂交</a:t>
            </a:r>
            <a:r>
              <a:rPr lang="zh-CN" altLang="zh-CN" sz="2800" b="1" dirty="0" smtClean="0">
                <a:latin typeface="Times New Roman" panose="02020603050405020304" pitchFamily="18" charset="0"/>
                <a:ea typeface="黑体" panose="02010609060101010101" pitchFamily="49" charset="-122"/>
                <a:cs typeface="Times New Roman" panose="02020603050405020304" pitchFamily="18" charset="0"/>
              </a:rPr>
              <a:t>设计</a:t>
            </a:r>
            <a:endParaRPr lang="zh-CN" altLang="en-US" sz="28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41"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45"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3" name="表格 2"/>
          <p:cNvGraphicFramePr>
            <a:graphicFrameLocks noGrp="1"/>
          </p:cNvGraphicFramePr>
          <p:nvPr>
            <p:extLst>
              <p:ext uri="{D42A27DB-BD31-4B8C-83A1-F6EECF244321}">
                <p14:modId xmlns:p14="http://schemas.microsoft.com/office/powerpoint/2010/main" val="304957164"/>
              </p:ext>
            </p:extLst>
          </p:nvPr>
        </p:nvGraphicFramePr>
        <p:xfrm>
          <a:off x="457200" y="1340768"/>
          <a:ext cx="8229599" cy="5364480"/>
        </p:xfrm>
        <a:graphic>
          <a:graphicData uri="http://schemas.openxmlformats.org/drawingml/2006/table">
            <a:tbl>
              <a:tblPr firstRow="1" firstCol="1" bandRow="1">
                <a:tableStyleId>{5C22544A-7EE6-4342-B048-85BDC9FD1C3A}</a:tableStyleId>
              </a:tblPr>
              <a:tblGrid>
                <a:gridCol w="1153790"/>
                <a:gridCol w="938174"/>
                <a:gridCol w="938174"/>
                <a:gridCol w="938174"/>
                <a:gridCol w="938174"/>
                <a:gridCol w="956280"/>
                <a:gridCol w="956280"/>
                <a:gridCol w="1410553"/>
              </a:tblGrid>
              <a:tr h="182880">
                <a:tc rowSpan="2">
                  <a:txBody>
                    <a:bodyPr/>
                    <a:lstStyle/>
                    <a:p>
                      <a:pPr algn="just">
                        <a:spcAft>
                          <a:spcPts val="0"/>
                        </a:spcAft>
                      </a:pPr>
                      <a:r>
                        <a:rPr lang="zh-CN" sz="2200" kern="0">
                          <a:effectLst/>
                        </a:rPr>
                        <a:t>亲本</a:t>
                      </a:r>
                      <a:endParaRPr lang="zh-CN" sz="2200" kern="100">
                        <a:effectLst/>
                        <a:latin typeface="Calibri"/>
                        <a:ea typeface="宋体"/>
                        <a:cs typeface="Times New Roman"/>
                      </a:endParaRPr>
                    </a:p>
                  </a:txBody>
                  <a:tcPr marL="68580" marR="68580" marT="0" marB="0"/>
                </a:tc>
                <a:tc gridSpan="6">
                  <a:txBody>
                    <a:bodyPr/>
                    <a:lstStyle/>
                    <a:p>
                      <a:pPr algn="just">
                        <a:spcAft>
                          <a:spcPts val="0"/>
                        </a:spcAft>
                      </a:pPr>
                      <a:r>
                        <a:rPr lang="zh-CN" sz="2200" kern="0">
                          <a:effectLst/>
                        </a:rPr>
                        <a:t>两次重复的平均数</a:t>
                      </a:r>
                      <a:endParaRPr lang="zh-CN" sz="2200" kern="100">
                        <a:effectLst/>
                        <a:latin typeface="Calibri"/>
                        <a:ea typeface="宋体"/>
                        <a:cs typeface="Times New Roman"/>
                      </a:endParaRP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rowSpan="2">
                  <a:txBody>
                    <a:bodyPr/>
                    <a:lstStyle/>
                    <a:p>
                      <a:pPr algn="just">
                        <a:spcAft>
                          <a:spcPts val="0"/>
                        </a:spcAft>
                      </a:pPr>
                      <a:r>
                        <a:rPr lang="zh-CN" sz="2200" kern="0">
                          <a:effectLst/>
                        </a:rPr>
                        <a:t>行列平均</a:t>
                      </a:r>
                      <a:endParaRPr lang="zh-CN" sz="2200" kern="100">
                        <a:effectLst/>
                        <a:latin typeface="Calibri"/>
                        <a:ea typeface="宋体"/>
                        <a:cs typeface="Times New Roman"/>
                      </a:endParaRPr>
                    </a:p>
                  </a:txBody>
                  <a:tcPr marL="68580" marR="68580" marT="0" marB="0"/>
                </a:tc>
              </a:tr>
              <a:tr h="182880">
                <a:tc vMerge="1">
                  <a:txBody>
                    <a:bodyPr/>
                    <a:lstStyle/>
                    <a:p>
                      <a:endParaRPr lang="zh-CN" altLang="en-US"/>
                    </a:p>
                  </a:txBody>
                  <a:tcPr/>
                </a:tc>
                <a:tc>
                  <a:txBody>
                    <a:bodyPr/>
                    <a:lstStyle/>
                    <a:p>
                      <a:pPr algn="just">
                        <a:spcAft>
                          <a:spcPts val="0"/>
                        </a:spcAft>
                      </a:pPr>
                      <a:r>
                        <a:rPr lang="en-US" sz="2200" kern="0">
                          <a:effectLst/>
                        </a:rPr>
                        <a:t>A</a:t>
                      </a:r>
                      <a:endParaRPr lang="zh-CN" sz="2200" kern="100">
                        <a:effectLst/>
                        <a:latin typeface="Calibri"/>
                        <a:ea typeface="宋体"/>
                        <a:cs typeface="Times New Roman"/>
                      </a:endParaRPr>
                    </a:p>
                  </a:txBody>
                  <a:tcPr marL="68580" marR="68580" marT="0" marB="0"/>
                </a:tc>
                <a:tc>
                  <a:txBody>
                    <a:bodyPr/>
                    <a:lstStyle/>
                    <a:p>
                      <a:pPr algn="just">
                        <a:spcAft>
                          <a:spcPts val="0"/>
                        </a:spcAft>
                      </a:pPr>
                      <a:r>
                        <a:rPr lang="en-US" sz="2200" kern="0">
                          <a:effectLst/>
                        </a:rPr>
                        <a:t>B</a:t>
                      </a:r>
                      <a:endParaRPr lang="zh-CN" sz="2200" kern="100">
                        <a:effectLst/>
                        <a:latin typeface="Calibri"/>
                        <a:ea typeface="宋体"/>
                        <a:cs typeface="Times New Roman"/>
                      </a:endParaRPr>
                    </a:p>
                  </a:txBody>
                  <a:tcPr marL="68580" marR="68580" marT="0" marB="0"/>
                </a:tc>
                <a:tc>
                  <a:txBody>
                    <a:bodyPr/>
                    <a:lstStyle/>
                    <a:p>
                      <a:pPr algn="just">
                        <a:spcAft>
                          <a:spcPts val="0"/>
                        </a:spcAft>
                      </a:pPr>
                      <a:r>
                        <a:rPr lang="en-US" sz="2200" kern="0">
                          <a:effectLst/>
                        </a:rPr>
                        <a:t>C</a:t>
                      </a:r>
                      <a:endParaRPr lang="zh-CN" sz="2200" kern="100">
                        <a:effectLst/>
                        <a:latin typeface="Calibri"/>
                        <a:ea typeface="宋体"/>
                        <a:cs typeface="Times New Roman"/>
                      </a:endParaRPr>
                    </a:p>
                  </a:txBody>
                  <a:tcPr marL="68580" marR="68580" marT="0" marB="0"/>
                </a:tc>
                <a:tc>
                  <a:txBody>
                    <a:bodyPr/>
                    <a:lstStyle/>
                    <a:p>
                      <a:pPr algn="just">
                        <a:spcAft>
                          <a:spcPts val="0"/>
                        </a:spcAft>
                      </a:pPr>
                      <a:r>
                        <a:rPr lang="en-US" sz="2200" kern="0">
                          <a:effectLst/>
                        </a:rPr>
                        <a:t>D</a:t>
                      </a:r>
                      <a:endParaRPr lang="zh-CN" sz="2200" kern="100">
                        <a:effectLst/>
                        <a:latin typeface="Calibri"/>
                        <a:ea typeface="宋体"/>
                        <a:cs typeface="Times New Roman"/>
                      </a:endParaRPr>
                    </a:p>
                  </a:txBody>
                  <a:tcPr marL="68580" marR="68580" marT="0" marB="0"/>
                </a:tc>
                <a:tc>
                  <a:txBody>
                    <a:bodyPr/>
                    <a:lstStyle/>
                    <a:p>
                      <a:pPr algn="just">
                        <a:spcAft>
                          <a:spcPts val="0"/>
                        </a:spcAft>
                      </a:pPr>
                      <a:r>
                        <a:rPr lang="en-US" sz="2200" kern="0">
                          <a:effectLst/>
                        </a:rPr>
                        <a:t>E</a:t>
                      </a:r>
                      <a:endParaRPr lang="zh-CN" sz="2200" kern="100">
                        <a:effectLst/>
                        <a:latin typeface="Calibri"/>
                        <a:ea typeface="宋体"/>
                        <a:cs typeface="Times New Roman"/>
                      </a:endParaRPr>
                    </a:p>
                  </a:txBody>
                  <a:tcPr marL="68580" marR="68580" marT="0" marB="0"/>
                </a:tc>
                <a:tc>
                  <a:txBody>
                    <a:bodyPr/>
                    <a:lstStyle/>
                    <a:p>
                      <a:pPr algn="just">
                        <a:spcAft>
                          <a:spcPts val="0"/>
                        </a:spcAft>
                      </a:pPr>
                      <a:r>
                        <a:rPr lang="en-US" sz="2200" kern="0">
                          <a:effectLst/>
                        </a:rPr>
                        <a:t>F</a:t>
                      </a:r>
                      <a:endParaRPr lang="zh-CN" sz="2200" kern="100">
                        <a:effectLst/>
                        <a:latin typeface="Calibri"/>
                        <a:ea typeface="宋体"/>
                        <a:cs typeface="Times New Roman"/>
                      </a:endParaRPr>
                    </a:p>
                  </a:txBody>
                  <a:tcPr marL="68580" marR="68580" marT="0" marB="0"/>
                </a:tc>
                <a:tc vMerge="1">
                  <a:txBody>
                    <a:bodyPr/>
                    <a:lstStyle/>
                    <a:p>
                      <a:endParaRPr lang="zh-CN" altLang="en-US"/>
                    </a:p>
                  </a:txBody>
                  <a:tcPr/>
                </a:tc>
              </a:tr>
              <a:tr h="182880">
                <a:tc>
                  <a:txBody>
                    <a:bodyPr/>
                    <a:lstStyle/>
                    <a:p>
                      <a:pPr algn="l">
                        <a:spcAft>
                          <a:spcPts val="0"/>
                        </a:spcAft>
                      </a:pPr>
                      <a:r>
                        <a:rPr lang="en-US" sz="2200" kern="0">
                          <a:effectLst/>
                        </a:rPr>
                        <a:t>A</a:t>
                      </a:r>
                      <a:endParaRPr lang="zh-CN" sz="2200" kern="100">
                        <a:effectLst/>
                        <a:latin typeface="Calibri"/>
                        <a:ea typeface="宋体"/>
                        <a:cs typeface="Times New Roman"/>
                      </a:endParaRPr>
                    </a:p>
                  </a:txBody>
                  <a:tcPr marL="68580" marR="68580" marT="0" marB="0"/>
                </a:tc>
                <a:tc>
                  <a:txBody>
                    <a:bodyPr/>
                    <a:lstStyle/>
                    <a:p>
                      <a:endParaRPr lang="zh-CN" sz="2200" kern="100">
                        <a:effectLst/>
                        <a:latin typeface="Calibri"/>
                      </a:endParaRPr>
                    </a:p>
                  </a:txBody>
                  <a:tcPr marL="68580" marR="68580" marT="0" marB="0" anchor="b"/>
                </a:tc>
                <a:tc>
                  <a:txBody>
                    <a:bodyPr/>
                    <a:lstStyle/>
                    <a:p>
                      <a:pPr algn="l">
                        <a:spcAft>
                          <a:spcPts val="0"/>
                        </a:spcAft>
                      </a:pPr>
                      <a:r>
                        <a:rPr lang="en-US" sz="2200" kern="100">
                          <a:effectLst/>
                        </a:rPr>
                        <a:t>29.85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41.65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28.95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24.05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22.70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29.44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B</a:t>
                      </a:r>
                      <a:endParaRPr lang="zh-CN" sz="2200" kern="100">
                        <a:effectLst/>
                        <a:latin typeface="Calibri"/>
                        <a:ea typeface="宋体"/>
                        <a:cs typeface="Times New Roman"/>
                      </a:endParaRPr>
                    </a:p>
                  </a:txBody>
                  <a:tcPr marL="68580" marR="68580" marT="0" marB="0"/>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pPr algn="l">
                        <a:spcAft>
                          <a:spcPts val="0"/>
                        </a:spcAft>
                      </a:pPr>
                      <a:r>
                        <a:rPr lang="en-US" sz="2200" kern="100">
                          <a:effectLst/>
                        </a:rPr>
                        <a:t>32.00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38.40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30.90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22.30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30.69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C</a:t>
                      </a:r>
                      <a:endParaRPr lang="zh-CN" sz="2200" kern="100">
                        <a:effectLst/>
                        <a:latin typeface="Calibri"/>
                        <a:ea typeface="宋体"/>
                        <a:cs typeface="Times New Roman"/>
                      </a:endParaRPr>
                    </a:p>
                  </a:txBody>
                  <a:tcPr marL="68580" marR="68580" marT="0" marB="0"/>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pPr algn="l">
                        <a:spcAft>
                          <a:spcPts val="0"/>
                        </a:spcAft>
                      </a:pPr>
                      <a:r>
                        <a:rPr lang="en-US" sz="2200" kern="100">
                          <a:effectLst/>
                        </a:rPr>
                        <a:t>36.35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38.65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24.45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34.62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D</a:t>
                      </a:r>
                      <a:endParaRPr lang="zh-CN" sz="2200" kern="100">
                        <a:effectLst/>
                        <a:latin typeface="Calibri"/>
                        <a:ea typeface="宋体"/>
                        <a:cs typeface="Times New Roman"/>
                      </a:endParaRPr>
                    </a:p>
                  </a:txBody>
                  <a:tcPr marL="68580" marR="68580" marT="0" marB="0"/>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pPr algn="l">
                        <a:spcAft>
                          <a:spcPts val="0"/>
                        </a:spcAft>
                      </a:pPr>
                      <a:r>
                        <a:rPr lang="en-US" sz="2200" kern="100">
                          <a:effectLst/>
                        </a:rPr>
                        <a:t>32.20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20.90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31.36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E</a:t>
                      </a:r>
                      <a:endParaRPr lang="zh-CN" sz="2200" kern="100">
                        <a:effectLst/>
                        <a:latin typeface="Calibri"/>
                        <a:ea typeface="宋体"/>
                        <a:cs typeface="Times New Roman"/>
                      </a:endParaRPr>
                    </a:p>
                  </a:txBody>
                  <a:tcPr marL="68580" marR="68580" marT="0" marB="0"/>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pPr algn="l">
                        <a:spcAft>
                          <a:spcPts val="0"/>
                        </a:spcAft>
                      </a:pPr>
                      <a:r>
                        <a:rPr lang="en-US" sz="2200" kern="100">
                          <a:effectLst/>
                        </a:rPr>
                        <a:t>10.75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27.31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F</a:t>
                      </a:r>
                      <a:endParaRPr lang="zh-CN" sz="2200" kern="100">
                        <a:effectLst/>
                        <a:latin typeface="Calibri"/>
                        <a:ea typeface="宋体"/>
                        <a:cs typeface="Times New Roman"/>
                      </a:endParaRPr>
                    </a:p>
                  </a:txBody>
                  <a:tcPr marL="68580" marR="68580" marT="0" marB="0"/>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pPr algn="l">
                        <a:spcAft>
                          <a:spcPts val="0"/>
                        </a:spcAft>
                      </a:pPr>
                      <a:r>
                        <a:rPr lang="en-US" sz="2200" kern="100">
                          <a:effectLst/>
                        </a:rPr>
                        <a:t>20.22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zh-CN" sz="2200" kern="0">
                          <a:effectLst/>
                        </a:rPr>
                        <a:t>总平均</a:t>
                      </a:r>
                      <a:endParaRPr lang="zh-CN" sz="2200" kern="100">
                        <a:effectLst/>
                        <a:latin typeface="Calibri"/>
                        <a:ea typeface="宋体"/>
                        <a:cs typeface="Times New Roman"/>
                      </a:endParaRPr>
                    </a:p>
                  </a:txBody>
                  <a:tcPr marL="68580" marR="68580" marT="0" marB="0"/>
                </a:tc>
                <a:tc gridSpan="6">
                  <a:txBody>
                    <a:bodyPr/>
                    <a:lstStyle/>
                    <a:p>
                      <a:pPr algn="l">
                        <a:spcAft>
                          <a:spcPts val="0"/>
                        </a:spcAft>
                      </a:pPr>
                      <a:r>
                        <a:rPr lang="en-US" sz="2200" kern="0">
                          <a:effectLst/>
                        </a:rPr>
                        <a:t>28.94</a:t>
                      </a:r>
                      <a:endParaRPr lang="zh-CN" sz="2200" kern="100">
                        <a:effectLst/>
                        <a:latin typeface="Calibri"/>
                        <a:ea typeface="宋体"/>
                        <a:cs typeface="Times New Roman"/>
                      </a:endParaRP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l">
                        <a:spcAft>
                          <a:spcPts val="0"/>
                        </a:spcAft>
                      </a:pPr>
                      <a:r>
                        <a:rPr lang="en-US" sz="2200" kern="0">
                          <a:effectLst/>
                        </a:rPr>
                        <a:t>28.94</a:t>
                      </a:r>
                      <a:endParaRPr lang="zh-CN" sz="2200" kern="100">
                        <a:effectLst/>
                        <a:latin typeface="Calibri"/>
                        <a:ea typeface="宋体"/>
                        <a:cs typeface="Times New Roman"/>
                      </a:endParaRPr>
                    </a:p>
                  </a:txBody>
                  <a:tcPr marL="68580" marR="68580" marT="0" marB="0"/>
                </a:tc>
              </a:tr>
              <a:tr h="43815">
                <a:tc>
                  <a:txBody>
                    <a:bodyPr/>
                    <a:lstStyle/>
                    <a:p>
                      <a:pPr algn="l">
                        <a:spcAft>
                          <a:spcPts val="0"/>
                        </a:spcAft>
                      </a:pPr>
                      <a:r>
                        <a:rPr lang="zh-CN" sz="2200" kern="0">
                          <a:effectLst/>
                        </a:rPr>
                        <a:t>亲本</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SCA</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 </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 </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 </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 </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 </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GCA</a:t>
                      </a:r>
                      <a:endParaRPr lang="zh-CN" sz="2200" kern="100">
                        <a:effectLst/>
                        <a:latin typeface="Calibri"/>
                        <a:ea typeface="宋体"/>
                        <a:cs typeface="Times New Roman"/>
                      </a:endParaRPr>
                    </a:p>
                  </a:txBody>
                  <a:tcPr marL="68580" marR="68580" marT="0" marB="0"/>
                </a:tc>
              </a:tr>
              <a:tr h="182880">
                <a:tc>
                  <a:txBody>
                    <a:bodyPr/>
                    <a:lstStyle/>
                    <a:p>
                      <a:pPr algn="l">
                        <a:spcAft>
                          <a:spcPts val="0"/>
                        </a:spcAft>
                      </a:pPr>
                      <a:r>
                        <a:rPr lang="en-US" sz="2200" kern="0">
                          <a:effectLst/>
                        </a:rPr>
                        <a:t>A</a:t>
                      </a:r>
                      <a:endParaRPr lang="zh-CN" sz="2200" kern="100">
                        <a:effectLst/>
                        <a:latin typeface="Calibri"/>
                        <a:ea typeface="宋体"/>
                        <a:cs typeface="Times New Roman"/>
                      </a:endParaRPr>
                    </a:p>
                  </a:txBody>
                  <a:tcPr marL="68580" marR="68580" marT="0" marB="0"/>
                </a:tc>
                <a:tc>
                  <a:txBody>
                    <a:bodyPr/>
                    <a:lstStyle/>
                    <a:p>
                      <a:endParaRPr lang="zh-CN" sz="2200" kern="100">
                        <a:effectLst/>
                        <a:latin typeface="Calibri"/>
                      </a:endParaRPr>
                    </a:p>
                  </a:txBody>
                  <a:tcPr marL="68580" marR="68580" marT="0" marB="0" anchor="b"/>
                </a:tc>
                <a:tc>
                  <a:txBody>
                    <a:bodyPr/>
                    <a:lstStyle/>
                    <a:p>
                      <a:pPr algn="l">
                        <a:spcAft>
                          <a:spcPts val="0"/>
                        </a:spcAft>
                      </a:pPr>
                      <a:r>
                        <a:rPr lang="en-US" sz="2200" kern="100">
                          <a:effectLst/>
                        </a:rPr>
                        <a:t>-1.90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4.99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-3.64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-3.48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4.04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0.63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B</a:t>
                      </a:r>
                      <a:endParaRPr lang="zh-CN" sz="2200" kern="100">
                        <a:effectLst/>
                        <a:latin typeface="Calibri"/>
                        <a:ea typeface="宋体"/>
                        <a:cs typeface="Times New Roman"/>
                      </a:endParaRPr>
                    </a:p>
                  </a:txBody>
                  <a:tcPr marL="68580" marR="68580" marT="0" marB="0"/>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pPr algn="l">
                        <a:spcAft>
                          <a:spcPts val="0"/>
                        </a:spcAft>
                      </a:pPr>
                      <a:r>
                        <a:rPr lang="en-US" sz="2200" kern="100">
                          <a:effectLst/>
                        </a:rPr>
                        <a:t>-6.23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4.25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1.81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2.07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2.19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C</a:t>
                      </a:r>
                      <a:endParaRPr lang="zh-CN" sz="2200" kern="100">
                        <a:effectLst/>
                        <a:latin typeface="Calibri"/>
                        <a:ea typeface="宋体"/>
                        <a:cs typeface="Times New Roman"/>
                      </a:endParaRPr>
                    </a:p>
                  </a:txBody>
                  <a:tcPr marL="68580" marR="68580" marT="0" marB="0"/>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pPr algn="l">
                        <a:spcAft>
                          <a:spcPts val="0"/>
                        </a:spcAft>
                      </a:pPr>
                      <a:r>
                        <a:rPr lang="en-US" sz="2200" kern="100">
                          <a:effectLst/>
                        </a:rPr>
                        <a:t>-2.72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4.65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-0.69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7.10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D</a:t>
                      </a:r>
                      <a:endParaRPr lang="zh-CN" sz="2200" kern="100">
                        <a:effectLst/>
                        <a:latin typeface="Calibri"/>
                        <a:ea typeface="宋体"/>
                        <a:cs typeface="Times New Roman"/>
                      </a:endParaRPr>
                    </a:p>
                  </a:txBody>
                  <a:tcPr marL="68580" marR="68580" marT="0" marB="0"/>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pPr algn="l">
                        <a:spcAft>
                          <a:spcPts val="0"/>
                        </a:spcAft>
                      </a:pPr>
                      <a:r>
                        <a:rPr lang="en-US" sz="2200" kern="100">
                          <a:effectLst/>
                        </a:rPr>
                        <a:t>2.27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-0.17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3.03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E</a:t>
                      </a:r>
                      <a:endParaRPr lang="zh-CN" sz="2200" kern="100">
                        <a:effectLst/>
                        <a:latin typeface="Calibri"/>
                        <a:ea typeface="宋体"/>
                        <a:cs typeface="Times New Roman"/>
                      </a:endParaRPr>
                    </a:p>
                  </a:txBody>
                  <a:tcPr marL="68580" marR="68580" marT="0" marB="0"/>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pPr algn="l">
                        <a:spcAft>
                          <a:spcPts val="0"/>
                        </a:spcAft>
                      </a:pPr>
                      <a:r>
                        <a:rPr lang="en-US" sz="2200" kern="100">
                          <a:effectLst/>
                        </a:rPr>
                        <a:t>-5.25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-2.04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F</a:t>
                      </a:r>
                      <a:endParaRPr lang="zh-CN" sz="2200" kern="100">
                        <a:effectLst/>
                        <a:latin typeface="Calibri"/>
                        <a:ea typeface="宋体"/>
                        <a:cs typeface="Times New Roman"/>
                      </a:endParaRPr>
                    </a:p>
                  </a:txBody>
                  <a:tcPr marL="68580" marR="68580" marT="0" marB="0"/>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endParaRPr lang="zh-CN" sz="2200" kern="100">
                        <a:effectLst/>
                        <a:latin typeface="Calibri"/>
                      </a:endParaRPr>
                    </a:p>
                  </a:txBody>
                  <a:tcPr marL="68580" marR="68580" marT="0" marB="0" anchor="b"/>
                </a:tc>
                <a:tc>
                  <a:txBody>
                    <a:bodyPr/>
                    <a:lstStyle/>
                    <a:p>
                      <a:pPr algn="l">
                        <a:spcAft>
                          <a:spcPts val="0"/>
                        </a:spcAft>
                      </a:pPr>
                      <a:r>
                        <a:rPr lang="en-US" sz="2200" kern="100" dirty="0">
                          <a:effectLst/>
                        </a:rPr>
                        <a:t>-10.90 </a:t>
                      </a:r>
                      <a:endParaRPr lang="zh-CN" sz="2200" kern="100" dirty="0">
                        <a:effectLst/>
                        <a:latin typeface="Calibri"/>
                        <a:ea typeface="宋体"/>
                        <a:cs typeface="Times New Roman"/>
                      </a:endParaRPr>
                    </a:p>
                  </a:txBody>
                  <a:tcPr marL="68580" marR="68580" marT="0" marB="0" anchor="b"/>
                </a:tc>
              </a:tr>
            </a:tbl>
          </a:graphicData>
        </a:graphic>
      </p:graphicFrame>
    </p:spTree>
    <p:extLst>
      <p:ext uri="{BB962C8B-B14F-4D97-AF65-F5344CB8AC3E}">
        <p14:creationId xmlns:p14="http://schemas.microsoft.com/office/powerpoint/2010/main" val="3078206525"/>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282154"/>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利用表</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12.8</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中</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15</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个正交及有自交和无自交两次重复观测数据的方差分析</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41"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45"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3" name="表格 2"/>
          <p:cNvGraphicFramePr>
            <a:graphicFrameLocks noGrp="1"/>
          </p:cNvGraphicFramePr>
          <p:nvPr>
            <p:extLst>
              <p:ext uri="{D42A27DB-BD31-4B8C-83A1-F6EECF244321}">
                <p14:modId xmlns:p14="http://schemas.microsoft.com/office/powerpoint/2010/main" val="3282815483"/>
              </p:ext>
            </p:extLst>
          </p:nvPr>
        </p:nvGraphicFramePr>
        <p:xfrm>
          <a:off x="207422" y="1700808"/>
          <a:ext cx="8757066" cy="3657600"/>
        </p:xfrm>
        <a:graphic>
          <a:graphicData uri="http://schemas.openxmlformats.org/drawingml/2006/table">
            <a:tbl>
              <a:tblPr firstRow="1" firstCol="1" bandRow="1">
                <a:tableStyleId>{5C22544A-7EE6-4342-B048-85BDC9FD1C3A}</a:tableStyleId>
              </a:tblPr>
              <a:tblGrid>
                <a:gridCol w="1058414"/>
                <a:gridCol w="1427289"/>
                <a:gridCol w="826665"/>
                <a:gridCol w="1270126"/>
                <a:gridCol w="1116139"/>
                <a:gridCol w="962151"/>
                <a:gridCol w="1200276"/>
                <a:gridCol w="896006"/>
              </a:tblGrid>
              <a:tr h="177968">
                <a:tc>
                  <a:txBody>
                    <a:bodyPr/>
                    <a:lstStyle/>
                    <a:p>
                      <a:pPr algn="l">
                        <a:spcAft>
                          <a:spcPts val="0"/>
                        </a:spcAft>
                      </a:pPr>
                      <a:r>
                        <a:rPr lang="zh-CN" sz="2400" kern="0" dirty="0">
                          <a:effectLst/>
                        </a:rPr>
                        <a:t>设计类型</a:t>
                      </a:r>
                      <a:endParaRPr lang="zh-CN" sz="2400" kern="100" dirty="0">
                        <a:effectLst/>
                        <a:latin typeface="Calibri"/>
                        <a:ea typeface="宋体"/>
                        <a:cs typeface="Times New Roman"/>
                      </a:endParaRPr>
                    </a:p>
                  </a:txBody>
                  <a:tcPr marL="66738" marR="66738" marT="0" marB="0" anchor="b"/>
                </a:tc>
                <a:tc>
                  <a:txBody>
                    <a:bodyPr/>
                    <a:lstStyle/>
                    <a:p>
                      <a:pPr algn="l">
                        <a:spcAft>
                          <a:spcPts val="0"/>
                        </a:spcAft>
                      </a:pPr>
                      <a:r>
                        <a:rPr lang="zh-CN" sz="2400" kern="0" dirty="0">
                          <a:effectLst/>
                        </a:rPr>
                        <a:t>变异来源</a:t>
                      </a:r>
                      <a:endParaRPr lang="zh-CN" sz="2400" kern="100" dirty="0">
                        <a:effectLst/>
                        <a:latin typeface="Calibri"/>
                        <a:ea typeface="宋体"/>
                        <a:cs typeface="Times New Roman"/>
                      </a:endParaRPr>
                    </a:p>
                  </a:txBody>
                  <a:tcPr marL="66738" marR="66738" marT="0" marB="0" anchor="b"/>
                </a:tc>
                <a:tc>
                  <a:txBody>
                    <a:bodyPr/>
                    <a:lstStyle/>
                    <a:p>
                      <a:pPr algn="l">
                        <a:spcAft>
                          <a:spcPts val="0"/>
                        </a:spcAft>
                      </a:pPr>
                      <a:r>
                        <a:rPr lang="zh-CN" sz="2400" kern="0">
                          <a:effectLst/>
                        </a:rPr>
                        <a:t>自由度</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zh-CN" sz="2400" kern="0">
                          <a:effectLst/>
                        </a:rPr>
                        <a:t>平方和</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zh-CN" sz="2400" kern="0">
                          <a:effectLst/>
                        </a:rPr>
                        <a:t>均方</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en-US" sz="2400" kern="0" dirty="0">
                          <a:effectLst/>
                        </a:rPr>
                        <a:t>F</a:t>
                      </a:r>
                      <a:r>
                        <a:rPr lang="zh-CN" sz="2400" kern="0" dirty="0">
                          <a:effectLst/>
                        </a:rPr>
                        <a:t>值</a:t>
                      </a:r>
                      <a:endParaRPr lang="zh-CN" sz="2400" kern="100" dirty="0">
                        <a:effectLst/>
                        <a:latin typeface="Calibri"/>
                        <a:ea typeface="宋体"/>
                        <a:cs typeface="Times New Roman"/>
                      </a:endParaRPr>
                    </a:p>
                  </a:txBody>
                  <a:tcPr marL="66738" marR="66738" marT="0" marB="0" anchor="b"/>
                </a:tc>
                <a:tc>
                  <a:txBody>
                    <a:bodyPr/>
                    <a:lstStyle/>
                    <a:p>
                      <a:pPr algn="l">
                        <a:spcAft>
                          <a:spcPts val="0"/>
                        </a:spcAft>
                      </a:pPr>
                      <a:r>
                        <a:rPr lang="en-US" sz="2400" kern="0">
                          <a:effectLst/>
                        </a:rPr>
                        <a:t>P</a:t>
                      </a:r>
                      <a:r>
                        <a:rPr lang="zh-CN" sz="2400" kern="0">
                          <a:effectLst/>
                        </a:rPr>
                        <a:t>值</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zh-CN" sz="2400" kern="0">
                          <a:effectLst/>
                        </a:rPr>
                        <a:t>方差估计</a:t>
                      </a:r>
                      <a:endParaRPr lang="zh-CN" sz="2400" kern="100">
                        <a:effectLst/>
                        <a:latin typeface="Calibri"/>
                        <a:ea typeface="宋体"/>
                        <a:cs typeface="Times New Roman"/>
                      </a:endParaRPr>
                    </a:p>
                  </a:txBody>
                  <a:tcPr marL="66738" marR="66738" marT="0" marB="0" anchor="b"/>
                </a:tc>
              </a:tr>
              <a:tr h="177968">
                <a:tc>
                  <a:txBody>
                    <a:bodyPr/>
                    <a:lstStyle/>
                    <a:p>
                      <a:pPr algn="l">
                        <a:spcAft>
                          <a:spcPts val="0"/>
                        </a:spcAft>
                      </a:pPr>
                      <a:r>
                        <a:rPr lang="zh-CN" sz="2400" kern="0">
                          <a:effectLst/>
                        </a:rPr>
                        <a:t>有自交</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en-US" sz="2400" kern="0">
                          <a:effectLst/>
                        </a:rPr>
                        <a:t>GCA</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en-US" sz="2400" kern="0" dirty="0">
                          <a:effectLst/>
                        </a:rPr>
                        <a:t>5</a:t>
                      </a:r>
                      <a:endParaRPr lang="zh-CN" sz="2400" kern="100" dirty="0">
                        <a:effectLst/>
                        <a:latin typeface="Calibri"/>
                        <a:ea typeface="宋体"/>
                        <a:cs typeface="Times New Roman"/>
                      </a:endParaRPr>
                    </a:p>
                  </a:txBody>
                  <a:tcPr marL="66738" marR="66738" marT="0" marB="0" anchor="b"/>
                </a:tc>
                <a:tc>
                  <a:txBody>
                    <a:bodyPr/>
                    <a:lstStyle/>
                    <a:p>
                      <a:pPr algn="l">
                        <a:spcAft>
                          <a:spcPts val="0"/>
                        </a:spcAft>
                      </a:pPr>
                      <a:r>
                        <a:rPr lang="en-US" sz="2400" kern="0" dirty="0">
                          <a:effectLst/>
                        </a:rPr>
                        <a:t>2826.65 </a:t>
                      </a:r>
                      <a:endParaRPr lang="zh-CN" sz="2400" kern="100" dirty="0">
                        <a:effectLst/>
                        <a:latin typeface="Calibri"/>
                        <a:ea typeface="宋体"/>
                        <a:cs typeface="Times New Roman"/>
                      </a:endParaRPr>
                    </a:p>
                  </a:txBody>
                  <a:tcPr marL="66738" marR="66738" marT="0" marB="0" anchor="b"/>
                </a:tc>
                <a:tc>
                  <a:txBody>
                    <a:bodyPr/>
                    <a:lstStyle/>
                    <a:p>
                      <a:pPr algn="l">
                        <a:spcAft>
                          <a:spcPts val="0"/>
                        </a:spcAft>
                      </a:pPr>
                      <a:r>
                        <a:rPr lang="en-US" sz="2400" kern="0">
                          <a:effectLst/>
                        </a:rPr>
                        <a:t>565.33 </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en-US" sz="2400" kern="0">
                          <a:effectLst/>
                        </a:rPr>
                        <a:t>54.11 </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en-US" sz="2400" kern="0">
                          <a:effectLst/>
                        </a:rPr>
                        <a:t>&lt;0.0001</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en-US" sz="2400" kern="0">
                          <a:effectLst/>
                        </a:rPr>
                        <a:t>39.63 </a:t>
                      </a:r>
                      <a:endParaRPr lang="zh-CN" sz="2400" kern="100">
                        <a:effectLst/>
                        <a:latin typeface="Calibri"/>
                        <a:ea typeface="宋体"/>
                        <a:cs typeface="Times New Roman"/>
                      </a:endParaRPr>
                    </a:p>
                  </a:txBody>
                  <a:tcPr marL="66738" marR="66738" marT="0" marB="0" anchor="b"/>
                </a:tc>
              </a:tr>
              <a:tr h="177968">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en-US" sz="2400" kern="0">
                          <a:effectLst/>
                        </a:rPr>
                        <a:t>SCA</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en-US" sz="2400" kern="0">
                          <a:effectLst/>
                        </a:rPr>
                        <a:t>15</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en-US" sz="2400" kern="0" dirty="0">
                          <a:effectLst/>
                        </a:rPr>
                        <a:t>608.82 </a:t>
                      </a:r>
                      <a:endParaRPr lang="zh-CN" sz="2400" kern="100" dirty="0">
                        <a:effectLst/>
                        <a:latin typeface="Calibri"/>
                        <a:ea typeface="宋体"/>
                        <a:cs typeface="Times New Roman"/>
                      </a:endParaRPr>
                    </a:p>
                  </a:txBody>
                  <a:tcPr marL="66738" marR="66738" marT="0" marB="0" anchor="b"/>
                </a:tc>
                <a:tc>
                  <a:txBody>
                    <a:bodyPr/>
                    <a:lstStyle/>
                    <a:p>
                      <a:pPr algn="l">
                        <a:spcAft>
                          <a:spcPts val="0"/>
                        </a:spcAft>
                      </a:pPr>
                      <a:r>
                        <a:rPr lang="en-US" sz="2400" kern="0" dirty="0">
                          <a:effectLst/>
                        </a:rPr>
                        <a:t>40.59 </a:t>
                      </a:r>
                      <a:endParaRPr lang="zh-CN" sz="2400" kern="100" dirty="0">
                        <a:effectLst/>
                        <a:latin typeface="Calibri"/>
                        <a:ea typeface="宋体"/>
                        <a:cs typeface="Times New Roman"/>
                      </a:endParaRPr>
                    </a:p>
                  </a:txBody>
                  <a:tcPr marL="66738" marR="66738" marT="0" marB="0" anchor="b"/>
                </a:tc>
                <a:tc>
                  <a:txBody>
                    <a:bodyPr/>
                    <a:lstStyle/>
                    <a:p>
                      <a:pPr algn="l">
                        <a:spcAft>
                          <a:spcPts val="0"/>
                        </a:spcAft>
                      </a:pPr>
                      <a:r>
                        <a:rPr lang="en-US" sz="2400" kern="0">
                          <a:effectLst/>
                        </a:rPr>
                        <a:t>3.88 </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en-US" sz="2400" kern="0">
                          <a:effectLst/>
                        </a:rPr>
                        <a:t>0.0023</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en-US" sz="2400" kern="0">
                          <a:effectLst/>
                        </a:rPr>
                        <a:t>15.07 </a:t>
                      </a:r>
                      <a:endParaRPr lang="zh-CN" sz="2400" kern="100">
                        <a:effectLst/>
                        <a:latin typeface="Calibri"/>
                        <a:ea typeface="宋体"/>
                        <a:cs typeface="Times New Roman"/>
                      </a:endParaRPr>
                    </a:p>
                  </a:txBody>
                  <a:tcPr marL="66738" marR="66738" marT="0" marB="0" anchor="b"/>
                </a:tc>
              </a:tr>
              <a:tr h="177968">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zh-CN" sz="2400" kern="0">
                          <a:effectLst/>
                        </a:rPr>
                        <a:t>随机误差</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en-US" sz="2400" kern="0">
                          <a:effectLst/>
                        </a:rPr>
                        <a:t>21</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en-US" sz="2400" kern="0">
                          <a:effectLst/>
                        </a:rPr>
                        <a:t>219.42 </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en-US" sz="2400" kern="0" dirty="0">
                          <a:effectLst/>
                        </a:rPr>
                        <a:t>10.45 </a:t>
                      </a:r>
                      <a:endParaRPr lang="zh-CN" sz="2400" kern="100" dirty="0">
                        <a:effectLst/>
                        <a:latin typeface="Calibri"/>
                        <a:ea typeface="宋体"/>
                        <a:cs typeface="Times New Roman"/>
                      </a:endParaRPr>
                    </a:p>
                  </a:txBody>
                  <a:tcPr marL="66738" marR="66738" marT="0" marB="0" anchor="b"/>
                </a:tc>
                <a:tc>
                  <a:txBody>
                    <a:bodyPr/>
                    <a:lstStyle/>
                    <a:p>
                      <a:pPr algn="l"/>
                      <a:endParaRPr lang="zh-CN" sz="2400" kern="100" dirty="0">
                        <a:effectLst/>
                        <a:latin typeface="Calibri"/>
                      </a:endParaRPr>
                    </a:p>
                  </a:txBody>
                  <a:tcPr marL="66738" marR="66738" marT="0" marB="0" anchor="b"/>
                </a:tc>
                <a:tc>
                  <a:txBody>
                    <a:bodyPr/>
                    <a:lstStyle/>
                    <a:p>
                      <a:pPr algn="l"/>
                      <a:endParaRPr lang="zh-CN" sz="2400" kern="100">
                        <a:effectLst/>
                        <a:latin typeface="Calibri"/>
                      </a:endParaRPr>
                    </a:p>
                  </a:txBody>
                  <a:tcPr marL="66738" marR="66738" marT="0" marB="0" anchor="b"/>
                </a:tc>
                <a:tc>
                  <a:txBody>
                    <a:bodyPr/>
                    <a:lstStyle/>
                    <a:p>
                      <a:pPr algn="l">
                        <a:spcAft>
                          <a:spcPts val="0"/>
                        </a:spcAft>
                      </a:pPr>
                      <a:r>
                        <a:rPr lang="en-US" sz="2400" kern="0">
                          <a:effectLst/>
                        </a:rPr>
                        <a:t>10.45 </a:t>
                      </a:r>
                      <a:endParaRPr lang="zh-CN" sz="2400" kern="100">
                        <a:effectLst/>
                        <a:latin typeface="Calibri"/>
                        <a:ea typeface="宋体"/>
                        <a:cs typeface="Times New Roman"/>
                      </a:endParaRPr>
                    </a:p>
                  </a:txBody>
                  <a:tcPr marL="66738" marR="66738" marT="0" marB="0" anchor="b"/>
                </a:tc>
              </a:tr>
              <a:tr h="177968">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zh-CN" sz="2400" kern="0">
                          <a:effectLst/>
                        </a:rPr>
                        <a:t>总和</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en-US" sz="2400" kern="0">
                          <a:effectLst/>
                        </a:rPr>
                        <a:t>41</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en-US" sz="2400" kern="0">
                          <a:effectLst/>
                        </a:rPr>
                        <a:t>3654.89</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en-US" sz="2400" kern="0">
                          <a:effectLst/>
                        </a:rPr>
                        <a:t>98.99 </a:t>
                      </a:r>
                      <a:endParaRPr lang="zh-CN" sz="2400" kern="100">
                        <a:effectLst/>
                        <a:latin typeface="Calibri"/>
                        <a:ea typeface="宋体"/>
                        <a:cs typeface="Times New Roman"/>
                      </a:endParaRPr>
                    </a:p>
                  </a:txBody>
                  <a:tcPr marL="66738" marR="66738" marT="0" marB="0" anchor="b"/>
                </a:tc>
                <a:tc>
                  <a:txBody>
                    <a:bodyPr/>
                    <a:lstStyle/>
                    <a:p>
                      <a:pPr algn="l"/>
                      <a:endParaRPr lang="zh-CN" sz="2400" kern="100" dirty="0">
                        <a:effectLst/>
                        <a:latin typeface="Calibri"/>
                      </a:endParaRPr>
                    </a:p>
                  </a:txBody>
                  <a:tcPr marL="66738" marR="66738" marT="0" marB="0" anchor="b"/>
                </a:tc>
                <a:tc>
                  <a:txBody>
                    <a:bodyPr/>
                    <a:lstStyle/>
                    <a:p>
                      <a:pPr algn="l">
                        <a:spcAft>
                          <a:spcPts val="0"/>
                        </a:spcAft>
                      </a:pPr>
                      <a:r>
                        <a:rPr lang="en-US" sz="2400" kern="0" dirty="0">
                          <a:effectLst/>
                        </a:rPr>
                        <a:t> </a:t>
                      </a:r>
                      <a:endParaRPr lang="zh-CN" sz="2400" kern="100" dirty="0">
                        <a:effectLst/>
                        <a:latin typeface="Calibri"/>
                        <a:ea typeface="宋体"/>
                        <a:cs typeface="Times New Roman"/>
                      </a:endParaRPr>
                    </a:p>
                  </a:txBody>
                  <a:tcPr marL="66738" marR="66738" marT="0" marB="0" anchor="b"/>
                </a:tc>
                <a:tc>
                  <a:txBody>
                    <a:bodyPr/>
                    <a:lstStyle/>
                    <a:p>
                      <a:pPr algn="l"/>
                      <a:endParaRPr lang="zh-CN" sz="2400" kern="100">
                        <a:effectLst/>
                        <a:latin typeface="Calibri"/>
                      </a:endParaRPr>
                    </a:p>
                  </a:txBody>
                  <a:tcPr marL="66738" marR="66738" marT="0" marB="0" anchor="b"/>
                </a:tc>
              </a:tr>
              <a:tr h="177968">
                <a:tc>
                  <a:txBody>
                    <a:bodyPr/>
                    <a:lstStyle/>
                    <a:p>
                      <a:pPr algn="l">
                        <a:spcAft>
                          <a:spcPts val="0"/>
                        </a:spcAft>
                      </a:pPr>
                      <a:r>
                        <a:rPr lang="zh-CN" sz="2400" kern="0">
                          <a:effectLst/>
                        </a:rPr>
                        <a:t>无自交</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en-US" sz="2400" kern="0">
                          <a:effectLst/>
                        </a:rPr>
                        <a:t>GCA</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en-US" sz="2400" kern="0">
                          <a:effectLst/>
                        </a:rPr>
                        <a:t>5</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en-US" sz="2400" kern="0">
                          <a:effectLst/>
                        </a:rPr>
                        <a:t>1876.98 </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en-US" sz="2400" kern="0">
                          <a:effectLst/>
                        </a:rPr>
                        <a:t>375.40 </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en-US" sz="2400" kern="0">
                          <a:effectLst/>
                        </a:rPr>
                        <a:t>34.61 </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en-US" sz="2400" kern="0" dirty="0">
                          <a:effectLst/>
                        </a:rPr>
                        <a:t>&lt;0.0001</a:t>
                      </a:r>
                      <a:endParaRPr lang="zh-CN" sz="2400" kern="100" dirty="0">
                        <a:effectLst/>
                        <a:latin typeface="Calibri"/>
                        <a:ea typeface="宋体"/>
                        <a:cs typeface="Times New Roman"/>
                      </a:endParaRPr>
                    </a:p>
                  </a:txBody>
                  <a:tcPr marL="66738" marR="66738" marT="0" marB="0" anchor="b"/>
                </a:tc>
                <a:tc>
                  <a:txBody>
                    <a:bodyPr/>
                    <a:lstStyle/>
                    <a:p>
                      <a:pPr algn="l">
                        <a:spcAft>
                          <a:spcPts val="0"/>
                        </a:spcAft>
                      </a:pPr>
                      <a:r>
                        <a:rPr lang="en-US" sz="2400" kern="0">
                          <a:effectLst/>
                        </a:rPr>
                        <a:t>36.46 </a:t>
                      </a:r>
                      <a:endParaRPr lang="zh-CN" sz="2400" kern="100">
                        <a:effectLst/>
                        <a:latin typeface="Calibri"/>
                        <a:ea typeface="宋体"/>
                        <a:cs typeface="Times New Roman"/>
                      </a:endParaRPr>
                    </a:p>
                  </a:txBody>
                  <a:tcPr marL="66738" marR="66738" marT="0" marB="0" anchor="b"/>
                </a:tc>
              </a:tr>
              <a:tr h="177968">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en-US" sz="2400" kern="0">
                          <a:effectLst/>
                        </a:rPr>
                        <a:t>SCA</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en-US" sz="2400" kern="0">
                          <a:effectLst/>
                        </a:rPr>
                        <a:t>9</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en-US" sz="2400" kern="0">
                          <a:effectLst/>
                        </a:rPr>
                        <a:t>393.43 </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en-US" sz="2400" kern="0">
                          <a:effectLst/>
                        </a:rPr>
                        <a:t>43.71 </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en-US" sz="2400" kern="0">
                          <a:effectLst/>
                        </a:rPr>
                        <a:t>4.03 </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en-US" sz="2400" kern="0" dirty="0">
                          <a:effectLst/>
                        </a:rPr>
                        <a:t>0.0086</a:t>
                      </a:r>
                      <a:endParaRPr lang="zh-CN" sz="2400" kern="100" dirty="0">
                        <a:effectLst/>
                        <a:latin typeface="Calibri"/>
                        <a:ea typeface="宋体"/>
                        <a:cs typeface="Times New Roman"/>
                      </a:endParaRPr>
                    </a:p>
                  </a:txBody>
                  <a:tcPr marL="66738" marR="66738" marT="0" marB="0" anchor="b"/>
                </a:tc>
                <a:tc>
                  <a:txBody>
                    <a:bodyPr/>
                    <a:lstStyle/>
                    <a:p>
                      <a:pPr algn="l">
                        <a:spcAft>
                          <a:spcPts val="0"/>
                        </a:spcAft>
                      </a:pPr>
                      <a:r>
                        <a:rPr lang="en-US" sz="2400" kern="0" dirty="0">
                          <a:effectLst/>
                        </a:rPr>
                        <a:t>16.43 </a:t>
                      </a:r>
                      <a:endParaRPr lang="zh-CN" sz="2400" kern="100" dirty="0">
                        <a:effectLst/>
                        <a:latin typeface="Calibri"/>
                        <a:ea typeface="宋体"/>
                        <a:cs typeface="Times New Roman"/>
                      </a:endParaRPr>
                    </a:p>
                  </a:txBody>
                  <a:tcPr marL="66738" marR="66738" marT="0" marB="0" anchor="b"/>
                </a:tc>
              </a:tr>
              <a:tr h="177968">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zh-CN" sz="2400" kern="0">
                          <a:effectLst/>
                        </a:rPr>
                        <a:t>随机误差</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en-US" sz="2400" kern="0">
                          <a:effectLst/>
                        </a:rPr>
                        <a:t>15</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en-US" sz="2400" kern="0">
                          <a:effectLst/>
                        </a:rPr>
                        <a:t>162.68 </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en-US" sz="2400" kern="0">
                          <a:effectLst/>
                        </a:rPr>
                        <a:t>10.85 </a:t>
                      </a:r>
                      <a:endParaRPr lang="zh-CN" sz="2400" kern="100">
                        <a:effectLst/>
                        <a:latin typeface="Calibri"/>
                        <a:ea typeface="宋体"/>
                        <a:cs typeface="Times New Roman"/>
                      </a:endParaRPr>
                    </a:p>
                  </a:txBody>
                  <a:tcPr marL="66738" marR="66738" marT="0" marB="0" anchor="b"/>
                </a:tc>
                <a:tc>
                  <a:txBody>
                    <a:bodyPr/>
                    <a:lstStyle/>
                    <a:p>
                      <a:pPr algn="l"/>
                      <a:endParaRPr lang="zh-CN" sz="2400" kern="100">
                        <a:effectLst/>
                        <a:latin typeface="Calibri"/>
                      </a:endParaRPr>
                    </a:p>
                  </a:txBody>
                  <a:tcPr marL="66738" marR="66738" marT="0" marB="0" anchor="b"/>
                </a:tc>
                <a:tc>
                  <a:txBody>
                    <a:bodyPr/>
                    <a:lstStyle/>
                    <a:p>
                      <a:pPr algn="l"/>
                      <a:endParaRPr lang="zh-CN" sz="2400" kern="100">
                        <a:effectLst/>
                        <a:latin typeface="Calibri"/>
                      </a:endParaRPr>
                    </a:p>
                  </a:txBody>
                  <a:tcPr marL="66738" marR="66738" marT="0" marB="0" anchor="b"/>
                </a:tc>
                <a:tc>
                  <a:txBody>
                    <a:bodyPr/>
                    <a:lstStyle/>
                    <a:p>
                      <a:pPr algn="l">
                        <a:spcAft>
                          <a:spcPts val="0"/>
                        </a:spcAft>
                      </a:pPr>
                      <a:r>
                        <a:rPr lang="en-US" sz="2400" kern="0" dirty="0">
                          <a:effectLst/>
                        </a:rPr>
                        <a:t>10.85 </a:t>
                      </a:r>
                      <a:endParaRPr lang="zh-CN" sz="2400" kern="100" dirty="0">
                        <a:effectLst/>
                        <a:latin typeface="Calibri"/>
                        <a:ea typeface="宋体"/>
                        <a:cs typeface="Times New Roman"/>
                      </a:endParaRPr>
                    </a:p>
                  </a:txBody>
                  <a:tcPr marL="66738" marR="66738" marT="0" marB="0" anchor="b"/>
                </a:tc>
              </a:tr>
              <a:tr h="177968">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zh-CN" sz="2400" kern="0">
                          <a:effectLst/>
                        </a:rPr>
                        <a:t>总和</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en-US" sz="2400" kern="0">
                          <a:effectLst/>
                        </a:rPr>
                        <a:t>29</a:t>
                      </a:r>
                      <a:endParaRPr lang="zh-CN" sz="2400" kern="100">
                        <a:effectLst/>
                        <a:latin typeface="Calibri"/>
                        <a:ea typeface="宋体"/>
                        <a:cs typeface="Times New Roman"/>
                      </a:endParaRPr>
                    </a:p>
                  </a:txBody>
                  <a:tcPr marL="66738" marR="66738" marT="0" marB="0" anchor="b"/>
                </a:tc>
                <a:tc>
                  <a:txBody>
                    <a:bodyPr/>
                    <a:lstStyle/>
                    <a:p>
                      <a:pPr algn="l">
                        <a:spcAft>
                          <a:spcPts val="0"/>
                        </a:spcAft>
                      </a:pPr>
                      <a:r>
                        <a:rPr lang="en-US" sz="2400" kern="0" dirty="0">
                          <a:effectLst/>
                        </a:rPr>
                        <a:t>2433.09 </a:t>
                      </a:r>
                      <a:endParaRPr lang="zh-CN" sz="2400" kern="100" dirty="0">
                        <a:effectLst/>
                        <a:latin typeface="Calibri"/>
                        <a:ea typeface="宋体"/>
                        <a:cs typeface="Times New Roman"/>
                      </a:endParaRPr>
                    </a:p>
                  </a:txBody>
                  <a:tcPr marL="66738" marR="66738" marT="0" marB="0" anchor="b"/>
                </a:tc>
                <a:tc>
                  <a:txBody>
                    <a:bodyPr/>
                    <a:lstStyle/>
                    <a:p>
                      <a:pPr algn="l">
                        <a:spcAft>
                          <a:spcPts val="0"/>
                        </a:spcAft>
                      </a:pPr>
                      <a:r>
                        <a:rPr lang="en-US" sz="2400" kern="0" dirty="0">
                          <a:effectLst/>
                        </a:rPr>
                        <a:t>70.95 </a:t>
                      </a:r>
                      <a:endParaRPr lang="zh-CN" sz="2400" kern="100" dirty="0">
                        <a:effectLst/>
                        <a:latin typeface="Calibri"/>
                        <a:ea typeface="宋体"/>
                        <a:cs typeface="Times New Roman"/>
                      </a:endParaRPr>
                    </a:p>
                  </a:txBody>
                  <a:tcPr marL="66738" marR="66738" marT="0" marB="0" anchor="b"/>
                </a:tc>
                <a:tc>
                  <a:txBody>
                    <a:bodyPr/>
                    <a:lstStyle/>
                    <a:p>
                      <a:pPr algn="l"/>
                      <a:endParaRPr lang="zh-CN" sz="2400" kern="100">
                        <a:effectLst/>
                        <a:latin typeface="Calibri"/>
                      </a:endParaRPr>
                    </a:p>
                  </a:txBody>
                  <a:tcPr marL="66738" marR="66738" marT="0" marB="0" anchor="b"/>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6738" marR="66738" marT="0" marB="0" anchor="b"/>
                </a:tc>
                <a:tc>
                  <a:txBody>
                    <a:bodyPr/>
                    <a:lstStyle/>
                    <a:p>
                      <a:pPr algn="l"/>
                      <a:endParaRPr lang="zh-CN" sz="2400" kern="100" dirty="0">
                        <a:effectLst/>
                        <a:latin typeface="Calibri"/>
                      </a:endParaRPr>
                    </a:p>
                  </a:txBody>
                  <a:tcPr marL="66738" marR="66738" marT="0" marB="0" anchor="b"/>
                </a:tc>
              </a:tr>
            </a:tbl>
          </a:graphicData>
        </a:graphic>
      </p:graphicFrame>
    </p:spTree>
    <p:extLst>
      <p:ext uri="{BB962C8B-B14F-4D97-AF65-F5344CB8AC3E}">
        <p14:creationId xmlns:p14="http://schemas.microsoft.com/office/powerpoint/2010/main" val="4013709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06090"/>
          </a:xfrm>
        </p:spPr>
        <p:txBody>
          <a:bodyPr>
            <a:noAutofit/>
          </a:bodyPr>
          <a:lstStyle/>
          <a:p>
            <a:r>
              <a:rPr lang="zh-CN" altLang="zh-CN" sz="4000" b="1" dirty="0">
                <a:latin typeface="黑体" panose="02010609060101010101" pitchFamily="49" charset="-122"/>
                <a:ea typeface="黑体" panose="02010609060101010101" pitchFamily="49" charset="-122"/>
              </a:rPr>
              <a:t>重组近交家系的群体</a:t>
            </a:r>
            <a:r>
              <a:rPr lang="zh-CN" altLang="zh-CN" sz="4000" b="1" dirty="0" smtClean="0">
                <a:latin typeface="黑体" panose="02010609060101010101" pitchFamily="49" charset="-122"/>
                <a:ea typeface="黑体" panose="02010609060101010101" pitchFamily="49" charset="-122"/>
              </a:rPr>
              <a:t>均值</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052736"/>
            <a:ext cx="8229600" cy="2448272"/>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考虑</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一个座位上的两个等位基因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，频率分别为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。在近交系数为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的群体中，三种基因型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的频率分别</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为</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30000" dirty="0" smtClean="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pqF</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pq</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1-F</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q</a:t>
            </a:r>
            <a:r>
              <a:rPr lang="en-US" altLang="zh-CN" sz="2800" baseline="30000" dirty="0" smtClean="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pqF </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基因型值分别用</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m</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m</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d</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表示，群体平均数</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如下：</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7" name="对象 6"/>
          <p:cNvGraphicFramePr>
            <a:graphicFrameLocks noChangeAspect="1"/>
          </p:cNvGraphicFramePr>
          <p:nvPr>
            <p:extLst>
              <p:ext uri="{D42A27DB-BD31-4B8C-83A1-F6EECF244321}">
                <p14:modId xmlns:p14="http://schemas.microsoft.com/office/powerpoint/2010/main" val="734708796"/>
              </p:ext>
            </p:extLst>
          </p:nvPr>
        </p:nvGraphicFramePr>
        <p:xfrm>
          <a:off x="899591" y="3429000"/>
          <a:ext cx="5489805" cy="576064"/>
        </p:xfrm>
        <a:graphic>
          <a:graphicData uri="http://schemas.openxmlformats.org/presentationml/2006/ole">
            <mc:AlternateContent xmlns:mc="http://schemas.openxmlformats.org/markup-compatibility/2006">
              <mc:Choice xmlns:v="urn:schemas-microsoft-com:vml" Requires="v">
                <p:oleObj spid="_x0000_s1121" name="公式" r:id="rId3" imgW="2019300" imgH="215900" progId="Equation.3">
                  <p:embed/>
                </p:oleObj>
              </mc:Choice>
              <mc:Fallback>
                <p:oleObj name="公式" r:id="rId3" imgW="2019300" imgH="2159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1" y="3429000"/>
                        <a:ext cx="5489805" cy="576064"/>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560464442"/>
              </p:ext>
            </p:extLst>
          </p:nvPr>
        </p:nvGraphicFramePr>
        <p:xfrm>
          <a:off x="899592" y="4293096"/>
          <a:ext cx="3103727" cy="548680"/>
        </p:xfrm>
        <a:graphic>
          <a:graphicData uri="http://schemas.openxmlformats.org/presentationml/2006/ole">
            <mc:AlternateContent xmlns:mc="http://schemas.openxmlformats.org/markup-compatibility/2006">
              <mc:Choice xmlns:v="urn:schemas-microsoft-com:vml" Requires="v">
                <p:oleObj spid="_x0000_s1122" name="公式" r:id="rId5" imgW="1205977" imgH="215806" progId="Equation.3">
                  <p:embed/>
                </p:oleObj>
              </mc:Choice>
              <mc:Fallback>
                <p:oleObj name="公式" r:id="rId5" imgW="1205977" imgH="215806"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9592" y="4293096"/>
                        <a:ext cx="3103727" cy="548680"/>
                      </a:xfrm>
                      <a:prstGeom prst="rect">
                        <a:avLst/>
                      </a:prstGeom>
                      <a:noFill/>
                    </p:spPr>
                  </p:pic>
                </p:oleObj>
              </mc:Fallback>
            </mc:AlternateContent>
          </a:graphicData>
        </a:graphic>
      </p:graphicFrame>
    </p:spTree>
    <p:extLst>
      <p:ext uri="{BB962C8B-B14F-4D97-AF65-F5344CB8AC3E}">
        <p14:creationId xmlns:p14="http://schemas.microsoft.com/office/powerpoint/2010/main" val="685487396"/>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利用一般配合力的杂交组合预测值</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41"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45"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9" name="图片 8"/>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008" y="1268760"/>
            <a:ext cx="8964488" cy="3816424"/>
          </a:xfrm>
          <a:prstGeom prst="rect">
            <a:avLst/>
          </a:prstGeom>
          <a:noFill/>
          <a:ln>
            <a:noFill/>
          </a:ln>
        </p:spPr>
      </p:pic>
    </p:spTree>
    <p:extLst>
      <p:ext uri="{BB962C8B-B14F-4D97-AF65-F5344CB8AC3E}">
        <p14:creationId xmlns:p14="http://schemas.microsoft.com/office/powerpoint/2010/main" val="3248302022"/>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§12.4 </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轮回选择与群体改良</a:t>
            </a:r>
            <a:endParaRPr lang="zh-CN" altLang="en-US" sz="4000" b="1" dirty="0">
              <a:latin typeface="Times New Roman" panose="02020603050405020304" pitchFamily="18" charset="0"/>
              <a:cs typeface="Times New Roman" panose="02020603050405020304" pitchFamily="18" charset="0"/>
            </a:endParaRPr>
          </a:p>
        </p:txBody>
      </p:sp>
      <p:sp>
        <p:nvSpPr>
          <p:cNvPr id="6" name="内容占位符 5"/>
          <p:cNvSpPr>
            <a:spLocks noGrp="1"/>
          </p:cNvSpPr>
          <p:nvPr>
            <p:ph idx="1"/>
          </p:nvPr>
        </p:nvSpPr>
        <p:spPr>
          <a:xfrm>
            <a:off x="683568" y="1484784"/>
            <a:ext cx="7560840" cy="3240359"/>
          </a:xfrm>
        </p:spPr>
        <p:txBody>
          <a:bodyPr>
            <a:noAutofit/>
          </a:bodyPr>
          <a:lstStyle/>
          <a:p>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12.4.1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轮回选择育种方法与群体改良	</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§12.4.2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群体内轮回选择的遗传</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进度</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§12.4.3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群体间轮回选择的遗传</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进度</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§12.4.4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杂种优势预测与配合力</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选择</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846886998"/>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轮回选择育种方法与群体改良</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539552" y="1052736"/>
            <a:ext cx="8064896" cy="3384376"/>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作为动植物育种的一个重要方法，轮回选择（</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recurrent selection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）是对育种群体的周期性改良。轮回选择通过表型评价、基因型鉴定等手段，选择群体中的优良个体，在这些优良个体间互交形成下一代的育种群体，并不断重复这个过程</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换句话说</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，轮回选择是不断重复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鉴定、选择、重组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过程的一种群体改良方法</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424139124"/>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20080"/>
          </a:xfrm>
        </p:spPr>
        <p:txBody>
          <a:bodyPr>
            <a:norm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轮回选择</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的优点</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539552" y="980728"/>
            <a:ext cx="8064896" cy="5400600"/>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广义</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地说，图</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12.1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表示的自交系选择过程也可被看作轮回选择的一种。但一般意义上，轮回选择指的是一个群体内的改良或两个群体间的交互改良，改良后的群体可以作为开放授粉品种或作为选育新近交系的来源</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对</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图</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12.1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系谱选择来说，由于自交使得基因很快得以固定，不同基因之间没有充分的时间发生重组。轮回选择从两个方面弥补这一不足：一是通过周期性的选择，不断提高群体中有利基因的频率；二是通过不断重组打破有利基因与不利基因之间的紧密连锁，保持群体的遗传变异，以保证下一轮选择的遗传进度。</a:t>
            </a:r>
          </a:p>
        </p:txBody>
      </p:sp>
    </p:spTree>
    <p:extLst>
      <p:ext uri="{BB962C8B-B14F-4D97-AF65-F5344CB8AC3E}">
        <p14:creationId xmlns:p14="http://schemas.microsoft.com/office/powerpoint/2010/main" val="85918813"/>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20080"/>
          </a:xfrm>
        </p:spPr>
        <p:txBody>
          <a:bodyPr>
            <a:normAutofit fontScale="90000"/>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玉米</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蛋白质和</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油份含量</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长期</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选择</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试验</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539552" y="980728"/>
            <a:ext cx="8136904" cy="5112568"/>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国际上最著名的轮回选择，是美国</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Illinois</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大学</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100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多年来关于玉米蛋白质含量和油份含量的选择</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试验。这</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项玉米群体改良最早是由</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C. G. Hopkins</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于</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1896</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年开始的，原始群体是</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“Burr’s White”</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Hopkins</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在田间挑选</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163</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个穗子，于实验室内测定其油分和蛋白质含量，原始群体的油分含量为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4.7%</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，蛋白质含量为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10.9%</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pPr lvl="1"/>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按</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高油目标，选择</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24</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个穗子形成</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“Illinois</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高油品系</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200" dirty="0" smtClean="0">
              <a:latin typeface="Times New Roman" panose="02020603050405020304" pitchFamily="18" charset="0"/>
              <a:ea typeface="黑体" panose="02010609060101010101" pitchFamily="49" charset="-122"/>
              <a:cs typeface="Times New Roman" panose="02020603050405020304" pitchFamily="18" charset="0"/>
            </a:endParaRPr>
          </a:p>
          <a:p>
            <a:pPr lvl="1"/>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按</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低油目标，选择</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12</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个穗子形成</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“Illinois</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低油品系</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200" dirty="0" smtClean="0">
              <a:latin typeface="Times New Roman" panose="02020603050405020304" pitchFamily="18" charset="0"/>
              <a:ea typeface="黑体" panose="02010609060101010101" pitchFamily="49" charset="-122"/>
              <a:cs typeface="Times New Roman" panose="02020603050405020304" pitchFamily="18" charset="0"/>
            </a:endParaRPr>
          </a:p>
          <a:p>
            <a:pPr lvl="1"/>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按</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高蛋白目标，选择</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24</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个穗子形成</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“Illinois</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高蛋白品系</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200" dirty="0" smtClean="0">
              <a:latin typeface="Times New Roman" panose="02020603050405020304" pitchFamily="18" charset="0"/>
              <a:ea typeface="黑体" panose="02010609060101010101" pitchFamily="49" charset="-122"/>
              <a:cs typeface="Times New Roman" panose="02020603050405020304" pitchFamily="18" charset="0"/>
            </a:endParaRPr>
          </a:p>
          <a:p>
            <a:pPr lvl="1"/>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按</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低蛋白目标，选择</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12</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个穗子形成</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“Illinois</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低蛋白品系</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2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以</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这</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个群体作为第一个轮回的杂交亲本，随后在</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个方向上分别进行选择</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87763567"/>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20080"/>
          </a:xfrm>
        </p:spPr>
        <p:txBody>
          <a:bodyPr>
            <a:normAutofit fontScale="90000"/>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玉米</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蛋白质和</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油份含量</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长期</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选择</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试验</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539552" y="980728"/>
            <a:ext cx="8064896" cy="4752528"/>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70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代的轮回选择后，高油群体的油份含量达</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16.6%</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，低油群体的油份含量达</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，分别相当于原始群体的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354.8%</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8.5%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；高蛋白群体的蛋白质含量达</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26.6%</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，低蛋白群体的蛋白质含量达</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，分别相当于原始群体的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224.0%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40.4%</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第</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48</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代时，在上述基础上又增添了逆向选择，至</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70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代时高油转低油方向下降了</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8.85%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，低油转高油方向上升了</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2.38%</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；高蛋白转低蛋白方向下降了</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8.5%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，低蛋白转高蛋白方向上升了</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9.6%</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；高油转低油再转高油方向则由约</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9%</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回到</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14.02%</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427683337"/>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20080"/>
          </a:xfrm>
        </p:spPr>
        <p:txBody>
          <a:bodyPr>
            <a:normAutofit fontScale="90000"/>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玉米</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蛋白质和</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油份含量</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长期</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选择</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试验</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539552" y="980728"/>
            <a:ext cx="8064896" cy="4968552"/>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这</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项试验在进行到第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76</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代时，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Dudley</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对试验结果作了系统分析，结果表明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76</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代后仍看不出选择进度有停滞的迹象，选择仍可不断地获得遗传进度</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。第</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100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代的结果验证了这一观点</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从</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已实现的遗传进度推算加性遗传方差，再估计涉及的基因数目和增效基因频率，结果表明高油含量与低油含量材料间的有效因子在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50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个左右，高蛋白含量与低蛋白含量间的有效因子在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120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个左右；高油含量与低油含量间存在相引连锁，在这个群体中，仍是以加性方差为主，显性方差约仅为加性方差的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38</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46</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p>
        </p:txBody>
      </p:sp>
    </p:spTree>
    <p:extLst>
      <p:ext uri="{BB962C8B-B14F-4D97-AF65-F5344CB8AC3E}">
        <p14:creationId xmlns:p14="http://schemas.microsoft.com/office/powerpoint/2010/main" val="640962288"/>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2008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群体间和群体内轮回选择</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395536" y="980728"/>
            <a:ext cx="8352928" cy="5472608"/>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由于杂交和自交都比较容易实现，轮回选择在玉米育种中得到广泛的研究和应用。玉米轮回选择分群体内和群体间两种</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类型。</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群体</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内轮回选择的目的，是通过不断提高群体内有利等位基因频率来提高群体的平均表现，一般基于个体自身表现或其自交后代的平均表现开展选择；改良后的群体可以直接作为品种（称群体品种）或作为自交系选育的材料来源</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群体</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间轮回选择以选育杂交种为目的，交互轮回选择的两个群体一般是两个互补的杂种优势群体，一般基于个体和自交后代的测交表现开展选择，两个群体互为测验种。然后从改良后的群体中选育自交系，在不同来源的自交系间配置杂交组合、选育优良杂交种</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024156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20080"/>
          </a:xfrm>
        </p:spPr>
        <p:txBody>
          <a:bodyPr>
            <a:norm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常用的玉米轮回选择方法</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4" name="表格 3"/>
          <p:cNvGraphicFramePr>
            <a:graphicFrameLocks noGrp="1"/>
          </p:cNvGraphicFramePr>
          <p:nvPr>
            <p:extLst>
              <p:ext uri="{D42A27DB-BD31-4B8C-83A1-F6EECF244321}">
                <p14:modId xmlns:p14="http://schemas.microsoft.com/office/powerpoint/2010/main" val="1413990119"/>
              </p:ext>
            </p:extLst>
          </p:nvPr>
        </p:nvGraphicFramePr>
        <p:xfrm>
          <a:off x="179512" y="980728"/>
          <a:ext cx="8805545" cy="5547360"/>
        </p:xfrm>
        <a:graphic>
          <a:graphicData uri="http://schemas.openxmlformats.org/drawingml/2006/table">
            <a:tbl>
              <a:tblPr firstRow="1" firstCol="1" lastRow="1" lastCol="1" bandRow="1" bandCol="1">
                <a:tableStyleId>{5C22544A-7EE6-4342-B048-85BDC9FD1C3A}</a:tableStyleId>
              </a:tblPr>
              <a:tblGrid>
                <a:gridCol w="4067175"/>
                <a:gridCol w="2369185"/>
                <a:gridCol w="2369185"/>
              </a:tblGrid>
              <a:tr h="0">
                <a:tc>
                  <a:txBody>
                    <a:bodyPr/>
                    <a:lstStyle/>
                    <a:p>
                      <a:pPr algn="just">
                        <a:spcAft>
                          <a:spcPts val="0"/>
                        </a:spcAft>
                      </a:pPr>
                      <a:r>
                        <a:rPr lang="zh-CN" sz="2800" kern="0" dirty="0">
                          <a:effectLst/>
                          <a:latin typeface="Times New Roman" panose="02020603050405020304" pitchFamily="18" charset="0"/>
                          <a:ea typeface="黑体" panose="02010609060101010101" pitchFamily="49" charset="-122"/>
                          <a:cs typeface="Times New Roman" panose="02020603050405020304" pitchFamily="18" charset="0"/>
                        </a:rPr>
                        <a:t>轮回选择方法</a:t>
                      </a:r>
                      <a:endParaRPr lang="zh-CN" sz="2800"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tc>
                <a:tc>
                  <a:txBody>
                    <a:bodyPr/>
                    <a:lstStyle/>
                    <a:p>
                      <a:pPr algn="just">
                        <a:spcAft>
                          <a:spcPts val="0"/>
                        </a:spcAft>
                      </a:pPr>
                      <a:r>
                        <a:rPr lang="zh-CN" sz="2800" kern="0">
                          <a:effectLst/>
                          <a:latin typeface="Times New Roman" panose="02020603050405020304" pitchFamily="18" charset="0"/>
                          <a:ea typeface="黑体" panose="02010609060101010101" pitchFamily="49" charset="-122"/>
                          <a:cs typeface="Times New Roman" panose="02020603050405020304" pitchFamily="18" charset="0"/>
                        </a:rPr>
                        <a:t>测试后代类型</a:t>
                      </a:r>
                      <a:endParaRPr lang="zh-CN" sz="2800"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tc>
                <a:tc>
                  <a:txBody>
                    <a:bodyPr/>
                    <a:lstStyle/>
                    <a:p>
                      <a:pPr algn="just">
                        <a:spcAft>
                          <a:spcPts val="0"/>
                        </a:spcAft>
                      </a:pPr>
                      <a:r>
                        <a:rPr lang="zh-CN" sz="2800" kern="0">
                          <a:effectLst/>
                          <a:latin typeface="Times New Roman" panose="02020603050405020304" pitchFamily="18" charset="0"/>
                          <a:ea typeface="黑体" panose="02010609060101010101" pitchFamily="49" charset="-122"/>
                          <a:cs typeface="Times New Roman" panose="02020603050405020304" pitchFamily="18" charset="0"/>
                        </a:rPr>
                        <a:t>重组后代类型</a:t>
                      </a:r>
                      <a:endParaRPr lang="zh-CN" sz="2800"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tc>
              </a:tr>
              <a:tr h="0">
                <a:tc>
                  <a:txBody>
                    <a:bodyPr/>
                    <a:lstStyle/>
                    <a:p>
                      <a:pPr algn="just">
                        <a:spcAft>
                          <a:spcPts val="0"/>
                        </a:spcAft>
                      </a:pPr>
                      <a:r>
                        <a:rPr lang="zh-CN" sz="2800" kern="0">
                          <a:effectLst/>
                          <a:latin typeface="Times New Roman" panose="02020603050405020304" pitchFamily="18" charset="0"/>
                          <a:ea typeface="黑体" panose="02010609060101010101" pitchFamily="49" charset="-122"/>
                          <a:cs typeface="Times New Roman" panose="02020603050405020304" pitchFamily="18" charset="0"/>
                        </a:rPr>
                        <a:t>群体内改良</a:t>
                      </a:r>
                      <a:endParaRPr lang="zh-CN" sz="2800"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tc>
                <a:tc>
                  <a:txBody>
                    <a:bodyPr/>
                    <a:lstStyle/>
                    <a:p>
                      <a:pPr algn="just">
                        <a:spcAft>
                          <a:spcPts val="0"/>
                        </a:spcAft>
                      </a:pPr>
                      <a:r>
                        <a:rPr lang="en-US" sz="2800" b="0"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 </a:t>
                      </a:r>
                      <a:endParaRPr lang="zh-CN" sz="2800" b="0"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just">
                        <a:spcAft>
                          <a:spcPts val="0"/>
                        </a:spcAft>
                      </a:pPr>
                      <a:r>
                        <a:rPr lang="en-US" sz="2800" b="0"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 </a:t>
                      </a:r>
                      <a:endParaRPr lang="zh-CN" sz="2800" b="0"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r>
              <a:tr h="0">
                <a:tc>
                  <a:txBody>
                    <a:bodyPr/>
                    <a:lstStyle/>
                    <a:p>
                      <a:pPr marL="269240" algn="just">
                        <a:spcAft>
                          <a:spcPts val="0"/>
                        </a:spcAft>
                      </a:pPr>
                      <a:r>
                        <a:rPr lang="zh-CN" sz="2800" kern="0">
                          <a:effectLst/>
                          <a:latin typeface="Times New Roman" panose="02020603050405020304" pitchFamily="18" charset="0"/>
                          <a:ea typeface="黑体" panose="02010609060101010101" pitchFamily="49" charset="-122"/>
                          <a:cs typeface="Times New Roman" panose="02020603050405020304" pitchFamily="18" charset="0"/>
                        </a:rPr>
                        <a:t>混合选择，花粉控制</a:t>
                      </a:r>
                      <a:endParaRPr lang="zh-CN" sz="2800"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tc>
                <a:tc>
                  <a:txBody>
                    <a:bodyPr/>
                    <a:lstStyle/>
                    <a:p>
                      <a:pPr algn="just">
                        <a:spcAft>
                          <a:spcPts val="0"/>
                        </a:spcAft>
                      </a:pPr>
                      <a:r>
                        <a:rPr lang="zh-CN" sz="2800" b="0"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单个植株</a:t>
                      </a:r>
                      <a:endParaRPr lang="zh-CN" sz="2800" b="0"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just">
                        <a:spcAft>
                          <a:spcPts val="0"/>
                        </a:spcAft>
                      </a:pPr>
                      <a:r>
                        <a:rPr lang="zh-CN" sz="2800" b="0" ker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单个植株</a:t>
                      </a:r>
                      <a:endParaRPr lang="zh-CN" sz="2800" b="0" kern="10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r>
              <a:tr h="0">
                <a:tc>
                  <a:txBody>
                    <a:bodyPr/>
                    <a:lstStyle/>
                    <a:p>
                      <a:pPr marL="269240" algn="just">
                        <a:spcAft>
                          <a:spcPts val="0"/>
                        </a:spcAft>
                      </a:pPr>
                      <a:r>
                        <a:rPr lang="zh-CN" sz="2800" kern="0">
                          <a:effectLst/>
                          <a:latin typeface="Times New Roman" panose="02020603050405020304" pitchFamily="18" charset="0"/>
                          <a:ea typeface="黑体" panose="02010609060101010101" pitchFamily="49" charset="-122"/>
                          <a:cs typeface="Times New Roman" panose="02020603050405020304" pitchFamily="18" charset="0"/>
                        </a:rPr>
                        <a:t>混合选择，无花粉控制</a:t>
                      </a:r>
                      <a:endParaRPr lang="zh-CN" sz="2800"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tc>
                <a:tc>
                  <a:txBody>
                    <a:bodyPr/>
                    <a:lstStyle/>
                    <a:p>
                      <a:pPr algn="just">
                        <a:spcAft>
                          <a:spcPts val="0"/>
                        </a:spcAft>
                      </a:pPr>
                      <a:r>
                        <a:rPr lang="zh-CN" sz="2800" b="0"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单个植株</a:t>
                      </a:r>
                      <a:endParaRPr lang="zh-CN" sz="2800" b="0"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just">
                        <a:spcAft>
                          <a:spcPts val="0"/>
                        </a:spcAft>
                      </a:pPr>
                      <a:r>
                        <a:rPr lang="zh-CN" sz="2800" b="0" ker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开放授粉种子</a:t>
                      </a:r>
                      <a:endParaRPr lang="zh-CN" sz="2800" b="0" kern="10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r>
              <a:tr h="0">
                <a:tc>
                  <a:txBody>
                    <a:bodyPr/>
                    <a:lstStyle/>
                    <a:p>
                      <a:pPr marL="269240" algn="just">
                        <a:spcAft>
                          <a:spcPts val="0"/>
                        </a:spcAft>
                      </a:pPr>
                      <a:r>
                        <a:rPr lang="zh-CN" sz="2800" kern="0">
                          <a:effectLst/>
                          <a:latin typeface="Times New Roman" panose="02020603050405020304" pitchFamily="18" charset="0"/>
                          <a:ea typeface="黑体" panose="02010609060101010101" pitchFamily="49" charset="-122"/>
                          <a:cs typeface="Times New Roman" panose="02020603050405020304" pitchFamily="18" charset="0"/>
                        </a:rPr>
                        <a:t>半同胞家系选择</a:t>
                      </a:r>
                      <a:endParaRPr lang="zh-CN" sz="2800"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tc>
                <a:tc>
                  <a:txBody>
                    <a:bodyPr/>
                    <a:lstStyle/>
                    <a:p>
                      <a:pPr algn="just">
                        <a:spcAft>
                          <a:spcPts val="0"/>
                        </a:spcAft>
                      </a:pPr>
                      <a:r>
                        <a:rPr lang="zh-CN" sz="2800" b="0"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半同胞家系</a:t>
                      </a:r>
                      <a:endParaRPr lang="zh-CN" sz="2800" b="0"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just">
                        <a:spcAft>
                          <a:spcPts val="0"/>
                        </a:spcAft>
                      </a:pPr>
                      <a:r>
                        <a:rPr lang="zh-CN" sz="2800" b="0"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半同胞家系</a:t>
                      </a:r>
                      <a:endParaRPr lang="zh-CN" sz="2800" b="0"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r>
              <a:tr h="0">
                <a:tc>
                  <a:txBody>
                    <a:bodyPr/>
                    <a:lstStyle/>
                    <a:p>
                      <a:pPr marL="269240" algn="just">
                        <a:spcAft>
                          <a:spcPts val="0"/>
                        </a:spcAft>
                      </a:pPr>
                      <a:r>
                        <a:rPr lang="zh-CN" sz="2800" kern="0">
                          <a:effectLst/>
                          <a:latin typeface="Times New Roman" panose="02020603050405020304" pitchFamily="18" charset="0"/>
                          <a:ea typeface="黑体" panose="02010609060101010101" pitchFamily="49" charset="-122"/>
                          <a:cs typeface="Times New Roman" panose="02020603050405020304" pitchFamily="18" charset="0"/>
                        </a:rPr>
                        <a:t>修饰穗行选择</a:t>
                      </a:r>
                      <a:endParaRPr lang="zh-CN" sz="2800"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tc>
                <a:tc>
                  <a:txBody>
                    <a:bodyPr/>
                    <a:lstStyle/>
                    <a:p>
                      <a:pPr algn="just">
                        <a:spcAft>
                          <a:spcPts val="0"/>
                        </a:spcAft>
                      </a:pPr>
                      <a:r>
                        <a:rPr lang="zh-CN" sz="2800" b="0" ker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半同胞家系</a:t>
                      </a:r>
                      <a:endParaRPr lang="zh-CN" sz="2800" b="0" kern="10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just">
                        <a:spcAft>
                          <a:spcPts val="0"/>
                        </a:spcAft>
                      </a:pPr>
                      <a:r>
                        <a:rPr lang="zh-CN" sz="2800" b="0"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开发授粉种子</a:t>
                      </a:r>
                      <a:endParaRPr lang="zh-CN" sz="2800" b="0"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r>
              <a:tr h="0">
                <a:tc>
                  <a:txBody>
                    <a:bodyPr/>
                    <a:lstStyle/>
                    <a:p>
                      <a:pPr marL="269240" algn="just">
                        <a:spcAft>
                          <a:spcPts val="0"/>
                        </a:spcAft>
                      </a:pPr>
                      <a:r>
                        <a:rPr lang="zh-CN" sz="2800" kern="0">
                          <a:effectLst/>
                          <a:latin typeface="Times New Roman" panose="02020603050405020304" pitchFamily="18" charset="0"/>
                          <a:ea typeface="黑体" panose="02010609060101010101" pitchFamily="49" charset="-122"/>
                          <a:cs typeface="Times New Roman" panose="02020603050405020304" pitchFamily="18" charset="0"/>
                        </a:rPr>
                        <a:t>半同胞家系</a:t>
                      </a:r>
                      <a:r>
                        <a:rPr lang="en-US" sz="2800" kern="0">
                          <a:effectLst/>
                          <a:latin typeface="Times New Roman" panose="02020603050405020304" pitchFamily="18" charset="0"/>
                          <a:ea typeface="黑体" panose="02010609060101010101" pitchFamily="49" charset="-122"/>
                          <a:cs typeface="Times New Roman" panose="02020603050405020304" pitchFamily="18" charset="0"/>
                        </a:rPr>
                        <a:t>/S</a:t>
                      </a:r>
                      <a:r>
                        <a:rPr lang="en-US" sz="2800" kern="0" baseline="-25000">
                          <a:effectLst/>
                          <a:latin typeface="Times New Roman" panose="02020603050405020304" pitchFamily="18" charset="0"/>
                          <a:ea typeface="黑体" panose="02010609060101010101" pitchFamily="49" charset="-122"/>
                          <a:cs typeface="Times New Roman" panose="02020603050405020304" pitchFamily="18" charset="0"/>
                        </a:rPr>
                        <a:t>1</a:t>
                      </a:r>
                      <a:r>
                        <a:rPr lang="zh-CN" sz="2800" kern="0">
                          <a:effectLst/>
                          <a:latin typeface="Times New Roman" panose="02020603050405020304" pitchFamily="18" charset="0"/>
                          <a:ea typeface="黑体" panose="02010609060101010101" pitchFamily="49" charset="-122"/>
                          <a:cs typeface="Times New Roman" panose="02020603050405020304" pitchFamily="18" charset="0"/>
                        </a:rPr>
                        <a:t>选择</a:t>
                      </a:r>
                      <a:endParaRPr lang="zh-CN" sz="2800"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tc>
                <a:tc>
                  <a:txBody>
                    <a:bodyPr/>
                    <a:lstStyle/>
                    <a:p>
                      <a:pPr algn="just">
                        <a:spcAft>
                          <a:spcPts val="0"/>
                        </a:spcAft>
                      </a:pPr>
                      <a:r>
                        <a:rPr lang="zh-CN" sz="2800" b="0" ker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半同胞家系</a:t>
                      </a:r>
                      <a:endParaRPr lang="zh-CN" sz="2800" b="0" kern="10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just">
                        <a:spcAft>
                          <a:spcPts val="0"/>
                        </a:spcAft>
                      </a:pPr>
                      <a:r>
                        <a:rPr lang="en-US" sz="2800" b="0"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S</a:t>
                      </a:r>
                      <a:r>
                        <a:rPr lang="en-US" sz="2800" b="0" kern="0" baseline="-250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1</a:t>
                      </a:r>
                      <a:r>
                        <a:rPr lang="zh-CN" sz="2800" b="0"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家系</a:t>
                      </a:r>
                      <a:endParaRPr lang="zh-CN" sz="2800" b="0"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r>
              <a:tr h="0">
                <a:tc>
                  <a:txBody>
                    <a:bodyPr/>
                    <a:lstStyle/>
                    <a:p>
                      <a:pPr marL="269240" algn="just">
                        <a:spcAft>
                          <a:spcPts val="0"/>
                        </a:spcAft>
                      </a:pPr>
                      <a:r>
                        <a:rPr lang="zh-CN" sz="2800" kern="0">
                          <a:effectLst/>
                          <a:latin typeface="Times New Roman" panose="02020603050405020304" pitchFamily="18" charset="0"/>
                          <a:ea typeface="黑体" panose="02010609060101010101" pitchFamily="49" charset="-122"/>
                          <a:cs typeface="Times New Roman" panose="02020603050405020304" pitchFamily="18" charset="0"/>
                        </a:rPr>
                        <a:t>全同胞家系选择</a:t>
                      </a:r>
                      <a:endParaRPr lang="zh-CN" sz="2800"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tc>
                <a:tc>
                  <a:txBody>
                    <a:bodyPr/>
                    <a:lstStyle/>
                    <a:p>
                      <a:pPr algn="just">
                        <a:spcAft>
                          <a:spcPts val="0"/>
                        </a:spcAft>
                      </a:pPr>
                      <a:r>
                        <a:rPr lang="zh-CN" sz="2800" b="0" ker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全同胞家系</a:t>
                      </a:r>
                      <a:endParaRPr lang="zh-CN" sz="2800" b="0" kern="10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just">
                        <a:spcAft>
                          <a:spcPts val="0"/>
                        </a:spcAft>
                      </a:pPr>
                      <a:r>
                        <a:rPr lang="zh-CN" sz="2800" b="0"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全同胞家系</a:t>
                      </a:r>
                      <a:endParaRPr lang="zh-CN" sz="2800" b="0"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r>
              <a:tr h="0">
                <a:tc>
                  <a:txBody>
                    <a:bodyPr/>
                    <a:lstStyle/>
                    <a:p>
                      <a:pPr marL="269240" algn="just">
                        <a:spcAft>
                          <a:spcPts val="0"/>
                        </a:spcAft>
                      </a:pPr>
                      <a:r>
                        <a:rPr lang="zh-CN" sz="2800" kern="0">
                          <a:effectLst/>
                          <a:latin typeface="Times New Roman" panose="02020603050405020304" pitchFamily="18" charset="0"/>
                          <a:ea typeface="黑体" panose="02010609060101010101" pitchFamily="49" charset="-122"/>
                          <a:cs typeface="Times New Roman" panose="02020603050405020304" pitchFamily="18" charset="0"/>
                        </a:rPr>
                        <a:t>自交家系选择</a:t>
                      </a:r>
                      <a:endParaRPr lang="zh-CN" sz="2800"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tc>
                <a:tc>
                  <a:txBody>
                    <a:bodyPr/>
                    <a:lstStyle/>
                    <a:p>
                      <a:pPr algn="just">
                        <a:spcAft>
                          <a:spcPts val="0"/>
                        </a:spcAft>
                      </a:pPr>
                      <a:r>
                        <a:rPr lang="en-US" sz="2800" b="0" ker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S</a:t>
                      </a:r>
                      <a:r>
                        <a:rPr lang="en-US" sz="2800" b="0" kern="0" baseline="-2500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1</a:t>
                      </a:r>
                      <a:r>
                        <a:rPr lang="zh-CN" sz="2800" b="0" ker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或</a:t>
                      </a:r>
                      <a:r>
                        <a:rPr lang="en-US" sz="2800" b="0" ker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S</a:t>
                      </a:r>
                      <a:r>
                        <a:rPr lang="en-US" sz="2800" b="0" kern="0" baseline="-2500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2</a:t>
                      </a:r>
                      <a:r>
                        <a:rPr lang="zh-CN" sz="2800" b="0" ker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家系</a:t>
                      </a:r>
                      <a:endParaRPr lang="zh-CN" sz="2800" b="0" kern="10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just">
                        <a:spcAft>
                          <a:spcPts val="0"/>
                        </a:spcAft>
                      </a:pPr>
                      <a:r>
                        <a:rPr lang="en-US" sz="2800" b="0"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S</a:t>
                      </a:r>
                      <a:r>
                        <a:rPr lang="en-US" sz="2800" b="0" kern="0" baseline="-250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1</a:t>
                      </a:r>
                      <a:r>
                        <a:rPr lang="zh-CN" sz="2800" b="0"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或</a:t>
                      </a:r>
                      <a:r>
                        <a:rPr lang="en-US" sz="2800" b="0"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S</a:t>
                      </a:r>
                      <a:r>
                        <a:rPr lang="en-US" sz="2800" b="0" kern="0" baseline="-250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2</a:t>
                      </a:r>
                      <a:r>
                        <a:rPr lang="zh-CN" sz="2800" b="0"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家系</a:t>
                      </a:r>
                      <a:endParaRPr lang="zh-CN" sz="2800" b="0"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r>
              <a:tr h="0">
                <a:tc>
                  <a:txBody>
                    <a:bodyPr/>
                    <a:lstStyle/>
                    <a:p>
                      <a:pPr algn="just">
                        <a:spcAft>
                          <a:spcPts val="0"/>
                        </a:spcAft>
                      </a:pPr>
                      <a:r>
                        <a:rPr lang="zh-CN" sz="2800" kern="0">
                          <a:effectLst/>
                          <a:latin typeface="Times New Roman" panose="02020603050405020304" pitchFamily="18" charset="0"/>
                          <a:ea typeface="黑体" panose="02010609060101010101" pitchFamily="49" charset="-122"/>
                          <a:cs typeface="Times New Roman" panose="02020603050405020304" pitchFamily="18" charset="0"/>
                        </a:rPr>
                        <a:t>群体间改良</a:t>
                      </a:r>
                      <a:endParaRPr lang="zh-CN" sz="2800"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tc>
                <a:tc>
                  <a:txBody>
                    <a:bodyPr/>
                    <a:lstStyle/>
                    <a:p>
                      <a:pPr algn="just">
                        <a:spcAft>
                          <a:spcPts val="0"/>
                        </a:spcAft>
                      </a:pPr>
                      <a:r>
                        <a:rPr lang="en-US" sz="2800" b="0" ker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 </a:t>
                      </a:r>
                      <a:endParaRPr lang="zh-CN" sz="2800" b="0" kern="10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just">
                        <a:spcAft>
                          <a:spcPts val="0"/>
                        </a:spcAft>
                      </a:pPr>
                      <a:r>
                        <a:rPr lang="en-US" sz="2800" b="0"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 </a:t>
                      </a:r>
                      <a:endParaRPr lang="zh-CN" sz="2800" b="0"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r>
              <a:tr h="0">
                <a:tc>
                  <a:txBody>
                    <a:bodyPr/>
                    <a:lstStyle/>
                    <a:p>
                      <a:pPr marL="269240" algn="just">
                        <a:spcAft>
                          <a:spcPts val="0"/>
                        </a:spcAft>
                      </a:pPr>
                      <a:r>
                        <a:rPr lang="zh-CN" sz="2800" kern="0">
                          <a:effectLst/>
                          <a:latin typeface="Times New Roman" panose="02020603050405020304" pitchFamily="18" charset="0"/>
                          <a:ea typeface="黑体" panose="02010609060101010101" pitchFamily="49" charset="-122"/>
                          <a:cs typeface="Times New Roman" panose="02020603050405020304" pitchFamily="18" charset="0"/>
                        </a:rPr>
                        <a:t>交互轮回选择</a:t>
                      </a:r>
                      <a:endParaRPr lang="zh-CN" sz="2800"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tc>
                <a:tc>
                  <a:txBody>
                    <a:bodyPr/>
                    <a:lstStyle/>
                    <a:p>
                      <a:pPr algn="just">
                        <a:spcAft>
                          <a:spcPts val="0"/>
                        </a:spcAft>
                      </a:pPr>
                      <a:r>
                        <a:rPr lang="zh-CN" sz="2800" b="0" ker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半同胞家系</a:t>
                      </a:r>
                      <a:endParaRPr lang="zh-CN" sz="2800" b="0" kern="10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just">
                        <a:spcAft>
                          <a:spcPts val="0"/>
                        </a:spcAft>
                      </a:pPr>
                      <a:r>
                        <a:rPr lang="en-US" sz="2800" b="0"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S</a:t>
                      </a:r>
                      <a:r>
                        <a:rPr lang="en-US" sz="2800" b="0" kern="0" baseline="-250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1</a:t>
                      </a:r>
                      <a:r>
                        <a:rPr lang="zh-CN" sz="2800" b="0"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家系</a:t>
                      </a:r>
                      <a:endParaRPr lang="zh-CN" sz="2800" b="0"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r>
              <a:tr h="0">
                <a:tc>
                  <a:txBody>
                    <a:bodyPr/>
                    <a:lstStyle/>
                    <a:p>
                      <a:pPr marL="269240" algn="just">
                        <a:spcAft>
                          <a:spcPts val="0"/>
                        </a:spcAft>
                      </a:pPr>
                      <a:r>
                        <a:rPr lang="zh-CN" sz="2800" kern="0">
                          <a:effectLst/>
                          <a:latin typeface="Times New Roman" panose="02020603050405020304" pitchFamily="18" charset="0"/>
                          <a:ea typeface="黑体" panose="02010609060101010101" pitchFamily="49" charset="-122"/>
                          <a:cs typeface="Times New Roman" panose="02020603050405020304" pitchFamily="18" charset="0"/>
                        </a:rPr>
                        <a:t>交互全同胞选择</a:t>
                      </a:r>
                      <a:endParaRPr lang="zh-CN" sz="2800"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tc>
                <a:tc>
                  <a:txBody>
                    <a:bodyPr/>
                    <a:lstStyle/>
                    <a:p>
                      <a:pPr algn="just">
                        <a:spcAft>
                          <a:spcPts val="0"/>
                        </a:spcAft>
                      </a:pPr>
                      <a:r>
                        <a:rPr lang="zh-CN" sz="2800" b="0" ker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全同胞家系</a:t>
                      </a:r>
                      <a:endParaRPr lang="zh-CN" sz="2800" b="0" kern="10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just">
                        <a:spcAft>
                          <a:spcPts val="0"/>
                        </a:spcAft>
                      </a:pPr>
                      <a:r>
                        <a:rPr lang="en-US" sz="2800" b="0"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S</a:t>
                      </a:r>
                      <a:r>
                        <a:rPr lang="en-US" sz="2800" b="0" kern="0" baseline="-250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1</a:t>
                      </a:r>
                      <a:r>
                        <a:rPr lang="zh-CN" sz="2800" b="0"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家系</a:t>
                      </a:r>
                      <a:endParaRPr lang="zh-CN" sz="2800" b="0"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r>
              <a:tr h="0">
                <a:tc>
                  <a:txBody>
                    <a:bodyPr/>
                    <a:lstStyle/>
                    <a:p>
                      <a:pPr marL="269240" algn="just">
                        <a:spcAft>
                          <a:spcPts val="0"/>
                        </a:spcAft>
                      </a:pPr>
                      <a:r>
                        <a:rPr lang="zh-CN" sz="2800" kern="0">
                          <a:effectLst/>
                          <a:latin typeface="Times New Roman" panose="02020603050405020304" pitchFamily="18" charset="0"/>
                          <a:ea typeface="黑体" panose="02010609060101010101" pitchFamily="49" charset="-122"/>
                          <a:cs typeface="Times New Roman" panose="02020603050405020304" pitchFamily="18" charset="0"/>
                        </a:rPr>
                        <a:t>测交选择</a:t>
                      </a:r>
                      <a:endParaRPr lang="zh-CN" sz="2800"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tc>
                <a:tc>
                  <a:txBody>
                    <a:bodyPr/>
                    <a:lstStyle/>
                    <a:p>
                      <a:pPr algn="just">
                        <a:spcAft>
                          <a:spcPts val="0"/>
                        </a:spcAft>
                      </a:pPr>
                      <a:r>
                        <a:rPr lang="zh-CN" sz="2800" b="0" ker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测交组合</a:t>
                      </a:r>
                      <a:endParaRPr lang="zh-CN" sz="2800" b="0" kern="10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just">
                        <a:spcAft>
                          <a:spcPts val="0"/>
                        </a:spcAft>
                      </a:pPr>
                      <a:r>
                        <a:rPr lang="en-US" sz="2800" b="0"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S</a:t>
                      </a:r>
                      <a:r>
                        <a:rPr lang="en-US" sz="2800" b="0" kern="0" baseline="-250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1</a:t>
                      </a:r>
                      <a:r>
                        <a:rPr lang="zh-CN" sz="2800" b="0"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家系</a:t>
                      </a:r>
                      <a:endParaRPr lang="zh-CN" sz="2800" b="0"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r>
            </a:tbl>
          </a:graphicData>
        </a:graphic>
      </p:graphicFrame>
    </p:spTree>
    <p:extLst>
      <p:ext uri="{BB962C8B-B14F-4D97-AF65-F5344CB8AC3E}">
        <p14:creationId xmlns:p14="http://schemas.microsoft.com/office/powerpoint/2010/main" val="337525781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20080"/>
          </a:xfrm>
        </p:spPr>
        <p:txBody>
          <a:bodyPr>
            <a:normAutofit fontScale="90000"/>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常用的轮回选择方法的预期遗传进度</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3" name="表格 2"/>
          <p:cNvGraphicFramePr>
            <a:graphicFrameLocks noGrp="1"/>
          </p:cNvGraphicFramePr>
          <p:nvPr>
            <p:extLst>
              <p:ext uri="{D42A27DB-BD31-4B8C-83A1-F6EECF244321}">
                <p14:modId xmlns:p14="http://schemas.microsoft.com/office/powerpoint/2010/main" val="939122961"/>
              </p:ext>
            </p:extLst>
          </p:nvPr>
        </p:nvGraphicFramePr>
        <p:xfrm>
          <a:off x="207866" y="1052736"/>
          <a:ext cx="8756622" cy="4023360"/>
        </p:xfrm>
        <a:graphic>
          <a:graphicData uri="http://schemas.openxmlformats.org/drawingml/2006/table">
            <a:tbl>
              <a:tblPr firstRow="1" firstCol="1" lastRow="1" lastCol="1" bandRow="1" bandCol="1">
                <a:tableStyleId>{5C22544A-7EE6-4342-B048-85BDC9FD1C3A}</a:tableStyleId>
              </a:tblPr>
              <a:tblGrid>
                <a:gridCol w="3975735"/>
                <a:gridCol w="790758"/>
                <a:gridCol w="902335"/>
                <a:gridCol w="1113889"/>
                <a:gridCol w="844712"/>
                <a:gridCol w="1129193"/>
              </a:tblGrid>
              <a:tr h="133985">
                <a:tc rowSpan="2">
                  <a:txBody>
                    <a:bodyPr/>
                    <a:lstStyle/>
                    <a:p>
                      <a:pPr algn="l">
                        <a:spcAft>
                          <a:spcPts val="0"/>
                        </a:spcAft>
                      </a:pPr>
                      <a:r>
                        <a:rPr lang="zh-CN" sz="2200" kern="0" dirty="0">
                          <a:effectLst/>
                        </a:rPr>
                        <a:t>轮回选择方法</a:t>
                      </a:r>
                      <a:r>
                        <a:rPr lang="zh-CN" sz="2200" kern="0" dirty="0" smtClean="0">
                          <a:effectLst/>
                        </a:rPr>
                        <a:t>（</a:t>
                      </a:r>
                      <a:r>
                        <a:rPr lang="en-US" altLang="zh-CN" sz="2200" i="1" kern="0" dirty="0" smtClean="0">
                          <a:effectLst/>
                        </a:rPr>
                        <a:t>V</a:t>
                      </a:r>
                      <a:r>
                        <a:rPr lang="en-US" altLang="zh-CN" sz="2200" i="1" kern="0" baseline="-25000" dirty="0" smtClean="0">
                          <a:effectLst/>
                        </a:rPr>
                        <a:t>A</a:t>
                      </a:r>
                      <a:r>
                        <a:rPr lang="zh-CN" sz="2200" kern="0" dirty="0" smtClean="0">
                          <a:effectLst/>
                        </a:rPr>
                        <a:t>的</a:t>
                      </a:r>
                      <a:r>
                        <a:rPr lang="zh-CN" sz="2200" kern="0" dirty="0">
                          <a:effectLst/>
                        </a:rPr>
                        <a:t>系数）</a:t>
                      </a:r>
                      <a:endParaRPr lang="zh-CN" sz="2200" kern="100" dirty="0">
                        <a:effectLst/>
                        <a:latin typeface="Calibri"/>
                        <a:ea typeface="宋体"/>
                        <a:cs typeface="Times New Roman"/>
                      </a:endParaRPr>
                    </a:p>
                  </a:txBody>
                  <a:tcPr marL="68580" marR="68580" marT="0" marB="0" anchor="ctr"/>
                </a:tc>
                <a:tc rowSpan="2">
                  <a:txBody>
                    <a:bodyPr/>
                    <a:lstStyle/>
                    <a:p>
                      <a:pPr algn="l">
                        <a:spcAft>
                          <a:spcPts val="0"/>
                        </a:spcAft>
                      </a:pPr>
                      <a:r>
                        <a:rPr lang="zh-CN" sz="2400" kern="0">
                          <a:effectLst/>
                        </a:rPr>
                        <a:t>单周期年数</a:t>
                      </a:r>
                      <a:endParaRPr lang="zh-CN" sz="2400" kern="100">
                        <a:effectLst/>
                        <a:latin typeface="Calibri"/>
                        <a:ea typeface="宋体"/>
                        <a:cs typeface="Times New Roman"/>
                      </a:endParaRPr>
                    </a:p>
                  </a:txBody>
                  <a:tcPr marL="68580" marR="68580" marT="0" marB="0" anchor="ctr"/>
                </a:tc>
                <a:tc gridSpan="2">
                  <a:txBody>
                    <a:bodyPr/>
                    <a:lstStyle/>
                    <a:p>
                      <a:pPr algn="l">
                        <a:spcAft>
                          <a:spcPts val="0"/>
                        </a:spcAft>
                      </a:pPr>
                      <a:r>
                        <a:rPr lang="zh-CN" sz="2400" kern="0">
                          <a:effectLst/>
                        </a:rPr>
                        <a:t>产量</a:t>
                      </a:r>
                      <a:endParaRPr lang="zh-CN" sz="2400" kern="100">
                        <a:effectLst/>
                        <a:latin typeface="Calibri"/>
                        <a:ea typeface="宋体"/>
                        <a:cs typeface="Times New Roman"/>
                      </a:endParaRPr>
                    </a:p>
                  </a:txBody>
                  <a:tcPr marL="68580" marR="68580" marT="0" marB="0" anchor="ctr"/>
                </a:tc>
                <a:tc hMerge="1">
                  <a:txBody>
                    <a:bodyPr/>
                    <a:lstStyle/>
                    <a:p>
                      <a:endParaRPr lang="zh-CN" altLang="en-US"/>
                    </a:p>
                  </a:txBody>
                  <a:tcPr/>
                </a:tc>
                <a:tc gridSpan="2">
                  <a:txBody>
                    <a:bodyPr/>
                    <a:lstStyle/>
                    <a:p>
                      <a:pPr algn="l">
                        <a:spcAft>
                          <a:spcPts val="0"/>
                        </a:spcAft>
                      </a:pPr>
                      <a:r>
                        <a:rPr lang="zh-CN" sz="2400" kern="0">
                          <a:effectLst/>
                        </a:rPr>
                        <a:t>穗长</a:t>
                      </a:r>
                      <a:endParaRPr lang="zh-CN" sz="2400" kern="100">
                        <a:effectLst/>
                        <a:latin typeface="Calibri"/>
                        <a:ea typeface="宋体"/>
                        <a:cs typeface="Times New Roman"/>
                      </a:endParaRPr>
                    </a:p>
                  </a:txBody>
                  <a:tcPr marL="68580" marR="68580" marT="0" marB="0" anchor="ctr"/>
                </a:tc>
                <a:tc hMerge="1">
                  <a:txBody>
                    <a:bodyPr/>
                    <a:lstStyle/>
                    <a:p>
                      <a:endParaRPr lang="zh-CN" altLang="en-US"/>
                    </a:p>
                  </a:txBody>
                  <a:tcPr/>
                </a:tc>
              </a:tr>
              <a:tr h="0">
                <a:tc vMerge="1">
                  <a:txBody>
                    <a:bodyPr/>
                    <a:lstStyle/>
                    <a:p>
                      <a:endParaRPr lang="zh-CN" altLang="en-US"/>
                    </a:p>
                  </a:txBody>
                  <a:tcPr/>
                </a:tc>
                <a:tc vMerge="1">
                  <a:txBody>
                    <a:bodyPr/>
                    <a:lstStyle/>
                    <a:p>
                      <a:endParaRPr lang="zh-CN" altLang="en-US"/>
                    </a:p>
                  </a:txBody>
                  <a:tcPr/>
                </a:tc>
                <a:tc>
                  <a:txBody>
                    <a:bodyPr/>
                    <a:lstStyle/>
                    <a:p>
                      <a:pPr algn="l">
                        <a:spcAft>
                          <a:spcPts val="0"/>
                        </a:spcAft>
                      </a:pPr>
                      <a:r>
                        <a:rPr lang="zh-CN" sz="2400" kern="0">
                          <a:effectLst/>
                        </a:rPr>
                        <a:t>每年</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zh-CN" sz="2400" kern="0">
                          <a:effectLst/>
                        </a:rPr>
                        <a:t>每个育种周期</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zh-CN" sz="2400" kern="0">
                          <a:effectLst/>
                        </a:rPr>
                        <a:t>每年</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zh-CN" sz="2400" kern="0">
                          <a:effectLst/>
                        </a:rPr>
                        <a:t>每个育种周期</a:t>
                      </a:r>
                      <a:endParaRPr lang="zh-CN" sz="2400" kern="100">
                        <a:effectLst/>
                        <a:latin typeface="Calibri"/>
                        <a:ea typeface="宋体"/>
                        <a:cs typeface="Times New Roman"/>
                      </a:endParaRPr>
                    </a:p>
                  </a:txBody>
                  <a:tcPr marL="68580" marR="68580" marT="0" marB="0" anchor="ctr"/>
                </a:tc>
              </a:tr>
              <a:tr h="0">
                <a:tc>
                  <a:txBody>
                    <a:bodyPr/>
                    <a:lstStyle/>
                    <a:p>
                      <a:pPr algn="l">
                        <a:spcAft>
                          <a:spcPts val="0"/>
                        </a:spcAft>
                      </a:pPr>
                      <a:r>
                        <a:rPr lang="zh-CN" sz="2200" kern="0" dirty="0">
                          <a:effectLst/>
                        </a:rPr>
                        <a:t>混合选择，无花粉控制</a:t>
                      </a:r>
                      <a:r>
                        <a:rPr lang="zh-CN" sz="2200" kern="0" dirty="0" smtClean="0">
                          <a:effectLst/>
                        </a:rPr>
                        <a:t>（</a:t>
                      </a:r>
                      <a:r>
                        <a:rPr lang="en-US" altLang="zh-CN" sz="2200" kern="0" dirty="0" smtClean="0">
                          <a:effectLst/>
                        </a:rPr>
                        <a:t>1/2</a:t>
                      </a:r>
                      <a:r>
                        <a:rPr lang="zh-CN" sz="2200" kern="0" dirty="0" smtClean="0">
                          <a:effectLst/>
                        </a:rPr>
                        <a:t>）</a:t>
                      </a:r>
                      <a:endParaRPr lang="zh-CN" sz="2200" kern="100" dirty="0">
                        <a:effectLst/>
                        <a:latin typeface="Calibri"/>
                        <a:ea typeface="宋体"/>
                        <a:cs typeface="Times New Roman"/>
                      </a:endParaRPr>
                    </a:p>
                  </a:txBody>
                  <a:tcPr marL="68580" marR="68580" marT="0" marB="0" anchor="ctr"/>
                </a:tc>
                <a:tc>
                  <a:txBody>
                    <a:bodyPr/>
                    <a:lstStyle/>
                    <a:p>
                      <a:pPr algn="l">
                        <a:spcAft>
                          <a:spcPts val="0"/>
                        </a:spcAft>
                      </a:pPr>
                      <a:r>
                        <a:rPr lang="en-US" sz="2400" b="0" kern="0" dirty="0">
                          <a:solidFill>
                            <a:schemeClr val="tx1"/>
                          </a:solidFill>
                          <a:effectLst/>
                        </a:rPr>
                        <a:t>1</a:t>
                      </a:r>
                      <a:endParaRPr lang="zh-CN" sz="2400" b="0"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l">
                        <a:spcAft>
                          <a:spcPts val="0"/>
                        </a:spcAft>
                      </a:pPr>
                      <a:r>
                        <a:rPr lang="en-US" sz="2400" b="0" kern="0" dirty="0">
                          <a:solidFill>
                            <a:schemeClr val="tx1"/>
                          </a:solidFill>
                          <a:effectLst/>
                        </a:rPr>
                        <a:t>0.054</a:t>
                      </a:r>
                      <a:endParaRPr lang="zh-CN" sz="2400" b="0"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l">
                        <a:spcAft>
                          <a:spcPts val="0"/>
                        </a:spcAft>
                      </a:pPr>
                      <a:r>
                        <a:rPr lang="en-US" sz="2400" b="0" kern="0" dirty="0">
                          <a:solidFill>
                            <a:schemeClr val="tx1"/>
                          </a:solidFill>
                          <a:effectLst/>
                        </a:rPr>
                        <a:t>0.054</a:t>
                      </a:r>
                      <a:endParaRPr lang="zh-CN" sz="2400" b="0"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l">
                        <a:spcAft>
                          <a:spcPts val="0"/>
                        </a:spcAft>
                      </a:pPr>
                      <a:r>
                        <a:rPr lang="en-US" sz="2400" b="0" kern="0">
                          <a:solidFill>
                            <a:schemeClr val="tx1"/>
                          </a:solidFill>
                          <a:effectLst/>
                        </a:rPr>
                        <a:t>8.9</a:t>
                      </a:r>
                      <a:endParaRPr lang="zh-CN" sz="24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l">
                        <a:spcAft>
                          <a:spcPts val="0"/>
                        </a:spcAft>
                      </a:pPr>
                      <a:r>
                        <a:rPr lang="en-US" sz="2400" b="0" kern="0">
                          <a:solidFill>
                            <a:schemeClr val="tx1"/>
                          </a:solidFill>
                          <a:effectLst/>
                        </a:rPr>
                        <a:t>8.9</a:t>
                      </a:r>
                      <a:endParaRPr lang="zh-CN" sz="24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r>
              <a:tr h="0">
                <a:tc>
                  <a:txBody>
                    <a:bodyPr/>
                    <a:lstStyle/>
                    <a:p>
                      <a:pPr algn="l">
                        <a:spcAft>
                          <a:spcPts val="0"/>
                        </a:spcAft>
                      </a:pPr>
                      <a:r>
                        <a:rPr lang="zh-CN" sz="2200" kern="0" dirty="0">
                          <a:effectLst/>
                        </a:rPr>
                        <a:t>混合选择，花粉控制（</a:t>
                      </a:r>
                      <a:r>
                        <a:rPr lang="en-US" sz="2200" kern="0" dirty="0">
                          <a:effectLst/>
                        </a:rPr>
                        <a:t>1</a:t>
                      </a:r>
                      <a:r>
                        <a:rPr lang="zh-CN" sz="2200" kern="0" dirty="0">
                          <a:effectLst/>
                        </a:rPr>
                        <a:t>）</a:t>
                      </a:r>
                      <a:endParaRPr lang="zh-CN" sz="2200" kern="100" dirty="0">
                        <a:effectLst/>
                        <a:latin typeface="Calibri"/>
                        <a:ea typeface="宋体"/>
                        <a:cs typeface="Times New Roman"/>
                      </a:endParaRPr>
                    </a:p>
                  </a:txBody>
                  <a:tcPr marL="68580" marR="68580" marT="0" marB="0" anchor="ctr"/>
                </a:tc>
                <a:tc>
                  <a:txBody>
                    <a:bodyPr/>
                    <a:lstStyle/>
                    <a:p>
                      <a:pPr algn="l">
                        <a:spcAft>
                          <a:spcPts val="0"/>
                        </a:spcAft>
                      </a:pPr>
                      <a:r>
                        <a:rPr lang="en-US" sz="2400" b="0" kern="0">
                          <a:solidFill>
                            <a:schemeClr val="tx1"/>
                          </a:solidFill>
                          <a:effectLst/>
                        </a:rPr>
                        <a:t>1</a:t>
                      </a:r>
                      <a:endParaRPr lang="zh-CN" sz="24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l">
                        <a:spcAft>
                          <a:spcPts val="0"/>
                        </a:spcAft>
                      </a:pPr>
                      <a:r>
                        <a:rPr lang="en-US" sz="2400" b="0" kern="0" dirty="0">
                          <a:solidFill>
                            <a:schemeClr val="tx1"/>
                          </a:solidFill>
                          <a:effectLst/>
                        </a:rPr>
                        <a:t> </a:t>
                      </a:r>
                      <a:endParaRPr lang="zh-CN" sz="2400" b="0"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l">
                        <a:spcAft>
                          <a:spcPts val="0"/>
                        </a:spcAft>
                      </a:pPr>
                      <a:r>
                        <a:rPr lang="en-US" sz="2400" b="0" kern="0" dirty="0">
                          <a:solidFill>
                            <a:schemeClr val="tx1"/>
                          </a:solidFill>
                          <a:effectLst/>
                        </a:rPr>
                        <a:t> </a:t>
                      </a:r>
                      <a:endParaRPr lang="zh-CN" sz="2400" b="0"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l">
                        <a:spcAft>
                          <a:spcPts val="0"/>
                        </a:spcAft>
                      </a:pPr>
                      <a:r>
                        <a:rPr lang="en-US" sz="2400" b="0" kern="0">
                          <a:solidFill>
                            <a:schemeClr val="tx1"/>
                          </a:solidFill>
                          <a:effectLst/>
                        </a:rPr>
                        <a:t>17.8</a:t>
                      </a:r>
                      <a:endParaRPr lang="zh-CN" sz="24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l">
                        <a:spcAft>
                          <a:spcPts val="0"/>
                        </a:spcAft>
                      </a:pPr>
                      <a:r>
                        <a:rPr lang="en-US" sz="2400" b="0" kern="0">
                          <a:solidFill>
                            <a:schemeClr val="tx1"/>
                          </a:solidFill>
                          <a:effectLst/>
                        </a:rPr>
                        <a:t>17.8</a:t>
                      </a:r>
                      <a:endParaRPr lang="zh-CN" sz="24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r>
              <a:tr h="0">
                <a:tc>
                  <a:txBody>
                    <a:bodyPr/>
                    <a:lstStyle/>
                    <a:p>
                      <a:pPr algn="l">
                        <a:spcAft>
                          <a:spcPts val="0"/>
                        </a:spcAft>
                      </a:pPr>
                      <a:r>
                        <a:rPr lang="zh-CN" sz="2200" kern="0" dirty="0">
                          <a:effectLst/>
                        </a:rPr>
                        <a:t>修饰穗行选择</a:t>
                      </a:r>
                      <a:r>
                        <a:rPr lang="zh-CN" sz="2200" kern="0" dirty="0" smtClean="0">
                          <a:effectLst/>
                        </a:rPr>
                        <a:t>（</a:t>
                      </a:r>
                      <a:r>
                        <a:rPr lang="en-US" altLang="zh-CN" sz="2200" kern="0" dirty="0" smtClean="0">
                          <a:effectLst/>
                        </a:rPr>
                        <a:t>1/8</a:t>
                      </a:r>
                      <a:r>
                        <a:rPr lang="zh-CN" sz="2200" kern="0" dirty="0" smtClean="0">
                          <a:effectLst/>
                        </a:rPr>
                        <a:t>）</a:t>
                      </a:r>
                      <a:endParaRPr lang="zh-CN" sz="2200" kern="100" dirty="0">
                        <a:effectLst/>
                        <a:latin typeface="Calibri"/>
                        <a:ea typeface="宋体"/>
                        <a:cs typeface="Times New Roman"/>
                      </a:endParaRPr>
                    </a:p>
                  </a:txBody>
                  <a:tcPr marL="68580" marR="68580" marT="0" marB="0" anchor="ctr"/>
                </a:tc>
                <a:tc>
                  <a:txBody>
                    <a:bodyPr/>
                    <a:lstStyle/>
                    <a:p>
                      <a:pPr algn="l">
                        <a:spcAft>
                          <a:spcPts val="0"/>
                        </a:spcAft>
                      </a:pPr>
                      <a:r>
                        <a:rPr lang="en-US" sz="2400" b="0" kern="0">
                          <a:solidFill>
                            <a:schemeClr val="tx1"/>
                          </a:solidFill>
                          <a:effectLst/>
                        </a:rPr>
                        <a:t>1</a:t>
                      </a:r>
                      <a:endParaRPr lang="zh-CN" sz="24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l">
                        <a:spcAft>
                          <a:spcPts val="0"/>
                        </a:spcAft>
                      </a:pPr>
                      <a:r>
                        <a:rPr lang="en-US" sz="2400" b="0" kern="0">
                          <a:solidFill>
                            <a:schemeClr val="tx1"/>
                          </a:solidFill>
                          <a:effectLst/>
                        </a:rPr>
                        <a:t>0.175</a:t>
                      </a:r>
                      <a:endParaRPr lang="zh-CN" sz="24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l">
                        <a:spcAft>
                          <a:spcPts val="0"/>
                        </a:spcAft>
                      </a:pPr>
                      <a:r>
                        <a:rPr lang="en-US" sz="2400" b="0" kern="0">
                          <a:solidFill>
                            <a:schemeClr val="tx1"/>
                          </a:solidFill>
                          <a:effectLst/>
                        </a:rPr>
                        <a:t>0.175</a:t>
                      </a:r>
                      <a:endParaRPr lang="zh-CN" sz="24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l">
                        <a:spcAft>
                          <a:spcPts val="0"/>
                        </a:spcAft>
                      </a:pPr>
                      <a:r>
                        <a:rPr lang="en-US" sz="2400" b="0" kern="0" dirty="0">
                          <a:solidFill>
                            <a:schemeClr val="tx1"/>
                          </a:solidFill>
                          <a:effectLst/>
                        </a:rPr>
                        <a:t>5.6</a:t>
                      </a:r>
                      <a:endParaRPr lang="zh-CN" sz="2400" b="0"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l">
                        <a:spcAft>
                          <a:spcPts val="0"/>
                        </a:spcAft>
                      </a:pPr>
                      <a:r>
                        <a:rPr lang="en-US" sz="2400" b="0" kern="0" dirty="0">
                          <a:solidFill>
                            <a:schemeClr val="tx1"/>
                          </a:solidFill>
                          <a:effectLst/>
                        </a:rPr>
                        <a:t>5.6</a:t>
                      </a:r>
                      <a:endParaRPr lang="zh-CN" sz="2400" b="0"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r>
              <a:tr h="0">
                <a:tc>
                  <a:txBody>
                    <a:bodyPr/>
                    <a:lstStyle/>
                    <a:p>
                      <a:pPr algn="l">
                        <a:spcAft>
                          <a:spcPts val="0"/>
                        </a:spcAft>
                      </a:pPr>
                      <a:r>
                        <a:rPr lang="zh-CN" sz="2200" kern="0" dirty="0">
                          <a:effectLst/>
                        </a:rPr>
                        <a:t>半同胞家系选择</a:t>
                      </a:r>
                      <a:r>
                        <a:rPr lang="zh-CN" sz="2200" kern="0" dirty="0" smtClean="0">
                          <a:effectLst/>
                        </a:rPr>
                        <a:t>（</a:t>
                      </a:r>
                      <a:r>
                        <a:rPr lang="en-US" altLang="zh-CN" sz="2200" kern="0" dirty="0" smtClean="0">
                          <a:effectLst/>
                        </a:rPr>
                        <a:t>1/4</a:t>
                      </a:r>
                      <a:r>
                        <a:rPr lang="zh-CN" sz="2200" kern="0" dirty="0" smtClean="0">
                          <a:effectLst/>
                        </a:rPr>
                        <a:t>）</a:t>
                      </a:r>
                      <a:endParaRPr lang="zh-CN" sz="2200" kern="100" dirty="0">
                        <a:effectLst/>
                        <a:latin typeface="Calibri"/>
                        <a:ea typeface="宋体"/>
                        <a:cs typeface="Times New Roman"/>
                      </a:endParaRPr>
                    </a:p>
                  </a:txBody>
                  <a:tcPr marL="68580" marR="68580" marT="0" marB="0" anchor="ctr"/>
                </a:tc>
                <a:tc>
                  <a:txBody>
                    <a:bodyPr/>
                    <a:lstStyle/>
                    <a:p>
                      <a:pPr algn="l">
                        <a:spcAft>
                          <a:spcPts val="0"/>
                        </a:spcAft>
                      </a:pPr>
                      <a:r>
                        <a:rPr lang="en-US" sz="2400" b="0" kern="0">
                          <a:solidFill>
                            <a:schemeClr val="tx1"/>
                          </a:solidFill>
                          <a:effectLst/>
                        </a:rPr>
                        <a:t>2</a:t>
                      </a:r>
                      <a:endParaRPr lang="zh-CN" sz="24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l">
                        <a:spcAft>
                          <a:spcPts val="0"/>
                        </a:spcAft>
                      </a:pPr>
                      <a:r>
                        <a:rPr lang="en-US" sz="2400" b="0" kern="0">
                          <a:solidFill>
                            <a:schemeClr val="tx1"/>
                          </a:solidFill>
                          <a:effectLst/>
                        </a:rPr>
                        <a:t>0.175</a:t>
                      </a:r>
                      <a:endParaRPr lang="zh-CN" sz="24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l">
                        <a:spcAft>
                          <a:spcPts val="0"/>
                        </a:spcAft>
                      </a:pPr>
                      <a:r>
                        <a:rPr lang="en-US" sz="2400" b="0" kern="0">
                          <a:solidFill>
                            <a:schemeClr val="tx1"/>
                          </a:solidFill>
                          <a:effectLst/>
                        </a:rPr>
                        <a:t>0.350</a:t>
                      </a:r>
                      <a:endParaRPr lang="zh-CN" sz="24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l">
                        <a:spcAft>
                          <a:spcPts val="0"/>
                        </a:spcAft>
                      </a:pPr>
                      <a:r>
                        <a:rPr lang="en-US" sz="2400" b="0" kern="0">
                          <a:solidFill>
                            <a:schemeClr val="tx1"/>
                          </a:solidFill>
                          <a:effectLst/>
                        </a:rPr>
                        <a:t>5.6</a:t>
                      </a:r>
                      <a:endParaRPr lang="zh-CN" sz="24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l">
                        <a:spcAft>
                          <a:spcPts val="0"/>
                        </a:spcAft>
                      </a:pPr>
                      <a:r>
                        <a:rPr lang="en-US" sz="2400" b="0" kern="0" dirty="0">
                          <a:solidFill>
                            <a:schemeClr val="tx1"/>
                          </a:solidFill>
                          <a:effectLst/>
                        </a:rPr>
                        <a:t>11.3</a:t>
                      </a:r>
                      <a:endParaRPr lang="zh-CN" sz="2400" b="0"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r>
              <a:tr h="0">
                <a:tc>
                  <a:txBody>
                    <a:bodyPr/>
                    <a:lstStyle/>
                    <a:p>
                      <a:pPr algn="l">
                        <a:spcAft>
                          <a:spcPts val="0"/>
                        </a:spcAft>
                      </a:pPr>
                      <a:r>
                        <a:rPr lang="zh-CN" sz="2200" kern="0" dirty="0">
                          <a:effectLst/>
                        </a:rPr>
                        <a:t>半同胞家系</a:t>
                      </a:r>
                      <a:r>
                        <a:rPr lang="en-US" sz="2200" kern="0" dirty="0">
                          <a:effectLst/>
                        </a:rPr>
                        <a:t>/S</a:t>
                      </a:r>
                      <a:r>
                        <a:rPr lang="en-US" sz="2200" kern="0" baseline="-25000" dirty="0">
                          <a:effectLst/>
                        </a:rPr>
                        <a:t>1</a:t>
                      </a:r>
                      <a:r>
                        <a:rPr lang="zh-CN" sz="2200" kern="0" dirty="0">
                          <a:effectLst/>
                        </a:rPr>
                        <a:t>选择</a:t>
                      </a:r>
                      <a:r>
                        <a:rPr lang="zh-CN" sz="2200" kern="0" dirty="0" smtClean="0">
                          <a:effectLst/>
                        </a:rPr>
                        <a:t>（</a:t>
                      </a:r>
                      <a:r>
                        <a:rPr lang="en-US" altLang="zh-CN" sz="2200" kern="0" dirty="0" smtClean="0">
                          <a:effectLst/>
                        </a:rPr>
                        <a:t>1/2</a:t>
                      </a:r>
                      <a:r>
                        <a:rPr lang="zh-CN" sz="2200" kern="0" dirty="0" smtClean="0">
                          <a:effectLst/>
                        </a:rPr>
                        <a:t>）</a:t>
                      </a:r>
                      <a:endParaRPr lang="zh-CN" sz="2200" kern="100" dirty="0">
                        <a:effectLst/>
                        <a:latin typeface="Calibri"/>
                        <a:ea typeface="宋体"/>
                        <a:cs typeface="Times New Roman"/>
                      </a:endParaRPr>
                    </a:p>
                  </a:txBody>
                  <a:tcPr marL="68580" marR="68580" marT="0" marB="0" anchor="ctr"/>
                </a:tc>
                <a:tc>
                  <a:txBody>
                    <a:bodyPr/>
                    <a:lstStyle/>
                    <a:p>
                      <a:pPr algn="l">
                        <a:spcAft>
                          <a:spcPts val="0"/>
                        </a:spcAft>
                      </a:pPr>
                      <a:r>
                        <a:rPr lang="en-US" sz="2400" b="0" kern="0" dirty="0">
                          <a:solidFill>
                            <a:schemeClr val="tx1"/>
                          </a:solidFill>
                          <a:effectLst/>
                        </a:rPr>
                        <a:t>2</a:t>
                      </a:r>
                      <a:endParaRPr lang="zh-CN" sz="2400" b="0"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l">
                        <a:spcAft>
                          <a:spcPts val="0"/>
                        </a:spcAft>
                      </a:pPr>
                      <a:r>
                        <a:rPr lang="en-US" sz="2400" b="0" kern="0">
                          <a:solidFill>
                            <a:schemeClr val="tx1"/>
                          </a:solidFill>
                          <a:effectLst/>
                        </a:rPr>
                        <a:t>0.350</a:t>
                      </a:r>
                      <a:endParaRPr lang="zh-CN" sz="24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l">
                        <a:spcAft>
                          <a:spcPts val="0"/>
                        </a:spcAft>
                      </a:pPr>
                      <a:r>
                        <a:rPr lang="en-US" sz="2400" b="0" kern="0">
                          <a:solidFill>
                            <a:schemeClr val="tx1"/>
                          </a:solidFill>
                          <a:effectLst/>
                        </a:rPr>
                        <a:t>0.701</a:t>
                      </a:r>
                      <a:endParaRPr lang="zh-CN" sz="24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l">
                        <a:spcAft>
                          <a:spcPts val="0"/>
                        </a:spcAft>
                      </a:pPr>
                      <a:r>
                        <a:rPr lang="en-US" sz="2400" b="0" kern="0">
                          <a:solidFill>
                            <a:schemeClr val="tx1"/>
                          </a:solidFill>
                          <a:effectLst/>
                        </a:rPr>
                        <a:t>11.3</a:t>
                      </a:r>
                      <a:endParaRPr lang="zh-CN" sz="24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l">
                        <a:spcAft>
                          <a:spcPts val="0"/>
                        </a:spcAft>
                      </a:pPr>
                      <a:r>
                        <a:rPr lang="en-US" sz="2400" b="0" kern="0" dirty="0">
                          <a:solidFill>
                            <a:schemeClr val="tx1"/>
                          </a:solidFill>
                          <a:effectLst/>
                        </a:rPr>
                        <a:t>22.5</a:t>
                      </a:r>
                      <a:endParaRPr lang="zh-CN" sz="2400" b="0"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r>
              <a:tr h="0">
                <a:tc>
                  <a:txBody>
                    <a:bodyPr/>
                    <a:lstStyle/>
                    <a:p>
                      <a:pPr algn="l">
                        <a:spcAft>
                          <a:spcPts val="0"/>
                        </a:spcAft>
                      </a:pPr>
                      <a:r>
                        <a:rPr lang="zh-CN" sz="2200" kern="0" dirty="0">
                          <a:effectLst/>
                        </a:rPr>
                        <a:t>全同胞家系选择</a:t>
                      </a:r>
                      <a:r>
                        <a:rPr lang="zh-CN" sz="2200" kern="0" dirty="0" smtClean="0">
                          <a:effectLst/>
                        </a:rPr>
                        <a:t>（</a:t>
                      </a:r>
                      <a:r>
                        <a:rPr lang="en-US" altLang="zh-CN" sz="2200" kern="0" dirty="0" smtClean="0">
                          <a:effectLst/>
                        </a:rPr>
                        <a:t>1/2</a:t>
                      </a:r>
                      <a:r>
                        <a:rPr lang="zh-CN" sz="2200" kern="0" dirty="0" smtClean="0">
                          <a:effectLst/>
                        </a:rPr>
                        <a:t>）</a:t>
                      </a:r>
                      <a:endParaRPr lang="zh-CN" sz="2200" kern="100" dirty="0">
                        <a:effectLst/>
                        <a:latin typeface="Calibri"/>
                        <a:ea typeface="宋体"/>
                        <a:cs typeface="Times New Roman"/>
                      </a:endParaRPr>
                    </a:p>
                  </a:txBody>
                  <a:tcPr marL="68580" marR="68580" marT="0" marB="0" anchor="ctr"/>
                </a:tc>
                <a:tc>
                  <a:txBody>
                    <a:bodyPr/>
                    <a:lstStyle/>
                    <a:p>
                      <a:pPr algn="l">
                        <a:spcAft>
                          <a:spcPts val="0"/>
                        </a:spcAft>
                      </a:pPr>
                      <a:r>
                        <a:rPr lang="en-US" sz="2400" b="0" kern="0">
                          <a:solidFill>
                            <a:schemeClr val="tx1"/>
                          </a:solidFill>
                          <a:effectLst/>
                        </a:rPr>
                        <a:t>2</a:t>
                      </a:r>
                      <a:endParaRPr lang="zh-CN" sz="24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l">
                        <a:spcAft>
                          <a:spcPts val="0"/>
                        </a:spcAft>
                      </a:pPr>
                      <a:r>
                        <a:rPr lang="en-US" sz="2400" b="0" kern="0">
                          <a:solidFill>
                            <a:schemeClr val="tx1"/>
                          </a:solidFill>
                          <a:effectLst/>
                        </a:rPr>
                        <a:t>0.225</a:t>
                      </a:r>
                      <a:endParaRPr lang="zh-CN" sz="24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l">
                        <a:spcAft>
                          <a:spcPts val="0"/>
                        </a:spcAft>
                      </a:pPr>
                      <a:r>
                        <a:rPr lang="en-US" sz="2400" b="0" kern="0">
                          <a:solidFill>
                            <a:schemeClr val="tx1"/>
                          </a:solidFill>
                          <a:effectLst/>
                        </a:rPr>
                        <a:t>0.451</a:t>
                      </a:r>
                      <a:endParaRPr lang="zh-CN" sz="24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l">
                        <a:spcAft>
                          <a:spcPts val="0"/>
                        </a:spcAft>
                      </a:pPr>
                      <a:r>
                        <a:rPr lang="en-US" sz="2400" b="0" kern="0">
                          <a:solidFill>
                            <a:schemeClr val="tx1"/>
                          </a:solidFill>
                          <a:effectLst/>
                        </a:rPr>
                        <a:t>7.9</a:t>
                      </a:r>
                      <a:endParaRPr lang="zh-CN" sz="24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l">
                        <a:spcAft>
                          <a:spcPts val="0"/>
                        </a:spcAft>
                      </a:pPr>
                      <a:r>
                        <a:rPr lang="en-US" sz="2400" b="0" kern="0" dirty="0">
                          <a:solidFill>
                            <a:schemeClr val="tx1"/>
                          </a:solidFill>
                          <a:effectLst/>
                        </a:rPr>
                        <a:t>15.8</a:t>
                      </a:r>
                      <a:endParaRPr lang="zh-CN" sz="2400" b="0"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r>
              <a:tr h="0">
                <a:tc>
                  <a:txBody>
                    <a:bodyPr/>
                    <a:lstStyle/>
                    <a:p>
                      <a:pPr algn="l">
                        <a:spcAft>
                          <a:spcPts val="0"/>
                        </a:spcAft>
                      </a:pPr>
                      <a:r>
                        <a:rPr lang="zh-CN" sz="2200" kern="0" dirty="0">
                          <a:effectLst/>
                        </a:rPr>
                        <a:t>自交</a:t>
                      </a:r>
                      <a:r>
                        <a:rPr lang="en-US" sz="2200" kern="0" dirty="0">
                          <a:effectLst/>
                        </a:rPr>
                        <a:t>S</a:t>
                      </a:r>
                      <a:r>
                        <a:rPr lang="en-US" sz="2200" kern="0" baseline="-25000" dirty="0">
                          <a:effectLst/>
                        </a:rPr>
                        <a:t>1</a:t>
                      </a:r>
                      <a:r>
                        <a:rPr lang="zh-CN" sz="2200" kern="0" dirty="0">
                          <a:effectLst/>
                        </a:rPr>
                        <a:t>家系选择（</a:t>
                      </a:r>
                      <a:r>
                        <a:rPr lang="en-US" sz="2200" kern="0" dirty="0">
                          <a:effectLst/>
                        </a:rPr>
                        <a:t>1</a:t>
                      </a:r>
                      <a:r>
                        <a:rPr lang="zh-CN" sz="2200" kern="0" dirty="0">
                          <a:effectLst/>
                        </a:rPr>
                        <a:t>）</a:t>
                      </a:r>
                      <a:endParaRPr lang="zh-CN" sz="2200" kern="100" dirty="0">
                        <a:effectLst/>
                        <a:latin typeface="Calibri"/>
                        <a:ea typeface="宋体"/>
                        <a:cs typeface="Times New Roman"/>
                      </a:endParaRPr>
                    </a:p>
                  </a:txBody>
                  <a:tcPr marL="68580" marR="68580" marT="0" marB="0" anchor="ctr"/>
                </a:tc>
                <a:tc>
                  <a:txBody>
                    <a:bodyPr/>
                    <a:lstStyle/>
                    <a:p>
                      <a:pPr algn="l">
                        <a:spcAft>
                          <a:spcPts val="0"/>
                        </a:spcAft>
                      </a:pPr>
                      <a:r>
                        <a:rPr lang="en-US" sz="2400" b="0" kern="0">
                          <a:solidFill>
                            <a:schemeClr val="tx1"/>
                          </a:solidFill>
                          <a:effectLst/>
                        </a:rPr>
                        <a:t>2</a:t>
                      </a:r>
                      <a:endParaRPr lang="zh-CN" sz="24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l">
                        <a:spcAft>
                          <a:spcPts val="0"/>
                        </a:spcAft>
                      </a:pPr>
                      <a:r>
                        <a:rPr lang="en-US" sz="2400" b="0" kern="0">
                          <a:solidFill>
                            <a:schemeClr val="tx1"/>
                          </a:solidFill>
                          <a:effectLst/>
                        </a:rPr>
                        <a:t>0.361</a:t>
                      </a:r>
                      <a:endParaRPr lang="zh-CN" sz="24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l">
                        <a:spcAft>
                          <a:spcPts val="0"/>
                        </a:spcAft>
                      </a:pPr>
                      <a:r>
                        <a:rPr lang="en-US" sz="2400" b="0" kern="0">
                          <a:solidFill>
                            <a:schemeClr val="tx1"/>
                          </a:solidFill>
                          <a:effectLst/>
                        </a:rPr>
                        <a:t>0.722</a:t>
                      </a:r>
                      <a:endParaRPr lang="zh-CN" sz="24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l">
                        <a:spcAft>
                          <a:spcPts val="0"/>
                        </a:spcAft>
                      </a:pPr>
                      <a:r>
                        <a:rPr lang="en-US" sz="2400" b="0" kern="0">
                          <a:solidFill>
                            <a:schemeClr val="tx1"/>
                          </a:solidFill>
                          <a:effectLst/>
                        </a:rPr>
                        <a:t>11.3</a:t>
                      </a:r>
                      <a:endParaRPr lang="zh-CN" sz="24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l">
                        <a:spcAft>
                          <a:spcPts val="0"/>
                        </a:spcAft>
                      </a:pPr>
                      <a:r>
                        <a:rPr lang="en-US" sz="2400" b="0" kern="0" dirty="0">
                          <a:solidFill>
                            <a:schemeClr val="tx1"/>
                          </a:solidFill>
                          <a:effectLst/>
                        </a:rPr>
                        <a:t>22.7</a:t>
                      </a:r>
                      <a:endParaRPr lang="zh-CN" sz="2400" b="0"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r>
              <a:tr h="0">
                <a:tc>
                  <a:txBody>
                    <a:bodyPr/>
                    <a:lstStyle/>
                    <a:p>
                      <a:pPr algn="l">
                        <a:spcAft>
                          <a:spcPts val="0"/>
                        </a:spcAft>
                      </a:pPr>
                      <a:r>
                        <a:rPr lang="zh-CN" sz="2200" kern="0" dirty="0">
                          <a:effectLst/>
                        </a:rPr>
                        <a:t>自交</a:t>
                      </a:r>
                      <a:r>
                        <a:rPr lang="en-US" sz="2200" kern="0" dirty="0">
                          <a:effectLst/>
                        </a:rPr>
                        <a:t>S</a:t>
                      </a:r>
                      <a:r>
                        <a:rPr lang="en-US" sz="2200" kern="0" baseline="-25000" dirty="0">
                          <a:effectLst/>
                        </a:rPr>
                        <a:t>2</a:t>
                      </a:r>
                      <a:r>
                        <a:rPr lang="zh-CN" sz="2200" kern="0" dirty="0">
                          <a:effectLst/>
                        </a:rPr>
                        <a:t>家系选择</a:t>
                      </a:r>
                      <a:r>
                        <a:rPr lang="zh-CN" sz="2200" kern="0" dirty="0" smtClean="0">
                          <a:effectLst/>
                        </a:rPr>
                        <a:t>（</a:t>
                      </a:r>
                      <a:r>
                        <a:rPr lang="en-US" altLang="zh-CN" sz="2200" kern="0" dirty="0" smtClean="0">
                          <a:effectLst/>
                        </a:rPr>
                        <a:t>3/2</a:t>
                      </a:r>
                      <a:r>
                        <a:rPr lang="zh-CN" sz="2200" kern="0" dirty="0" smtClean="0">
                          <a:effectLst/>
                        </a:rPr>
                        <a:t>）</a:t>
                      </a:r>
                      <a:endParaRPr lang="zh-CN" sz="2200" kern="100" dirty="0">
                        <a:effectLst/>
                        <a:latin typeface="Calibri"/>
                        <a:ea typeface="宋体"/>
                        <a:cs typeface="Times New Roman"/>
                      </a:endParaRPr>
                    </a:p>
                  </a:txBody>
                  <a:tcPr marL="68580" marR="68580" marT="0" marB="0" anchor="ctr"/>
                </a:tc>
                <a:tc>
                  <a:txBody>
                    <a:bodyPr/>
                    <a:lstStyle/>
                    <a:p>
                      <a:pPr algn="l">
                        <a:spcAft>
                          <a:spcPts val="0"/>
                        </a:spcAft>
                      </a:pPr>
                      <a:r>
                        <a:rPr lang="en-US" sz="2400" b="0" kern="0">
                          <a:solidFill>
                            <a:schemeClr val="tx1"/>
                          </a:solidFill>
                          <a:effectLst/>
                        </a:rPr>
                        <a:t>3</a:t>
                      </a:r>
                      <a:endParaRPr lang="zh-CN" sz="24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l">
                        <a:spcAft>
                          <a:spcPts val="0"/>
                        </a:spcAft>
                      </a:pPr>
                      <a:r>
                        <a:rPr lang="en-US" sz="2400" b="0" kern="0">
                          <a:solidFill>
                            <a:schemeClr val="tx1"/>
                          </a:solidFill>
                          <a:effectLst/>
                        </a:rPr>
                        <a:t>0.328</a:t>
                      </a:r>
                      <a:endParaRPr lang="zh-CN" sz="24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l">
                        <a:spcAft>
                          <a:spcPts val="0"/>
                        </a:spcAft>
                      </a:pPr>
                      <a:r>
                        <a:rPr lang="en-US" sz="2400" b="0" kern="0">
                          <a:solidFill>
                            <a:schemeClr val="tx1"/>
                          </a:solidFill>
                          <a:effectLst/>
                        </a:rPr>
                        <a:t>0.985</a:t>
                      </a:r>
                      <a:endParaRPr lang="zh-CN" sz="24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l">
                        <a:spcAft>
                          <a:spcPts val="0"/>
                        </a:spcAft>
                      </a:pPr>
                      <a:r>
                        <a:rPr lang="en-US" sz="2400" b="0" kern="0">
                          <a:solidFill>
                            <a:schemeClr val="tx1"/>
                          </a:solidFill>
                          <a:effectLst/>
                        </a:rPr>
                        <a:t>5.2</a:t>
                      </a:r>
                      <a:endParaRPr lang="zh-CN" sz="24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l">
                        <a:spcAft>
                          <a:spcPts val="0"/>
                        </a:spcAft>
                      </a:pPr>
                      <a:r>
                        <a:rPr lang="en-US" sz="2400" b="0" kern="0" dirty="0">
                          <a:solidFill>
                            <a:schemeClr val="tx1"/>
                          </a:solidFill>
                          <a:effectLst/>
                        </a:rPr>
                        <a:t>15.7</a:t>
                      </a:r>
                      <a:endParaRPr lang="zh-CN" sz="2400" b="0"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r>
            </a:tbl>
          </a:graphicData>
        </a:graphic>
      </p:graphicFrame>
    </p:spTree>
    <p:extLst>
      <p:ext uri="{BB962C8B-B14F-4D97-AF65-F5344CB8AC3E}">
        <p14:creationId xmlns:p14="http://schemas.microsoft.com/office/powerpoint/2010/main" val="30082774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46646"/>
            <a:ext cx="8229600" cy="706090"/>
          </a:xfrm>
        </p:spPr>
        <p:txBody>
          <a:bodyPr>
            <a:noAutofit/>
          </a:bodyPr>
          <a:lstStyle/>
          <a:p>
            <a:r>
              <a:rPr lang="en-US" altLang="zh-CN" sz="3600" b="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3600" b="1" baseline="-250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en-US" sz="3600" b="1" dirty="0" smtClean="0">
                <a:latin typeface="Times New Roman" panose="02020603050405020304" pitchFamily="18" charset="0"/>
                <a:ea typeface="黑体" panose="02010609060101010101" pitchFamily="49" charset="-122"/>
                <a:cs typeface="Times New Roman" panose="02020603050405020304" pitchFamily="18" charset="0"/>
              </a:rPr>
              <a:t>衍生</a:t>
            </a:r>
            <a:r>
              <a:rPr lang="zh-CN" altLang="zh-CN" sz="3600" b="1" dirty="0" smtClean="0">
                <a:latin typeface="Times New Roman" panose="02020603050405020304" pitchFamily="18" charset="0"/>
                <a:ea typeface="黑体" panose="02010609060101010101" pitchFamily="49" charset="-122"/>
                <a:cs typeface="Times New Roman" panose="02020603050405020304" pitchFamily="18" charset="0"/>
              </a:rPr>
              <a:t>近交家系群体均值</a:t>
            </a:r>
            <a:r>
              <a:rPr lang="zh-CN" altLang="en-US" sz="3600" b="1" dirty="0" smtClean="0">
                <a:latin typeface="Times New Roman" panose="02020603050405020304" pitchFamily="18" charset="0"/>
                <a:ea typeface="黑体" panose="02010609060101010101" pitchFamily="49" charset="-122"/>
                <a:cs typeface="Times New Roman" panose="02020603050405020304" pitchFamily="18" charset="0"/>
              </a:rPr>
              <a:t>与亲本的关系</a:t>
            </a:r>
            <a:endParaRPr lang="zh-CN" altLang="en-US" sz="36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196752"/>
            <a:ext cx="8229600" cy="1944216"/>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假定亲本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的基因型为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，亲本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的基因型为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。在亲本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中，等位基因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的频率分别用</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q</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表示。在亲本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中，两个等位基因的频率分别用</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B</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q</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B</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表示。因此，</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1191528748"/>
              </p:ext>
            </p:extLst>
          </p:nvPr>
        </p:nvGraphicFramePr>
        <p:xfrm>
          <a:off x="827583" y="3284984"/>
          <a:ext cx="3568155" cy="576064"/>
        </p:xfrm>
        <a:graphic>
          <a:graphicData uri="http://schemas.openxmlformats.org/presentationml/2006/ole">
            <mc:AlternateContent xmlns:mc="http://schemas.openxmlformats.org/markup-compatibility/2006">
              <mc:Choice xmlns:v="urn:schemas-microsoft-com:vml" Requires="v">
                <p:oleObj spid="_x0000_s2178" name="公式" r:id="rId3" imgW="1307532" imgH="215806" progId="Equation.3">
                  <p:embed/>
                </p:oleObj>
              </mc:Choice>
              <mc:Fallback>
                <p:oleObj name="公式" r:id="rId3" imgW="1307532" imgH="215806"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3" y="3284984"/>
                        <a:ext cx="3568155" cy="576064"/>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3118028697"/>
              </p:ext>
            </p:extLst>
          </p:nvPr>
        </p:nvGraphicFramePr>
        <p:xfrm>
          <a:off x="4788024" y="3259485"/>
          <a:ext cx="3600400" cy="601563"/>
        </p:xfrm>
        <a:graphic>
          <a:graphicData uri="http://schemas.openxmlformats.org/presentationml/2006/ole">
            <mc:AlternateContent xmlns:mc="http://schemas.openxmlformats.org/markup-compatibility/2006">
              <mc:Choice xmlns:v="urn:schemas-microsoft-com:vml" Requires="v">
                <p:oleObj spid="_x0000_s2179" name="公式" r:id="rId5" imgW="1282700" imgH="215900" progId="Equation.3">
                  <p:embed/>
                </p:oleObj>
              </mc:Choice>
              <mc:Fallback>
                <p:oleObj name="公式" r:id="rId5" imgW="1282700" imgH="2159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88024" y="3259485"/>
                        <a:ext cx="3600400" cy="601563"/>
                      </a:xfrm>
                      <a:prstGeom prst="rect">
                        <a:avLst/>
                      </a:prstGeom>
                      <a:noFill/>
                    </p:spPr>
                  </p:pic>
                </p:oleObj>
              </mc:Fallback>
            </mc:AlternateContent>
          </a:graphicData>
        </a:graphic>
      </p:graphicFrame>
      <p:graphicFrame>
        <p:nvGraphicFramePr>
          <p:cNvPr id="13" name="对象 12"/>
          <p:cNvGraphicFramePr>
            <a:graphicFrameLocks noChangeAspect="1"/>
          </p:cNvGraphicFramePr>
          <p:nvPr>
            <p:extLst>
              <p:ext uri="{D42A27DB-BD31-4B8C-83A1-F6EECF244321}">
                <p14:modId xmlns:p14="http://schemas.microsoft.com/office/powerpoint/2010/main" val="344830526"/>
              </p:ext>
            </p:extLst>
          </p:nvPr>
        </p:nvGraphicFramePr>
        <p:xfrm>
          <a:off x="467544" y="4149080"/>
          <a:ext cx="8189066" cy="936104"/>
        </p:xfrm>
        <a:graphic>
          <a:graphicData uri="http://schemas.openxmlformats.org/presentationml/2006/ole">
            <mc:AlternateContent xmlns:mc="http://schemas.openxmlformats.org/markup-compatibility/2006">
              <mc:Choice xmlns:v="urn:schemas-microsoft-com:vml" Requires="v">
                <p:oleObj spid="_x0000_s2180" name="公式" r:id="rId7" imgW="3517900" imgH="393700" progId="Equation.3">
                  <p:embed/>
                </p:oleObj>
              </mc:Choice>
              <mc:Fallback>
                <p:oleObj name="公式" r:id="rId7" imgW="3517900" imgH="3937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7544" y="4149080"/>
                        <a:ext cx="8189066" cy="936104"/>
                      </a:xfrm>
                      <a:prstGeom prst="rect">
                        <a:avLst/>
                      </a:prstGeom>
                      <a:noFill/>
                    </p:spPr>
                  </p:pic>
                </p:oleObj>
              </mc:Fallback>
            </mc:AlternateContent>
          </a:graphicData>
        </a:graphic>
      </p:graphicFrame>
    </p:spTree>
    <p:extLst>
      <p:ext uri="{BB962C8B-B14F-4D97-AF65-F5344CB8AC3E}">
        <p14:creationId xmlns:p14="http://schemas.microsoft.com/office/powerpoint/2010/main" val="4059921065"/>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杂种优势预测与配合力选择</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457200" y="1052736"/>
            <a:ext cx="8229600" cy="5073427"/>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在杂交种选育过程中，一旦确定了一个作物的杂种优势有利用价值之后，育种家关心的其实已不再是杂种优势本身，而是杂交组合的具体表现，即如何从众多的组合中发现优良杂交组合</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优良</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杂交组合可能是表现较好的两个自交系间的杂交，也可能是表现不太好的两个自交系间的杂交，也就是说难以从自交系的自身表现推测杂交种的产量和杂种优势</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实践</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中，由于自交系的数量很大，要在田间测试所有可能的杂交组合是不太可能的，因此杂交种表现的预测一直是杂交育种中的一个重要课题</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12578647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杂种优势预测与配合力选择</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467544" y="1052736"/>
            <a:ext cx="8208912" cy="5001419"/>
          </a:xfrm>
        </p:spPr>
        <p:txBody>
          <a:bodyPr>
            <a:noAutofit/>
          </a:bodyPr>
          <a:lstStyle/>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利用</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自交系表现是最早研究的一个预测方法。以玉米为例，杂交种的亲本常常来自不同的杂种优势群，假定杂种优势群</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P1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中有</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100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个自交系，杂种优势群</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P2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中有</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150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个自交系，如果可用两个自交系的平均产量预测杂交种的产量，那么我们只需调查群体</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P1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中的</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100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个自交系和</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P2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中的</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150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个自交系的产量，就能得到</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P1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P2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间的</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15000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个杂交种的产量表现</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实际上</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杂交种的产量和自交系产量间的相关很低甚至没有相关性，其主要原因是非加性效应（如显性效应和上位性效应等）的存在，当然性状遗传力较低也是一个原因。近些年，人们还探索了利用分子标记的基因型鉴定数据，来预测杂交种的表现</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85304880"/>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杂种优势预测与配合力选择</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457200" y="1052736"/>
            <a:ext cx="8229600" cy="4569371"/>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植物</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育种中，每个双亲杂交群体都很容易产生数百，甚至数千个基因型互不相同的重组近交家系。例如，双亲的差异座位数为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，纯合基因型的个数为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i="1" baseline="30000"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。当</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i="1" baseline="30000"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=1024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i="1" baseline="30000"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=32768</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就</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目前来看，准确预测两个自交系的杂交种表现还很困难。从公式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12.36~</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12.38</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我们看到，加性方差存在于一般配合力中，显性方差或非加性方差存在于特殊配合力中。同时，近交程度越高，加性方差前面的系数越大，说明一般配合力的选择效果越好</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19078160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杂种优势预测与配合力选择</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457200" y="1091877"/>
            <a:ext cx="8229600" cy="5073427"/>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可以利用一般配合力方差、特殊配合力方差及组合间遗传方差的构成，对于加性方差明显的育种群体，可以通过早期世代的个体表现和测交表现，对一般配合力进行选择，进而及早淘汰一般配合力较低的自交系，提高杂交组合群体的平均表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特殊配合力</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由非加性方差决定的，只有在配制了杂交组合之后才能进行估计。因此，在自交系的纯合过程中，难以对特殊配合力开展早期世代选择。特殊配合力的有效预测与选择，仍然是遗传育种中有待深入研究的一个重要科学问题。</a:t>
            </a:r>
          </a:p>
          <a:p>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0456309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260648"/>
            <a:ext cx="8496944" cy="648072"/>
          </a:xfrm>
        </p:spPr>
        <p:txBody>
          <a:bodyPr>
            <a:noAutofit/>
          </a:bodyPr>
          <a:lstStyle/>
          <a:p>
            <a:r>
              <a:rPr lang="en-US" altLang="zh-CN" sz="3600" b="1" dirty="0" smtClean="0">
                <a:latin typeface="Times New Roman" panose="02020603050405020304" pitchFamily="18" charset="0"/>
                <a:ea typeface="黑体" panose="02010609060101010101" pitchFamily="49" charset="-122"/>
                <a:cs typeface="Times New Roman" panose="02020603050405020304" pitchFamily="18" charset="0"/>
              </a:rPr>
              <a:t>BC</a:t>
            </a:r>
            <a:r>
              <a:rPr lang="en-US" altLang="zh-CN" sz="3600" b="1" baseline="-250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en-US" sz="3600" b="1" dirty="0" smtClean="0">
                <a:latin typeface="Times New Roman" panose="02020603050405020304" pitchFamily="18" charset="0"/>
                <a:ea typeface="黑体" panose="02010609060101010101" pitchFamily="49" charset="-122"/>
                <a:cs typeface="Times New Roman" panose="02020603050405020304" pitchFamily="18" charset="0"/>
              </a:rPr>
              <a:t>衍生</a:t>
            </a:r>
            <a:r>
              <a:rPr lang="zh-CN" altLang="zh-CN" sz="3600" b="1" dirty="0" smtClean="0">
                <a:latin typeface="Times New Roman" panose="02020603050405020304" pitchFamily="18" charset="0"/>
                <a:ea typeface="黑体" panose="02010609060101010101" pitchFamily="49" charset="-122"/>
                <a:cs typeface="Times New Roman" panose="02020603050405020304" pitchFamily="18" charset="0"/>
              </a:rPr>
              <a:t>近交家系群体均值</a:t>
            </a:r>
            <a:r>
              <a:rPr lang="zh-CN" altLang="en-US" sz="3600" b="1" dirty="0" smtClean="0">
                <a:latin typeface="Times New Roman" panose="02020603050405020304" pitchFamily="18" charset="0"/>
                <a:ea typeface="黑体" panose="02010609060101010101" pitchFamily="49" charset="-122"/>
                <a:cs typeface="Times New Roman" panose="02020603050405020304" pitchFamily="18" charset="0"/>
              </a:rPr>
              <a:t>与亲本的关系</a:t>
            </a:r>
            <a:endParaRPr lang="zh-CN" altLang="en-US" sz="36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323528" y="1052736"/>
            <a:ext cx="8507288" cy="5184576"/>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假定</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与亲本</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回交</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不存在选择的情况下，由回交世代衍生的重组近交家系与回交群体有相同的基因频率，因此重组近交家系的平均数</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为</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6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推广到独立遗传的多基因，公式</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12.3</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12.4</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也都是成立的。这表明亲本的基因型值越高，其后代的平均数也越高。育种家经常选择两个表现优良的亲本进行杂交（即优×优组合），其目的就是为了得到高平均数的育种群体。同时，如果杂交组合中的一个亲本表现较差，从公式</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12.4</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可以看出，与优良亲本的回交可以提高优良亲本在后代群体均值中的权重，进而提高后代均值</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6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7" name="对象 6"/>
          <p:cNvGraphicFramePr>
            <a:graphicFrameLocks noChangeAspect="1"/>
          </p:cNvGraphicFramePr>
          <p:nvPr>
            <p:extLst>
              <p:ext uri="{D42A27DB-BD31-4B8C-83A1-F6EECF244321}">
                <p14:modId xmlns:p14="http://schemas.microsoft.com/office/powerpoint/2010/main" val="1331613526"/>
              </p:ext>
            </p:extLst>
          </p:nvPr>
        </p:nvGraphicFramePr>
        <p:xfrm>
          <a:off x="467544" y="2348880"/>
          <a:ext cx="8310971" cy="864096"/>
        </p:xfrm>
        <a:graphic>
          <a:graphicData uri="http://schemas.openxmlformats.org/presentationml/2006/ole">
            <mc:AlternateContent xmlns:mc="http://schemas.openxmlformats.org/markup-compatibility/2006">
              <mc:Choice xmlns:v="urn:schemas-microsoft-com:vml" Requires="v">
                <p:oleObj spid="_x0000_s3116" name="公式" r:id="rId3" imgW="3886200" imgH="393700" progId="Equation.3">
                  <p:embed/>
                </p:oleObj>
              </mc:Choice>
              <mc:Fallback>
                <p:oleObj name="公式" r:id="rId3" imgW="3886200" imgH="3937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2348880"/>
                        <a:ext cx="8310971" cy="864096"/>
                      </a:xfrm>
                      <a:prstGeom prst="rect">
                        <a:avLst/>
                      </a:prstGeom>
                      <a:noFill/>
                    </p:spPr>
                  </p:pic>
                </p:oleObj>
              </mc:Fallback>
            </mc:AlternateContent>
          </a:graphicData>
        </a:graphic>
      </p:graphicFrame>
    </p:spTree>
    <p:extLst>
      <p:ext uri="{BB962C8B-B14F-4D97-AF65-F5344CB8AC3E}">
        <p14:creationId xmlns:p14="http://schemas.microsoft.com/office/powerpoint/2010/main" val="37119278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高遗传方差的重要性</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052736"/>
            <a:ext cx="8229600" cy="5184576"/>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理想</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育种群体不仅均值要高、而且其中所包含的加性遗传方差还要大。因此，在选择优良亲本进行杂交、保证后代群体具有高均值的同时，还要考虑亲本之间在遗传上的差异和互补性</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只有</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这样，后代中才有可能出现同时优于两个亲本的基因型，即出现超亲分离；然后再通过选择的手段，将具有超亲分离的基因型从众多后代基因型中鉴定出来</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从</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这个意义上讲，育种也就是不断地进行基因间的重组、鉴定并选择综合性状优于双亲的超亲分离后代基因型的过程。</a:t>
            </a:r>
          </a:p>
        </p:txBody>
      </p:sp>
    </p:spTree>
    <p:extLst>
      <p:ext uri="{BB962C8B-B14F-4D97-AF65-F5344CB8AC3E}">
        <p14:creationId xmlns:p14="http://schemas.microsoft.com/office/powerpoint/2010/main" val="26427074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适宜的回交次数</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052736"/>
            <a:ext cx="8229600" cy="5001419"/>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与</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优良亲本的回交可以提高重组近交家系的群体平均数，直到优良亲本达到完全恢复时为止，但那时候的后代中已不再具有任何遗传变异，选择也不再有效。因此，有必要确定究竟要回交多少代才算合适</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回交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育种是转育基因的有效方法。随着育种工作的开展，供体亲本的适应性也在不断提高。除轮回亲本中表现欠佳性状的有利基因外，供体亲本有时也会携带一些影响产量和适应性的有利基因。这时，回交代数越多，供体亲本中有利基因丢失的可能性就越大。</a:t>
            </a:r>
          </a:p>
        </p:txBody>
      </p:sp>
    </p:spTree>
    <p:extLst>
      <p:ext uri="{BB962C8B-B14F-4D97-AF65-F5344CB8AC3E}">
        <p14:creationId xmlns:p14="http://schemas.microsoft.com/office/powerpoint/2010/main" val="32114010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回交育种的模拟比较研究</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496" y="1052736"/>
            <a:ext cx="9108504" cy="5008265"/>
          </a:xfrm>
          <a:prstGeom prst="rect">
            <a:avLst/>
          </a:prstGeom>
          <a:noFill/>
          <a:ln>
            <a:noFill/>
          </a:ln>
          <a:extLst/>
        </p:spPr>
      </p:pic>
    </p:spTree>
    <p:extLst>
      <p:ext uri="{BB962C8B-B14F-4D97-AF65-F5344CB8AC3E}">
        <p14:creationId xmlns:p14="http://schemas.microsoft.com/office/powerpoint/2010/main" val="8091565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自交过程中</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的选择</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323528" y="1124745"/>
            <a:ext cx="8507288" cy="1800199"/>
          </a:xfrm>
        </p:spPr>
        <p:txBody>
          <a:bodyPr>
            <a:norm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纯</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系选育</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过程中，不同自交世代的遗传方差可分解为自交家系间方差和家系内方差两部分。家系间选择的有效性依赖于家系间方差中的加性成分，家系内选择的有效性依赖于家系内方差中的加性成分。</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6" name="对象 5"/>
          <p:cNvGraphicFramePr>
            <a:graphicFrameLocks noChangeAspect="1"/>
          </p:cNvGraphicFramePr>
          <p:nvPr>
            <p:extLst>
              <p:ext uri="{D42A27DB-BD31-4B8C-83A1-F6EECF244321}">
                <p14:modId xmlns:p14="http://schemas.microsoft.com/office/powerpoint/2010/main" val="2100212550"/>
              </p:ext>
            </p:extLst>
          </p:nvPr>
        </p:nvGraphicFramePr>
        <p:xfrm>
          <a:off x="755575" y="2924944"/>
          <a:ext cx="2261438" cy="1008112"/>
        </p:xfrm>
        <a:graphic>
          <a:graphicData uri="http://schemas.openxmlformats.org/presentationml/2006/ole">
            <mc:AlternateContent xmlns:mc="http://schemas.openxmlformats.org/markup-compatibility/2006">
              <mc:Choice xmlns:v="urn:schemas-microsoft-com:vml" Requires="v">
                <p:oleObj spid="_x0000_s4261" name="公式" r:id="rId3" imgW="914400" imgH="393700" progId="Equation.3">
                  <p:embed/>
                </p:oleObj>
              </mc:Choice>
              <mc:Fallback>
                <p:oleObj name="公式" r:id="rId3" imgW="914400" imgH="3937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5" y="2924944"/>
                        <a:ext cx="2261438" cy="1008112"/>
                      </a:xfrm>
                      <a:prstGeom prst="rect">
                        <a:avLst/>
                      </a:prstGeom>
                      <a:noFill/>
                    </p:spPr>
                  </p:pic>
                </p:oleObj>
              </mc:Fallback>
            </mc:AlternateContent>
          </a:graphicData>
        </a:graphic>
      </p:graphicFrame>
      <p:graphicFrame>
        <p:nvGraphicFramePr>
          <p:cNvPr id="8" name="对象 7"/>
          <p:cNvGraphicFramePr>
            <a:graphicFrameLocks noChangeAspect="1"/>
          </p:cNvGraphicFramePr>
          <p:nvPr>
            <p:extLst>
              <p:ext uri="{D42A27DB-BD31-4B8C-83A1-F6EECF244321}">
                <p14:modId xmlns:p14="http://schemas.microsoft.com/office/powerpoint/2010/main" val="1685019708"/>
              </p:ext>
            </p:extLst>
          </p:nvPr>
        </p:nvGraphicFramePr>
        <p:xfrm>
          <a:off x="3220681" y="3140968"/>
          <a:ext cx="5815815" cy="648072"/>
        </p:xfrm>
        <a:graphic>
          <a:graphicData uri="http://schemas.openxmlformats.org/presentationml/2006/ole">
            <mc:AlternateContent xmlns:mc="http://schemas.openxmlformats.org/markup-compatibility/2006">
              <mc:Choice xmlns:v="urn:schemas-microsoft-com:vml" Requires="v">
                <p:oleObj spid="_x0000_s4262" name="公式" r:id="rId5" imgW="2197100" imgH="241300" progId="Equation.3">
                  <p:embed/>
                </p:oleObj>
              </mc:Choice>
              <mc:Fallback>
                <p:oleObj name="公式" r:id="rId5" imgW="2197100" imgH="2413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20681" y="3140968"/>
                        <a:ext cx="5815815" cy="648072"/>
                      </a:xfrm>
                      <a:prstGeom prst="rect">
                        <a:avLst/>
                      </a:prstGeom>
                      <a:noFill/>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4165673482"/>
              </p:ext>
            </p:extLst>
          </p:nvPr>
        </p:nvGraphicFramePr>
        <p:xfrm>
          <a:off x="755576" y="3861048"/>
          <a:ext cx="5976164" cy="1224136"/>
        </p:xfrm>
        <a:graphic>
          <a:graphicData uri="http://schemas.openxmlformats.org/presentationml/2006/ole">
            <mc:AlternateContent xmlns:mc="http://schemas.openxmlformats.org/markup-compatibility/2006">
              <mc:Choice xmlns:v="urn:schemas-microsoft-com:vml" Requires="v">
                <p:oleObj spid="_x0000_s4263" name="公式" r:id="rId7" imgW="2222500" imgH="457200" progId="Equation.3">
                  <p:embed/>
                </p:oleObj>
              </mc:Choice>
              <mc:Fallback>
                <p:oleObj name="公式" r:id="rId7" imgW="2222500" imgH="4572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5576" y="3861048"/>
                        <a:ext cx="5976164" cy="1224136"/>
                      </a:xfrm>
                      <a:prstGeom prst="rect">
                        <a:avLst/>
                      </a:prstGeom>
                      <a:noFill/>
                    </p:spPr>
                  </p:pic>
                </p:oleObj>
              </mc:Fallback>
            </mc:AlternateContent>
          </a:graphicData>
        </a:graphic>
      </p:graphicFrame>
      <p:graphicFrame>
        <p:nvGraphicFramePr>
          <p:cNvPr id="12" name="对象 11"/>
          <p:cNvGraphicFramePr>
            <a:graphicFrameLocks noChangeAspect="1"/>
          </p:cNvGraphicFramePr>
          <p:nvPr>
            <p:extLst>
              <p:ext uri="{D42A27DB-BD31-4B8C-83A1-F6EECF244321}">
                <p14:modId xmlns:p14="http://schemas.microsoft.com/office/powerpoint/2010/main" val="3513146852"/>
              </p:ext>
            </p:extLst>
          </p:nvPr>
        </p:nvGraphicFramePr>
        <p:xfrm>
          <a:off x="731042" y="5112568"/>
          <a:ext cx="4489030" cy="692696"/>
        </p:xfrm>
        <a:graphic>
          <a:graphicData uri="http://schemas.openxmlformats.org/presentationml/2006/ole">
            <mc:AlternateContent xmlns:mc="http://schemas.openxmlformats.org/markup-compatibility/2006">
              <mc:Choice xmlns:v="urn:schemas-microsoft-com:vml" Requires="v">
                <p:oleObj spid="_x0000_s4264" name="公式" r:id="rId9" imgW="1587500" imgH="241300" progId="Equation.3">
                  <p:embed/>
                </p:oleObj>
              </mc:Choice>
              <mc:Fallback>
                <p:oleObj name="公式" r:id="rId9" imgW="1587500" imgH="2413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31042" y="5112568"/>
                        <a:ext cx="4489030" cy="692696"/>
                      </a:xfrm>
                      <a:prstGeom prst="rect">
                        <a:avLst/>
                      </a:prstGeom>
                      <a:noFill/>
                    </p:spPr>
                  </p:pic>
                </p:oleObj>
              </mc:Fallback>
            </mc:AlternateContent>
          </a:graphicData>
        </a:graphic>
      </p:graphicFrame>
    </p:spTree>
    <p:extLst>
      <p:ext uri="{BB962C8B-B14F-4D97-AF65-F5344CB8AC3E}">
        <p14:creationId xmlns:p14="http://schemas.microsoft.com/office/powerpoint/2010/main" val="25308972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332656"/>
            <a:ext cx="8640960" cy="648072"/>
          </a:xfrm>
        </p:spPr>
        <p:txBody>
          <a:bodyPr>
            <a:noAutofit/>
          </a:bodyPr>
          <a:lstStyle/>
          <a:p>
            <a:r>
              <a:rPr lang="zh-CN" altLang="en-US" sz="3600" b="1" dirty="0" smtClean="0">
                <a:latin typeface="Times New Roman" panose="02020603050405020304" pitchFamily="18" charset="0"/>
                <a:ea typeface="黑体" panose="02010609060101010101" pitchFamily="49" charset="-122"/>
                <a:cs typeface="Times New Roman" panose="02020603050405020304" pitchFamily="18" charset="0"/>
              </a:rPr>
              <a:t>家系间、家系内的遗传力和相对</a:t>
            </a:r>
            <a:r>
              <a:rPr lang="zh-CN" altLang="zh-CN" sz="3600" b="1" dirty="0" smtClean="0">
                <a:latin typeface="Times New Roman" panose="02020603050405020304" pitchFamily="18" charset="0"/>
                <a:ea typeface="黑体" panose="02010609060101010101" pitchFamily="49" charset="-122"/>
                <a:cs typeface="Times New Roman" panose="02020603050405020304" pitchFamily="18" charset="0"/>
              </a:rPr>
              <a:t>选择</a:t>
            </a:r>
            <a:r>
              <a:rPr lang="zh-CN" altLang="en-US" sz="3600" b="1" dirty="0" smtClean="0">
                <a:latin typeface="Times New Roman" panose="02020603050405020304" pitchFamily="18" charset="0"/>
                <a:ea typeface="黑体" panose="02010609060101010101" pitchFamily="49" charset="-122"/>
                <a:cs typeface="Times New Roman" panose="02020603050405020304" pitchFamily="18" charset="0"/>
              </a:rPr>
              <a:t>效率</a:t>
            </a:r>
            <a:endParaRPr lang="zh-CN" altLang="en-US" sz="36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323528" y="1052737"/>
            <a:ext cx="8507288" cy="1152128"/>
          </a:xfrm>
        </p:spPr>
        <p:txBody>
          <a:bodyPr>
            <a:norm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假定不同世代的家系间和家系内，除加性方差外均具有相同的非加性和环境方差，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E</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3" name="对象 12"/>
          <p:cNvGraphicFramePr>
            <a:graphicFrameLocks noChangeAspect="1"/>
          </p:cNvGraphicFramePr>
          <p:nvPr>
            <p:extLst>
              <p:ext uri="{D42A27DB-BD31-4B8C-83A1-F6EECF244321}">
                <p14:modId xmlns:p14="http://schemas.microsoft.com/office/powerpoint/2010/main" val="1644791515"/>
              </p:ext>
            </p:extLst>
          </p:nvPr>
        </p:nvGraphicFramePr>
        <p:xfrm>
          <a:off x="4211960" y="2204864"/>
          <a:ext cx="3203580" cy="1152128"/>
        </p:xfrm>
        <a:graphic>
          <a:graphicData uri="http://schemas.openxmlformats.org/presentationml/2006/ole">
            <mc:AlternateContent xmlns:mc="http://schemas.openxmlformats.org/markup-compatibility/2006">
              <mc:Choice xmlns:v="urn:schemas-microsoft-com:vml" Requires="v">
                <p:oleObj spid="_x0000_s8353" name="公式" r:id="rId3" imgW="1218671" imgH="431613" progId="Equation.3">
                  <p:embed/>
                </p:oleObj>
              </mc:Choice>
              <mc:Fallback>
                <p:oleObj name="公式" r:id="rId3" imgW="1218671" imgH="431613"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1960" y="2204864"/>
                        <a:ext cx="3203580" cy="1152128"/>
                      </a:xfrm>
                      <a:prstGeom prst="rect">
                        <a:avLst/>
                      </a:prstGeom>
                      <a:noFill/>
                    </p:spPr>
                  </p:pic>
                </p:oleObj>
              </mc:Fallback>
            </mc:AlternateContent>
          </a:graphicData>
        </a:graphic>
      </p:graphicFrame>
      <p:graphicFrame>
        <p:nvGraphicFramePr>
          <p:cNvPr id="15" name="对象 14"/>
          <p:cNvGraphicFramePr>
            <a:graphicFrameLocks noChangeAspect="1"/>
          </p:cNvGraphicFramePr>
          <p:nvPr>
            <p:extLst>
              <p:ext uri="{D42A27DB-BD31-4B8C-83A1-F6EECF244321}">
                <p14:modId xmlns:p14="http://schemas.microsoft.com/office/powerpoint/2010/main" val="3251012636"/>
              </p:ext>
            </p:extLst>
          </p:nvPr>
        </p:nvGraphicFramePr>
        <p:xfrm>
          <a:off x="755576" y="3573016"/>
          <a:ext cx="3837663" cy="1152128"/>
        </p:xfrm>
        <a:graphic>
          <a:graphicData uri="http://schemas.openxmlformats.org/presentationml/2006/ole">
            <mc:AlternateContent xmlns:mc="http://schemas.openxmlformats.org/markup-compatibility/2006">
              <mc:Choice xmlns:v="urn:schemas-microsoft-com:vml" Requires="v">
                <p:oleObj spid="_x0000_s8354" name="公式" r:id="rId5" imgW="1459866" imgH="431613" progId="Equation.3">
                  <p:embed/>
                </p:oleObj>
              </mc:Choice>
              <mc:Fallback>
                <p:oleObj name="公式" r:id="rId5" imgW="1459866" imgH="431613"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5576" y="3573016"/>
                        <a:ext cx="3837663" cy="1152128"/>
                      </a:xfrm>
                      <a:prstGeom prst="rect">
                        <a:avLst/>
                      </a:prstGeom>
                      <a:noFill/>
                    </p:spPr>
                  </p:pic>
                </p:oleObj>
              </mc:Fallback>
            </mc:AlternateContent>
          </a:graphicData>
        </a:graphic>
      </p:graphicFrame>
      <p:graphicFrame>
        <p:nvGraphicFramePr>
          <p:cNvPr id="17" name="对象 16"/>
          <p:cNvGraphicFramePr>
            <a:graphicFrameLocks noChangeAspect="1"/>
          </p:cNvGraphicFramePr>
          <p:nvPr>
            <p:extLst>
              <p:ext uri="{D42A27DB-BD31-4B8C-83A1-F6EECF244321}">
                <p14:modId xmlns:p14="http://schemas.microsoft.com/office/powerpoint/2010/main" val="2279160558"/>
              </p:ext>
            </p:extLst>
          </p:nvPr>
        </p:nvGraphicFramePr>
        <p:xfrm>
          <a:off x="755576" y="2204864"/>
          <a:ext cx="2268903" cy="1151681"/>
        </p:xfrm>
        <a:graphic>
          <a:graphicData uri="http://schemas.openxmlformats.org/presentationml/2006/ole">
            <mc:AlternateContent xmlns:mc="http://schemas.openxmlformats.org/markup-compatibility/2006">
              <mc:Choice xmlns:v="urn:schemas-microsoft-com:vml" Requires="v">
                <p:oleObj spid="_x0000_s8355" name="公式" r:id="rId7" imgW="838080" imgH="431640" progId="Equation.3">
                  <p:embed/>
                </p:oleObj>
              </mc:Choice>
              <mc:Fallback>
                <p:oleObj name="公式" r:id="rId7" imgW="838080" imgH="431640" progId="Equation.3">
                  <p:embed/>
                  <p:pic>
                    <p:nvPicPr>
                      <p:cNvPr id="0" name="Object 5"/>
                      <p:cNvPicPr>
                        <a:picLocks noChangeAspect="1" noChangeArrowheads="1"/>
                      </p:cNvPicPr>
                      <p:nvPr/>
                    </p:nvPicPr>
                    <p:blipFill>
                      <a:blip r:embed="rId8"/>
                      <a:srcRect/>
                      <a:stretch>
                        <a:fillRect/>
                      </a:stretch>
                    </p:blipFill>
                    <p:spPr bwMode="auto">
                      <a:xfrm>
                        <a:off x="755576" y="2204864"/>
                        <a:ext cx="2268903" cy="1151681"/>
                      </a:xfrm>
                      <a:prstGeom prst="rect">
                        <a:avLst/>
                      </a:prstGeom>
                      <a:noFill/>
                    </p:spPr>
                  </p:pic>
                </p:oleObj>
              </mc:Fallback>
            </mc:AlternateContent>
          </a:graphicData>
        </a:graphic>
      </p:graphicFrame>
      <p:graphicFrame>
        <p:nvGraphicFramePr>
          <p:cNvPr id="19" name="对象 18"/>
          <p:cNvGraphicFramePr>
            <a:graphicFrameLocks noChangeAspect="1"/>
          </p:cNvGraphicFramePr>
          <p:nvPr>
            <p:extLst>
              <p:ext uri="{D42A27DB-BD31-4B8C-83A1-F6EECF244321}">
                <p14:modId xmlns:p14="http://schemas.microsoft.com/office/powerpoint/2010/main" val="1906356083"/>
              </p:ext>
            </p:extLst>
          </p:nvPr>
        </p:nvGraphicFramePr>
        <p:xfrm>
          <a:off x="5292080" y="3528392"/>
          <a:ext cx="1992604" cy="1268760"/>
        </p:xfrm>
        <a:graphic>
          <a:graphicData uri="http://schemas.openxmlformats.org/presentationml/2006/ole">
            <mc:AlternateContent xmlns:mc="http://schemas.openxmlformats.org/markup-compatibility/2006">
              <mc:Choice xmlns:v="urn:schemas-microsoft-com:vml" Requires="v">
                <p:oleObj spid="_x0000_s8356" name="公式" r:id="rId9" imgW="774364" imgH="495085" progId="Equation.3">
                  <p:embed/>
                </p:oleObj>
              </mc:Choice>
              <mc:Fallback>
                <p:oleObj name="公式" r:id="rId9" imgW="774364" imgH="495085"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92080" y="3528392"/>
                        <a:ext cx="1992604" cy="1268760"/>
                      </a:xfrm>
                      <a:prstGeom prst="rect">
                        <a:avLst/>
                      </a:prstGeom>
                      <a:noFill/>
                    </p:spPr>
                  </p:pic>
                </p:oleObj>
              </mc:Fallback>
            </mc:AlternateContent>
          </a:graphicData>
        </a:graphic>
      </p:graphicFrame>
    </p:spTree>
    <p:extLst>
      <p:ext uri="{BB962C8B-B14F-4D97-AF65-F5344CB8AC3E}">
        <p14:creationId xmlns:p14="http://schemas.microsoft.com/office/powerpoint/2010/main" val="33462248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3568" y="332656"/>
            <a:ext cx="7776864" cy="1224136"/>
          </a:xfrm>
        </p:spPr>
        <p:txBody>
          <a:bodyPr>
            <a:noAutofit/>
          </a:bodyPr>
          <a:lstStyle/>
          <a:p>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不同自交世代和遗传力下家系间选择相对于家系内选择的效率</a:t>
            </a:r>
            <a:endParaRPr lang="zh-CN" altLang="en-US" sz="36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9" name="图片 8"/>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1556792"/>
            <a:ext cx="6984776" cy="4968552"/>
          </a:xfrm>
          <a:prstGeom prst="rect">
            <a:avLst/>
          </a:prstGeom>
          <a:noFill/>
          <a:ln>
            <a:noFill/>
          </a:ln>
        </p:spPr>
      </p:pic>
    </p:spTree>
    <p:extLst>
      <p:ext uri="{BB962C8B-B14F-4D97-AF65-F5344CB8AC3E}">
        <p14:creationId xmlns:p14="http://schemas.microsoft.com/office/powerpoint/2010/main" val="30670922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a:latin typeface="黑体" panose="02010609060101010101" pitchFamily="49" charset="-122"/>
                <a:ea typeface="黑体" panose="02010609060101010101" pitchFamily="49" charset="-122"/>
              </a:rPr>
              <a:t>本章的主要内容</a:t>
            </a:r>
            <a:endParaRPr lang="zh-CN" altLang="en-US" dirty="0"/>
          </a:p>
        </p:txBody>
      </p:sp>
      <p:sp>
        <p:nvSpPr>
          <p:cNvPr id="6" name="内容占位符 5"/>
          <p:cNvSpPr>
            <a:spLocks noGrp="1"/>
          </p:cNvSpPr>
          <p:nvPr>
            <p:ph idx="1"/>
          </p:nvPr>
        </p:nvSpPr>
        <p:spPr/>
        <p:txBody>
          <a:bodyPr>
            <a:noAutofit/>
          </a:bodyPr>
          <a:lstStyle/>
          <a:p>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§12.1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自交过程中的选择与纯系品种</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选育</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12.2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近交衰退与</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杂种优势</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12.3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配合力与双列杂交</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设计</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12.4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轮回选择与</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群体改良</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7823087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12.2 </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近交衰退与杂种优势</a:t>
            </a:r>
          </a:p>
        </p:txBody>
      </p:sp>
      <p:sp>
        <p:nvSpPr>
          <p:cNvPr id="6" name="内容占位符 5"/>
          <p:cNvSpPr>
            <a:spLocks noGrp="1"/>
          </p:cNvSpPr>
          <p:nvPr>
            <p:ph idx="1"/>
          </p:nvPr>
        </p:nvSpPr>
        <p:spPr>
          <a:xfrm>
            <a:off x="467544" y="1484784"/>
            <a:ext cx="8213227" cy="3240359"/>
          </a:xfrm>
        </p:spPr>
        <p:txBody>
          <a:bodyPr>
            <a:noAutofit/>
          </a:bodyPr>
          <a:lstStyle/>
          <a:p>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12.2.1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杂种优势与</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作物育种</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§12.2.2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近交对群体均值和遗传方差的</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影响</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§12.2.3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杂交群体的均值和</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遗传方差</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§12.2.4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杂种优势的遗传</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基础</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5753954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近交衰退与杂种优势</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457200" y="1052736"/>
            <a:ext cx="8229600" cy="5001419"/>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近交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会不断降低亚群体内的遗传多样性，形成亚群体之间的分化。对以随机交配为主的物种来说，近交往往会引起个体繁殖力和生活力的下降，这一生物学现象称为近交衰退（</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inbreeding depression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生物学家</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包括遗传学家和育种家）在观察到近交衰退这一现象的同时，还观察到两个近交系或两个种之间的杂交往往表现出一定的优势，近交引起的繁殖力和生活力下降，往往会在近交系之间的杂种中得到恢复，这就是杂种优势（</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hybrid vigor or </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heterosis</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6098885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近交衰退与杂种优势的关系</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467544" y="1052736"/>
            <a:ext cx="8213227" cy="5040560"/>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近交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衰退和杂种优势其实是一个问题的两个方面，近交衰退程度高的物种，其杂种优势一般也比较高；杂种优势程度高的物种，其近交衰退的程度一般也比较大</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由于</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长期选择的作用，在以自交繁殖方式为主的物种中，近交衰退和杂种优势的程度要远低于随机交配物种</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基因型</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接近纯合的近交系，即使发生进一步的近交，群体结构也不会发生大的变化，因此也就不再能够观察到近交衰退。但两个纯系之间的杂交仍会出现杂种优势。</a:t>
            </a:r>
          </a:p>
        </p:txBody>
      </p:sp>
    </p:spTree>
    <p:extLst>
      <p:ext uri="{BB962C8B-B14F-4D97-AF65-F5344CB8AC3E}">
        <p14:creationId xmlns:p14="http://schemas.microsoft.com/office/powerpoint/2010/main" val="24108170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杂种优势与杂交种选育</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467544" y="1052736"/>
            <a:ext cx="8213227" cy="5040560"/>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由于杂种优势的普遍存在，通过自交或近交选育近交系，然后通过配制近交系之间的杂交组合来利用杂种优势，就成为一种重要的育种方法，在玉米、高粱、水稻、油菜、棉花等重要作物的育种中已经取得巨大成就，这些作物的杂交品种已经在农业生产中发挥了巨大作用</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杂种优势</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是杂种超越亲本的一种遗传现象，一个杂种可以是来自两个群体间的杂交，但更普遍地是指两个或多个自交系间的杂交，一个杂交种可以是单交（</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single cross</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）、三交或顶交（</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three-way cross</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）、以及双交（</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double cross</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）等。</a:t>
            </a:r>
          </a:p>
        </p:txBody>
      </p:sp>
    </p:spTree>
    <p:extLst>
      <p:ext uri="{BB962C8B-B14F-4D97-AF65-F5344CB8AC3E}">
        <p14:creationId xmlns:p14="http://schemas.microsoft.com/office/powerpoint/2010/main" val="3996006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0609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杂种优势的不同含义</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395536" y="1052736"/>
            <a:ext cx="8352928" cy="4896544"/>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目前对杂种优势的含义有三种不同的</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看法。（</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）凡是</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基因型值高于亲本中亲值，均应视为杂种优势，这种杂种优势概念与显性效应有类似的含义</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）杂种优势和显性是同一生理和遗传现象，只是表现的程度有所不同，只有杂种表现比高值亲本更高，或比低值亲本更低，才是杂种优势。因此杂种优势和超显性有相同的含义</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）认为应对</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进行连续自交，</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的表现比最高的重组近交系还大，或比最低的重组近交系还小时，才有杂种优势</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对</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任何一种作物来说，如果杂种优势充分大，生产杂交种经济可行，那么就可以考虑选育杂交种作为品种</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41843747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260648"/>
            <a:ext cx="8496944" cy="706090"/>
          </a:xfrm>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不同作物</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产量性状超</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中亲</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杂种优势</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4" name="表格 3"/>
          <p:cNvGraphicFramePr>
            <a:graphicFrameLocks noGrp="1"/>
          </p:cNvGraphicFramePr>
          <p:nvPr>
            <p:extLst>
              <p:ext uri="{D42A27DB-BD31-4B8C-83A1-F6EECF244321}">
                <p14:modId xmlns:p14="http://schemas.microsoft.com/office/powerpoint/2010/main" val="2524965635"/>
              </p:ext>
            </p:extLst>
          </p:nvPr>
        </p:nvGraphicFramePr>
        <p:xfrm>
          <a:off x="1469747" y="1484784"/>
          <a:ext cx="6054581" cy="5120640"/>
        </p:xfrm>
        <a:graphic>
          <a:graphicData uri="http://schemas.openxmlformats.org/drawingml/2006/table">
            <a:tbl>
              <a:tblPr firstRow="1" firstCol="1" lastRow="1" lastCol="1" bandRow="1" bandCol="1">
                <a:tableStyleId>{5C22544A-7EE6-4342-B048-85BDC9FD1C3A}</a:tableStyleId>
              </a:tblPr>
              <a:tblGrid>
                <a:gridCol w="2312988"/>
                <a:gridCol w="1168168"/>
                <a:gridCol w="1168168"/>
                <a:gridCol w="1405257"/>
              </a:tblGrid>
              <a:tr h="0">
                <a:tc rowSpan="2">
                  <a:txBody>
                    <a:bodyPr/>
                    <a:lstStyle/>
                    <a:p>
                      <a:pPr algn="just">
                        <a:spcAft>
                          <a:spcPts val="0"/>
                        </a:spcAft>
                      </a:pPr>
                      <a:r>
                        <a:rPr lang="zh-CN" sz="2400" b="1" kern="0" dirty="0">
                          <a:effectLst/>
                        </a:rPr>
                        <a:t>作物</a:t>
                      </a:r>
                      <a:endParaRPr lang="zh-CN" sz="2400" b="1" kern="100" dirty="0">
                        <a:effectLst/>
                        <a:latin typeface="Calibri"/>
                        <a:ea typeface="宋体"/>
                        <a:cs typeface="Times New Roman"/>
                      </a:endParaRPr>
                    </a:p>
                  </a:txBody>
                  <a:tcPr marL="68580" marR="68580" marT="0" marB="0" anchor="ctr"/>
                </a:tc>
                <a:tc gridSpan="3">
                  <a:txBody>
                    <a:bodyPr/>
                    <a:lstStyle/>
                    <a:p>
                      <a:pPr algn="l">
                        <a:spcAft>
                          <a:spcPts val="0"/>
                        </a:spcAft>
                      </a:pPr>
                      <a:r>
                        <a:rPr lang="zh-CN" sz="2400" b="1" kern="100" dirty="0">
                          <a:effectLst/>
                        </a:rPr>
                        <a:t>超中亲杂种优势</a:t>
                      </a:r>
                      <a:r>
                        <a:rPr lang="en-US" sz="2400" b="1" i="1" kern="0" dirty="0">
                          <a:effectLst/>
                        </a:rPr>
                        <a:t>H</a:t>
                      </a:r>
                      <a:r>
                        <a:rPr lang="en-US" sz="2400" b="1" kern="0" dirty="0">
                          <a:effectLst/>
                        </a:rPr>
                        <a:t> </a:t>
                      </a:r>
                      <a:endParaRPr lang="zh-CN" sz="2400" b="1" kern="100" dirty="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r>
              <a:tr h="0">
                <a:tc vMerge="1">
                  <a:txBody>
                    <a:bodyPr/>
                    <a:lstStyle/>
                    <a:p>
                      <a:endParaRPr lang="zh-CN" altLang="en-US"/>
                    </a:p>
                  </a:txBody>
                  <a:tcPr/>
                </a:tc>
                <a:tc>
                  <a:txBody>
                    <a:bodyPr/>
                    <a:lstStyle/>
                    <a:p>
                      <a:pPr algn="just">
                        <a:spcAft>
                          <a:spcPts val="0"/>
                        </a:spcAft>
                      </a:pPr>
                      <a:r>
                        <a:rPr lang="zh-CN" sz="2400" b="1" kern="0">
                          <a:effectLst/>
                        </a:rPr>
                        <a:t>平均</a:t>
                      </a:r>
                      <a:endParaRPr lang="zh-CN" sz="2400" b="1" kern="100">
                        <a:effectLst/>
                        <a:latin typeface="Calibri"/>
                        <a:ea typeface="宋体"/>
                        <a:cs typeface="Times New Roman"/>
                      </a:endParaRPr>
                    </a:p>
                  </a:txBody>
                  <a:tcPr marL="68580" marR="68580" marT="0" marB="0" anchor="ctr"/>
                </a:tc>
                <a:tc>
                  <a:txBody>
                    <a:bodyPr/>
                    <a:lstStyle/>
                    <a:p>
                      <a:pPr algn="just">
                        <a:spcAft>
                          <a:spcPts val="0"/>
                        </a:spcAft>
                      </a:pPr>
                      <a:r>
                        <a:rPr lang="zh-CN" sz="2400" b="1" kern="0">
                          <a:effectLst/>
                        </a:rPr>
                        <a:t>最小</a:t>
                      </a:r>
                      <a:endParaRPr lang="zh-CN" sz="2400" b="1" kern="100">
                        <a:effectLst/>
                        <a:latin typeface="Calibri"/>
                        <a:ea typeface="宋体"/>
                        <a:cs typeface="Times New Roman"/>
                      </a:endParaRPr>
                    </a:p>
                  </a:txBody>
                  <a:tcPr marL="68580" marR="68580" marT="0" marB="0" anchor="ctr"/>
                </a:tc>
                <a:tc>
                  <a:txBody>
                    <a:bodyPr/>
                    <a:lstStyle/>
                    <a:p>
                      <a:pPr algn="just">
                        <a:spcAft>
                          <a:spcPts val="0"/>
                        </a:spcAft>
                      </a:pPr>
                      <a:r>
                        <a:rPr lang="zh-CN" sz="2400" b="1" kern="0">
                          <a:effectLst/>
                        </a:rPr>
                        <a:t>最大</a:t>
                      </a:r>
                      <a:endParaRPr lang="zh-CN" sz="2400" b="1" kern="100">
                        <a:effectLst/>
                        <a:latin typeface="Calibri"/>
                        <a:ea typeface="宋体"/>
                        <a:cs typeface="Times New Roman"/>
                      </a:endParaRPr>
                    </a:p>
                  </a:txBody>
                  <a:tcPr marL="68580" marR="68580" marT="0" marB="0" anchor="ctr"/>
                </a:tc>
              </a:tr>
              <a:tr h="0">
                <a:tc>
                  <a:txBody>
                    <a:bodyPr/>
                    <a:lstStyle/>
                    <a:p>
                      <a:pPr algn="just">
                        <a:spcAft>
                          <a:spcPts val="0"/>
                        </a:spcAft>
                      </a:pPr>
                      <a:r>
                        <a:rPr lang="zh-CN" sz="2400" b="1" kern="0" dirty="0">
                          <a:solidFill>
                            <a:schemeClr val="tx1"/>
                          </a:solidFill>
                          <a:effectLst/>
                        </a:rPr>
                        <a:t>异花授粉</a:t>
                      </a:r>
                      <a:endParaRPr lang="zh-CN" sz="2400" b="1"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dirty="0">
                          <a:solidFill>
                            <a:schemeClr val="tx1"/>
                          </a:solidFill>
                          <a:effectLst/>
                        </a:rPr>
                        <a:t> </a:t>
                      </a:r>
                      <a:endParaRPr lang="zh-CN" sz="2400" b="1"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dirty="0">
                          <a:solidFill>
                            <a:schemeClr val="tx1"/>
                          </a:solidFill>
                          <a:effectLst/>
                        </a:rPr>
                        <a:t> </a:t>
                      </a:r>
                      <a:endParaRPr lang="zh-CN" sz="2400" b="1"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dirty="0">
                          <a:solidFill>
                            <a:schemeClr val="tx1"/>
                          </a:solidFill>
                          <a:effectLst/>
                        </a:rPr>
                        <a:t> </a:t>
                      </a:r>
                      <a:endParaRPr lang="zh-CN" sz="2400" b="1"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r>
              <a:tr h="0">
                <a:tc>
                  <a:txBody>
                    <a:bodyPr/>
                    <a:lstStyle/>
                    <a:p>
                      <a:pPr marL="269240" algn="just">
                        <a:spcAft>
                          <a:spcPts val="0"/>
                        </a:spcAft>
                      </a:pPr>
                      <a:r>
                        <a:rPr lang="zh-CN" sz="2400" b="1" kern="0">
                          <a:solidFill>
                            <a:schemeClr val="tx1"/>
                          </a:solidFill>
                          <a:effectLst/>
                        </a:rPr>
                        <a:t>玉米（美国）</a:t>
                      </a:r>
                      <a:endParaRPr lang="zh-CN" sz="2400" b="1"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a:solidFill>
                            <a:schemeClr val="tx1"/>
                          </a:solidFill>
                          <a:effectLst/>
                        </a:rPr>
                        <a:t>121</a:t>
                      </a:r>
                      <a:endParaRPr lang="zh-CN" sz="2400" b="1"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dirty="0">
                          <a:solidFill>
                            <a:schemeClr val="tx1"/>
                          </a:solidFill>
                          <a:effectLst/>
                        </a:rPr>
                        <a:t>92</a:t>
                      </a:r>
                      <a:endParaRPr lang="zh-CN" sz="2400" b="1"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dirty="0">
                          <a:solidFill>
                            <a:schemeClr val="tx1"/>
                          </a:solidFill>
                          <a:effectLst/>
                        </a:rPr>
                        <a:t>240</a:t>
                      </a:r>
                      <a:endParaRPr lang="zh-CN" sz="2400" b="1"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r>
              <a:tr h="0">
                <a:tc>
                  <a:txBody>
                    <a:bodyPr/>
                    <a:lstStyle/>
                    <a:p>
                      <a:pPr marL="269240" algn="just">
                        <a:spcAft>
                          <a:spcPts val="0"/>
                        </a:spcAft>
                      </a:pPr>
                      <a:r>
                        <a:rPr lang="zh-CN" sz="2400" b="1" kern="0">
                          <a:solidFill>
                            <a:schemeClr val="tx1"/>
                          </a:solidFill>
                          <a:effectLst/>
                        </a:rPr>
                        <a:t>玉米（欧洲）</a:t>
                      </a:r>
                      <a:endParaRPr lang="zh-CN" sz="2400" b="1"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a:solidFill>
                            <a:schemeClr val="tx1"/>
                          </a:solidFill>
                          <a:effectLst/>
                        </a:rPr>
                        <a:t>129</a:t>
                      </a:r>
                      <a:endParaRPr lang="zh-CN" sz="2400" b="1"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dirty="0">
                          <a:solidFill>
                            <a:schemeClr val="tx1"/>
                          </a:solidFill>
                          <a:effectLst/>
                        </a:rPr>
                        <a:t>112</a:t>
                      </a:r>
                      <a:endParaRPr lang="zh-CN" sz="2400" b="1"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dirty="0">
                          <a:solidFill>
                            <a:schemeClr val="tx1"/>
                          </a:solidFill>
                          <a:effectLst/>
                        </a:rPr>
                        <a:t>143</a:t>
                      </a:r>
                      <a:endParaRPr lang="zh-CN" sz="2400" b="1"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r>
              <a:tr h="0">
                <a:tc>
                  <a:txBody>
                    <a:bodyPr/>
                    <a:lstStyle/>
                    <a:p>
                      <a:pPr marL="269240" algn="just">
                        <a:spcAft>
                          <a:spcPts val="0"/>
                        </a:spcAft>
                      </a:pPr>
                      <a:r>
                        <a:rPr lang="zh-CN" sz="2400" b="1" kern="0">
                          <a:solidFill>
                            <a:schemeClr val="tx1"/>
                          </a:solidFill>
                          <a:effectLst/>
                        </a:rPr>
                        <a:t>黑麦</a:t>
                      </a:r>
                      <a:endParaRPr lang="zh-CN" sz="2400" b="1"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a:solidFill>
                            <a:schemeClr val="tx1"/>
                          </a:solidFill>
                          <a:effectLst/>
                        </a:rPr>
                        <a:t>192</a:t>
                      </a:r>
                      <a:endParaRPr lang="zh-CN" sz="2400" b="1"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a:solidFill>
                            <a:schemeClr val="tx1"/>
                          </a:solidFill>
                          <a:effectLst/>
                        </a:rPr>
                        <a:t>86</a:t>
                      </a:r>
                      <a:endParaRPr lang="zh-CN" sz="2400" b="1"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dirty="0">
                          <a:solidFill>
                            <a:schemeClr val="tx1"/>
                          </a:solidFill>
                          <a:effectLst/>
                        </a:rPr>
                        <a:t>329</a:t>
                      </a:r>
                      <a:endParaRPr lang="zh-CN" sz="2400" b="1"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r>
              <a:tr h="0">
                <a:tc>
                  <a:txBody>
                    <a:bodyPr/>
                    <a:lstStyle/>
                    <a:p>
                      <a:pPr algn="just">
                        <a:spcAft>
                          <a:spcPts val="0"/>
                        </a:spcAft>
                      </a:pPr>
                      <a:r>
                        <a:rPr lang="zh-CN" sz="2400" b="1" kern="0">
                          <a:solidFill>
                            <a:schemeClr val="tx1"/>
                          </a:solidFill>
                          <a:effectLst/>
                        </a:rPr>
                        <a:t>常异花授粉</a:t>
                      </a:r>
                      <a:endParaRPr lang="zh-CN" sz="2400" b="1"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a:solidFill>
                            <a:schemeClr val="tx1"/>
                          </a:solidFill>
                          <a:effectLst/>
                        </a:rPr>
                        <a:t> </a:t>
                      </a:r>
                      <a:endParaRPr lang="zh-CN" sz="2400" b="1"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a:solidFill>
                            <a:schemeClr val="tx1"/>
                          </a:solidFill>
                          <a:effectLst/>
                        </a:rPr>
                        <a:t> </a:t>
                      </a:r>
                      <a:endParaRPr lang="zh-CN" sz="2400" b="1"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dirty="0">
                          <a:solidFill>
                            <a:schemeClr val="tx1"/>
                          </a:solidFill>
                          <a:effectLst/>
                        </a:rPr>
                        <a:t> </a:t>
                      </a:r>
                      <a:endParaRPr lang="zh-CN" sz="2400" b="1"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r>
              <a:tr h="0">
                <a:tc>
                  <a:txBody>
                    <a:bodyPr/>
                    <a:lstStyle/>
                    <a:p>
                      <a:pPr marL="269240" algn="just">
                        <a:spcAft>
                          <a:spcPts val="0"/>
                        </a:spcAft>
                      </a:pPr>
                      <a:r>
                        <a:rPr lang="en-US" sz="2400" b="1" kern="0" dirty="0" err="1">
                          <a:solidFill>
                            <a:schemeClr val="tx1"/>
                          </a:solidFill>
                          <a:effectLst/>
                        </a:rPr>
                        <a:t>Faba</a:t>
                      </a:r>
                      <a:r>
                        <a:rPr lang="zh-CN" sz="2400" b="1" kern="0" dirty="0">
                          <a:solidFill>
                            <a:schemeClr val="tx1"/>
                          </a:solidFill>
                          <a:effectLst/>
                        </a:rPr>
                        <a:t>豆</a:t>
                      </a:r>
                      <a:endParaRPr lang="zh-CN" sz="2400" b="1"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a:solidFill>
                            <a:schemeClr val="tx1"/>
                          </a:solidFill>
                          <a:effectLst/>
                        </a:rPr>
                        <a:t>60</a:t>
                      </a:r>
                      <a:endParaRPr lang="zh-CN" sz="2400" b="1"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a:solidFill>
                            <a:schemeClr val="tx1"/>
                          </a:solidFill>
                          <a:effectLst/>
                        </a:rPr>
                        <a:t>22</a:t>
                      </a:r>
                      <a:endParaRPr lang="zh-CN" sz="2400" b="1"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dirty="0">
                          <a:solidFill>
                            <a:schemeClr val="tx1"/>
                          </a:solidFill>
                          <a:effectLst/>
                        </a:rPr>
                        <a:t>95</a:t>
                      </a:r>
                      <a:endParaRPr lang="zh-CN" sz="2400" b="1"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r>
              <a:tr h="0">
                <a:tc>
                  <a:txBody>
                    <a:bodyPr/>
                    <a:lstStyle/>
                    <a:p>
                      <a:pPr marL="269240" algn="just">
                        <a:spcAft>
                          <a:spcPts val="0"/>
                        </a:spcAft>
                      </a:pPr>
                      <a:r>
                        <a:rPr lang="zh-CN" sz="2400" b="1" kern="0">
                          <a:solidFill>
                            <a:schemeClr val="tx1"/>
                          </a:solidFill>
                          <a:effectLst/>
                        </a:rPr>
                        <a:t>春油菜</a:t>
                      </a:r>
                      <a:endParaRPr lang="zh-CN" sz="2400" b="1"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a:solidFill>
                            <a:schemeClr val="tx1"/>
                          </a:solidFill>
                          <a:effectLst/>
                        </a:rPr>
                        <a:t>30</a:t>
                      </a:r>
                      <a:endParaRPr lang="zh-CN" sz="2400" b="1"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a:solidFill>
                            <a:schemeClr val="tx1"/>
                          </a:solidFill>
                          <a:effectLst/>
                        </a:rPr>
                        <a:t>20</a:t>
                      </a:r>
                      <a:endParaRPr lang="zh-CN" sz="2400" b="1"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dirty="0">
                          <a:solidFill>
                            <a:schemeClr val="tx1"/>
                          </a:solidFill>
                          <a:effectLst/>
                        </a:rPr>
                        <a:t>50</a:t>
                      </a:r>
                      <a:endParaRPr lang="zh-CN" sz="2400" b="1"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r>
              <a:tr h="0">
                <a:tc>
                  <a:txBody>
                    <a:bodyPr/>
                    <a:lstStyle/>
                    <a:p>
                      <a:pPr marL="269240" algn="just">
                        <a:spcAft>
                          <a:spcPts val="0"/>
                        </a:spcAft>
                      </a:pPr>
                      <a:r>
                        <a:rPr lang="zh-CN" sz="2400" b="1" kern="0">
                          <a:solidFill>
                            <a:schemeClr val="tx1"/>
                          </a:solidFill>
                          <a:effectLst/>
                        </a:rPr>
                        <a:t>冬油菜</a:t>
                      </a:r>
                      <a:endParaRPr lang="zh-CN" sz="2400" b="1"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a:solidFill>
                            <a:schemeClr val="tx1"/>
                          </a:solidFill>
                          <a:effectLst/>
                        </a:rPr>
                        <a:t>50</a:t>
                      </a:r>
                      <a:endParaRPr lang="zh-CN" sz="2400" b="1"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dirty="0">
                          <a:solidFill>
                            <a:schemeClr val="tx1"/>
                          </a:solidFill>
                          <a:effectLst/>
                        </a:rPr>
                        <a:t>20</a:t>
                      </a:r>
                      <a:endParaRPr lang="zh-CN" sz="2400" b="1"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dirty="0">
                          <a:solidFill>
                            <a:schemeClr val="tx1"/>
                          </a:solidFill>
                          <a:effectLst/>
                        </a:rPr>
                        <a:t>80</a:t>
                      </a:r>
                      <a:endParaRPr lang="zh-CN" sz="2400" b="1"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r>
              <a:tr h="0">
                <a:tc>
                  <a:txBody>
                    <a:bodyPr/>
                    <a:lstStyle/>
                    <a:p>
                      <a:pPr algn="just">
                        <a:spcAft>
                          <a:spcPts val="0"/>
                        </a:spcAft>
                      </a:pPr>
                      <a:r>
                        <a:rPr lang="zh-CN" sz="2400" b="1" kern="0">
                          <a:solidFill>
                            <a:schemeClr val="tx1"/>
                          </a:solidFill>
                          <a:effectLst/>
                        </a:rPr>
                        <a:t>自花授粉</a:t>
                      </a:r>
                      <a:endParaRPr lang="zh-CN" sz="2400" b="1"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a:solidFill>
                            <a:schemeClr val="tx1"/>
                          </a:solidFill>
                          <a:effectLst/>
                        </a:rPr>
                        <a:t> </a:t>
                      </a:r>
                      <a:endParaRPr lang="zh-CN" sz="2400" b="1"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a:solidFill>
                            <a:schemeClr val="tx1"/>
                          </a:solidFill>
                          <a:effectLst/>
                        </a:rPr>
                        <a:t> </a:t>
                      </a:r>
                      <a:endParaRPr lang="zh-CN" sz="2400" b="1"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dirty="0">
                          <a:solidFill>
                            <a:schemeClr val="tx1"/>
                          </a:solidFill>
                          <a:effectLst/>
                        </a:rPr>
                        <a:t> </a:t>
                      </a:r>
                      <a:endParaRPr lang="zh-CN" sz="2400" b="1"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r>
              <a:tr h="0">
                <a:tc>
                  <a:txBody>
                    <a:bodyPr/>
                    <a:lstStyle/>
                    <a:p>
                      <a:pPr marL="269240" algn="just">
                        <a:spcAft>
                          <a:spcPts val="0"/>
                        </a:spcAft>
                      </a:pPr>
                      <a:r>
                        <a:rPr lang="zh-CN" sz="2400" b="1" kern="0">
                          <a:solidFill>
                            <a:schemeClr val="tx1"/>
                          </a:solidFill>
                          <a:effectLst/>
                        </a:rPr>
                        <a:t>水稻</a:t>
                      </a:r>
                      <a:endParaRPr lang="zh-CN" sz="2400" b="1"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a:solidFill>
                            <a:schemeClr val="tx1"/>
                          </a:solidFill>
                          <a:effectLst/>
                        </a:rPr>
                        <a:t>46</a:t>
                      </a:r>
                      <a:endParaRPr lang="zh-CN" sz="2400" b="1"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a:solidFill>
                            <a:schemeClr val="tx1"/>
                          </a:solidFill>
                          <a:effectLst/>
                        </a:rPr>
                        <a:t>3</a:t>
                      </a:r>
                      <a:endParaRPr lang="zh-CN" sz="2400" b="1"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dirty="0">
                          <a:solidFill>
                            <a:schemeClr val="tx1"/>
                          </a:solidFill>
                          <a:effectLst/>
                        </a:rPr>
                        <a:t>106</a:t>
                      </a:r>
                      <a:endParaRPr lang="zh-CN" sz="2400" b="1"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r>
              <a:tr h="0">
                <a:tc>
                  <a:txBody>
                    <a:bodyPr/>
                    <a:lstStyle/>
                    <a:p>
                      <a:pPr marL="269240" algn="just">
                        <a:spcAft>
                          <a:spcPts val="0"/>
                        </a:spcAft>
                      </a:pPr>
                      <a:r>
                        <a:rPr lang="zh-CN" sz="2400" b="1" kern="0">
                          <a:solidFill>
                            <a:schemeClr val="tx1"/>
                          </a:solidFill>
                          <a:effectLst/>
                        </a:rPr>
                        <a:t>大豆</a:t>
                      </a:r>
                      <a:endParaRPr lang="zh-CN" sz="2400" b="1"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a:solidFill>
                            <a:schemeClr val="tx1"/>
                          </a:solidFill>
                          <a:effectLst/>
                        </a:rPr>
                        <a:t>13</a:t>
                      </a:r>
                      <a:endParaRPr lang="zh-CN" sz="2400" b="1"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dirty="0">
                          <a:solidFill>
                            <a:schemeClr val="tx1"/>
                          </a:solidFill>
                          <a:effectLst/>
                        </a:rPr>
                        <a:t>7</a:t>
                      </a:r>
                      <a:endParaRPr lang="zh-CN" sz="2400" b="1"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dirty="0">
                          <a:solidFill>
                            <a:schemeClr val="tx1"/>
                          </a:solidFill>
                          <a:effectLst/>
                        </a:rPr>
                        <a:t>19</a:t>
                      </a:r>
                      <a:endParaRPr lang="zh-CN" sz="2400" b="1"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r>
              <a:tr h="0">
                <a:tc>
                  <a:txBody>
                    <a:bodyPr/>
                    <a:lstStyle/>
                    <a:p>
                      <a:pPr marL="269240" algn="just">
                        <a:spcAft>
                          <a:spcPts val="0"/>
                        </a:spcAft>
                      </a:pPr>
                      <a:r>
                        <a:rPr lang="zh-CN" sz="2400" b="1" kern="0">
                          <a:solidFill>
                            <a:schemeClr val="tx1"/>
                          </a:solidFill>
                          <a:effectLst/>
                        </a:rPr>
                        <a:t>小麦</a:t>
                      </a:r>
                      <a:endParaRPr lang="zh-CN" sz="2400" b="1"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a:solidFill>
                            <a:schemeClr val="tx1"/>
                          </a:solidFill>
                          <a:effectLst/>
                        </a:rPr>
                        <a:t>9</a:t>
                      </a:r>
                      <a:endParaRPr lang="zh-CN" sz="2400" b="1"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a:solidFill>
                            <a:schemeClr val="tx1"/>
                          </a:solidFill>
                          <a:effectLst/>
                        </a:rPr>
                        <a:t>-14</a:t>
                      </a:r>
                      <a:endParaRPr lang="zh-CN" sz="2400" b="1"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400" b="1" kern="0" dirty="0">
                          <a:solidFill>
                            <a:schemeClr val="tx1"/>
                          </a:solidFill>
                          <a:effectLst/>
                        </a:rPr>
                        <a:t>106</a:t>
                      </a:r>
                      <a:endParaRPr lang="zh-CN" sz="2400" b="1"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r>
            </a:tbl>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1151175717"/>
              </p:ext>
            </p:extLst>
          </p:nvPr>
        </p:nvGraphicFramePr>
        <p:xfrm>
          <a:off x="2412811" y="936104"/>
          <a:ext cx="4318378" cy="548680"/>
        </p:xfrm>
        <a:graphic>
          <a:graphicData uri="http://schemas.openxmlformats.org/presentationml/2006/ole">
            <mc:AlternateContent xmlns:mc="http://schemas.openxmlformats.org/markup-compatibility/2006">
              <mc:Choice xmlns:v="urn:schemas-microsoft-com:vml" Requires="v">
                <p:oleObj spid="_x0000_s9255" name="公式" r:id="rId3" imgW="1739900" imgH="215900" progId="Equation.3">
                  <p:embed/>
                </p:oleObj>
              </mc:Choice>
              <mc:Fallback>
                <p:oleObj name="公式" r:id="rId3" imgW="1739900" imgH="2159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2811" y="936104"/>
                        <a:ext cx="4318378" cy="548680"/>
                      </a:xfrm>
                      <a:prstGeom prst="rect">
                        <a:avLst/>
                      </a:prstGeom>
                      <a:noFill/>
                    </p:spPr>
                  </p:pic>
                </p:oleObj>
              </mc:Fallback>
            </mc:AlternateContent>
          </a:graphicData>
        </a:graphic>
      </p:graphicFrame>
    </p:spTree>
    <p:extLst>
      <p:ext uri="{BB962C8B-B14F-4D97-AF65-F5344CB8AC3E}">
        <p14:creationId xmlns:p14="http://schemas.microsoft.com/office/powerpoint/2010/main" val="33494162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7584" y="260648"/>
            <a:ext cx="7632848" cy="706090"/>
          </a:xfrm>
        </p:spPr>
        <p:txBody>
          <a:bodyPr>
            <a:noAutofit/>
          </a:bodyPr>
          <a:lstStyle/>
          <a:p>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近交衰退或杂种优势的参照群体</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1052736"/>
            <a:ext cx="8064896" cy="5328592"/>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近交衰退或杂种优势都是一个相对的概念，需要一个参照物才能对它们进行度量。下一节将看到，杂种优势可以用两个亲本的中亲值作参照</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。近交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衰退的参照群体是一个无限大的随机交配</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群体</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现</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假定该参照群体</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通过任意</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一种近交交配系统（包括有限大小群体的随机交配），最终分化成众多亚群体。单个亚群体经历长期的近交后，近交系数趋近于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，每个座位都会被固定在一个等位基因上</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不考虑选择，则等位基因在所有亚群体中的频率仍然等于原始参照群体的基因频率。这时，近交衰退可以从亚群体相对于参照群体在均值上的差异来表示</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5676769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zh-CN" sz="4000" b="1" dirty="0" smtClean="0">
                <a:latin typeface="黑体" panose="02010609060101010101" pitchFamily="49" charset="-122"/>
                <a:ea typeface="黑体" panose="02010609060101010101" pitchFamily="49" charset="-122"/>
              </a:rPr>
              <a:t>近交群体</a:t>
            </a:r>
            <a:r>
              <a:rPr lang="zh-CN" altLang="en-US" sz="4000" b="1" dirty="0" smtClean="0">
                <a:latin typeface="黑体" panose="02010609060101010101" pitchFamily="49" charset="-122"/>
                <a:ea typeface="黑体" panose="02010609060101010101" pitchFamily="49" charset="-122"/>
              </a:rPr>
              <a:t>的</a:t>
            </a:r>
            <a:r>
              <a:rPr lang="zh-CN" altLang="zh-CN" sz="4000" b="1" dirty="0" smtClean="0">
                <a:latin typeface="黑体" panose="02010609060101010101" pitchFamily="49" charset="-122"/>
                <a:ea typeface="黑体" panose="02010609060101010101" pitchFamily="49" charset="-122"/>
              </a:rPr>
              <a:t>均值</a:t>
            </a:r>
            <a:r>
              <a:rPr lang="zh-CN" altLang="zh-CN" sz="4000" b="1" dirty="0">
                <a:latin typeface="黑体" panose="02010609060101010101" pitchFamily="49" charset="-122"/>
                <a:ea typeface="黑体" panose="02010609060101010101" pitchFamily="49" charset="-122"/>
              </a:rPr>
              <a:t>和</a:t>
            </a:r>
            <a:r>
              <a:rPr lang="zh-CN" altLang="zh-CN" sz="4000" b="1" dirty="0" smtClean="0">
                <a:latin typeface="黑体" panose="02010609060101010101" pitchFamily="49" charset="-122"/>
                <a:ea typeface="黑体" panose="02010609060101010101" pitchFamily="49" charset="-122"/>
              </a:rPr>
              <a:t>遗传方差</a:t>
            </a:r>
            <a:r>
              <a:rPr lang="zh-CN" altLang="en-US" sz="4000" b="1" dirty="0" smtClean="0">
                <a:latin typeface="黑体" panose="02010609060101010101" pitchFamily="49" charset="-122"/>
                <a:ea typeface="黑体" panose="02010609060101010101" pitchFamily="49" charset="-122"/>
              </a:rPr>
              <a:t>计算</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pic>
        <p:nvPicPr>
          <p:cNvPr id="1126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1196752"/>
            <a:ext cx="9001000" cy="3744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22269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346646"/>
            <a:ext cx="8352928" cy="1426170"/>
          </a:xfrm>
        </p:spPr>
        <p:txBody>
          <a:bodyPr>
            <a:noAutofit/>
          </a:bodyPr>
          <a:lstStyle/>
          <a:p>
            <a:r>
              <a:rPr lang="zh-CN" altLang="zh-CN" sz="4000" b="1" dirty="0">
                <a:latin typeface="黑体" panose="02010609060101010101" pitchFamily="49" charset="-122"/>
                <a:ea typeface="黑体" panose="02010609060101010101" pitchFamily="49" charset="-122"/>
              </a:rPr>
              <a:t>单座位加显性遗传模型下</a:t>
            </a:r>
            <a:r>
              <a:rPr lang="zh-CN" altLang="en-US" sz="4000" b="1" dirty="0">
                <a:latin typeface="黑体" panose="02010609060101010101" pitchFamily="49" charset="-122"/>
                <a:ea typeface="黑体" panose="02010609060101010101" pitchFamily="49" charset="-122"/>
              </a:rPr>
              <a:t>，</a:t>
            </a:r>
            <a:r>
              <a:rPr lang="zh-CN" altLang="en-US" sz="4000" b="1" dirty="0" smtClean="0">
                <a:latin typeface="黑体" panose="02010609060101010101" pitchFamily="49" charset="-122"/>
                <a:ea typeface="黑体" panose="02010609060101010101" pitchFamily="49" charset="-122"/>
              </a:rPr>
              <a:t>随机交配群体、</a:t>
            </a:r>
            <a:r>
              <a:rPr lang="zh-CN" altLang="zh-CN" sz="4000" b="1" dirty="0" smtClean="0">
                <a:latin typeface="黑体" panose="02010609060101010101" pitchFamily="49" charset="-122"/>
                <a:ea typeface="黑体" panose="02010609060101010101" pitchFamily="49" charset="-122"/>
              </a:rPr>
              <a:t>近交群体</a:t>
            </a:r>
            <a:r>
              <a:rPr lang="zh-CN" altLang="en-US" sz="4000" b="1" dirty="0" smtClean="0">
                <a:latin typeface="黑体" panose="02010609060101010101" pitchFamily="49" charset="-122"/>
                <a:ea typeface="黑体" panose="02010609060101010101" pitchFamily="49" charset="-122"/>
              </a:rPr>
              <a:t>的</a:t>
            </a:r>
            <a:r>
              <a:rPr lang="zh-CN" altLang="zh-CN" sz="4000" b="1" dirty="0" smtClean="0">
                <a:latin typeface="黑体" panose="02010609060101010101" pitchFamily="49" charset="-122"/>
                <a:ea typeface="黑体" panose="02010609060101010101" pitchFamily="49" charset="-122"/>
              </a:rPr>
              <a:t>均值</a:t>
            </a:r>
            <a:r>
              <a:rPr lang="zh-CN" altLang="zh-CN" sz="4000" b="1" dirty="0">
                <a:latin typeface="黑体" panose="02010609060101010101" pitchFamily="49" charset="-122"/>
                <a:ea typeface="黑体" panose="02010609060101010101" pitchFamily="49" charset="-122"/>
              </a:rPr>
              <a:t>和</a:t>
            </a:r>
            <a:r>
              <a:rPr lang="zh-CN" altLang="zh-CN" sz="4000" b="1" dirty="0" smtClean="0">
                <a:latin typeface="黑体" panose="02010609060101010101" pitchFamily="49" charset="-122"/>
                <a:ea typeface="黑体" panose="02010609060101010101" pitchFamily="49" charset="-122"/>
              </a:rPr>
              <a:t>遗传方差</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3225221566"/>
              </p:ext>
            </p:extLst>
          </p:nvPr>
        </p:nvGraphicFramePr>
        <p:xfrm>
          <a:off x="785927" y="1916832"/>
          <a:ext cx="4028295" cy="648072"/>
        </p:xfrm>
        <a:graphic>
          <a:graphicData uri="http://schemas.openxmlformats.org/presentationml/2006/ole">
            <mc:AlternateContent xmlns:mc="http://schemas.openxmlformats.org/markup-compatibility/2006">
              <mc:Choice xmlns:v="urn:schemas-microsoft-com:vml" Requires="v">
                <p:oleObj spid="_x0000_s12435" name="公式" r:id="rId3" imgW="1346200" imgH="228600" progId="Equation.3">
                  <p:embed/>
                </p:oleObj>
              </mc:Choice>
              <mc:Fallback>
                <p:oleObj name="公式" r:id="rId3" imgW="1346200" imgH="228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5927" y="1916832"/>
                        <a:ext cx="4028295" cy="648072"/>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2675720309"/>
              </p:ext>
            </p:extLst>
          </p:nvPr>
        </p:nvGraphicFramePr>
        <p:xfrm>
          <a:off x="848539" y="2780928"/>
          <a:ext cx="7872536" cy="648072"/>
        </p:xfrm>
        <a:graphic>
          <a:graphicData uri="http://schemas.openxmlformats.org/presentationml/2006/ole">
            <mc:AlternateContent xmlns:mc="http://schemas.openxmlformats.org/markup-compatibility/2006">
              <mc:Choice xmlns:v="urn:schemas-microsoft-com:vml" Requires="v">
                <p:oleObj spid="_x0000_s12436" name="公式" r:id="rId5" imgW="2819400" imgH="241300" progId="Equation.3">
                  <p:embed/>
                </p:oleObj>
              </mc:Choice>
              <mc:Fallback>
                <p:oleObj name="公式" r:id="rId5" imgW="2819400" imgH="2413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8539" y="2780928"/>
                        <a:ext cx="7872536" cy="648072"/>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1548351727"/>
              </p:ext>
            </p:extLst>
          </p:nvPr>
        </p:nvGraphicFramePr>
        <p:xfrm>
          <a:off x="755576" y="3717032"/>
          <a:ext cx="5343640" cy="576064"/>
        </p:xfrm>
        <a:graphic>
          <a:graphicData uri="http://schemas.openxmlformats.org/presentationml/2006/ole">
            <mc:AlternateContent xmlns:mc="http://schemas.openxmlformats.org/markup-compatibility/2006">
              <mc:Choice xmlns:v="urn:schemas-microsoft-com:vml" Requires="v">
                <p:oleObj spid="_x0000_s12437" name="公式" r:id="rId7" imgW="1943100" imgH="215900" progId="Equation.3">
                  <p:embed/>
                </p:oleObj>
              </mc:Choice>
              <mc:Fallback>
                <p:oleObj name="公式" r:id="rId7" imgW="1943100" imgH="215900" progId="Equation.3">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5576" y="3717032"/>
                        <a:ext cx="5343640" cy="576064"/>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3238282612"/>
              </p:ext>
            </p:extLst>
          </p:nvPr>
        </p:nvGraphicFramePr>
        <p:xfrm>
          <a:off x="799191" y="4509120"/>
          <a:ext cx="7589233" cy="1224136"/>
        </p:xfrm>
        <a:graphic>
          <a:graphicData uri="http://schemas.openxmlformats.org/presentationml/2006/ole">
            <mc:AlternateContent xmlns:mc="http://schemas.openxmlformats.org/markup-compatibility/2006">
              <mc:Choice xmlns:v="urn:schemas-microsoft-com:vml" Requires="v">
                <p:oleObj spid="_x0000_s12438" name="公式" r:id="rId9" imgW="2679480" imgH="457200" progId="Equation.3">
                  <p:embed/>
                </p:oleObj>
              </mc:Choice>
              <mc:Fallback>
                <p:oleObj name="公式" r:id="rId9" imgW="2679480" imgH="457200" progId="Equation.3">
                  <p:embed/>
                  <p:pic>
                    <p:nvPicPr>
                      <p:cNvPr id="0" name="Object 9"/>
                      <p:cNvPicPr>
                        <a:picLocks noChangeAspect="1" noChangeArrowheads="1"/>
                      </p:cNvPicPr>
                      <p:nvPr/>
                    </p:nvPicPr>
                    <p:blipFill>
                      <a:blip r:embed="rId10"/>
                      <a:srcRect/>
                      <a:stretch>
                        <a:fillRect/>
                      </a:stretch>
                    </p:blipFill>
                    <p:spPr bwMode="auto">
                      <a:xfrm>
                        <a:off x="799191" y="4509120"/>
                        <a:ext cx="7589233" cy="1224136"/>
                      </a:xfrm>
                      <a:prstGeom prst="rect">
                        <a:avLst/>
                      </a:prstGeom>
                      <a:noFill/>
                    </p:spPr>
                  </p:pic>
                </p:oleObj>
              </mc:Fallback>
            </mc:AlternateContent>
          </a:graphicData>
        </a:graphic>
      </p:graphicFrame>
    </p:spTree>
    <p:extLst>
      <p:ext uri="{BB962C8B-B14F-4D97-AF65-F5344CB8AC3E}">
        <p14:creationId xmlns:p14="http://schemas.microsoft.com/office/powerpoint/2010/main" val="42791059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332656"/>
            <a:ext cx="8352928" cy="706090"/>
          </a:xfrm>
        </p:spPr>
        <p:txBody>
          <a:bodyPr>
            <a:noAutofit/>
          </a:bodyPr>
          <a:lstStyle/>
          <a:p>
            <a:r>
              <a:rPr lang="zh-CN" altLang="zh-CN" sz="4000" b="1" dirty="0" smtClean="0">
                <a:latin typeface="黑体" panose="02010609060101010101" pitchFamily="49" charset="-122"/>
                <a:ea typeface="黑体" panose="02010609060101010101" pitchFamily="49" charset="-122"/>
              </a:rPr>
              <a:t>近交群体均值</a:t>
            </a:r>
            <a:r>
              <a:rPr lang="zh-CN" altLang="zh-CN" sz="4000" b="1" dirty="0">
                <a:latin typeface="黑体" panose="02010609060101010101" pitchFamily="49" charset="-122"/>
                <a:ea typeface="黑体" panose="02010609060101010101" pitchFamily="49" charset="-122"/>
              </a:rPr>
              <a:t>和</a:t>
            </a:r>
            <a:r>
              <a:rPr lang="zh-CN" altLang="zh-CN" sz="4000" b="1" dirty="0" smtClean="0">
                <a:latin typeface="黑体" panose="02010609060101010101" pitchFamily="49" charset="-122"/>
                <a:ea typeface="黑体" panose="02010609060101010101" pitchFamily="49" charset="-122"/>
              </a:rPr>
              <a:t>遗传方差</a:t>
            </a:r>
            <a:r>
              <a:rPr lang="zh-CN" altLang="en-US" sz="4000" b="1" dirty="0" smtClean="0">
                <a:latin typeface="黑体" panose="02010609060101010101" pitchFamily="49" charset="-122"/>
                <a:ea typeface="黑体" panose="02010609060101010101" pitchFamily="49" charset="-122"/>
              </a:rPr>
              <a:t>的变化量</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13" name="对象 12"/>
          <p:cNvGraphicFramePr>
            <a:graphicFrameLocks noChangeAspect="1"/>
          </p:cNvGraphicFramePr>
          <p:nvPr>
            <p:extLst>
              <p:ext uri="{D42A27DB-BD31-4B8C-83A1-F6EECF244321}">
                <p14:modId xmlns:p14="http://schemas.microsoft.com/office/powerpoint/2010/main" val="85445007"/>
              </p:ext>
            </p:extLst>
          </p:nvPr>
        </p:nvGraphicFramePr>
        <p:xfrm>
          <a:off x="827583" y="1340768"/>
          <a:ext cx="4541157" cy="648072"/>
        </p:xfrm>
        <a:graphic>
          <a:graphicData uri="http://schemas.openxmlformats.org/presentationml/2006/ole">
            <mc:AlternateContent xmlns:mc="http://schemas.openxmlformats.org/markup-compatibility/2006">
              <mc:Choice xmlns:v="urn:schemas-microsoft-com:vml" Requires="v">
                <p:oleObj spid="_x0000_s14442" name="公式" r:id="rId3" imgW="1524000" imgH="228600" progId="Equation.3">
                  <p:embed/>
                </p:oleObj>
              </mc:Choice>
              <mc:Fallback>
                <p:oleObj name="公式" r:id="rId3" imgW="1524000" imgH="228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3" y="1340768"/>
                        <a:ext cx="4541157" cy="648072"/>
                      </a:xfrm>
                      <a:prstGeom prst="rect">
                        <a:avLst/>
                      </a:prstGeom>
                      <a:noFill/>
                    </p:spPr>
                  </p:pic>
                </p:oleObj>
              </mc:Fallback>
            </mc:AlternateContent>
          </a:graphicData>
        </a:graphic>
      </p:graphicFrame>
      <p:graphicFrame>
        <p:nvGraphicFramePr>
          <p:cNvPr id="15" name="对象 14"/>
          <p:cNvGraphicFramePr>
            <a:graphicFrameLocks noChangeAspect="1"/>
          </p:cNvGraphicFramePr>
          <p:nvPr>
            <p:extLst>
              <p:ext uri="{D42A27DB-BD31-4B8C-83A1-F6EECF244321}">
                <p14:modId xmlns:p14="http://schemas.microsoft.com/office/powerpoint/2010/main" val="1732861253"/>
              </p:ext>
            </p:extLst>
          </p:nvPr>
        </p:nvGraphicFramePr>
        <p:xfrm>
          <a:off x="1475656" y="2204864"/>
          <a:ext cx="2608411" cy="576064"/>
        </p:xfrm>
        <a:graphic>
          <a:graphicData uri="http://schemas.openxmlformats.org/presentationml/2006/ole">
            <mc:AlternateContent xmlns:mc="http://schemas.openxmlformats.org/markup-compatibility/2006">
              <mc:Choice xmlns:v="urn:schemas-microsoft-com:vml" Requires="v">
                <p:oleObj spid="_x0000_s14443" name="公式" r:id="rId5" imgW="888614" imgH="203112" progId="Equation.3">
                  <p:embed/>
                </p:oleObj>
              </mc:Choice>
              <mc:Fallback>
                <p:oleObj name="公式" r:id="rId5" imgW="888614" imgH="203112"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75656" y="2204864"/>
                        <a:ext cx="2608411" cy="576064"/>
                      </a:xfrm>
                      <a:prstGeom prst="rect">
                        <a:avLst/>
                      </a:prstGeom>
                      <a:noFill/>
                    </p:spPr>
                  </p:pic>
                </p:oleObj>
              </mc:Fallback>
            </mc:AlternateContent>
          </a:graphicData>
        </a:graphic>
      </p:graphicFrame>
      <p:sp>
        <p:nvSpPr>
          <p:cNvPr id="16" name="矩形 15"/>
          <p:cNvSpPr/>
          <p:nvPr/>
        </p:nvSpPr>
        <p:spPr>
          <a:xfrm>
            <a:off x="5364088" y="1393612"/>
            <a:ext cx="2698175" cy="523220"/>
          </a:xfrm>
          <a:prstGeom prst="rect">
            <a:avLst/>
          </a:prstGeom>
        </p:spPr>
        <p:txBody>
          <a:bodyPr wrap="none">
            <a:sp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（单基因模型）</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7" name="矩形 16"/>
          <p:cNvSpPr/>
          <p:nvPr/>
        </p:nvSpPr>
        <p:spPr>
          <a:xfrm>
            <a:off x="5364088" y="2204864"/>
            <a:ext cx="2698175" cy="523220"/>
          </a:xfrm>
          <a:prstGeom prst="rect">
            <a:avLst/>
          </a:prstGeom>
        </p:spPr>
        <p:txBody>
          <a:bodyPr wrap="none">
            <a:sp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多</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基因</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模型）</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9" name="对象 18"/>
          <p:cNvGraphicFramePr>
            <a:graphicFrameLocks noChangeAspect="1"/>
          </p:cNvGraphicFramePr>
          <p:nvPr>
            <p:extLst>
              <p:ext uri="{D42A27DB-BD31-4B8C-83A1-F6EECF244321}">
                <p14:modId xmlns:p14="http://schemas.microsoft.com/office/powerpoint/2010/main" val="1675775311"/>
              </p:ext>
            </p:extLst>
          </p:nvPr>
        </p:nvGraphicFramePr>
        <p:xfrm>
          <a:off x="755576" y="3256533"/>
          <a:ext cx="7701017" cy="1252587"/>
        </p:xfrm>
        <a:graphic>
          <a:graphicData uri="http://schemas.openxmlformats.org/presentationml/2006/ole">
            <mc:AlternateContent xmlns:mc="http://schemas.openxmlformats.org/markup-compatibility/2006">
              <mc:Choice xmlns:v="urn:schemas-microsoft-com:vml" Requires="v">
                <p:oleObj spid="_x0000_s14444" name="公式" r:id="rId7" imgW="2705040" imgH="457200" progId="Equation.3">
                  <p:embed/>
                </p:oleObj>
              </mc:Choice>
              <mc:Fallback>
                <p:oleObj name="公式" r:id="rId7" imgW="2705040" imgH="457200" progId="Equation.3">
                  <p:embed/>
                  <p:pic>
                    <p:nvPicPr>
                      <p:cNvPr id="0" name="Object 5"/>
                      <p:cNvPicPr>
                        <a:picLocks noChangeAspect="1" noChangeArrowheads="1"/>
                      </p:cNvPicPr>
                      <p:nvPr/>
                    </p:nvPicPr>
                    <p:blipFill>
                      <a:blip r:embed="rId8"/>
                      <a:srcRect/>
                      <a:stretch>
                        <a:fillRect/>
                      </a:stretch>
                    </p:blipFill>
                    <p:spPr bwMode="auto">
                      <a:xfrm>
                        <a:off x="755576" y="3256533"/>
                        <a:ext cx="7701017" cy="1252587"/>
                      </a:xfrm>
                      <a:prstGeom prst="rect">
                        <a:avLst/>
                      </a:prstGeom>
                      <a:noFill/>
                    </p:spPr>
                  </p:pic>
                </p:oleObj>
              </mc:Fallback>
            </mc:AlternateContent>
          </a:graphicData>
        </a:graphic>
      </p:graphicFrame>
      <p:sp>
        <p:nvSpPr>
          <p:cNvPr id="20" name="矩形 19"/>
          <p:cNvSpPr/>
          <p:nvPr/>
        </p:nvSpPr>
        <p:spPr>
          <a:xfrm>
            <a:off x="5364088" y="3985900"/>
            <a:ext cx="2698175" cy="523220"/>
          </a:xfrm>
          <a:prstGeom prst="rect">
            <a:avLst/>
          </a:prstGeom>
        </p:spPr>
        <p:txBody>
          <a:bodyPr wrap="none">
            <a:sp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（单基因模型）</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3097369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59632" y="418654"/>
            <a:ext cx="6408712" cy="1354162"/>
          </a:xfrm>
        </p:spPr>
        <p:txBody>
          <a:bodyPr>
            <a:normAutofit fontScale="90000"/>
          </a:bodyPr>
          <a:lstStyle/>
          <a:p>
            <a:r>
              <a:rPr lang="en-US" altLang="zh-CN" b="1" dirty="0">
                <a:latin typeface="Times New Roman" panose="02020603050405020304" pitchFamily="18" charset="0"/>
                <a:ea typeface="黑体" panose="02010609060101010101" pitchFamily="49" charset="-122"/>
                <a:cs typeface="Times New Roman" panose="02020603050405020304" pitchFamily="18" charset="0"/>
              </a:rPr>
              <a:t>§12.1 </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自交过程中的选择与纯系品种选育</a:t>
            </a:r>
            <a:endParaRPr lang="zh-CN" altLang="en-US" b="1" dirty="0">
              <a:latin typeface="Times New Roman" panose="02020603050405020304" pitchFamily="18" charset="0"/>
              <a:cs typeface="Times New Roman" panose="02020603050405020304" pitchFamily="18" charset="0"/>
            </a:endParaRPr>
          </a:p>
        </p:txBody>
      </p:sp>
      <p:sp>
        <p:nvSpPr>
          <p:cNvPr id="6" name="内容占位符 5"/>
          <p:cNvSpPr>
            <a:spLocks noGrp="1"/>
          </p:cNvSpPr>
          <p:nvPr>
            <p:ph idx="1"/>
          </p:nvPr>
        </p:nvSpPr>
        <p:spPr>
          <a:xfrm>
            <a:off x="683568" y="2060848"/>
            <a:ext cx="7848872" cy="2808312"/>
          </a:xfrm>
        </p:spPr>
        <p:txBody>
          <a:bodyPr>
            <a:noAutofit/>
          </a:bodyPr>
          <a:lstStyle/>
          <a:p>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12.1.1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纯系品种选育的一般</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过程</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§12.1.2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重组近交家系的群体均值与亲本</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选择</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§12.1.3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自交过程中的</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选择</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41808399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648072"/>
          </a:xfrm>
        </p:spPr>
        <p:txBody>
          <a:bodyPr>
            <a:noAutofit/>
          </a:bodyPr>
          <a:lstStyle/>
          <a:p>
            <a:r>
              <a:rPr lang="zh-CN" altLang="zh-CN" sz="4000" b="1" dirty="0" smtClean="0">
                <a:latin typeface="黑体" panose="02010609060101010101" pitchFamily="49" charset="-122"/>
                <a:ea typeface="黑体" panose="02010609060101010101" pitchFamily="49" charset="-122"/>
              </a:rPr>
              <a:t>近交群体均值</a:t>
            </a:r>
            <a:r>
              <a:rPr lang="zh-CN" altLang="zh-CN" sz="4000" b="1" dirty="0">
                <a:latin typeface="黑体" panose="02010609060101010101" pitchFamily="49" charset="-122"/>
                <a:ea typeface="黑体" panose="02010609060101010101" pitchFamily="49" charset="-122"/>
              </a:rPr>
              <a:t>和</a:t>
            </a:r>
            <a:r>
              <a:rPr lang="zh-CN" altLang="zh-CN" sz="4000" b="1" dirty="0" smtClean="0">
                <a:latin typeface="黑体" panose="02010609060101010101" pitchFamily="49" charset="-122"/>
                <a:ea typeface="黑体" panose="02010609060101010101" pitchFamily="49" charset="-122"/>
              </a:rPr>
              <a:t>遗传方差</a:t>
            </a:r>
            <a:r>
              <a:rPr lang="zh-CN" altLang="en-US" sz="4000" b="1" dirty="0" smtClean="0">
                <a:latin typeface="黑体" panose="02010609060101010101" pitchFamily="49" charset="-122"/>
                <a:ea typeface="黑体" panose="02010609060101010101" pitchFamily="49" charset="-122"/>
              </a:rPr>
              <a:t>的变化量</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457200" y="1052736"/>
            <a:ext cx="8229600" cy="5328592"/>
          </a:xfrm>
        </p:spPr>
        <p:txBody>
          <a:bodyPr>
            <a:normAutofit fontScale="85000" lnSpcReduction="20000"/>
          </a:bodyPr>
          <a:lstStyle/>
          <a:p>
            <a:pPr>
              <a:lnSpc>
                <a:spcPct val="12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可以</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看出，如不考虑基因频率的变化，近交衰退只与显性效应有关，显性效应越大，近交衰退越严重。也就是说，只要存在显性效应，即杂合基因型的表现不等于两种纯合基因型的平均数，就会出现近交衰退，衰退的方向为隐性纯合基因型的表现</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同时</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还可以看出，近交衰退是近交系数的线性函数。这一线性关系在玉米株高和产量等性状上都可以观察</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到，</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说明了多基因加显性模型在数量遗传研究中的有效性</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与</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均值的变化相比，方差的变化要复杂得多，既与加显性效应有关，同时又与它们的乘积项有关。近交后的方差不一定总是变小</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921308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1368152"/>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单基因模型下群体均值（上）和群体方差（下）随近交系数的变化</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13" name="图片 1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700808"/>
            <a:ext cx="9144000" cy="4680520"/>
          </a:xfrm>
          <a:prstGeom prst="rect">
            <a:avLst/>
          </a:prstGeom>
          <a:noFill/>
          <a:ln>
            <a:noFill/>
          </a:ln>
        </p:spPr>
      </p:pic>
    </p:spTree>
    <p:extLst>
      <p:ext uri="{BB962C8B-B14F-4D97-AF65-F5344CB8AC3E}">
        <p14:creationId xmlns:p14="http://schemas.microsoft.com/office/powerpoint/2010/main" val="13563520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家系内的加性</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方差</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遗传力</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457200" y="1052736"/>
            <a:ext cx="8229600" cy="1872208"/>
          </a:xfrm>
        </p:spPr>
        <p:txBody>
          <a:bodyPr>
            <a:norm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为简单起见，下面只考虑加性效应对遗传方差的贡献。如用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分别表示参照群体中等位基因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的频率，在不考虑显性效应时，参照群体的遗传方差全部来自</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加性效应。</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9" name="对象 8"/>
          <p:cNvGraphicFramePr>
            <a:graphicFrameLocks noChangeAspect="1"/>
          </p:cNvGraphicFramePr>
          <p:nvPr>
            <p:extLst>
              <p:ext uri="{D42A27DB-BD31-4B8C-83A1-F6EECF244321}">
                <p14:modId xmlns:p14="http://schemas.microsoft.com/office/powerpoint/2010/main" val="4038608914"/>
              </p:ext>
            </p:extLst>
          </p:nvPr>
        </p:nvGraphicFramePr>
        <p:xfrm>
          <a:off x="827585" y="2924944"/>
          <a:ext cx="3168351" cy="651152"/>
        </p:xfrm>
        <a:graphic>
          <a:graphicData uri="http://schemas.openxmlformats.org/presentationml/2006/ole">
            <mc:AlternateContent xmlns:mc="http://schemas.openxmlformats.org/markup-compatibility/2006">
              <mc:Choice xmlns:v="urn:schemas-microsoft-com:vml" Requires="v">
                <p:oleObj spid="_x0000_s18527" name="公式" r:id="rId3" imgW="1129810" imgH="241195" progId="Equation.3">
                  <p:embed/>
                </p:oleObj>
              </mc:Choice>
              <mc:Fallback>
                <p:oleObj name="公式" r:id="rId3" imgW="1129810" imgH="241195"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5" y="2924944"/>
                        <a:ext cx="3168351" cy="651152"/>
                      </a:xfrm>
                      <a:prstGeom prst="rect">
                        <a:avLst/>
                      </a:prstGeom>
                      <a:noFill/>
                    </p:spPr>
                  </p:pic>
                </p:oleObj>
              </mc:Fallback>
            </mc:AlternateContent>
          </a:graphicData>
        </a:graphic>
      </p:graphicFrame>
      <p:graphicFrame>
        <p:nvGraphicFramePr>
          <p:cNvPr id="15" name="对象 14"/>
          <p:cNvGraphicFramePr>
            <a:graphicFrameLocks noChangeAspect="1"/>
          </p:cNvGraphicFramePr>
          <p:nvPr>
            <p:extLst>
              <p:ext uri="{D42A27DB-BD31-4B8C-83A1-F6EECF244321}">
                <p14:modId xmlns:p14="http://schemas.microsoft.com/office/powerpoint/2010/main" val="3218283784"/>
              </p:ext>
            </p:extLst>
          </p:nvPr>
        </p:nvGraphicFramePr>
        <p:xfrm>
          <a:off x="683568" y="3750805"/>
          <a:ext cx="7416824" cy="617379"/>
        </p:xfrm>
        <a:graphic>
          <a:graphicData uri="http://schemas.openxmlformats.org/presentationml/2006/ole">
            <mc:AlternateContent xmlns:mc="http://schemas.openxmlformats.org/markup-compatibility/2006">
              <mc:Choice xmlns:v="urn:schemas-microsoft-com:vml" Requires="v">
                <p:oleObj spid="_x0000_s18528" name="公式" r:id="rId5" imgW="2794000" imgH="241300" progId="Equation.3">
                  <p:embed/>
                </p:oleObj>
              </mc:Choice>
              <mc:Fallback>
                <p:oleObj name="公式" r:id="rId5" imgW="2794000" imgH="2413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3568" y="3750805"/>
                        <a:ext cx="7416824" cy="617379"/>
                      </a:xfrm>
                      <a:prstGeom prst="rect">
                        <a:avLst/>
                      </a:prstGeom>
                      <a:noFill/>
                    </p:spPr>
                  </p:pic>
                </p:oleObj>
              </mc:Fallback>
            </mc:AlternateContent>
          </a:graphicData>
        </a:graphic>
      </p:graphicFrame>
      <p:graphicFrame>
        <p:nvGraphicFramePr>
          <p:cNvPr id="21" name="对象 20"/>
          <p:cNvGraphicFramePr>
            <a:graphicFrameLocks noChangeAspect="1"/>
          </p:cNvGraphicFramePr>
          <p:nvPr>
            <p:extLst>
              <p:ext uri="{D42A27DB-BD31-4B8C-83A1-F6EECF244321}">
                <p14:modId xmlns:p14="http://schemas.microsoft.com/office/powerpoint/2010/main" val="2832942667"/>
              </p:ext>
            </p:extLst>
          </p:nvPr>
        </p:nvGraphicFramePr>
        <p:xfrm>
          <a:off x="708952" y="4512200"/>
          <a:ext cx="7607464" cy="1080120"/>
        </p:xfrm>
        <a:graphic>
          <a:graphicData uri="http://schemas.openxmlformats.org/presentationml/2006/ole">
            <mc:AlternateContent xmlns:mc="http://schemas.openxmlformats.org/markup-compatibility/2006">
              <mc:Choice xmlns:v="urn:schemas-microsoft-com:vml" Requires="v">
                <p:oleObj spid="_x0000_s18529" name="公式" r:id="rId7" imgW="3048000" imgH="457200" progId="Equation.3">
                  <p:embed/>
                </p:oleObj>
              </mc:Choice>
              <mc:Fallback>
                <p:oleObj name="公式" r:id="rId7" imgW="3048000" imgH="457200" progId="Equation.3">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8952" y="4512200"/>
                        <a:ext cx="7607464" cy="1080120"/>
                      </a:xfrm>
                      <a:prstGeom prst="rect">
                        <a:avLst/>
                      </a:prstGeom>
                      <a:noFill/>
                    </p:spPr>
                  </p:pic>
                </p:oleObj>
              </mc:Fallback>
            </mc:AlternateContent>
          </a:graphicData>
        </a:graphic>
      </p:graphicFrame>
    </p:spTree>
    <p:extLst>
      <p:ext uri="{BB962C8B-B14F-4D97-AF65-F5344CB8AC3E}">
        <p14:creationId xmlns:p14="http://schemas.microsoft.com/office/powerpoint/2010/main" val="32451950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346646"/>
            <a:ext cx="8568952" cy="778098"/>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近交家系间的加性遗传</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方差</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和总方差</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7" name="对象 16"/>
          <p:cNvGraphicFramePr>
            <a:graphicFrameLocks noChangeAspect="1"/>
          </p:cNvGraphicFramePr>
          <p:nvPr>
            <p:extLst>
              <p:ext uri="{D42A27DB-BD31-4B8C-83A1-F6EECF244321}">
                <p14:modId xmlns:p14="http://schemas.microsoft.com/office/powerpoint/2010/main" val="1776471433"/>
              </p:ext>
            </p:extLst>
          </p:nvPr>
        </p:nvGraphicFramePr>
        <p:xfrm>
          <a:off x="395536" y="1628800"/>
          <a:ext cx="8589233" cy="504056"/>
        </p:xfrm>
        <a:graphic>
          <a:graphicData uri="http://schemas.openxmlformats.org/presentationml/2006/ole">
            <mc:AlternateContent xmlns:mc="http://schemas.openxmlformats.org/markup-compatibility/2006">
              <mc:Choice xmlns:v="urn:schemas-microsoft-com:vml" Requires="v">
                <p:oleObj spid="_x0000_s15441" name="公式" r:id="rId3" imgW="3962400" imgH="241300" progId="Equation.3">
                  <p:embed/>
                </p:oleObj>
              </mc:Choice>
              <mc:Fallback>
                <p:oleObj name="公式" r:id="rId3" imgW="3962400" imgH="24130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1628800"/>
                        <a:ext cx="8589233" cy="504056"/>
                      </a:xfrm>
                      <a:prstGeom prst="rect">
                        <a:avLst/>
                      </a:prstGeom>
                      <a:noFill/>
                    </p:spPr>
                  </p:pic>
                </p:oleObj>
              </mc:Fallback>
            </mc:AlternateContent>
          </a:graphicData>
        </a:graphic>
      </p:graphicFrame>
      <p:graphicFrame>
        <p:nvGraphicFramePr>
          <p:cNvPr id="20" name="对象 19"/>
          <p:cNvGraphicFramePr>
            <a:graphicFrameLocks noChangeAspect="1"/>
          </p:cNvGraphicFramePr>
          <p:nvPr>
            <p:extLst>
              <p:ext uri="{D42A27DB-BD31-4B8C-83A1-F6EECF244321}">
                <p14:modId xmlns:p14="http://schemas.microsoft.com/office/powerpoint/2010/main" val="625403127"/>
              </p:ext>
            </p:extLst>
          </p:nvPr>
        </p:nvGraphicFramePr>
        <p:xfrm>
          <a:off x="395536" y="2708920"/>
          <a:ext cx="2448272" cy="564661"/>
        </p:xfrm>
        <a:graphic>
          <a:graphicData uri="http://schemas.openxmlformats.org/presentationml/2006/ole">
            <mc:AlternateContent xmlns:mc="http://schemas.openxmlformats.org/markup-compatibility/2006">
              <mc:Choice xmlns:v="urn:schemas-microsoft-com:vml" Requires="v">
                <p:oleObj spid="_x0000_s15442" name="公式" r:id="rId5" imgW="901309" imgH="215806" progId="Equation.3">
                  <p:embed/>
                </p:oleObj>
              </mc:Choice>
              <mc:Fallback>
                <p:oleObj name="公式" r:id="rId5" imgW="901309" imgH="215806" progId="Equation.3">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5536" y="2708920"/>
                        <a:ext cx="2448272" cy="564661"/>
                      </a:xfrm>
                      <a:prstGeom prst="rect">
                        <a:avLst/>
                      </a:prstGeom>
                      <a:noFill/>
                    </p:spPr>
                  </p:pic>
                </p:oleObj>
              </mc:Fallback>
            </mc:AlternateContent>
          </a:graphicData>
        </a:graphic>
      </p:graphicFrame>
    </p:spTree>
    <p:extLst>
      <p:ext uri="{BB962C8B-B14F-4D97-AF65-F5344CB8AC3E}">
        <p14:creationId xmlns:p14="http://schemas.microsoft.com/office/powerpoint/2010/main" val="41790550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杂种优势的度量</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683568" y="1052736"/>
            <a:ext cx="7848872" cy="5400600"/>
          </a:xfrm>
        </p:spPr>
        <p:txBody>
          <a:bodyPr>
            <a:noAutofit/>
          </a:bodyPr>
          <a:lstStyle/>
          <a:p>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参照群体经过一段时间的近交分化后，如果打破亚群体之间的隔离，一代随机交配就能使群体重新回到</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HW</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平衡。</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因此，在无选择和无连锁不平衡的情况下，亚群体分化形成的近交家系之间的广泛互交，得到的群体与分化前的参照群体是等价的，群体均值也</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立即恢复</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到分化前的均值</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杂交群体在均值上的增加量，正好弥补了近交群体在均值上的减少量</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。从</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遗传学理论上看，近交衰退和杂种优势是一个问题的正反两个方面。</a:t>
            </a:r>
          </a:p>
          <a:p>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把近交衰退和杂种优势看作是同一个遗传学问题时，杂种优势就可以通过近交家系之间、大量杂交形成群体的均值与近交家系群体均值之间的差异进行度量。在实际应用中，育种家关心的往往是两个特定群体甚至是两个特定近交系之间的杂种优势，这种理论上的度量方法在实际育种应用中有其局限性</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6300851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亲本</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群体</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的均值</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和</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中亲值</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539552" y="1052736"/>
            <a:ext cx="8136904" cy="1872208"/>
          </a:xfrm>
        </p:spPr>
        <p:txBody>
          <a:bodyPr>
            <a:normAutofit/>
          </a:bodyPr>
          <a:lstStyle/>
          <a:p>
            <a:pPr>
              <a:lnSpc>
                <a:spcPct val="120000"/>
              </a:lnSpc>
            </a:pP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下面</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介绍另外一种基于中亲值的杂种优势度量方法。仍从单座位加显性遗传模型开始，用</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q</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分别表示亲本群体</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中等位基因</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的频率，亲本群体</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的等位基因频率用</a:t>
            </a:r>
            <a:r>
              <a:rPr lang="en-US" altLang="zh-CN" sz="2400" i="1" dirty="0" err="1">
                <a:latin typeface="Times New Roman" panose="02020603050405020304" pitchFamily="18" charset="0"/>
                <a:ea typeface="黑体" panose="02010609060101010101" pitchFamily="49" charset="-122"/>
                <a:cs typeface="Times New Roman" panose="02020603050405020304" pitchFamily="18" charset="0"/>
              </a:rPr>
              <a:t>p</a:t>
            </a:r>
            <a:r>
              <a:rPr lang="en-US" altLang="zh-CN" sz="2400"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err="1">
                <a:latin typeface="Times New Roman" panose="02020603050405020304" pitchFamily="18" charset="0"/>
                <a:ea typeface="黑体" panose="02010609060101010101" pitchFamily="49" charset="-122"/>
                <a:cs typeface="Times New Roman" panose="02020603050405020304" pitchFamily="18" charset="0"/>
              </a:rPr>
              <a:t>x</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q</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。两</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个亲本群体</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均值</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和中亲值分别为：</a:t>
            </a:r>
            <a:endParaRPr lang="zh-CN" altLang="zh-CN" sz="2400" dirty="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endParaRPr lang="zh-CN" altLang="en-US" sz="24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3" name="对象 12"/>
          <p:cNvGraphicFramePr>
            <a:graphicFrameLocks noChangeAspect="1"/>
          </p:cNvGraphicFramePr>
          <p:nvPr>
            <p:extLst>
              <p:ext uri="{D42A27DB-BD31-4B8C-83A1-F6EECF244321}">
                <p14:modId xmlns:p14="http://schemas.microsoft.com/office/powerpoint/2010/main" val="3446517913"/>
              </p:ext>
            </p:extLst>
          </p:nvPr>
        </p:nvGraphicFramePr>
        <p:xfrm>
          <a:off x="971600" y="2924944"/>
          <a:ext cx="3960440" cy="668297"/>
        </p:xfrm>
        <a:graphic>
          <a:graphicData uri="http://schemas.openxmlformats.org/presentationml/2006/ole">
            <mc:AlternateContent xmlns:mc="http://schemas.openxmlformats.org/markup-compatibility/2006">
              <mc:Choice xmlns:v="urn:schemas-microsoft-com:vml" Requires="v">
                <p:oleObj spid="_x0000_s19585" name="公式" r:id="rId3" imgW="1384300" imgH="241300" progId="Equation.3">
                  <p:embed/>
                </p:oleObj>
              </mc:Choice>
              <mc:Fallback>
                <p:oleObj name="公式" r:id="rId3" imgW="1384300" imgH="2413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600" y="2924944"/>
                        <a:ext cx="3960440" cy="668297"/>
                      </a:xfrm>
                      <a:prstGeom prst="rect">
                        <a:avLst/>
                      </a:prstGeom>
                      <a:noFill/>
                    </p:spPr>
                  </p:pic>
                </p:oleObj>
              </mc:Fallback>
            </mc:AlternateContent>
          </a:graphicData>
        </a:graphic>
      </p:graphicFrame>
      <p:graphicFrame>
        <p:nvGraphicFramePr>
          <p:cNvPr id="17" name="对象 16"/>
          <p:cNvGraphicFramePr>
            <a:graphicFrameLocks noChangeAspect="1"/>
          </p:cNvGraphicFramePr>
          <p:nvPr>
            <p:extLst>
              <p:ext uri="{D42A27DB-BD31-4B8C-83A1-F6EECF244321}">
                <p14:modId xmlns:p14="http://schemas.microsoft.com/office/powerpoint/2010/main" val="4278694434"/>
              </p:ext>
            </p:extLst>
          </p:nvPr>
        </p:nvGraphicFramePr>
        <p:xfrm>
          <a:off x="971600" y="3645024"/>
          <a:ext cx="7576772" cy="648072"/>
        </p:xfrm>
        <a:graphic>
          <a:graphicData uri="http://schemas.openxmlformats.org/presentationml/2006/ole">
            <mc:AlternateContent xmlns:mc="http://schemas.openxmlformats.org/markup-compatibility/2006">
              <mc:Choice xmlns:v="urn:schemas-microsoft-com:vml" Requires="v">
                <p:oleObj spid="_x0000_s19586" name="公式" r:id="rId5" imgW="2717800" imgH="241300" progId="Equation.3">
                  <p:embed/>
                </p:oleObj>
              </mc:Choice>
              <mc:Fallback>
                <p:oleObj name="公式" r:id="rId5" imgW="2717800" imgH="2413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1600" y="3645024"/>
                        <a:ext cx="7576772" cy="648072"/>
                      </a:xfrm>
                      <a:prstGeom prst="rect">
                        <a:avLst/>
                      </a:prstGeom>
                      <a:noFill/>
                    </p:spPr>
                  </p:pic>
                </p:oleObj>
              </mc:Fallback>
            </mc:AlternateContent>
          </a:graphicData>
        </a:graphic>
      </p:graphicFrame>
      <p:graphicFrame>
        <p:nvGraphicFramePr>
          <p:cNvPr id="21" name="对象 20"/>
          <p:cNvGraphicFramePr>
            <a:graphicFrameLocks noChangeAspect="1"/>
          </p:cNvGraphicFramePr>
          <p:nvPr>
            <p:extLst>
              <p:ext uri="{D42A27DB-BD31-4B8C-83A1-F6EECF244321}">
                <p14:modId xmlns:p14="http://schemas.microsoft.com/office/powerpoint/2010/main" val="1190033413"/>
              </p:ext>
            </p:extLst>
          </p:nvPr>
        </p:nvGraphicFramePr>
        <p:xfrm>
          <a:off x="1619672" y="4437112"/>
          <a:ext cx="5623916" cy="720080"/>
        </p:xfrm>
        <a:graphic>
          <a:graphicData uri="http://schemas.openxmlformats.org/presentationml/2006/ole">
            <mc:AlternateContent xmlns:mc="http://schemas.openxmlformats.org/markup-compatibility/2006">
              <mc:Choice xmlns:v="urn:schemas-microsoft-com:vml" Requires="v">
                <p:oleObj spid="_x0000_s19587" name="公式" r:id="rId7" imgW="1930400" imgH="254000" progId="Equation.3">
                  <p:embed/>
                </p:oleObj>
              </mc:Choice>
              <mc:Fallback>
                <p:oleObj name="公式" r:id="rId7" imgW="1930400" imgH="2540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19672" y="4437112"/>
                        <a:ext cx="5623916" cy="720080"/>
                      </a:xfrm>
                      <a:prstGeom prst="rect">
                        <a:avLst/>
                      </a:prstGeom>
                      <a:noFill/>
                    </p:spPr>
                  </p:pic>
                </p:oleObj>
              </mc:Fallback>
            </mc:AlternateContent>
          </a:graphicData>
        </a:graphic>
      </p:graphicFrame>
      <p:graphicFrame>
        <p:nvGraphicFramePr>
          <p:cNvPr id="23" name="对象 22"/>
          <p:cNvGraphicFramePr>
            <a:graphicFrameLocks noChangeAspect="1"/>
          </p:cNvGraphicFramePr>
          <p:nvPr>
            <p:extLst>
              <p:ext uri="{D42A27DB-BD31-4B8C-83A1-F6EECF244321}">
                <p14:modId xmlns:p14="http://schemas.microsoft.com/office/powerpoint/2010/main" val="2418692665"/>
              </p:ext>
            </p:extLst>
          </p:nvPr>
        </p:nvGraphicFramePr>
        <p:xfrm>
          <a:off x="1115616" y="5229200"/>
          <a:ext cx="7821269" cy="1008112"/>
        </p:xfrm>
        <a:graphic>
          <a:graphicData uri="http://schemas.openxmlformats.org/presentationml/2006/ole">
            <mc:AlternateContent xmlns:mc="http://schemas.openxmlformats.org/markup-compatibility/2006">
              <mc:Choice xmlns:v="urn:schemas-microsoft-com:vml" Requires="v">
                <p:oleObj spid="_x0000_s19588" name="公式" r:id="rId9" imgW="2895600" imgH="393700" progId="Equation.3">
                  <p:embed/>
                </p:oleObj>
              </mc:Choice>
              <mc:Fallback>
                <p:oleObj name="公式" r:id="rId9" imgW="2895600" imgH="3937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115616" y="5229200"/>
                        <a:ext cx="7821269" cy="1008112"/>
                      </a:xfrm>
                      <a:prstGeom prst="rect">
                        <a:avLst/>
                      </a:prstGeom>
                      <a:noFill/>
                    </p:spPr>
                  </p:pic>
                </p:oleObj>
              </mc:Fallback>
            </mc:AlternateContent>
          </a:graphicData>
        </a:graphic>
      </p:graphicFrame>
    </p:spTree>
    <p:extLst>
      <p:ext uri="{BB962C8B-B14F-4D97-AF65-F5344CB8AC3E}">
        <p14:creationId xmlns:p14="http://schemas.microsoft.com/office/powerpoint/2010/main" val="108017004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46646"/>
            <a:ext cx="8229600" cy="1354162"/>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两个亲本群体的配子基因型频率及杂交群体的均值和遗传方差计算</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21516" name="Picture 1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008" y="1844824"/>
            <a:ext cx="9036496" cy="388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66410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杂交</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4000" b="1" baseline="-250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群体</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的</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均值</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和中亲优势</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3" name="对象 12"/>
          <p:cNvGraphicFramePr>
            <a:graphicFrameLocks noChangeAspect="1"/>
          </p:cNvGraphicFramePr>
          <p:nvPr>
            <p:extLst>
              <p:ext uri="{D42A27DB-BD31-4B8C-83A1-F6EECF244321}">
                <p14:modId xmlns:p14="http://schemas.microsoft.com/office/powerpoint/2010/main" val="3090582893"/>
              </p:ext>
            </p:extLst>
          </p:nvPr>
        </p:nvGraphicFramePr>
        <p:xfrm>
          <a:off x="1979712" y="1412776"/>
          <a:ext cx="5055048" cy="720080"/>
        </p:xfrm>
        <a:graphic>
          <a:graphicData uri="http://schemas.openxmlformats.org/presentationml/2006/ole">
            <mc:AlternateContent xmlns:mc="http://schemas.openxmlformats.org/markup-compatibility/2006">
              <mc:Choice xmlns:v="urn:schemas-microsoft-com:vml" Requires="v">
                <p:oleObj spid="_x0000_s22627" name="公式" r:id="rId3" imgW="1625600" imgH="241300" progId="Equation.3">
                  <p:embed/>
                </p:oleObj>
              </mc:Choice>
              <mc:Fallback>
                <p:oleObj name="公式" r:id="rId3" imgW="1625600" imgH="2413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9712" y="1412776"/>
                        <a:ext cx="5055048" cy="720080"/>
                      </a:xfrm>
                      <a:prstGeom prst="rect">
                        <a:avLst/>
                      </a:prstGeom>
                      <a:noFill/>
                    </p:spPr>
                  </p:pic>
                </p:oleObj>
              </mc:Fallback>
            </mc:AlternateContent>
          </a:graphicData>
        </a:graphic>
      </p:graphicFrame>
      <p:graphicFrame>
        <p:nvGraphicFramePr>
          <p:cNvPr id="21" name="对象 20"/>
          <p:cNvGraphicFramePr>
            <a:graphicFrameLocks noChangeAspect="1"/>
          </p:cNvGraphicFramePr>
          <p:nvPr>
            <p:extLst>
              <p:ext uri="{D42A27DB-BD31-4B8C-83A1-F6EECF244321}">
                <p14:modId xmlns:p14="http://schemas.microsoft.com/office/powerpoint/2010/main" val="1469430443"/>
              </p:ext>
            </p:extLst>
          </p:nvPr>
        </p:nvGraphicFramePr>
        <p:xfrm>
          <a:off x="1979711" y="2132856"/>
          <a:ext cx="3782697" cy="720080"/>
        </p:xfrm>
        <a:graphic>
          <a:graphicData uri="http://schemas.openxmlformats.org/presentationml/2006/ole">
            <mc:AlternateContent xmlns:mc="http://schemas.openxmlformats.org/markup-compatibility/2006">
              <mc:Choice xmlns:v="urn:schemas-microsoft-com:vml" Requires="v">
                <p:oleObj spid="_x0000_s22628" name="公式" r:id="rId5" imgW="1295400" imgH="254000" progId="Equation.3">
                  <p:embed/>
                </p:oleObj>
              </mc:Choice>
              <mc:Fallback>
                <p:oleObj name="公式" r:id="rId5" imgW="1295400" imgH="2540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79711" y="2132856"/>
                        <a:ext cx="3782697" cy="720080"/>
                      </a:xfrm>
                      <a:prstGeom prst="rect">
                        <a:avLst/>
                      </a:prstGeom>
                      <a:noFill/>
                    </p:spPr>
                  </p:pic>
                </p:oleObj>
              </mc:Fallback>
            </mc:AlternateContent>
          </a:graphicData>
        </a:graphic>
      </p:graphicFrame>
      <p:graphicFrame>
        <p:nvGraphicFramePr>
          <p:cNvPr id="24" name="对象 23"/>
          <p:cNvGraphicFramePr>
            <a:graphicFrameLocks noChangeAspect="1"/>
          </p:cNvGraphicFramePr>
          <p:nvPr>
            <p:extLst>
              <p:ext uri="{D42A27DB-BD31-4B8C-83A1-F6EECF244321}">
                <p14:modId xmlns:p14="http://schemas.microsoft.com/office/powerpoint/2010/main" val="1030723125"/>
              </p:ext>
            </p:extLst>
          </p:nvPr>
        </p:nvGraphicFramePr>
        <p:xfrm>
          <a:off x="2699791" y="2852936"/>
          <a:ext cx="1790353" cy="648072"/>
        </p:xfrm>
        <a:graphic>
          <a:graphicData uri="http://schemas.openxmlformats.org/presentationml/2006/ole">
            <mc:AlternateContent xmlns:mc="http://schemas.openxmlformats.org/markup-compatibility/2006">
              <mc:Choice xmlns:v="urn:schemas-microsoft-com:vml" Requires="v">
                <p:oleObj spid="_x0000_s22629" name="公式" r:id="rId7" imgW="596900" imgH="228600" progId="Equation.3">
                  <p:embed/>
                </p:oleObj>
              </mc:Choice>
              <mc:Fallback>
                <p:oleObj name="公式" r:id="rId7" imgW="596900" imgH="2286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99791" y="2852936"/>
                        <a:ext cx="1790353" cy="648072"/>
                      </a:xfrm>
                      <a:prstGeom prst="rect">
                        <a:avLst/>
                      </a:prstGeom>
                      <a:noFill/>
                    </p:spPr>
                  </p:pic>
                </p:oleObj>
              </mc:Fallback>
            </mc:AlternateContent>
          </a:graphicData>
        </a:graphic>
      </p:graphicFrame>
      <p:sp>
        <p:nvSpPr>
          <p:cNvPr id="28" name="矩形 27"/>
          <p:cNvSpPr/>
          <p:nvPr/>
        </p:nvSpPr>
        <p:spPr>
          <a:xfrm>
            <a:off x="5762257" y="2204864"/>
            <a:ext cx="2698175" cy="523220"/>
          </a:xfrm>
          <a:prstGeom prst="rect">
            <a:avLst/>
          </a:prstGeom>
        </p:spPr>
        <p:txBody>
          <a:bodyPr wrap="none">
            <a:sp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（单基因模型）</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9" name="矩形 28"/>
          <p:cNvSpPr/>
          <p:nvPr/>
        </p:nvSpPr>
        <p:spPr>
          <a:xfrm>
            <a:off x="5762257" y="2852936"/>
            <a:ext cx="2698175" cy="523220"/>
          </a:xfrm>
          <a:prstGeom prst="rect">
            <a:avLst/>
          </a:prstGeom>
        </p:spPr>
        <p:txBody>
          <a:bodyPr wrap="none">
            <a:sp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多</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基因</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模型）</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93095858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杂交</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4000" b="1" baseline="-250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群体</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的</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均值</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和中亲优势</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7" name="内容占位符 26"/>
          <p:cNvSpPr>
            <a:spLocks noGrp="1"/>
          </p:cNvSpPr>
          <p:nvPr>
            <p:ph idx="1"/>
          </p:nvPr>
        </p:nvSpPr>
        <p:spPr>
          <a:xfrm>
            <a:off x="323528" y="1091877"/>
            <a:ext cx="8507288" cy="5361459"/>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近交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衰退一样，中亲优势也只依赖于每个座位上基因的显性效应。</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加性基因不会</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引起近交衰退，也不会引起杂种优势。中亲优势依赖于两个亲本群体基因频率差异的平方。基因频率无差异的两个群体，杂交也就不会产生杂种优势，基因频率在一个群体中为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、另一个群体中为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时，这时的两个亲本都是自交系，中亲杂种优势达到最高</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推广</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到多基因时，如果不同座位的基因显性效应有不同的方向，这时的中亲优势会相互抵消。因此，看不到中亲优势的杂交</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中，不一定代表无显性效应存在。当所有等位基因频率在两个亲本中只有</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两种取值时，中亲优势等于显性效应的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代数和。</a:t>
            </a:r>
          </a:p>
        </p:txBody>
      </p:sp>
    </p:spTree>
    <p:extLst>
      <p:ext uri="{BB962C8B-B14F-4D97-AF65-F5344CB8AC3E}">
        <p14:creationId xmlns:p14="http://schemas.microsoft.com/office/powerpoint/2010/main" val="248542015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杂交</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4000" b="1"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群体的</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均值和中亲优势</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0" name="内容占位符 9"/>
          <p:cNvSpPr>
            <a:spLocks noGrp="1"/>
          </p:cNvSpPr>
          <p:nvPr>
            <p:ph idx="1"/>
          </p:nvPr>
        </p:nvSpPr>
        <p:spPr>
          <a:xfrm>
            <a:off x="457200" y="4149080"/>
            <a:ext cx="8229600" cy="1872208"/>
          </a:xfrm>
        </p:spPr>
        <p:txBody>
          <a:bodyPr>
            <a:norm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从</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上面的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公式看到</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，杂种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的中亲优势只有杂种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的一半。在一个遗传研究群体中，如果没有观察</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到</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这种</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关系</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，意味着其他遗传因素的存在，如连锁和上位性互作等</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5" name="对象 4"/>
          <p:cNvGraphicFramePr>
            <a:graphicFrameLocks noChangeAspect="1"/>
          </p:cNvGraphicFramePr>
          <p:nvPr>
            <p:extLst>
              <p:ext uri="{D42A27DB-BD31-4B8C-83A1-F6EECF244321}">
                <p14:modId xmlns:p14="http://schemas.microsoft.com/office/powerpoint/2010/main" val="3821704719"/>
              </p:ext>
            </p:extLst>
          </p:nvPr>
        </p:nvGraphicFramePr>
        <p:xfrm>
          <a:off x="611560" y="1268759"/>
          <a:ext cx="8064896" cy="944183"/>
        </p:xfrm>
        <a:graphic>
          <a:graphicData uri="http://schemas.openxmlformats.org/presentationml/2006/ole">
            <mc:AlternateContent xmlns:mc="http://schemas.openxmlformats.org/markup-compatibility/2006">
              <mc:Choice xmlns:v="urn:schemas-microsoft-com:vml" Requires="v">
                <p:oleObj spid="_x0000_s23640" name="公式" r:id="rId3" imgW="3200400" imgH="393700" progId="Equation.3">
                  <p:embed/>
                </p:oleObj>
              </mc:Choice>
              <mc:Fallback>
                <p:oleObj name="公式" r:id="rId3" imgW="3200400" imgH="3937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560" y="1268759"/>
                        <a:ext cx="8064896" cy="944183"/>
                      </a:xfrm>
                      <a:prstGeom prst="rect">
                        <a:avLst/>
                      </a:prstGeom>
                      <a:noFill/>
                    </p:spPr>
                  </p:pic>
                </p:oleObj>
              </mc:Fallback>
            </mc:AlternateContent>
          </a:graphicData>
        </a:graphic>
      </p:graphicFrame>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7" name="对象 6"/>
          <p:cNvGraphicFramePr>
            <a:graphicFrameLocks noChangeAspect="1"/>
          </p:cNvGraphicFramePr>
          <p:nvPr>
            <p:extLst>
              <p:ext uri="{D42A27DB-BD31-4B8C-83A1-F6EECF244321}">
                <p14:modId xmlns:p14="http://schemas.microsoft.com/office/powerpoint/2010/main" val="2130569133"/>
              </p:ext>
            </p:extLst>
          </p:nvPr>
        </p:nvGraphicFramePr>
        <p:xfrm>
          <a:off x="1187623" y="2204864"/>
          <a:ext cx="6685343" cy="936104"/>
        </p:xfrm>
        <a:graphic>
          <a:graphicData uri="http://schemas.openxmlformats.org/presentationml/2006/ole">
            <mc:AlternateContent xmlns:mc="http://schemas.openxmlformats.org/markup-compatibility/2006">
              <mc:Choice xmlns:v="urn:schemas-microsoft-com:vml" Requires="v">
                <p:oleObj spid="_x0000_s23641" name="公式" r:id="rId5" imgW="2679700" imgH="393700" progId="Equation.3">
                  <p:embed/>
                </p:oleObj>
              </mc:Choice>
              <mc:Fallback>
                <p:oleObj name="公式" r:id="rId5" imgW="2679700" imgH="3937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87623" y="2204864"/>
                        <a:ext cx="6685343" cy="936104"/>
                      </a:xfrm>
                      <a:prstGeom prst="rect">
                        <a:avLst/>
                      </a:prstGeom>
                      <a:noFill/>
                    </p:spPr>
                  </p:pic>
                </p:oleObj>
              </mc:Fallback>
            </mc:AlternateContent>
          </a:graphicData>
        </a:graphic>
      </p:graphicFrame>
      <p:sp>
        <p:nvSpPr>
          <p:cNvPr id="8"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9" name="对象 8"/>
          <p:cNvGraphicFramePr>
            <a:graphicFrameLocks noChangeAspect="1"/>
          </p:cNvGraphicFramePr>
          <p:nvPr>
            <p:extLst>
              <p:ext uri="{D42A27DB-BD31-4B8C-83A1-F6EECF244321}">
                <p14:modId xmlns:p14="http://schemas.microsoft.com/office/powerpoint/2010/main" val="4114488586"/>
              </p:ext>
            </p:extLst>
          </p:nvPr>
        </p:nvGraphicFramePr>
        <p:xfrm>
          <a:off x="467545" y="2996952"/>
          <a:ext cx="5040560" cy="984324"/>
        </p:xfrm>
        <a:graphic>
          <a:graphicData uri="http://schemas.openxmlformats.org/presentationml/2006/ole">
            <mc:AlternateContent xmlns:mc="http://schemas.openxmlformats.org/markup-compatibility/2006">
              <mc:Choice xmlns:v="urn:schemas-microsoft-com:vml" Requires="v">
                <p:oleObj spid="_x0000_s23642" name="公式" r:id="rId7" imgW="1916868" imgH="393529" progId="Equation.3">
                  <p:embed/>
                </p:oleObj>
              </mc:Choice>
              <mc:Fallback>
                <p:oleObj name="公式" r:id="rId7" imgW="1916868" imgH="393529"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7545" y="2996952"/>
                        <a:ext cx="5040560" cy="984324"/>
                      </a:xfrm>
                      <a:prstGeom prst="rect">
                        <a:avLst/>
                      </a:prstGeom>
                      <a:noFill/>
                    </p:spPr>
                  </p:pic>
                </p:oleObj>
              </mc:Fallback>
            </mc:AlternateContent>
          </a:graphicData>
        </a:graphic>
      </p:graphicFrame>
    </p:spTree>
    <p:extLst>
      <p:ext uri="{BB962C8B-B14F-4D97-AF65-F5344CB8AC3E}">
        <p14:creationId xmlns:p14="http://schemas.microsoft.com/office/powerpoint/2010/main" val="5842486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59632" y="346646"/>
            <a:ext cx="6408712" cy="706090"/>
          </a:xfrm>
        </p:spPr>
        <p:txBody>
          <a:bodyPr>
            <a:norm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纯系</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品种</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的</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选育</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467544" y="1124744"/>
            <a:ext cx="8208912" cy="4536504"/>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纯系品种的育种过程（包括杂交品种育种过程中的自交系选育），其实就是优良的纯合重组基因型的选育过程。自交是一种极端形式的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近交，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本节内容对其他形式的近交也是适用的，只不过纯系的产生速度慢一些而已</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。因此，这</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一章提到的纯系，有的地方也称为自交系或近交系</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对于</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目标是选育杂交种的育种过程，优良重组自交系选育只是育种的第一步。在得到优良的自交系后，还要测试这些自交系与其它自交系杂交</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的表现，以选育出表现优异的杂交品种</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01688298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杂种优势的其他度量方法</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0" name="内容占位符 9"/>
          <p:cNvSpPr>
            <a:spLocks noGrp="1"/>
          </p:cNvSpPr>
          <p:nvPr>
            <p:ph idx="1"/>
          </p:nvPr>
        </p:nvSpPr>
        <p:spPr>
          <a:xfrm>
            <a:off x="683568" y="1124744"/>
            <a:ext cx="7776864" cy="4104457"/>
          </a:xfrm>
        </p:spPr>
        <p:txBody>
          <a:bodyPr>
            <a:norm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为方便起见，在杂种优势的一些理论研究中，多</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采用中</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亲优势</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而</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在实际应用中，人们还采用超中亲的百分数来表示杂种优势，如表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12.2</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育种</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家有时关心的可能还有超高亲优势，或相对于某对照品种的优势。因此，杂种优势有时也常常用超高亲或超对照品种的百分数表示。</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260883168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杂种优势与亲本遗传差异的关系</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0" name="内容占位符 9"/>
          <p:cNvSpPr>
            <a:spLocks noGrp="1"/>
          </p:cNvSpPr>
          <p:nvPr>
            <p:ph idx="1"/>
          </p:nvPr>
        </p:nvSpPr>
        <p:spPr>
          <a:xfrm>
            <a:off x="683568" y="1196751"/>
            <a:ext cx="7776864" cy="3312369"/>
          </a:xfrm>
        </p:spPr>
        <p:txBody>
          <a:bodyPr>
            <a:norm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12.28</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12.30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均表明，两个亲本之间基因频率的差异越大、差异的座位越多，亲本间的遗传差异越大，杂种优势也就越高</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但是</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，很多研究都表明，这一结论仅在一定范围内成立。超过一定的范围，随着遗传差异的增加，杂种优势还会下降，甚至出现杂种不育的现象。</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306725623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354162"/>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玉米杂交</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4000" b="1"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的平均单株产量（</a:t>
            </a:r>
            <a:r>
              <a:rPr lang="en-US" altLang="zh-CN" sz="4000" b="1" dirty="0" err="1">
                <a:latin typeface="Times New Roman" panose="02020603050405020304" pitchFamily="18" charset="0"/>
                <a:ea typeface="黑体" panose="02010609060101010101" pitchFamily="49" charset="-122"/>
                <a:cs typeface="Times New Roman" panose="02020603050405020304" pitchFamily="18" charset="0"/>
              </a:rPr>
              <a:t>lb</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）与亲本自交系遗传差异的关系</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5" name="表格 4"/>
          <p:cNvGraphicFramePr>
            <a:graphicFrameLocks noGrp="1"/>
          </p:cNvGraphicFramePr>
          <p:nvPr>
            <p:extLst>
              <p:ext uri="{D42A27DB-BD31-4B8C-83A1-F6EECF244321}">
                <p14:modId xmlns:p14="http://schemas.microsoft.com/office/powerpoint/2010/main" val="1088061162"/>
              </p:ext>
            </p:extLst>
          </p:nvPr>
        </p:nvGraphicFramePr>
        <p:xfrm>
          <a:off x="78305" y="1700808"/>
          <a:ext cx="8987389" cy="4392486"/>
        </p:xfrm>
        <a:graphic>
          <a:graphicData uri="http://schemas.openxmlformats.org/drawingml/2006/table">
            <a:tbl>
              <a:tblPr firstRow="1" firstCol="1" bandRow="1">
                <a:tableStyleId>{5C22544A-7EE6-4342-B048-85BDC9FD1C3A}</a:tableStyleId>
              </a:tblPr>
              <a:tblGrid>
                <a:gridCol w="3575685"/>
                <a:gridCol w="1031992"/>
                <a:gridCol w="1031992"/>
                <a:gridCol w="1673860"/>
                <a:gridCol w="1673860"/>
              </a:tblGrid>
              <a:tr h="488054">
                <a:tc>
                  <a:txBody>
                    <a:bodyPr/>
                    <a:lstStyle/>
                    <a:p>
                      <a:pPr algn="just">
                        <a:spcAft>
                          <a:spcPts val="0"/>
                        </a:spcAft>
                      </a:pPr>
                      <a:r>
                        <a:rPr lang="zh-CN" sz="2400" kern="0" dirty="0">
                          <a:effectLst/>
                        </a:rPr>
                        <a:t>杂交亲本</a:t>
                      </a:r>
                      <a:endParaRPr lang="zh-CN" sz="2400" kern="100" dirty="0">
                        <a:effectLst/>
                        <a:latin typeface="Calibri"/>
                        <a:ea typeface="宋体"/>
                        <a:cs typeface="Times New Roman"/>
                      </a:endParaRPr>
                    </a:p>
                  </a:txBody>
                  <a:tcPr marL="68580" marR="68580" marT="0" marB="0" anchor="ctr"/>
                </a:tc>
                <a:tc>
                  <a:txBody>
                    <a:bodyPr/>
                    <a:lstStyle/>
                    <a:p>
                      <a:pPr algn="just">
                        <a:spcAft>
                          <a:spcPts val="0"/>
                        </a:spcAft>
                      </a:pPr>
                      <a:r>
                        <a:rPr lang="en-US" sz="2400" kern="0">
                          <a:effectLst/>
                        </a:rPr>
                        <a:t>F</a:t>
                      </a:r>
                      <a:r>
                        <a:rPr lang="en-US" sz="2400" kern="0" baseline="-25000">
                          <a:effectLst/>
                        </a:rPr>
                        <a:t>1</a:t>
                      </a:r>
                      <a:r>
                        <a:rPr lang="zh-CN" sz="2400" kern="0">
                          <a:effectLst/>
                        </a:rPr>
                        <a:t>产量</a:t>
                      </a:r>
                      <a:endParaRPr lang="zh-CN" sz="2400" kern="100">
                        <a:effectLst/>
                        <a:latin typeface="Calibri"/>
                        <a:ea typeface="宋体"/>
                        <a:cs typeface="Times New Roman"/>
                      </a:endParaRPr>
                    </a:p>
                  </a:txBody>
                  <a:tcPr marL="68580" marR="68580" marT="0" marB="0" anchor="ctr"/>
                </a:tc>
                <a:tc>
                  <a:txBody>
                    <a:bodyPr/>
                    <a:lstStyle/>
                    <a:p>
                      <a:pPr algn="just">
                        <a:spcAft>
                          <a:spcPts val="0"/>
                        </a:spcAft>
                      </a:pPr>
                      <a:r>
                        <a:rPr lang="en-US" sz="2400" kern="0">
                          <a:effectLst/>
                        </a:rPr>
                        <a:t>F</a:t>
                      </a:r>
                      <a:r>
                        <a:rPr lang="en-US" sz="2400" kern="0" baseline="-25000">
                          <a:effectLst/>
                        </a:rPr>
                        <a:t>2</a:t>
                      </a:r>
                      <a:r>
                        <a:rPr lang="zh-CN" sz="2400" kern="0">
                          <a:effectLst/>
                        </a:rPr>
                        <a:t>产量</a:t>
                      </a:r>
                      <a:endParaRPr lang="zh-CN" sz="2400" kern="100">
                        <a:effectLst/>
                        <a:latin typeface="Calibri"/>
                        <a:ea typeface="宋体"/>
                        <a:cs typeface="Times New Roman"/>
                      </a:endParaRPr>
                    </a:p>
                  </a:txBody>
                  <a:tcPr marL="68580" marR="68580" marT="0" marB="0" anchor="ctr"/>
                </a:tc>
                <a:tc>
                  <a:txBody>
                    <a:bodyPr/>
                    <a:lstStyle/>
                    <a:p>
                      <a:pPr algn="just">
                        <a:spcAft>
                          <a:spcPts val="0"/>
                        </a:spcAft>
                      </a:pPr>
                      <a:r>
                        <a:rPr lang="en-US" sz="2400" kern="0">
                          <a:effectLst/>
                        </a:rPr>
                        <a:t>F</a:t>
                      </a:r>
                      <a:r>
                        <a:rPr lang="en-US" sz="2400" kern="0" baseline="-25000">
                          <a:effectLst/>
                        </a:rPr>
                        <a:t>1</a:t>
                      </a:r>
                      <a:r>
                        <a:rPr lang="zh-CN" sz="2400" kern="0">
                          <a:effectLst/>
                        </a:rPr>
                        <a:t>中亲优势</a:t>
                      </a:r>
                      <a:endParaRPr lang="zh-CN" sz="2400" kern="100">
                        <a:effectLst/>
                        <a:latin typeface="Calibri"/>
                        <a:ea typeface="宋体"/>
                        <a:cs typeface="Times New Roman"/>
                      </a:endParaRPr>
                    </a:p>
                  </a:txBody>
                  <a:tcPr marL="68580" marR="68580" marT="0" marB="0" anchor="ctr"/>
                </a:tc>
                <a:tc>
                  <a:txBody>
                    <a:bodyPr/>
                    <a:lstStyle/>
                    <a:p>
                      <a:pPr algn="just">
                        <a:spcAft>
                          <a:spcPts val="0"/>
                        </a:spcAft>
                      </a:pPr>
                      <a:r>
                        <a:rPr lang="en-US" sz="2400" kern="0">
                          <a:effectLst/>
                        </a:rPr>
                        <a:t>F</a:t>
                      </a:r>
                      <a:r>
                        <a:rPr lang="en-US" sz="2400" kern="0" baseline="-25000">
                          <a:effectLst/>
                        </a:rPr>
                        <a:t>1</a:t>
                      </a:r>
                      <a:r>
                        <a:rPr lang="zh-CN" sz="2400" kern="0">
                          <a:effectLst/>
                        </a:rPr>
                        <a:t>高亲优势</a:t>
                      </a:r>
                      <a:endParaRPr lang="zh-CN" sz="2400" kern="100">
                        <a:effectLst/>
                        <a:latin typeface="Calibri"/>
                        <a:ea typeface="宋体"/>
                        <a:cs typeface="Times New Roman"/>
                      </a:endParaRPr>
                    </a:p>
                  </a:txBody>
                  <a:tcPr marL="68580" marR="68580" marT="0" marB="0" anchor="ctr"/>
                </a:tc>
              </a:tr>
              <a:tr h="488054">
                <a:tc>
                  <a:txBody>
                    <a:bodyPr/>
                    <a:lstStyle/>
                    <a:p>
                      <a:pPr algn="l">
                        <a:spcAft>
                          <a:spcPts val="0"/>
                        </a:spcAft>
                      </a:pPr>
                      <a:r>
                        <a:rPr lang="zh-CN" sz="2400" kern="0" dirty="0">
                          <a:effectLst/>
                        </a:rPr>
                        <a:t>群体内随机交配</a:t>
                      </a:r>
                      <a:endParaRPr lang="zh-CN" sz="2400" kern="100" dirty="0">
                        <a:effectLst/>
                        <a:latin typeface="Calibri"/>
                        <a:ea typeface="宋体"/>
                        <a:cs typeface="Times New Roman"/>
                      </a:endParaRPr>
                    </a:p>
                  </a:txBody>
                  <a:tcPr marL="68580" marR="68580" marT="0" marB="0" anchor="ctr"/>
                </a:tc>
                <a:tc>
                  <a:txBody>
                    <a:bodyPr/>
                    <a:lstStyle/>
                    <a:p>
                      <a:pPr algn="l">
                        <a:spcAft>
                          <a:spcPts val="0"/>
                        </a:spcAft>
                      </a:pPr>
                      <a:r>
                        <a:rPr lang="en-US" sz="2400" kern="0" dirty="0">
                          <a:effectLst/>
                        </a:rPr>
                        <a:t>0.352</a:t>
                      </a:r>
                      <a:endParaRPr lang="zh-CN" sz="2400" kern="100" dirty="0">
                        <a:effectLst/>
                        <a:latin typeface="Calibri"/>
                        <a:ea typeface="宋体"/>
                        <a:cs typeface="Times New Roman"/>
                      </a:endParaRPr>
                    </a:p>
                  </a:txBody>
                  <a:tcPr marL="68580" marR="68580" marT="0" marB="0" anchor="ctr"/>
                </a:tc>
                <a:tc>
                  <a:txBody>
                    <a:bodyPr/>
                    <a:lstStyle/>
                    <a:p>
                      <a:endParaRPr lang="zh-CN" sz="2400" kern="100">
                        <a:effectLst/>
                        <a:latin typeface="Calibri"/>
                      </a:endParaRPr>
                    </a:p>
                  </a:txBody>
                  <a:tcPr marL="68580" marR="68580" marT="0" marB="0" anchor="ctr"/>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nchor="ctr"/>
                </a:tc>
              </a:tr>
              <a:tr h="488054">
                <a:tc>
                  <a:txBody>
                    <a:bodyPr/>
                    <a:lstStyle/>
                    <a:p>
                      <a:pPr algn="l">
                        <a:spcAft>
                          <a:spcPts val="0"/>
                        </a:spcAft>
                      </a:pPr>
                      <a:r>
                        <a:rPr lang="zh-CN" sz="2400" kern="0">
                          <a:effectLst/>
                        </a:rPr>
                        <a:t>同一个地区的两个自交系</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kern="0" dirty="0">
                          <a:effectLst/>
                        </a:rPr>
                        <a:t>0.392</a:t>
                      </a:r>
                      <a:endParaRPr lang="zh-CN" sz="2400" kern="100" dirty="0">
                        <a:effectLst/>
                        <a:latin typeface="Calibri"/>
                        <a:ea typeface="宋体"/>
                        <a:cs typeface="Times New Roman"/>
                      </a:endParaRPr>
                    </a:p>
                  </a:txBody>
                  <a:tcPr marL="68580" marR="68580" marT="0" marB="0" anchor="ctr"/>
                </a:tc>
                <a:tc>
                  <a:txBody>
                    <a:bodyPr/>
                    <a:lstStyle/>
                    <a:p>
                      <a:pPr algn="l">
                        <a:spcAft>
                          <a:spcPts val="0"/>
                        </a:spcAft>
                      </a:pPr>
                      <a:r>
                        <a:rPr lang="en-US" sz="2400" kern="0" dirty="0">
                          <a:effectLst/>
                        </a:rPr>
                        <a:t>0.359</a:t>
                      </a:r>
                      <a:endParaRPr lang="zh-CN" sz="2400" kern="100" dirty="0">
                        <a:effectLst/>
                        <a:latin typeface="Calibri"/>
                        <a:ea typeface="宋体"/>
                        <a:cs typeface="Times New Roman"/>
                      </a:endParaRPr>
                    </a:p>
                  </a:txBody>
                  <a:tcPr marL="68580" marR="68580" marT="0" marB="0" anchor="ctr"/>
                </a:tc>
                <a:tc>
                  <a:txBody>
                    <a:bodyPr/>
                    <a:lstStyle/>
                    <a:p>
                      <a:pPr algn="l">
                        <a:spcAft>
                          <a:spcPts val="0"/>
                        </a:spcAft>
                      </a:pPr>
                      <a:r>
                        <a:rPr lang="en-US" sz="2400" kern="0">
                          <a:effectLst/>
                        </a:rPr>
                        <a:t>0.040</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kern="0">
                          <a:effectLst/>
                        </a:rPr>
                        <a:t>0.023</a:t>
                      </a:r>
                      <a:endParaRPr lang="zh-CN" sz="2400" kern="100">
                        <a:effectLst/>
                        <a:latin typeface="Calibri"/>
                        <a:ea typeface="宋体"/>
                        <a:cs typeface="Times New Roman"/>
                      </a:endParaRPr>
                    </a:p>
                  </a:txBody>
                  <a:tcPr marL="68580" marR="68580" marT="0" marB="0" anchor="ctr"/>
                </a:tc>
              </a:tr>
              <a:tr h="488054">
                <a:tc>
                  <a:txBody>
                    <a:bodyPr/>
                    <a:lstStyle/>
                    <a:p>
                      <a:pPr algn="l">
                        <a:spcAft>
                          <a:spcPts val="0"/>
                        </a:spcAft>
                      </a:pPr>
                      <a:r>
                        <a:rPr lang="zh-CN" sz="2400" kern="0">
                          <a:effectLst/>
                        </a:rPr>
                        <a:t>美国东南×中西群体</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kern="0">
                          <a:effectLst/>
                        </a:rPr>
                        <a:t>0.488</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kern="0">
                          <a:effectLst/>
                        </a:rPr>
                        <a:t>0.456</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kern="0" dirty="0">
                          <a:effectLst/>
                        </a:rPr>
                        <a:t>0.076</a:t>
                      </a:r>
                      <a:endParaRPr lang="zh-CN" sz="2400" kern="100" dirty="0">
                        <a:effectLst/>
                        <a:latin typeface="Calibri"/>
                        <a:ea typeface="宋体"/>
                        <a:cs typeface="Times New Roman"/>
                      </a:endParaRPr>
                    </a:p>
                  </a:txBody>
                  <a:tcPr marL="68580" marR="68580" marT="0" marB="0" anchor="ctr"/>
                </a:tc>
                <a:tc>
                  <a:txBody>
                    <a:bodyPr/>
                    <a:lstStyle/>
                    <a:p>
                      <a:pPr algn="l">
                        <a:spcAft>
                          <a:spcPts val="0"/>
                        </a:spcAft>
                      </a:pPr>
                      <a:r>
                        <a:rPr lang="en-US" sz="2400" kern="0">
                          <a:effectLst/>
                        </a:rPr>
                        <a:t>0.063</a:t>
                      </a:r>
                      <a:endParaRPr lang="zh-CN" sz="2400" kern="100">
                        <a:effectLst/>
                        <a:latin typeface="Calibri"/>
                        <a:ea typeface="宋体"/>
                        <a:cs typeface="Times New Roman"/>
                      </a:endParaRPr>
                    </a:p>
                  </a:txBody>
                  <a:tcPr marL="68580" marR="68580" marT="0" marB="0" anchor="ctr"/>
                </a:tc>
              </a:tr>
              <a:tr h="488054">
                <a:tc>
                  <a:txBody>
                    <a:bodyPr/>
                    <a:lstStyle/>
                    <a:p>
                      <a:pPr algn="l">
                        <a:spcAft>
                          <a:spcPts val="0"/>
                        </a:spcAft>
                      </a:pPr>
                      <a:r>
                        <a:rPr lang="zh-CN" sz="2400" kern="0">
                          <a:effectLst/>
                        </a:rPr>
                        <a:t>美国东南×波多黎各群体</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kern="0">
                          <a:effectLst/>
                        </a:rPr>
                        <a:t>0.520</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kern="0">
                          <a:effectLst/>
                        </a:rPr>
                        <a:t>0.454</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kern="0" dirty="0">
                          <a:effectLst/>
                        </a:rPr>
                        <a:t>0.134</a:t>
                      </a:r>
                      <a:endParaRPr lang="zh-CN" sz="2400" kern="100" dirty="0">
                        <a:effectLst/>
                        <a:latin typeface="Calibri"/>
                        <a:ea typeface="宋体"/>
                        <a:cs typeface="Times New Roman"/>
                      </a:endParaRPr>
                    </a:p>
                  </a:txBody>
                  <a:tcPr marL="68580" marR="68580" marT="0" marB="0" anchor="ctr"/>
                </a:tc>
                <a:tc>
                  <a:txBody>
                    <a:bodyPr/>
                    <a:lstStyle/>
                    <a:p>
                      <a:pPr algn="l">
                        <a:spcAft>
                          <a:spcPts val="0"/>
                        </a:spcAft>
                      </a:pPr>
                      <a:r>
                        <a:rPr lang="en-US" sz="2400" kern="0" dirty="0">
                          <a:effectLst/>
                        </a:rPr>
                        <a:t>0.102</a:t>
                      </a:r>
                      <a:endParaRPr lang="zh-CN" sz="2400" kern="100" dirty="0">
                        <a:effectLst/>
                        <a:latin typeface="Calibri"/>
                        <a:ea typeface="宋体"/>
                        <a:cs typeface="Times New Roman"/>
                      </a:endParaRPr>
                    </a:p>
                  </a:txBody>
                  <a:tcPr marL="68580" marR="68580" marT="0" marB="0" anchor="ctr"/>
                </a:tc>
              </a:tr>
              <a:tr h="488054">
                <a:tc>
                  <a:txBody>
                    <a:bodyPr/>
                    <a:lstStyle/>
                    <a:p>
                      <a:pPr algn="l">
                        <a:spcAft>
                          <a:spcPts val="0"/>
                        </a:spcAft>
                      </a:pPr>
                      <a:r>
                        <a:rPr lang="zh-CN" sz="2400" kern="0">
                          <a:effectLst/>
                        </a:rPr>
                        <a:t>美国中西×波多黎各群体</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kern="0">
                          <a:effectLst/>
                        </a:rPr>
                        <a:t>0.520</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kern="0">
                          <a:effectLst/>
                        </a:rPr>
                        <a:t>0.456</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kern="0">
                          <a:effectLst/>
                        </a:rPr>
                        <a:t>0.140</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kern="0" dirty="0">
                          <a:effectLst/>
                        </a:rPr>
                        <a:t>0.114</a:t>
                      </a:r>
                      <a:endParaRPr lang="zh-CN" sz="2400" kern="100" dirty="0">
                        <a:effectLst/>
                        <a:latin typeface="Calibri"/>
                        <a:ea typeface="宋体"/>
                        <a:cs typeface="Times New Roman"/>
                      </a:endParaRPr>
                    </a:p>
                  </a:txBody>
                  <a:tcPr marL="68580" marR="68580" marT="0" marB="0" anchor="ctr"/>
                </a:tc>
              </a:tr>
              <a:tr h="488054">
                <a:tc>
                  <a:txBody>
                    <a:bodyPr/>
                    <a:lstStyle/>
                    <a:p>
                      <a:pPr algn="l">
                        <a:spcAft>
                          <a:spcPts val="0"/>
                        </a:spcAft>
                      </a:pPr>
                      <a:r>
                        <a:rPr lang="zh-CN" sz="2400" kern="0">
                          <a:effectLst/>
                        </a:rPr>
                        <a:t>美国东南×墨西哥群体</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kern="0">
                          <a:effectLst/>
                        </a:rPr>
                        <a:t>0.405</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kern="0">
                          <a:effectLst/>
                        </a:rPr>
                        <a:t>0.372</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kern="0">
                          <a:effectLst/>
                        </a:rPr>
                        <a:t>0.081</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kern="0" dirty="0">
                          <a:effectLst/>
                        </a:rPr>
                        <a:t>-0.013</a:t>
                      </a:r>
                      <a:endParaRPr lang="zh-CN" sz="2400" kern="100" dirty="0">
                        <a:effectLst/>
                        <a:latin typeface="Calibri"/>
                        <a:ea typeface="宋体"/>
                        <a:cs typeface="Times New Roman"/>
                      </a:endParaRPr>
                    </a:p>
                  </a:txBody>
                  <a:tcPr marL="68580" marR="68580" marT="0" marB="0" anchor="ctr"/>
                </a:tc>
              </a:tr>
              <a:tr h="488054">
                <a:tc>
                  <a:txBody>
                    <a:bodyPr/>
                    <a:lstStyle/>
                    <a:p>
                      <a:pPr algn="l">
                        <a:spcAft>
                          <a:spcPts val="0"/>
                        </a:spcAft>
                      </a:pPr>
                      <a:r>
                        <a:rPr lang="zh-CN" sz="2400" kern="0">
                          <a:effectLst/>
                        </a:rPr>
                        <a:t>美国中西×墨西哥群体</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kern="0">
                          <a:effectLst/>
                        </a:rPr>
                        <a:t>0.380</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kern="0">
                          <a:effectLst/>
                        </a:rPr>
                        <a:t>0.355</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kern="0">
                          <a:effectLst/>
                        </a:rPr>
                        <a:t>0.062</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kern="0" dirty="0">
                          <a:effectLst/>
                        </a:rPr>
                        <a:t>-0.026</a:t>
                      </a:r>
                      <a:endParaRPr lang="zh-CN" sz="2400" kern="100" dirty="0">
                        <a:effectLst/>
                        <a:latin typeface="Calibri"/>
                        <a:ea typeface="宋体"/>
                        <a:cs typeface="Times New Roman"/>
                      </a:endParaRPr>
                    </a:p>
                  </a:txBody>
                  <a:tcPr marL="68580" marR="68580" marT="0" marB="0" anchor="ctr"/>
                </a:tc>
              </a:tr>
              <a:tr h="488054">
                <a:tc>
                  <a:txBody>
                    <a:bodyPr/>
                    <a:lstStyle/>
                    <a:p>
                      <a:pPr algn="l">
                        <a:spcAft>
                          <a:spcPts val="0"/>
                        </a:spcAft>
                      </a:pPr>
                      <a:r>
                        <a:rPr lang="zh-CN" sz="2400" kern="0" dirty="0">
                          <a:effectLst/>
                        </a:rPr>
                        <a:t>波多黎各×墨西哥群体</a:t>
                      </a:r>
                      <a:endParaRPr lang="zh-CN" sz="2400" kern="100" dirty="0">
                        <a:effectLst/>
                        <a:latin typeface="Calibri"/>
                        <a:ea typeface="宋体"/>
                        <a:cs typeface="Times New Roman"/>
                      </a:endParaRPr>
                    </a:p>
                  </a:txBody>
                  <a:tcPr marL="68580" marR="68580" marT="0" marB="0" anchor="ctr"/>
                </a:tc>
                <a:tc>
                  <a:txBody>
                    <a:bodyPr/>
                    <a:lstStyle/>
                    <a:p>
                      <a:pPr algn="l">
                        <a:spcAft>
                          <a:spcPts val="0"/>
                        </a:spcAft>
                      </a:pPr>
                      <a:r>
                        <a:rPr lang="en-US" sz="2400" kern="0">
                          <a:effectLst/>
                        </a:rPr>
                        <a:t>0.323</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kern="0" dirty="0">
                          <a:effectLst/>
                        </a:rPr>
                        <a:t>0.313</a:t>
                      </a:r>
                      <a:endParaRPr lang="zh-CN" sz="2400" kern="100" dirty="0">
                        <a:effectLst/>
                        <a:latin typeface="Calibri"/>
                        <a:ea typeface="宋体"/>
                        <a:cs typeface="Times New Roman"/>
                      </a:endParaRPr>
                    </a:p>
                  </a:txBody>
                  <a:tcPr marL="68580" marR="68580" marT="0" marB="0" anchor="ctr"/>
                </a:tc>
                <a:tc>
                  <a:txBody>
                    <a:bodyPr/>
                    <a:lstStyle/>
                    <a:p>
                      <a:pPr algn="l">
                        <a:spcAft>
                          <a:spcPts val="0"/>
                        </a:spcAft>
                      </a:pPr>
                      <a:r>
                        <a:rPr lang="en-US" sz="2400" kern="0">
                          <a:effectLst/>
                        </a:rPr>
                        <a:t>0.031</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kern="0" dirty="0">
                          <a:effectLst/>
                        </a:rPr>
                        <a:t>-0.031</a:t>
                      </a:r>
                      <a:endParaRPr lang="zh-CN" sz="2400" kern="100" dirty="0">
                        <a:effectLst/>
                        <a:latin typeface="Calibri"/>
                        <a:ea typeface="宋体"/>
                        <a:cs typeface="Times New Roman"/>
                      </a:endParaRPr>
                    </a:p>
                  </a:txBody>
                  <a:tcPr marL="68580" marR="68580" marT="0" marB="0" anchor="ctr"/>
                </a:tc>
              </a:tr>
            </a:tbl>
          </a:graphicData>
        </a:graphic>
      </p:graphicFrame>
    </p:spTree>
    <p:extLst>
      <p:ext uri="{BB962C8B-B14F-4D97-AF65-F5344CB8AC3E}">
        <p14:creationId xmlns:p14="http://schemas.microsoft.com/office/powerpoint/2010/main" val="399398139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7504" y="341784"/>
            <a:ext cx="8964488" cy="78296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遗传方差在</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杂交</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4000" b="1" baseline="-250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间和</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杂交</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4000" b="1" baseline="-250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内的分解</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268761"/>
            <a:ext cx="8229600" cy="3240360"/>
          </a:xfrm>
        </p:spPr>
        <p:txBody>
          <a:bodyPr>
            <a:norm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如不考虑选择，近交家系产生雌雄配子的频率与参照群体完全一样，把大量近交家系间的杂交</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联合起来看的话，其实等同于参照群体。这也是</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§10.3.4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中，把双亲</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或</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RIL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家系之间的互交</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看作是双亲</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群体的原因</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，杂交</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群体的总遗传方差与参照群体完全相等，考虑上位性互作的总</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遗传方差</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为：</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9" name="对象 8"/>
          <p:cNvGraphicFramePr>
            <a:graphicFrameLocks noChangeAspect="1"/>
          </p:cNvGraphicFramePr>
          <p:nvPr>
            <p:extLst>
              <p:ext uri="{D42A27DB-BD31-4B8C-83A1-F6EECF244321}">
                <p14:modId xmlns:p14="http://schemas.microsoft.com/office/powerpoint/2010/main" val="109833845"/>
              </p:ext>
            </p:extLst>
          </p:nvPr>
        </p:nvGraphicFramePr>
        <p:xfrm>
          <a:off x="611560" y="4653136"/>
          <a:ext cx="8204577" cy="836712"/>
        </p:xfrm>
        <a:graphic>
          <a:graphicData uri="http://schemas.openxmlformats.org/presentationml/2006/ole">
            <mc:AlternateContent xmlns:mc="http://schemas.openxmlformats.org/markup-compatibility/2006">
              <mc:Choice xmlns:v="urn:schemas-microsoft-com:vml" Requires="v">
                <p:oleObj spid="_x0000_s28701" name="公式" r:id="rId3" imgW="2133600" imgH="228600" progId="Equation.3">
                  <p:embed/>
                </p:oleObj>
              </mc:Choice>
              <mc:Fallback>
                <p:oleObj name="公式" r:id="rId3" imgW="2133600" imgH="228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560" y="4653136"/>
                        <a:ext cx="8204577" cy="836712"/>
                      </a:xfrm>
                      <a:prstGeom prst="rect">
                        <a:avLst/>
                      </a:prstGeom>
                      <a:noFill/>
                    </p:spPr>
                  </p:pic>
                </p:oleObj>
              </mc:Fallback>
            </mc:AlternateContent>
          </a:graphicData>
        </a:graphic>
      </p:graphicFrame>
    </p:spTree>
    <p:extLst>
      <p:ext uri="{BB962C8B-B14F-4D97-AF65-F5344CB8AC3E}">
        <p14:creationId xmlns:p14="http://schemas.microsoft.com/office/powerpoint/2010/main" val="127285473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7584" y="260648"/>
            <a:ext cx="7560840" cy="720080"/>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杂交</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4000" b="1"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间的协方差</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10" name="图片 9"/>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07704" y="1052736"/>
            <a:ext cx="5112568" cy="2016224"/>
          </a:xfrm>
          <a:prstGeom prst="rect">
            <a:avLst/>
          </a:prstGeom>
          <a:noFill/>
          <a:ln>
            <a:noFill/>
          </a:ln>
        </p:spPr>
      </p:pic>
      <p:sp>
        <p:nvSpPr>
          <p:cNvPr id="11"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2" name="对象 11"/>
          <p:cNvGraphicFramePr>
            <a:graphicFrameLocks noChangeAspect="1"/>
          </p:cNvGraphicFramePr>
          <p:nvPr>
            <p:extLst>
              <p:ext uri="{D42A27DB-BD31-4B8C-83A1-F6EECF244321}">
                <p14:modId xmlns:p14="http://schemas.microsoft.com/office/powerpoint/2010/main" val="3970383971"/>
              </p:ext>
            </p:extLst>
          </p:nvPr>
        </p:nvGraphicFramePr>
        <p:xfrm>
          <a:off x="966946" y="3068961"/>
          <a:ext cx="3821078" cy="576064"/>
        </p:xfrm>
        <a:graphic>
          <a:graphicData uri="http://schemas.openxmlformats.org/presentationml/2006/ole">
            <mc:AlternateContent xmlns:mc="http://schemas.openxmlformats.org/markup-compatibility/2006">
              <mc:Choice xmlns:v="urn:schemas-microsoft-com:vml" Requires="v">
                <p:oleObj spid="_x0000_s29808" name="公式" r:id="rId4" imgW="1435100" imgH="228600" progId="Equation.3">
                  <p:embed/>
                </p:oleObj>
              </mc:Choice>
              <mc:Fallback>
                <p:oleObj name="公式" r:id="rId4" imgW="1435100" imgH="22860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66946" y="3068961"/>
                        <a:ext cx="3821078" cy="576064"/>
                      </a:xfrm>
                      <a:prstGeom prst="rect">
                        <a:avLst/>
                      </a:prstGeom>
                      <a:noFill/>
                    </p:spPr>
                  </p:pic>
                </p:oleObj>
              </mc:Fallback>
            </mc:AlternateContent>
          </a:graphicData>
        </a:graphic>
      </p:graphicFrame>
      <p:sp>
        <p:nvSpPr>
          <p:cNvPr id="13"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4" name="对象 13"/>
          <p:cNvGraphicFramePr>
            <a:graphicFrameLocks noChangeAspect="1"/>
          </p:cNvGraphicFramePr>
          <p:nvPr>
            <p:extLst>
              <p:ext uri="{D42A27DB-BD31-4B8C-83A1-F6EECF244321}">
                <p14:modId xmlns:p14="http://schemas.microsoft.com/office/powerpoint/2010/main" val="1965066559"/>
              </p:ext>
            </p:extLst>
          </p:nvPr>
        </p:nvGraphicFramePr>
        <p:xfrm>
          <a:off x="5296122" y="3068960"/>
          <a:ext cx="2228206" cy="586593"/>
        </p:xfrm>
        <a:graphic>
          <a:graphicData uri="http://schemas.openxmlformats.org/presentationml/2006/ole">
            <mc:AlternateContent xmlns:mc="http://schemas.openxmlformats.org/markup-compatibility/2006">
              <mc:Choice xmlns:v="urn:schemas-microsoft-com:vml" Requires="v">
                <p:oleObj spid="_x0000_s29809" name="公式" r:id="rId6" imgW="825500" imgH="228600" progId="Equation.3">
                  <p:embed/>
                </p:oleObj>
              </mc:Choice>
              <mc:Fallback>
                <p:oleObj name="公式" r:id="rId6" imgW="825500" imgH="2286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96122" y="3068960"/>
                        <a:ext cx="2228206" cy="586593"/>
                      </a:xfrm>
                      <a:prstGeom prst="rect">
                        <a:avLst/>
                      </a:prstGeom>
                      <a:noFill/>
                    </p:spPr>
                  </p:pic>
                </p:oleObj>
              </mc:Fallback>
            </mc:AlternateContent>
          </a:graphicData>
        </a:graphic>
      </p:graphicFrame>
      <p:sp>
        <p:nvSpPr>
          <p:cNvPr id="15"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6" name="对象 15"/>
          <p:cNvGraphicFramePr>
            <a:graphicFrameLocks noChangeAspect="1"/>
          </p:cNvGraphicFramePr>
          <p:nvPr>
            <p:extLst>
              <p:ext uri="{D42A27DB-BD31-4B8C-83A1-F6EECF244321}">
                <p14:modId xmlns:p14="http://schemas.microsoft.com/office/powerpoint/2010/main" val="4243300063"/>
              </p:ext>
            </p:extLst>
          </p:nvPr>
        </p:nvGraphicFramePr>
        <p:xfrm>
          <a:off x="971600" y="3933057"/>
          <a:ext cx="6266236" cy="576064"/>
        </p:xfrm>
        <a:graphic>
          <a:graphicData uri="http://schemas.openxmlformats.org/presentationml/2006/ole">
            <mc:AlternateContent xmlns:mc="http://schemas.openxmlformats.org/markup-compatibility/2006">
              <mc:Choice xmlns:v="urn:schemas-microsoft-com:vml" Requires="v">
                <p:oleObj spid="_x0000_s29810" name="公式" r:id="rId8" imgW="2362200" imgH="228600" progId="Equation.3">
                  <p:embed/>
                </p:oleObj>
              </mc:Choice>
              <mc:Fallback>
                <p:oleObj name="公式" r:id="rId8" imgW="2362200" imgH="228600"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71600" y="3933057"/>
                        <a:ext cx="6266236" cy="576064"/>
                      </a:xfrm>
                      <a:prstGeom prst="rect">
                        <a:avLst/>
                      </a:prstGeom>
                      <a:noFill/>
                    </p:spPr>
                  </p:pic>
                </p:oleObj>
              </mc:Fallback>
            </mc:AlternateContent>
          </a:graphicData>
        </a:graphic>
      </p:graphicFrame>
      <p:sp>
        <p:nvSpPr>
          <p:cNvPr id="17"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8" name="对象 17"/>
          <p:cNvGraphicFramePr>
            <a:graphicFrameLocks noChangeAspect="1"/>
          </p:cNvGraphicFramePr>
          <p:nvPr>
            <p:extLst>
              <p:ext uri="{D42A27DB-BD31-4B8C-83A1-F6EECF244321}">
                <p14:modId xmlns:p14="http://schemas.microsoft.com/office/powerpoint/2010/main" val="961501979"/>
              </p:ext>
            </p:extLst>
          </p:nvPr>
        </p:nvGraphicFramePr>
        <p:xfrm>
          <a:off x="971600" y="4725145"/>
          <a:ext cx="3888432" cy="656599"/>
        </p:xfrm>
        <a:graphic>
          <a:graphicData uri="http://schemas.openxmlformats.org/presentationml/2006/ole">
            <mc:AlternateContent xmlns:mc="http://schemas.openxmlformats.org/markup-compatibility/2006">
              <mc:Choice xmlns:v="urn:schemas-microsoft-com:vml" Requires="v">
                <p:oleObj spid="_x0000_s29811" name="公式" r:id="rId10" imgW="1447800" imgH="241300" progId="Equation.3">
                  <p:embed/>
                </p:oleObj>
              </mc:Choice>
              <mc:Fallback>
                <p:oleObj name="公式" r:id="rId10" imgW="1447800" imgH="241300" progId="Equation.3">
                  <p:embed/>
                  <p:pic>
                    <p:nvPicPr>
                      <p:cNvPr id="0" name="Object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71600" y="4725145"/>
                        <a:ext cx="3888432" cy="656599"/>
                      </a:xfrm>
                      <a:prstGeom prst="rect">
                        <a:avLst/>
                      </a:prstGeom>
                      <a:noFill/>
                    </p:spPr>
                  </p:pic>
                </p:oleObj>
              </mc:Fallback>
            </mc:AlternateContent>
          </a:graphicData>
        </a:graphic>
      </p:graphicFrame>
      <p:sp>
        <p:nvSpPr>
          <p:cNvPr id="19"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77583991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619672" y="260648"/>
            <a:ext cx="5832648" cy="778098"/>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杂交</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4000" b="1" baseline="-250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内</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的方差</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22" name="内容占位符 21"/>
          <p:cNvSpPr>
            <a:spLocks noGrp="1"/>
          </p:cNvSpPr>
          <p:nvPr>
            <p:ph idx="1"/>
          </p:nvPr>
        </p:nvSpPr>
        <p:spPr>
          <a:xfrm>
            <a:off x="457200" y="2852936"/>
            <a:ext cx="8229600" cy="3744416"/>
          </a:xfrm>
        </p:spPr>
        <p:txBody>
          <a:bodyPr>
            <a:noAutofit/>
          </a:bodyPr>
          <a:lstStyle/>
          <a:p>
            <a:pPr>
              <a:lnSpc>
                <a:spcPct val="110000"/>
              </a:lnSpc>
            </a:pP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杂交</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间遗传方差的构成中，只有加性方差是参照群体的</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F</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倍，其它方差成分的系数都是近交系数的平方或高次方。因此，当近交系数较低时，杂交</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间的差异主要由加性效应所决定，其它遗传效应的贡献较小</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当</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近交系数接近</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时，杂交</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间的差异由所有遗传效应决定，杂交</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内几乎没有遗传变异。同时还可以看到，当近交系数为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时，杂交</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间的遗传方差等同于参照群体的全同胞家系。</a:t>
            </a:r>
            <a:endParaRPr lang="zh-CN" altLang="en-US" sz="26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1"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3"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5"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7"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9"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5" name="对象 4"/>
          <p:cNvGraphicFramePr>
            <a:graphicFrameLocks noChangeAspect="1"/>
          </p:cNvGraphicFramePr>
          <p:nvPr>
            <p:extLst>
              <p:ext uri="{D42A27DB-BD31-4B8C-83A1-F6EECF244321}">
                <p14:modId xmlns:p14="http://schemas.microsoft.com/office/powerpoint/2010/main" val="3092507603"/>
              </p:ext>
            </p:extLst>
          </p:nvPr>
        </p:nvGraphicFramePr>
        <p:xfrm>
          <a:off x="539552" y="1648202"/>
          <a:ext cx="4464496" cy="556662"/>
        </p:xfrm>
        <a:graphic>
          <a:graphicData uri="http://schemas.openxmlformats.org/presentationml/2006/ole">
            <mc:AlternateContent xmlns:mc="http://schemas.openxmlformats.org/markup-compatibility/2006">
              <mc:Choice xmlns:v="urn:schemas-microsoft-com:vml" Requires="v">
                <p:oleObj spid="_x0000_s30801" name="公式" r:id="rId3" imgW="1866900" imgH="241300" progId="Equation.3">
                  <p:embed/>
                </p:oleObj>
              </mc:Choice>
              <mc:Fallback>
                <p:oleObj name="公式" r:id="rId3" imgW="1866900" imgH="2413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1648202"/>
                        <a:ext cx="4464496" cy="556662"/>
                      </a:xfrm>
                      <a:prstGeom prst="rect">
                        <a:avLst/>
                      </a:prstGeom>
                      <a:noFill/>
                    </p:spPr>
                  </p:pic>
                </p:oleObj>
              </mc:Fallback>
            </mc:AlternateContent>
          </a:graphicData>
        </a:graphic>
      </p:graphicFrame>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1" name="对象 20"/>
          <p:cNvGraphicFramePr>
            <a:graphicFrameLocks noChangeAspect="1"/>
          </p:cNvGraphicFramePr>
          <p:nvPr>
            <p:extLst>
              <p:ext uri="{D42A27DB-BD31-4B8C-83A1-F6EECF244321}">
                <p14:modId xmlns:p14="http://schemas.microsoft.com/office/powerpoint/2010/main" val="3107939241"/>
              </p:ext>
            </p:extLst>
          </p:nvPr>
        </p:nvGraphicFramePr>
        <p:xfrm>
          <a:off x="1403648" y="2204864"/>
          <a:ext cx="6480720" cy="519805"/>
        </p:xfrm>
        <a:graphic>
          <a:graphicData uri="http://schemas.openxmlformats.org/presentationml/2006/ole">
            <mc:AlternateContent xmlns:mc="http://schemas.openxmlformats.org/markup-compatibility/2006">
              <mc:Choice xmlns:v="urn:schemas-microsoft-com:vml" Requires="v">
                <p:oleObj spid="_x0000_s30802" name="公式" r:id="rId5" imgW="2705100" imgH="228600" progId="Equation.3">
                  <p:embed/>
                </p:oleObj>
              </mc:Choice>
              <mc:Fallback>
                <p:oleObj name="公式" r:id="rId5" imgW="2705100" imgH="228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03648" y="2204864"/>
                        <a:ext cx="6480720" cy="519805"/>
                      </a:xfrm>
                      <a:prstGeom prst="rect">
                        <a:avLst/>
                      </a:prstGeom>
                      <a:noFill/>
                    </p:spPr>
                  </p:pic>
                </p:oleObj>
              </mc:Fallback>
            </mc:AlternateContent>
          </a:graphicData>
        </a:graphic>
      </p:graphicFrame>
      <p:graphicFrame>
        <p:nvGraphicFramePr>
          <p:cNvPr id="23" name="对象 22"/>
          <p:cNvGraphicFramePr>
            <a:graphicFrameLocks noChangeAspect="1"/>
          </p:cNvGraphicFramePr>
          <p:nvPr>
            <p:extLst>
              <p:ext uri="{D42A27DB-BD31-4B8C-83A1-F6EECF244321}">
                <p14:modId xmlns:p14="http://schemas.microsoft.com/office/powerpoint/2010/main" val="1545318643"/>
              </p:ext>
            </p:extLst>
          </p:nvPr>
        </p:nvGraphicFramePr>
        <p:xfrm>
          <a:off x="611560" y="1125739"/>
          <a:ext cx="8208912" cy="503061"/>
        </p:xfrm>
        <a:graphic>
          <a:graphicData uri="http://schemas.openxmlformats.org/presentationml/2006/ole">
            <mc:AlternateContent xmlns:mc="http://schemas.openxmlformats.org/markup-compatibility/2006">
              <mc:Choice xmlns:v="urn:schemas-microsoft-com:vml" Requires="v">
                <p:oleObj spid="_x0000_s30803" name="公式" r:id="rId7" imgW="3797300" imgH="241300" progId="Equation.3">
                  <p:embed/>
                </p:oleObj>
              </mc:Choice>
              <mc:Fallback>
                <p:oleObj name="公式" r:id="rId7" imgW="3797300" imgH="241300" progId="Equation.3">
                  <p:embed/>
                  <p:pic>
                    <p:nvPicPr>
                      <p:cNvPr id="0" name="对象 1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1560" y="1125739"/>
                        <a:ext cx="8208912" cy="503061"/>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73721143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杂种优势的遗传基础</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2" name="内容占位符 21"/>
          <p:cNvSpPr>
            <a:spLocks noGrp="1"/>
          </p:cNvSpPr>
          <p:nvPr>
            <p:ph idx="1"/>
          </p:nvPr>
        </p:nvSpPr>
        <p:spPr>
          <a:xfrm>
            <a:off x="683568" y="1124744"/>
            <a:ext cx="7920880" cy="3672407"/>
          </a:xfrm>
        </p:spPr>
        <p:txBody>
          <a:bodyPr>
            <a:no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关于杂种优势的遗传基础，遗传学上有两种截然不同的假说，即显性假说（</a:t>
            </a:r>
            <a:r>
              <a:rPr lang="en-US" altLang="zh-CN" dirty="0">
                <a:latin typeface="Times New Roman" panose="02020603050405020304" pitchFamily="18" charset="0"/>
                <a:ea typeface="黑体" panose="02010609060101010101" pitchFamily="49" charset="-122"/>
                <a:cs typeface="Times New Roman" panose="02020603050405020304" pitchFamily="18" charset="0"/>
              </a:rPr>
              <a:t>dominance hypothesis</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）和超显性假说（</a:t>
            </a:r>
            <a:r>
              <a:rPr lang="en-US" altLang="zh-CN" dirty="0" err="1">
                <a:latin typeface="Times New Roman" panose="02020603050405020304" pitchFamily="18" charset="0"/>
                <a:ea typeface="黑体" panose="02010609060101010101" pitchFamily="49" charset="-122"/>
                <a:cs typeface="Times New Roman" panose="02020603050405020304" pitchFamily="18" charset="0"/>
              </a:rPr>
              <a:t>overdominance</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hypothesis</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但</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两者有一个共同点，均认为杂种优势是不同遗传结构的亲本杂交后，彼此的遗传物质（基因）相互作用的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结果。</a:t>
            </a:r>
            <a:endParaRPr lang="zh-CN"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1"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3"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5"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7"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9"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323043702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杂种优势遗传基础</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的显性假说</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2" name="内容占位符 21"/>
          <p:cNvSpPr>
            <a:spLocks noGrp="1"/>
          </p:cNvSpPr>
          <p:nvPr>
            <p:ph idx="1"/>
          </p:nvPr>
        </p:nvSpPr>
        <p:spPr>
          <a:xfrm>
            <a:off x="467544" y="1124744"/>
            <a:ext cx="8136904" cy="4968552"/>
          </a:xfrm>
        </p:spPr>
        <p:txBody>
          <a:bodyPr>
            <a:noAutofit/>
          </a:bodyPr>
          <a:lstStyle/>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显性</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假说认为显性基因的聚合和等位基因间的互作是造成杂种优势的原因，杂种优势是由于杂合子中隐性不利基因被掩盖而引起的，杂种优势是多对基因共同作用的结果</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假定</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三种基因型</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的遗传值分别为</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d</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，由单个座位引起的杂种优势等于杂合基因型的值减去</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个纯合基因型的平均数，即中亲杂种优势等于显性效应</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d</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。因此，对单个座位来说，只有在显性效应存在时才会出现杂种优势。显性假说认为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，单个座位上杂合型的表现不会超过最好的亲本。但如果考虑多个座位，由于有利基因在亲本中经常呈分散分布，</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的表现就会超过最好的亲本</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6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1"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3"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5"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7"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9"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247339687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274638"/>
            <a:ext cx="8496944" cy="778098"/>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两个基因座位下显性产生的杂种优势</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2" name="内容占位符 21"/>
          <p:cNvSpPr>
            <a:spLocks noGrp="1"/>
          </p:cNvSpPr>
          <p:nvPr>
            <p:ph idx="1"/>
          </p:nvPr>
        </p:nvSpPr>
        <p:spPr>
          <a:xfrm>
            <a:off x="457200" y="1052736"/>
            <a:ext cx="8229600" cy="2304256"/>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假定两个自交系的基因型分别为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，两个座位上有相同的加性效应</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和显性效应</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d</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，不考虑中亲值</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的话，两个自交系的基因型值为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，而杂种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的基因型值为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d</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，超过两个亲本的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基因型值。</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1"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3"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5"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7"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9"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16" name="图片 1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3429000"/>
            <a:ext cx="8352928" cy="2567658"/>
          </a:xfrm>
          <a:prstGeom prst="rect">
            <a:avLst/>
          </a:prstGeom>
          <a:noFill/>
          <a:ln>
            <a:noFill/>
          </a:ln>
        </p:spPr>
      </p:pic>
    </p:spTree>
    <p:extLst>
      <p:ext uri="{BB962C8B-B14F-4D97-AF65-F5344CB8AC3E}">
        <p14:creationId xmlns:p14="http://schemas.microsoft.com/office/powerpoint/2010/main" val="42110967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274638"/>
            <a:ext cx="8496944" cy="778098"/>
          </a:xfrm>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显性假说</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两种</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反对意见</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2" name="内容占位符 21"/>
          <p:cNvSpPr>
            <a:spLocks noGrp="1"/>
          </p:cNvSpPr>
          <p:nvPr>
            <p:ph idx="1"/>
          </p:nvPr>
        </p:nvSpPr>
        <p:spPr>
          <a:xfrm>
            <a:off x="457200" y="1052736"/>
            <a:ext cx="8229600" cy="5400600"/>
          </a:xfrm>
        </p:spPr>
        <p:txBody>
          <a:bodyPr>
            <a:noAutofit/>
          </a:bodyPr>
          <a:lstStyle/>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第一</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，如果显性假说成立，实践中应该能够选育到与杂交种表现同样优良的自交系。在图</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12.6</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中，如果是完全显性（即</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d</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），基因型</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应该和杂种</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有同样的表现。但截至目前，至少在玉米上还没有选育到与优良杂交种表现相当的自交系</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第二</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，在显性效应存在时，</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群体的分布应该是偏态的。而实际中，对于具有杂种优势的许多性状来说，它在</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群体中表现为对称的正态分布。但是，如果考虑到控制性状的基因很多，它们之间还存在连锁这一事实，则对上面的质疑会做出较好的解释。由于存在多基因间的连锁，很难选择到所有座位上都是优良基因的重组基因型；多个基因存在时，</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群体的分布偏度是很微小的。</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1"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3"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5"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7"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9"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18289575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59632" y="346646"/>
            <a:ext cx="6408712" cy="706090"/>
          </a:xfrm>
        </p:spPr>
        <p:txBody>
          <a:bodyPr>
            <a:norm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纯系品种选育的一般过程</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288032" y="1124744"/>
            <a:ext cx="8604448" cy="4752528"/>
          </a:xfrm>
        </p:spPr>
        <p:txBody>
          <a:bodyPr>
            <a:noAutofit/>
          </a:bodyPr>
          <a:lstStyle/>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纯</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系品种选育一般从两个或多个优良纯系（称为亲本，</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parents or parental lines</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）间的杂交开始，但有时也从轮回选择群体中产生纯</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系。可</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采用的杂交类型有</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pPr lvl="1"/>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单交</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single cross</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），如亲本</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×亲本</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a:p>
            <a:pPr lvl="1"/>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有限</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回交（</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limited backcross</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），如亲本</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和亲本</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产生的</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与其中的一个亲本回交</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或</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次</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a:p>
            <a:pPr lvl="1"/>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顶交</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又称三交（</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top cross or three-way cross</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），如亲本</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和亲本</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产生的</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与第三个亲本</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杂交，即（</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a:p>
            <a:pPr lvl="1"/>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双交</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double cross</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），即两个</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再杂交，如（</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）等</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以</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单交和有限回交在植物育种中的应用最为普遍。</a:t>
            </a:r>
          </a:p>
        </p:txBody>
      </p:sp>
    </p:spTree>
    <p:extLst>
      <p:ext uri="{BB962C8B-B14F-4D97-AF65-F5344CB8AC3E}">
        <p14:creationId xmlns:p14="http://schemas.microsoft.com/office/powerpoint/2010/main" val="247897271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274638"/>
            <a:ext cx="8496944" cy="778098"/>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杂种优势遗传基础</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的超显性假说</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2" name="内容占位符 21"/>
          <p:cNvSpPr>
            <a:spLocks noGrp="1"/>
          </p:cNvSpPr>
          <p:nvPr>
            <p:ph idx="1"/>
          </p:nvPr>
        </p:nvSpPr>
        <p:spPr>
          <a:xfrm>
            <a:off x="457200" y="1124744"/>
            <a:ext cx="8229600" cy="3240360"/>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超显性假说认为等位基因内的相互作用是造成杂种优势的原因，杂种优势是由于杂合基因型优于两个纯合基因型而引起的。假定三种基因型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的遗传值为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d</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，杂种优势是由于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d</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&gt;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引起</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。对超显性来说，选育到与杂交种一样优良的自交系是不可能的。但基因间的紧密连锁会引起假超显性（</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pseudo-</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overdominance</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1"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3"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5"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7"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9"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166109839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274638"/>
            <a:ext cx="8496944" cy="778098"/>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紧密连锁引起的假超显性</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2" name="内容占位符 21"/>
          <p:cNvSpPr>
            <a:spLocks noGrp="1"/>
          </p:cNvSpPr>
          <p:nvPr>
            <p:ph idx="1"/>
          </p:nvPr>
        </p:nvSpPr>
        <p:spPr>
          <a:xfrm>
            <a:off x="457200" y="1124744"/>
            <a:ext cx="8229600" cy="3672408"/>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假定</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两个座位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完全连锁，等位基因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连锁在一起，用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C</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表示配子基因型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；等位基因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连锁在一起，用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C</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表示配子基因型</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B</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当两个座位有相同的加性效应</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和显性效应</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d</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时，</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C</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C</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C</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C</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的基因型值均为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，但杂种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C</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C</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）基因值为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d</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，超过两个亲本的基因型值。因此，如果我们不知道两个基因连锁在一起影响同一个性状的话，就会错误地得出超显性的结论。</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1"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3"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5"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7"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9"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69415274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274638"/>
            <a:ext cx="8496944" cy="778098"/>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互斥连锁引起的假超显性</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1"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3"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5"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7"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9"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16" name="图片 1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124744"/>
            <a:ext cx="8712968" cy="5040559"/>
          </a:xfrm>
          <a:prstGeom prst="rect">
            <a:avLst/>
          </a:prstGeom>
          <a:noFill/>
          <a:ln>
            <a:noFill/>
          </a:ln>
        </p:spPr>
      </p:pic>
    </p:spTree>
    <p:extLst>
      <p:ext uri="{BB962C8B-B14F-4D97-AF65-F5344CB8AC3E}">
        <p14:creationId xmlns:p14="http://schemas.microsoft.com/office/powerpoint/2010/main" val="423339649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570186"/>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无显性的上位性互作</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
            </a:r>
            <a:b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均值</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m</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、两个座位的加性效应分别等于</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、它们之间的加性</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加性上位性互作效应等于</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、其它效应均等于</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时</a:t>
            </a:r>
            <a:endParaRPr lang="en-US" altLang="zh-CN" sz="24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1"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3"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5"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7"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9"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2" name="表格 11"/>
          <p:cNvGraphicFramePr>
            <a:graphicFrameLocks noGrp="1"/>
          </p:cNvGraphicFramePr>
          <p:nvPr>
            <p:extLst>
              <p:ext uri="{D42A27DB-BD31-4B8C-83A1-F6EECF244321}">
                <p14:modId xmlns:p14="http://schemas.microsoft.com/office/powerpoint/2010/main" val="2723740376"/>
              </p:ext>
            </p:extLst>
          </p:nvPr>
        </p:nvGraphicFramePr>
        <p:xfrm>
          <a:off x="1331640" y="1988838"/>
          <a:ext cx="6539021" cy="3168354"/>
        </p:xfrm>
        <a:graphic>
          <a:graphicData uri="http://schemas.openxmlformats.org/drawingml/2006/table">
            <a:tbl>
              <a:tblPr firstRow="1" firstCol="1" lastRow="1" lastCol="1" bandRow="1" bandCol="1">
                <a:tableStyleId>{5C22544A-7EE6-4342-B048-85BDC9FD1C3A}</a:tableStyleId>
              </a:tblPr>
              <a:tblGrid>
                <a:gridCol w="1434904"/>
                <a:gridCol w="1260045"/>
                <a:gridCol w="1204584"/>
                <a:gridCol w="1204584"/>
                <a:gridCol w="1434904"/>
              </a:tblGrid>
              <a:tr h="528059">
                <a:tc rowSpan="2">
                  <a:txBody>
                    <a:bodyPr/>
                    <a:lstStyle/>
                    <a:p>
                      <a:pPr algn="just">
                        <a:spcAft>
                          <a:spcPts val="0"/>
                        </a:spcAft>
                      </a:pPr>
                      <a:r>
                        <a:rPr lang="zh-CN" sz="2800" kern="0" dirty="0">
                          <a:effectLst/>
                        </a:rPr>
                        <a:t>座位</a:t>
                      </a:r>
                      <a:r>
                        <a:rPr lang="en-US" sz="2800" kern="0" dirty="0">
                          <a:effectLst/>
                        </a:rPr>
                        <a:t>A</a:t>
                      </a:r>
                      <a:endParaRPr lang="zh-CN" sz="2800" kern="100" dirty="0">
                        <a:effectLst/>
                        <a:latin typeface="Calibri"/>
                        <a:ea typeface="宋体"/>
                        <a:cs typeface="Times New Roman"/>
                      </a:endParaRPr>
                    </a:p>
                  </a:txBody>
                  <a:tcPr marL="68580" marR="68580" marT="0" marB="0" anchor="ctr"/>
                </a:tc>
                <a:tc>
                  <a:txBody>
                    <a:bodyPr/>
                    <a:lstStyle/>
                    <a:p>
                      <a:pPr algn="just">
                        <a:spcAft>
                          <a:spcPts val="0"/>
                        </a:spcAft>
                      </a:pPr>
                      <a:r>
                        <a:rPr lang="zh-CN" sz="2800" kern="0" dirty="0">
                          <a:effectLst/>
                        </a:rPr>
                        <a:t>座位</a:t>
                      </a:r>
                      <a:r>
                        <a:rPr lang="en-US" sz="2800" kern="0" dirty="0">
                          <a:effectLst/>
                        </a:rPr>
                        <a:t>B</a:t>
                      </a:r>
                      <a:endParaRPr lang="zh-CN" sz="2800" kern="100" dirty="0">
                        <a:effectLst/>
                        <a:latin typeface="Calibri"/>
                        <a:ea typeface="宋体"/>
                        <a:cs typeface="Times New Roman"/>
                      </a:endParaRPr>
                    </a:p>
                  </a:txBody>
                  <a:tcPr marL="68580" marR="68580" marT="0" marB="0" anchor="ctr"/>
                </a:tc>
                <a:tc>
                  <a:txBody>
                    <a:bodyPr/>
                    <a:lstStyle/>
                    <a:p>
                      <a:pPr algn="just">
                        <a:spcAft>
                          <a:spcPts val="0"/>
                        </a:spcAft>
                      </a:pPr>
                      <a:r>
                        <a:rPr lang="en-US" sz="2800" kern="0">
                          <a:effectLst/>
                        </a:rPr>
                        <a:t> </a:t>
                      </a:r>
                      <a:endParaRPr lang="zh-CN" sz="2800" kern="100">
                        <a:effectLst/>
                        <a:latin typeface="Calibri"/>
                        <a:ea typeface="宋体"/>
                        <a:cs typeface="Times New Roman"/>
                      </a:endParaRPr>
                    </a:p>
                  </a:txBody>
                  <a:tcPr marL="68580" marR="68580" marT="0" marB="0" anchor="ctr"/>
                </a:tc>
                <a:tc>
                  <a:txBody>
                    <a:bodyPr/>
                    <a:lstStyle/>
                    <a:p>
                      <a:pPr algn="just">
                        <a:spcAft>
                          <a:spcPts val="0"/>
                        </a:spcAft>
                      </a:pPr>
                      <a:r>
                        <a:rPr lang="en-US" sz="2800" kern="0">
                          <a:effectLst/>
                        </a:rPr>
                        <a:t> </a:t>
                      </a:r>
                      <a:endParaRPr lang="zh-CN" sz="2800" kern="100">
                        <a:effectLst/>
                        <a:latin typeface="Calibri"/>
                        <a:ea typeface="宋体"/>
                        <a:cs typeface="Times New Roman"/>
                      </a:endParaRPr>
                    </a:p>
                  </a:txBody>
                  <a:tcPr marL="68580" marR="68580" marT="0" marB="0" anchor="ctr"/>
                </a:tc>
                <a:tc rowSpan="2">
                  <a:txBody>
                    <a:bodyPr/>
                    <a:lstStyle/>
                    <a:p>
                      <a:pPr algn="just">
                        <a:spcAft>
                          <a:spcPts val="0"/>
                        </a:spcAft>
                      </a:pPr>
                      <a:r>
                        <a:rPr lang="zh-CN" sz="2800" kern="0">
                          <a:effectLst/>
                        </a:rPr>
                        <a:t>行平均</a:t>
                      </a:r>
                      <a:endParaRPr lang="zh-CN" sz="2800" kern="100">
                        <a:effectLst/>
                        <a:latin typeface="Calibri"/>
                        <a:ea typeface="宋体"/>
                        <a:cs typeface="Times New Roman"/>
                      </a:endParaRPr>
                    </a:p>
                  </a:txBody>
                  <a:tcPr marL="68580" marR="68580" marT="0" marB="0" anchor="ctr"/>
                </a:tc>
              </a:tr>
              <a:tr h="528059">
                <a:tc vMerge="1">
                  <a:txBody>
                    <a:bodyPr/>
                    <a:lstStyle/>
                    <a:p>
                      <a:endParaRPr lang="zh-CN" altLang="en-US"/>
                    </a:p>
                  </a:txBody>
                  <a:tcPr/>
                </a:tc>
                <a:tc>
                  <a:txBody>
                    <a:bodyPr/>
                    <a:lstStyle/>
                    <a:p>
                      <a:pPr algn="just">
                        <a:spcAft>
                          <a:spcPts val="0"/>
                        </a:spcAft>
                      </a:pPr>
                      <a:r>
                        <a:rPr lang="en-US" sz="2800" kern="0">
                          <a:effectLst/>
                        </a:rPr>
                        <a:t>B</a:t>
                      </a:r>
                      <a:r>
                        <a:rPr lang="en-US" sz="2800" kern="0" baseline="-25000">
                          <a:effectLst/>
                        </a:rPr>
                        <a:t>1</a:t>
                      </a:r>
                      <a:r>
                        <a:rPr lang="en-US" sz="2800" kern="0">
                          <a:effectLst/>
                        </a:rPr>
                        <a:t>B</a:t>
                      </a:r>
                      <a:r>
                        <a:rPr lang="en-US" sz="2800" kern="0" baseline="-25000">
                          <a:effectLst/>
                        </a:rPr>
                        <a:t>1</a:t>
                      </a:r>
                      <a:endParaRPr lang="zh-CN" sz="2800" kern="100">
                        <a:effectLst/>
                        <a:latin typeface="Calibri"/>
                        <a:ea typeface="宋体"/>
                        <a:cs typeface="Times New Roman"/>
                      </a:endParaRPr>
                    </a:p>
                  </a:txBody>
                  <a:tcPr marL="68580" marR="68580" marT="0" marB="0" anchor="ctr"/>
                </a:tc>
                <a:tc>
                  <a:txBody>
                    <a:bodyPr/>
                    <a:lstStyle/>
                    <a:p>
                      <a:pPr algn="just">
                        <a:spcAft>
                          <a:spcPts val="0"/>
                        </a:spcAft>
                      </a:pPr>
                      <a:r>
                        <a:rPr lang="en-US" sz="2800" kern="0" dirty="0">
                          <a:effectLst/>
                        </a:rPr>
                        <a:t>B</a:t>
                      </a:r>
                      <a:r>
                        <a:rPr lang="en-US" sz="2800" kern="0" baseline="-25000" dirty="0">
                          <a:effectLst/>
                        </a:rPr>
                        <a:t>1</a:t>
                      </a:r>
                      <a:r>
                        <a:rPr lang="en-US" sz="2800" kern="0" dirty="0">
                          <a:effectLst/>
                        </a:rPr>
                        <a:t>B</a:t>
                      </a:r>
                      <a:r>
                        <a:rPr lang="en-US" sz="2800" kern="0" baseline="-25000" dirty="0">
                          <a:effectLst/>
                        </a:rPr>
                        <a:t>2</a:t>
                      </a:r>
                      <a:endParaRPr lang="zh-CN" sz="2800" kern="100" dirty="0">
                        <a:effectLst/>
                        <a:latin typeface="Calibri"/>
                        <a:ea typeface="宋体"/>
                        <a:cs typeface="Times New Roman"/>
                      </a:endParaRPr>
                    </a:p>
                  </a:txBody>
                  <a:tcPr marL="68580" marR="68580" marT="0" marB="0" anchor="ctr"/>
                </a:tc>
                <a:tc>
                  <a:txBody>
                    <a:bodyPr/>
                    <a:lstStyle/>
                    <a:p>
                      <a:pPr algn="just">
                        <a:spcAft>
                          <a:spcPts val="0"/>
                        </a:spcAft>
                      </a:pPr>
                      <a:r>
                        <a:rPr lang="en-US" sz="2800" kern="0" dirty="0">
                          <a:effectLst/>
                        </a:rPr>
                        <a:t>B</a:t>
                      </a:r>
                      <a:r>
                        <a:rPr lang="en-US" sz="2800" kern="0" baseline="-25000" dirty="0">
                          <a:effectLst/>
                        </a:rPr>
                        <a:t>2</a:t>
                      </a:r>
                      <a:r>
                        <a:rPr lang="en-US" sz="2800" kern="0" dirty="0">
                          <a:effectLst/>
                        </a:rPr>
                        <a:t>B</a:t>
                      </a:r>
                      <a:r>
                        <a:rPr lang="en-US" sz="2800" kern="0" baseline="-25000" dirty="0">
                          <a:effectLst/>
                        </a:rPr>
                        <a:t>2</a:t>
                      </a:r>
                      <a:endParaRPr lang="zh-CN" sz="2800" kern="100" dirty="0">
                        <a:effectLst/>
                        <a:latin typeface="Calibri"/>
                        <a:ea typeface="宋体"/>
                        <a:cs typeface="Times New Roman"/>
                      </a:endParaRPr>
                    </a:p>
                  </a:txBody>
                  <a:tcPr marL="68580" marR="68580" marT="0" marB="0" anchor="ctr"/>
                </a:tc>
                <a:tc vMerge="1">
                  <a:txBody>
                    <a:bodyPr/>
                    <a:lstStyle/>
                    <a:p>
                      <a:endParaRPr lang="zh-CN" altLang="en-US"/>
                    </a:p>
                  </a:txBody>
                  <a:tcPr/>
                </a:tc>
              </a:tr>
              <a:tr h="528059">
                <a:tc>
                  <a:txBody>
                    <a:bodyPr/>
                    <a:lstStyle/>
                    <a:p>
                      <a:pPr algn="just">
                        <a:spcAft>
                          <a:spcPts val="0"/>
                        </a:spcAft>
                      </a:pPr>
                      <a:r>
                        <a:rPr lang="en-US" sz="2800" b="0" kern="0" dirty="0">
                          <a:solidFill>
                            <a:schemeClr val="tx1"/>
                          </a:solidFill>
                          <a:effectLst/>
                        </a:rPr>
                        <a:t>A</a:t>
                      </a:r>
                      <a:r>
                        <a:rPr lang="en-US" sz="2800" b="0" kern="0" baseline="-25000" dirty="0">
                          <a:solidFill>
                            <a:schemeClr val="tx1"/>
                          </a:solidFill>
                          <a:effectLst/>
                        </a:rPr>
                        <a:t>1</a:t>
                      </a:r>
                      <a:r>
                        <a:rPr lang="en-US" sz="2800" b="0" kern="0" dirty="0">
                          <a:solidFill>
                            <a:schemeClr val="tx1"/>
                          </a:solidFill>
                          <a:effectLst/>
                        </a:rPr>
                        <a:t>A</a:t>
                      </a:r>
                      <a:r>
                        <a:rPr lang="en-US" sz="2800" b="0" kern="0" baseline="-25000" dirty="0">
                          <a:solidFill>
                            <a:schemeClr val="tx1"/>
                          </a:solidFill>
                          <a:effectLst/>
                        </a:rPr>
                        <a:t>1</a:t>
                      </a:r>
                      <a:endParaRPr lang="zh-CN" sz="2800" b="0" kern="100" dirty="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c>
                  <a:txBody>
                    <a:bodyPr/>
                    <a:lstStyle/>
                    <a:p>
                      <a:pPr algn="l">
                        <a:spcAft>
                          <a:spcPts val="0"/>
                        </a:spcAft>
                      </a:pPr>
                      <a:r>
                        <a:rPr lang="en-US" sz="2800" b="0" kern="100" dirty="0">
                          <a:solidFill>
                            <a:schemeClr val="tx1"/>
                          </a:solidFill>
                          <a:effectLst/>
                        </a:rPr>
                        <a:t>9</a:t>
                      </a:r>
                      <a:endParaRPr lang="zh-CN" sz="2800" b="0" kern="100" dirty="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c>
                  <a:txBody>
                    <a:bodyPr/>
                    <a:lstStyle/>
                    <a:p>
                      <a:pPr algn="l">
                        <a:spcAft>
                          <a:spcPts val="0"/>
                        </a:spcAft>
                      </a:pPr>
                      <a:r>
                        <a:rPr lang="en-US" sz="2800" b="0" kern="100" dirty="0">
                          <a:solidFill>
                            <a:schemeClr val="tx1"/>
                          </a:solidFill>
                          <a:effectLst/>
                        </a:rPr>
                        <a:t>5</a:t>
                      </a:r>
                      <a:endParaRPr lang="zh-CN" sz="2800" b="0" kern="100" dirty="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c>
                  <a:txBody>
                    <a:bodyPr/>
                    <a:lstStyle/>
                    <a:p>
                      <a:pPr algn="l">
                        <a:spcAft>
                          <a:spcPts val="0"/>
                        </a:spcAft>
                      </a:pPr>
                      <a:r>
                        <a:rPr lang="en-US" sz="2800" b="0" kern="100" dirty="0">
                          <a:solidFill>
                            <a:schemeClr val="tx1"/>
                          </a:solidFill>
                          <a:effectLst/>
                        </a:rPr>
                        <a:t>1</a:t>
                      </a:r>
                      <a:endParaRPr lang="zh-CN" sz="2800" b="0" kern="100" dirty="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c>
                  <a:txBody>
                    <a:bodyPr/>
                    <a:lstStyle/>
                    <a:p>
                      <a:pPr algn="l">
                        <a:spcAft>
                          <a:spcPts val="0"/>
                        </a:spcAft>
                      </a:pPr>
                      <a:r>
                        <a:rPr lang="en-US" sz="2800" b="0" kern="100">
                          <a:solidFill>
                            <a:schemeClr val="tx1"/>
                          </a:solidFill>
                          <a:effectLst/>
                        </a:rPr>
                        <a:t>5</a:t>
                      </a:r>
                      <a:endParaRPr lang="zh-CN" sz="2800" b="0" kern="10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r>
              <a:tr h="528059">
                <a:tc>
                  <a:txBody>
                    <a:bodyPr/>
                    <a:lstStyle/>
                    <a:p>
                      <a:pPr algn="just">
                        <a:spcAft>
                          <a:spcPts val="0"/>
                        </a:spcAft>
                      </a:pPr>
                      <a:r>
                        <a:rPr lang="en-US" sz="2800" b="0" kern="0">
                          <a:solidFill>
                            <a:schemeClr val="tx1"/>
                          </a:solidFill>
                          <a:effectLst/>
                        </a:rPr>
                        <a:t>A</a:t>
                      </a:r>
                      <a:r>
                        <a:rPr lang="en-US" sz="2800" b="0" kern="0" baseline="-25000">
                          <a:solidFill>
                            <a:schemeClr val="tx1"/>
                          </a:solidFill>
                          <a:effectLst/>
                        </a:rPr>
                        <a:t>1</a:t>
                      </a:r>
                      <a:r>
                        <a:rPr lang="en-US" sz="2800" b="0" kern="0">
                          <a:solidFill>
                            <a:schemeClr val="tx1"/>
                          </a:solidFill>
                          <a:effectLst/>
                        </a:rPr>
                        <a:t>A</a:t>
                      </a:r>
                      <a:r>
                        <a:rPr lang="en-US" sz="2800" b="0" kern="0" baseline="-25000">
                          <a:solidFill>
                            <a:schemeClr val="tx1"/>
                          </a:solidFill>
                          <a:effectLst/>
                        </a:rPr>
                        <a:t>2</a:t>
                      </a:r>
                      <a:endParaRPr lang="zh-CN" sz="2800" b="0" kern="10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c>
                  <a:txBody>
                    <a:bodyPr/>
                    <a:lstStyle/>
                    <a:p>
                      <a:pPr algn="l">
                        <a:spcAft>
                          <a:spcPts val="0"/>
                        </a:spcAft>
                      </a:pPr>
                      <a:r>
                        <a:rPr lang="en-US" sz="2800" b="0" kern="100">
                          <a:solidFill>
                            <a:schemeClr val="tx1"/>
                          </a:solidFill>
                          <a:effectLst/>
                        </a:rPr>
                        <a:t>6</a:t>
                      </a:r>
                      <a:endParaRPr lang="zh-CN" sz="2800" b="0" kern="10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c>
                  <a:txBody>
                    <a:bodyPr/>
                    <a:lstStyle/>
                    <a:p>
                      <a:pPr algn="l">
                        <a:spcAft>
                          <a:spcPts val="0"/>
                        </a:spcAft>
                      </a:pPr>
                      <a:r>
                        <a:rPr lang="en-US" sz="2800" b="0" kern="100">
                          <a:solidFill>
                            <a:schemeClr val="tx1"/>
                          </a:solidFill>
                          <a:effectLst/>
                        </a:rPr>
                        <a:t>4</a:t>
                      </a:r>
                      <a:endParaRPr lang="zh-CN" sz="2800" b="0" kern="10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c>
                  <a:txBody>
                    <a:bodyPr/>
                    <a:lstStyle/>
                    <a:p>
                      <a:pPr algn="l">
                        <a:spcAft>
                          <a:spcPts val="0"/>
                        </a:spcAft>
                      </a:pPr>
                      <a:r>
                        <a:rPr lang="en-US" sz="2800" b="0" kern="100" dirty="0">
                          <a:solidFill>
                            <a:schemeClr val="tx1"/>
                          </a:solidFill>
                          <a:effectLst/>
                        </a:rPr>
                        <a:t>2</a:t>
                      </a:r>
                      <a:endParaRPr lang="zh-CN" sz="2800" b="0" kern="100" dirty="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c>
                  <a:txBody>
                    <a:bodyPr/>
                    <a:lstStyle/>
                    <a:p>
                      <a:pPr algn="l">
                        <a:spcAft>
                          <a:spcPts val="0"/>
                        </a:spcAft>
                      </a:pPr>
                      <a:r>
                        <a:rPr lang="en-US" sz="2800" b="0" kern="100" dirty="0">
                          <a:solidFill>
                            <a:schemeClr val="tx1"/>
                          </a:solidFill>
                          <a:effectLst/>
                        </a:rPr>
                        <a:t>4</a:t>
                      </a:r>
                      <a:endParaRPr lang="zh-CN" sz="2800" b="0" kern="100" dirty="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r>
              <a:tr h="528059">
                <a:tc>
                  <a:txBody>
                    <a:bodyPr/>
                    <a:lstStyle/>
                    <a:p>
                      <a:pPr algn="just">
                        <a:spcAft>
                          <a:spcPts val="0"/>
                        </a:spcAft>
                      </a:pPr>
                      <a:r>
                        <a:rPr lang="en-US" sz="2800" b="0" kern="0">
                          <a:solidFill>
                            <a:schemeClr val="tx1"/>
                          </a:solidFill>
                          <a:effectLst/>
                        </a:rPr>
                        <a:t>A</a:t>
                      </a:r>
                      <a:r>
                        <a:rPr lang="en-US" sz="2800" b="0" kern="0" baseline="-25000">
                          <a:solidFill>
                            <a:schemeClr val="tx1"/>
                          </a:solidFill>
                          <a:effectLst/>
                        </a:rPr>
                        <a:t>2</a:t>
                      </a:r>
                      <a:r>
                        <a:rPr lang="en-US" sz="2800" b="0" kern="0">
                          <a:solidFill>
                            <a:schemeClr val="tx1"/>
                          </a:solidFill>
                          <a:effectLst/>
                        </a:rPr>
                        <a:t>A</a:t>
                      </a:r>
                      <a:r>
                        <a:rPr lang="en-US" sz="2800" b="0" kern="0" baseline="-25000">
                          <a:solidFill>
                            <a:schemeClr val="tx1"/>
                          </a:solidFill>
                          <a:effectLst/>
                        </a:rPr>
                        <a:t>2</a:t>
                      </a:r>
                      <a:endParaRPr lang="zh-CN" sz="2800" b="0" kern="10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c>
                  <a:txBody>
                    <a:bodyPr/>
                    <a:lstStyle/>
                    <a:p>
                      <a:pPr algn="l">
                        <a:spcAft>
                          <a:spcPts val="0"/>
                        </a:spcAft>
                      </a:pPr>
                      <a:r>
                        <a:rPr lang="en-US" sz="2800" b="0" kern="100">
                          <a:solidFill>
                            <a:schemeClr val="tx1"/>
                          </a:solidFill>
                          <a:effectLst/>
                        </a:rPr>
                        <a:t>3</a:t>
                      </a:r>
                      <a:endParaRPr lang="zh-CN" sz="2800" b="0" kern="10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c>
                  <a:txBody>
                    <a:bodyPr/>
                    <a:lstStyle/>
                    <a:p>
                      <a:pPr algn="l">
                        <a:spcAft>
                          <a:spcPts val="0"/>
                        </a:spcAft>
                      </a:pPr>
                      <a:r>
                        <a:rPr lang="en-US" sz="2800" b="0" kern="100">
                          <a:solidFill>
                            <a:schemeClr val="tx1"/>
                          </a:solidFill>
                          <a:effectLst/>
                        </a:rPr>
                        <a:t>3</a:t>
                      </a:r>
                      <a:endParaRPr lang="zh-CN" sz="2800" b="0" kern="10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c>
                  <a:txBody>
                    <a:bodyPr/>
                    <a:lstStyle/>
                    <a:p>
                      <a:pPr algn="l">
                        <a:spcAft>
                          <a:spcPts val="0"/>
                        </a:spcAft>
                      </a:pPr>
                      <a:r>
                        <a:rPr lang="en-US" sz="2800" b="0" kern="100">
                          <a:solidFill>
                            <a:schemeClr val="tx1"/>
                          </a:solidFill>
                          <a:effectLst/>
                        </a:rPr>
                        <a:t>3</a:t>
                      </a:r>
                      <a:endParaRPr lang="zh-CN" sz="2800" b="0" kern="10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c>
                  <a:txBody>
                    <a:bodyPr/>
                    <a:lstStyle/>
                    <a:p>
                      <a:pPr algn="l">
                        <a:spcAft>
                          <a:spcPts val="0"/>
                        </a:spcAft>
                      </a:pPr>
                      <a:r>
                        <a:rPr lang="en-US" sz="2800" b="0" kern="100" dirty="0">
                          <a:solidFill>
                            <a:schemeClr val="tx1"/>
                          </a:solidFill>
                          <a:effectLst/>
                        </a:rPr>
                        <a:t>3</a:t>
                      </a:r>
                      <a:endParaRPr lang="zh-CN" sz="2800" b="0" kern="100" dirty="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r>
              <a:tr h="528059">
                <a:tc>
                  <a:txBody>
                    <a:bodyPr/>
                    <a:lstStyle/>
                    <a:p>
                      <a:pPr algn="just">
                        <a:spcAft>
                          <a:spcPts val="0"/>
                        </a:spcAft>
                      </a:pPr>
                      <a:r>
                        <a:rPr lang="zh-CN" sz="2800" b="0" kern="0">
                          <a:solidFill>
                            <a:schemeClr val="tx1"/>
                          </a:solidFill>
                          <a:effectLst/>
                        </a:rPr>
                        <a:t>列平均</a:t>
                      </a:r>
                      <a:endParaRPr lang="zh-CN" sz="2800" b="0" kern="10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c>
                  <a:txBody>
                    <a:bodyPr/>
                    <a:lstStyle/>
                    <a:p>
                      <a:pPr algn="l">
                        <a:spcAft>
                          <a:spcPts val="0"/>
                        </a:spcAft>
                      </a:pPr>
                      <a:r>
                        <a:rPr lang="en-US" sz="2800" b="0" kern="100">
                          <a:solidFill>
                            <a:schemeClr val="tx1"/>
                          </a:solidFill>
                          <a:effectLst/>
                        </a:rPr>
                        <a:t>6</a:t>
                      </a:r>
                      <a:endParaRPr lang="zh-CN" sz="2800" b="0" kern="10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c>
                  <a:txBody>
                    <a:bodyPr/>
                    <a:lstStyle/>
                    <a:p>
                      <a:pPr algn="l">
                        <a:spcAft>
                          <a:spcPts val="0"/>
                        </a:spcAft>
                      </a:pPr>
                      <a:r>
                        <a:rPr lang="en-US" sz="2800" b="0" kern="100">
                          <a:solidFill>
                            <a:schemeClr val="tx1"/>
                          </a:solidFill>
                          <a:effectLst/>
                        </a:rPr>
                        <a:t>4</a:t>
                      </a:r>
                      <a:endParaRPr lang="zh-CN" sz="2800" b="0" kern="10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c>
                  <a:txBody>
                    <a:bodyPr/>
                    <a:lstStyle/>
                    <a:p>
                      <a:pPr algn="l">
                        <a:spcAft>
                          <a:spcPts val="0"/>
                        </a:spcAft>
                      </a:pPr>
                      <a:r>
                        <a:rPr lang="en-US" sz="2800" b="0" kern="100">
                          <a:solidFill>
                            <a:schemeClr val="tx1"/>
                          </a:solidFill>
                          <a:effectLst/>
                        </a:rPr>
                        <a:t>2</a:t>
                      </a:r>
                      <a:endParaRPr lang="zh-CN" sz="2800" b="0" kern="10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c>
                  <a:txBody>
                    <a:bodyPr/>
                    <a:lstStyle/>
                    <a:p>
                      <a:pPr algn="l">
                        <a:spcAft>
                          <a:spcPts val="0"/>
                        </a:spcAft>
                      </a:pPr>
                      <a:r>
                        <a:rPr lang="en-US" sz="2800" b="0" kern="100" dirty="0">
                          <a:solidFill>
                            <a:schemeClr val="tx1"/>
                          </a:solidFill>
                          <a:effectLst/>
                        </a:rPr>
                        <a:t>4</a:t>
                      </a:r>
                      <a:endParaRPr lang="zh-CN" sz="2800" b="0" kern="100" dirty="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r>
            </a:tbl>
          </a:graphicData>
        </a:graphic>
      </p:graphicFrame>
    </p:spTree>
    <p:extLst>
      <p:ext uri="{BB962C8B-B14F-4D97-AF65-F5344CB8AC3E}">
        <p14:creationId xmlns:p14="http://schemas.microsoft.com/office/powerpoint/2010/main" val="287336850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34082"/>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上位性效应对杂种优势的作用</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内容占位符 4"/>
          <p:cNvSpPr>
            <a:spLocks noGrp="1"/>
          </p:cNvSpPr>
          <p:nvPr>
            <p:ph idx="1"/>
          </p:nvPr>
        </p:nvSpPr>
        <p:spPr>
          <a:xfrm>
            <a:off x="457200" y="1052736"/>
            <a:ext cx="8363272" cy="5472608"/>
          </a:xfrm>
        </p:spPr>
        <p:txBody>
          <a:bodyPr>
            <a:noAutofit/>
          </a:bodyPr>
          <a:lstStyle/>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不同</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座位之间的上位性效应也会产生杂种优势。考虑包含加性</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加性上位性互作效应的</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9</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种基因型值（表</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12.6</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），对座位</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来说，</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的基因型值等于</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基因型值的平均，说明在座位</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上不存在显性；对位点</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一样，</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的基因型值等于</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基因型值的平均，说明在座位</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上也不存在显性</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现在</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假定有自交系</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，它们的基因型值分别为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，但杂种</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）的基因型值为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，不难得到杂种</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的平均基因型值也等于</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。因此，在不存在显性只存在上位性效应时，也能引起杂种优势</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但</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在这一例子中，我们可以找到比杂种表现更好的纯合自交系</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，在这种情况下，杂交种也许并不是必须的</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6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1"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3"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5"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7"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9"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276511122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杂种优势的分子遗传学基础</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内容占位符 4"/>
          <p:cNvSpPr>
            <a:spLocks noGrp="1"/>
          </p:cNvSpPr>
          <p:nvPr>
            <p:ph idx="1"/>
          </p:nvPr>
        </p:nvSpPr>
        <p:spPr>
          <a:xfrm>
            <a:off x="611560" y="1052736"/>
            <a:ext cx="7920880" cy="5040560"/>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过去的经验数据大多支持杂种优势是由部分显性或完全显性造成的，上位性和超显性的作用较小。但最近借助分子数据的研究又似乎表明，各种遗传效应都在杂种优势中起作用</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Tang </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et al. (1995)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利用一个水稻回交重组近交家系群体，对株高、穗长、抽穗期、成熟期及一些产量构成性状的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做图</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研究表明</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，显性效应是杂种优势的主要遗传</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基础。</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Luo </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et al. (2001)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利用另一个水稻重组近交家系群体，对产量构成性状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做图的研究却表明，超显性效应是近交衰退和杂种优势的主要成因</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1"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3"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5"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7"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9"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74809046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杂种优势的分子遗传学基础</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内容占位符 4"/>
          <p:cNvSpPr>
            <a:spLocks noGrp="1"/>
          </p:cNvSpPr>
          <p:nvPr>
            <p:ph idx="1"/>
          </p:nvPr>
        </p:nvSpPr>
        <p:spPr>
          <a:xfrm>
            <a:off x="611560" y="1124744"/>
            <a:ext cx="7992888" cy="4824536"/>
          </a:xfrm>
        </p:spPr>
        <p:txBody>
          <a:bodyPr>
            <a:noAutofit/>
          </a:bodyPr>
          <a:lstStyle/>
          <a:p>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Zhou </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et al. (2012)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利用水稻优良杂交种</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Shanyou</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63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的永久</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群体，结合超高密度连锁图谱和基因型数据，对杂种优势的遗传基础进行了探索。结果表明，杂种优势的程度、不同遗传成分对杂种优势的贡献，在性状间有很大差异。产量的杂种优势最强，接下去依次是每穗粒数、粒重和单株分蘖数。对于产量、每穗粒数和粒重的杂种优势，超显性的贡献最大。显性与显性上位对于单株分蘖数和粒重较为重要，对其它两个性状也有作用。显性效应对所有性状的贡献都是相对较小的。</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1"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3"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5"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7"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9"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196631423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杂种优势的分子遗传学基础</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内容占位符 4"/>
          <p:cNvSpPr>
            <a:spLocks noGrp="1"/>
          </p:cNvSpPr>
          <p:nvPr>
            <p:ph idx="1"/>
          </p:nvPr>
        </p:nvSpPr>
        <p:spPr>
          <a:xfrm>
            <a:off x="395536" y="1052736"/>
            <a:ext cx="8280920" cy="5040560"/>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对玉米的研究同样表明，不存在一种遗传模型能够解释不同群体、不同性状上表现出的杂种优势</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Tang </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et al. (2010) </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利用玉米优良杂交种‘豫玉</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22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’的永久</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群体，结合覆盖全基因组</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261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SSR</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标记的基因型数据，研究了玉米产量及产量构成性状杂种优势的遗传基础。在产量、穗长、穗行数和百粒</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四个性状中，共定位到</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13</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个与杂种优势有关的座位，上位性检测得到的加加上位互作</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最多。结果表明，显性效应和加加互作是决定‘豫玉</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22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’杂种优势的主要因素</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2600" dirty="0" err="1" smtClean="0">
                <a:latin typeface="Times New Roman" panose="02020603050405020304" pitchFamily="18" charset="0"/>
                <a:ea typeface="黑体" panose="02010609060101010101" pitchFamily="49" charset="-122"/>
                <a:cs typeface="Times New Roman" panose="02020603050405020304" pitchFamily="18" charset="0"/>
              </a:rPr>
              <a:t>Larièpe</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 </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et al. (2012) </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利用多个重组近交家系群体，开展</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NCIII</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遗传交配设计，对玉米重要农艺性状进行</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定位研究，检测出的产量</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大多具有明显的超显性。</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1"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3"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5"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7"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9"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224124243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02630"/>
            <a:ext cx="8229600"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杂种优势的利用</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内容占位符 4"/>
          <p:cNvSpPr>
            <a:spLocks noGrp="1"/>
          </p:cNvSpPr>
          <p:nvPr>
            <p:ph idx="1"/>
          </p:nvPr>
        </p:nvSpPr>
        <p:spPr>
          <a:xfrm>
            <a:off x="395536" y="980728"/>
            <a:ext cx="8352928" cy="5256584"/>
          </a:xfrm>
        </p:spPr>
        <p:txBody>
          <a:bodyPr>
            <a:noAutofit/>
          </a:bodyPr>
          <a:lstStyle/>
          <a:p>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育种和农业生产中，人们最关心的当然还是产量性状的杂种优势。产量也许是终极的、复杂程度最高的一个数量性状，它的形成涉及到众多生理过程和发育阶段，无疑受大量基因的影响</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，期望用一种遗传模型来解释所有与产量和杂种优势有关的基因座位，是不切合实际的</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与</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任何遗传研究一样，研究结果依赖于采用的遗传材料和群体类型。利用不同物种、不同材料、不同群体，得到的结论不尽一致，也是正常的。要想完全说明杂种优势的遗传基础，需要把单个基因在染色体上的位置和功能、以及不同基因之间的相互关系了解清楚</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但是</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，从育种实践来看，对杂种优势的遗传基础缺乏完整的了解，并没有妨碍杂交种的选育和在生产上的推广利用。</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1"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3"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5"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7"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9"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241860717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12.3 </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配合力与双列杂交设计</a:t>
            </a:r>
          </a:p>
        </p:txBody>
      </p:sp>
      <p:sp>
        <p:nvSpPr>
          <p:cNvPr id="6" name="内容占位符 5"/>
          <p:cNvSpPr>
            <a:spLocks noGrp="1"/>
          </p:cNvSpPr>
          <p:nvPr>
            <p:ph idx="1"/>
          </p:nvPr>
        </p:nvSpPr>
        <p:spPr>
          <a:xfrm>
            <a:off x="827584" y="1412777"/>
            <a:ext cx="7488832" cy="4032448"/>
          </a:xfrm>
        </p:spPr>
        <p:txBody>
          <a:bodyPr>
            <a:noAutofit/>
          </a:bodyPr>
          <a:lstStyle/>
          <a:p>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12.3.1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一般配合力和</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特殊配合力</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§12.3.2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双列杂交遗传交配</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设计</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§12.3.3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不完全双列杂交</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设计</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§12.3.4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包含正反交（有或无自交）的完全双列杂交	</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§12.3.5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包含正交（有或无自交）的完全</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双列杂交</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9499027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5496" y="476672"/>
            <a:ext cx="2016224" cy="3528392"/>
          </a:xfrm>
        </p:spPr>
        <p:txBody>
          <a:bodyPr>
            <a:noAutofit/>
          </a:bodyPr>
          <a:lstStyle/>
          <a:p>
            <a:r>
              <a:rPr lang="en-US" altLang="zh-CN" sz="2800" b="1" dirty="0">
                <a:latin typeface="Times New Roman" panose="02020603050405020304" pitchFamily="18" charset="0"/>
                <a:ea typeface="黑体" panose="02010609060101010101" pitchFamily="49" charset="-122"/>
                <a:cs typeface="Times New Roman" panose="02020603050405020304" pitchFamily="18" charset="0"/>
              </a:rPr>
              <a:t>CIMMYT</a:t>
            </a:r>
            <a:r>
              <a:rPr lang="zh-CN" altLang="zh-CN" sz="2800" b="1" dirty="0">
                <a:latin typeface="Times New Roman" panose="02020603050405020304" pitchFamily="18" charset="0"/>
                <a:ea typeface="黑体" panose="02010609060101010101" pitchFamily="49" charset="-122"/>
                <a:cs typeface="Times New Roman" panose="02020603050405020304" pitchFamily="18" charset="0"/>
              </a:rPr>
              <a:t>面包小麦育种</a:t>
            </a:r>
            <a:r>
              <a:rPr lang="zh-CN" altLang="zh-CN" sz="2800" b="1" dirty="0" smtClean="0">
                <a:latin typeface="Times New Roman" panose="02020603050405020304" pitchFamily="18" charset="0"/>
                <a:ea typeface="黑体" panose="02010609060101010101" pitchFamily="49" charset="-122"/>
                <a:cs typeface="Times New Roman" panose="02020603050405020304" pitchFamily="18" charset="0"/>
              </a:rPr>
              <a:t>流程图</a:t>
            </a:r>
            <a:r>
              <a:rPr lang="en-US" altLang="zh-CN" sz="2800" b="1" dirty="0" smtClean="0">
                <a:latin typeface="Times New Roman" panose="02020603050405020304" pitchFamily="18" charset="0"/>
                <a:ea typeface="黑体" panose="02010609060101010101" pitchFamily="49" charset="-122"/>
                <a:cs typeface="Times New Roman" panose="02020603050405020304" pitchFamily="18" charset="0"/>
              </a:rPr>
              <a:t/>
            </a:r>
            <a:br>
              <a:rPr lang="en-US" altLang="zh-CN" sz="2800" b="1" dirty="0" smtClean="0">
                <a:latin typeface="Times New Roman" panose="02020603050405020304" pitchFamily="18" charset="0"/>
                <a:ea typeface="黑体" panose="02010609060101010101" pitchFamily="49" charset="-122"/>
                <a:cs typeface="Times New Roman" panose="02020603050405020304" pitchFamily="18" charset="0"/>
              </a:rPr>
            </a:br>
            <a:r>
              <a:rPr lang="en-US" altLang="zh-CN" sz="2000" b="1" dirty="0">
                <a:latin typeface="Times New Roman" panose="02020603050405020304" pitchFamily="18" charset="0"/>
                <a:ea typeface="黑体" panose="02010609060101010101" pitchFamily="49" charset="-122"/>
                <a:cs typeface="Times New Roman" panose="02020603050405020304" pitchFamily="18" charset="0"/>
              </a:rPr>
              <a:t/>
            </a:r>
            <a:br>
              <a:rPr lang="en-US" altLang="zh-CN" sz="2000" b="1" dirty="0">
                <a:latin typeface="Times New Roman" panose="02020603050405020304" pitchFamily="18" charset="0"/>
                <a:ea typeface="黑体" panose="02010609060101010101" pitchFamily="49" charset="-122"/>
                <a:cs typeface="Times New Roman" panose="02020603050405020304" pitchFamily="18" charset="0"/>
              </a:rPr>
            </a:br>
            <a:r>
              <a:rPr lang="en-US" altLang="zh-CN" sz="2000" b="1"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000" b="1" dirty="0">
                <a:latin typeface="Times New Roman" panose="02020603050405020304" pitchFamily="18" charset="0"/>
                <a:ea typeface="黑体" panose="02010609060101010101" pitchFamily="49" charset="-122"/>
                <a:cs typeface="Times New Roman" panose="02020603050405020304" pitchFamily="18" charset="0"/>
              </a:rPr>
              <a:t>包含修饰系谱（</a:t>
            </a:r>
            <a:r>
              <a:rPr lang="en-US" altLang="zh-CN" sz="2000" b="1" dirty="0">
                <a:latin typeface="Times New Roman" panose="02020603050405020304" pitchFamily="18" charset="0"/>
                <a:ea typeface="黑体" panose="02010609060101010101" pitchFamily="49" charset="-122"/>
                <a:cs typeface="Times New Roman" panose="02020603050405020304" pitchFamily="18" charset="0"/>
              </a:rPr>
              <a:t>MODPED</a:t>
            </a:r>
            <a:r>
              <a:rPr lang="zh-CN" altLang="zh-CN" sz="2000" b="1" dirty="0">
                <a:latin typeface="Times New Roman" panose="02020603050405020304" pitchFamily="18" charset="0"/>
                <a:ea typeface="黑体" panose="02010609060101010101" pitchFamily="49" charset="-122"/>
                <a:cs typeface="Times New Roman" panose="02020603050405020304" pitchFamily="18" charset="0"/>
              </a:rPr>
              <a:t>）和选择混合（</a:t>
            </a:r>
            <a:r>
              <a:rPr lang="en-US" altLang="zh-CN" sz="2000" b="1" dirty="0">
                <a:latin typeface="Times New Roman" panose="02020603050405020304" pitchFamily="18" charset="0"/>
                <a:ea typeface="黑体" panose="02010609060101010101" pitchFamily="49" charset="-122"/>
                <a:cs typeface="Times New Roman" panose="02020603050405020304" pitchFamily="18" charset="0"/>
              </a:rPr>
              <a:t>SELBLK</a:t>
            </a:r>
            <a:r>
              <a:rPr lang="zh-CN" altLang="zh-CN" sz="2000" b="1" dirty="0">
                <a:latin typeface="Times New Roman" panose="02020603050405020304" pitchFamily="18" charset="0"/>
                <a:ea typeface="黑体" panose="02010609060101010101" pitchFamily="49" charset="-122"/>
                <a:cs typeface="Times New Roman" panose="02020603050405020304" pitchFamily="18" charset="0"/>
              </a:rPr>
              <a:t>）两种选择方法</a:t>
            </a:r>
            <a:endParaRPr lang="zh-CN" altLang="en-US" sz="20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5" name="图片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23728" y="0"/>
            <a:ext cx="6984776" cy="6858000"/>
          </a:xfrm>
          <a:prstGeom prst="rect">
            <a:avLst/>
          </a:prstGeom>
          <a:noFill/>
          <a:ln>
            <a:noFill/>
          </a:ln>
        </p:spPr>
      </p:pic>
    </p:spTree>
    <p:extLst>
      <p:ext uri="{BB962C8B-B14F-4D97-AF65-F5344CB8AC3E}">
        <p14:creationId xmlns:p14="http://schemas.microsoft.com/office/powerpoint/2010/main" val="397332052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近交系的一般配合力</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467544" y="1052736"/>
            <a:ext cx="8280920" cy="4176464"/>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利用参照群体衍生的大量近交系为亲本，两两随机杂交构成一个新的群体</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。育种</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家在很多时候关心一个特定的近交系与其它近交系杂交，是否能够产生大量的优良杂交组合？两个特定的近交系结合在一起是否能够产生出一个优良的杂交组合</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对</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一个特定的近交系，如果利用其它近交系与其杂交，这些杂交组合的平均表现与所有组合形成群体的均值之间的差异，称为该近交系的一般配合力（</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general combining ability, GCA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36721895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两个近交系的特殊配合力</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395536" y="1052736"/>
            <a:ext cx="8352928" cy="2376264"/>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表示近交系</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×近交系</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杂交</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的表现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所有组合的群体均值，</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离差就</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可以按照公式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12.34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进行分解。其中，前两项为两个亲本的一般配合力，最后一项称为两个亲本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的特殊配合力（</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specific combining ability, SCA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p>
        </p:txBody>
      </p:sp>
      <p:graphicFrame>
        <p:nvGraphicFramePr>
          <p:cNvPr id="4" name="对象 3"/>
          <p:cNvGraphicFramePr>
            <a:graphicFrameLocks noChangeAspect="1"/>
          </p:cNvGraphicFramePr>
          <p:nvPr>
            <p:extLst>
              <p:ext uri="{D42A27DB-BD31-4B8C-83A1-F6EECF244321}">
                <p14:modId xmlns:p14="http://schemas.microsoft.com/office/powerpoint/2010/main" val="1718111247"/>
              </p:ext>
            </p:extLst>
          </p:nvPr>
        </p:nvGraphicFramePr>
        <p:xfrm>
          <a:off x="827584" y="3501008"/>
          <a:ext cx="5410043" cy="692696"/>
        </p:xfrm>
        <a:graphic>
          <a:graphicData uri="http://schemas.openxmlformats.org/presentationml/2006/ole">
            <mc:AlternateContent xmlns:mc="http://schemas.openxmlformats.org/markup-compatibility/2006">
              <mc:Choice xmlns:v="urn:schemas-microsoft-com:vml" Requires="v">
                <p:oleObj spid="_x0000_s40985" name="公式" r:id="rId3" imgW="1930400" imgH="254000" progId="Equation.3">
                  <p:embed/>
                </p:oleObj>
              </mc:Choice>
              <mc:Fallback>
                <p:oleObj name="公式" r:id="rId3" imgW="1930400" imgH="2540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3501008"/>
                        <a:ext cx="5410043" cy="692696"/>
                      </a:xfrm>
                      <a:prstGeom prst="rect">
                        <a:avLst/>
                      </a:prstGeom>
                      <a:noFill/>
                    </p:spPr>
                  </p:pic>
                </p:oleObj>
              </mc:Fallback>
            </mc:AlternateContent>
          </a:graphicData>
        </a:graphic>
      </p:graphicFrame>
    </p:spTree>
    <p:extLst>
      <p:ext uri="{BB962C8B-B14F-4D97-AF65-F5344CB8AC3E}">
        <p14:creationId xmlns:p14="http://schemas.microsoft.com/office/powerpoint/2010/main" val="206212072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遗传方差在配合力上的分解</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611560" y="1124744"/>
            <a:ext cx="7920880" cy="2736304"/>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从效应分解公式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12.34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就能得到方差分解公式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12.35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。如果区分杂交组合的亲本，组合之间的方差就能被分解为父本一般配合力</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方差、</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母本一般配合力</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方差和</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特殊配合力</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方差三</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部分。如不区分杂交组合的亲本，组合之间的方差被分解为一般配合力</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方差和</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特殊配合力方差两部分。</a:t>
            </a:r>
          </a:p>
        </p:txBody>
      </p:sp>
      <p:graphicFrame>
        <p:nvGraphicFramePr>
          <p:cNvPr id="7" name="对象 6"/>
          <p:cNvGraphicFramePr>
            <a:graphicFrameLocks noChangeAspect="1"/>
          </p:cNvGraphicFramePr>
          <p:nvPr>
            <p:extLst>
              <p:ext uri="{D42A27DB-BD31-4B8C-83A1-F6EECF244321}">
                <p14:modId xmlns:p14="http://schemas.microsoft.com/office/powerpoint/2010/main" val="1879185212"/>
              </p:ext>
            </p:extLst>
          </p:nvPr>
        </p:nvGraphicFramePr>
        <p:xfrm>
          <a:off x="467544" y="3933056"/>
          <a:ext cx="7968312" cy="692696"/>
        </p:xfrm>
        <a:graphic>
          <a:graphicData uri="http://schemas.openxmlformats.org/presentationml/2006/ole">
            <mc:AlternateContent xmlns:mc="http://schemas.openxmlformats.org/markup-compatibility/2006">
              <mc:Choice xmlns:v="urn:schemas-microsoft-com:vml" Requires="v">
                <p:oleObj spid="_x0000_s42010" name="公式" r:id="rId3" imgW="2679480" imgH="241200" progId="Equation.3">
                  <p:embed/>
                </p:oleObj>
              </mc:Choice>
              <mc:Fallback>
                <p:oleObj name="公式" r:id="rId3" imgW="2679480" imgH="241200" progId="Equation.3">
                  <p:embed/>
                  <p:pic>
                    <p:nvPicPr>
                      <p:cNvPr id="0" name="Object 1"/>
                      <p:cNvPicPr>
                        <a:picLocks noChangeAspect="1" noChangeArrowheads="1"/>
                      </p:cNvPicPr>
                      <p:nvPr/>
                    </p:nvPicPr>
                    <p:blipFill>
                      <a:blip r:embed="rId4"/>
                      <a:srcRect/>
                      <a:stretch>
                        <a:fillRect/>
                      </a:stretch>
                    </p:blipFill>
                    <p:spPr bwMode="auto">
                      <a:xfrm>
                        <a:off x="467544" y="3933056"/>
                        <a:ext cx="7968312" cy="692696"/>
                      </a:xfrm>
                      <a:prstGeom prst="rect">
                        <a:avLst/>
                      </a:prstGeom>
                      <a:noFill/>
                    </p:spPr>
                  </p:pic>
                </p:oleObj>
              </mc:Fallback>
            </mc:AlternateContent>
          </a:graphicData>
        </a:graphic>
      </p:graphicFrame>
    </p:spTree>
    <p:extLst>
      <p:ext uri="{BB962C8B-B14F-4D97-AF65-F5344CB8AC3E}">
        <p14:creationId xmlns:p14="http://schemas.microsoft.com/office/powerpoint/2010/main" val="106398466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850106"/>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一般配合力的方差</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457200" y="1124744"/>
            <a:ext cx="8229600" cy="1800199"/>
          </a:xfrm>
        </p:spPr>
        <p:txBody>
          <a:bodyPr>
            <a:no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从定义可以看出，一般配合力方差相当于以一个近交系作为父本、其它近交系作为母本，杂交产生半同胞家系间的协方差</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86534000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2008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一般配合力的方差</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107504" y="1052736"/>
            <a:ext cx="3816423" cy="3096344"/>
          </a:xfrm>
        </p:spPr>
        <p:txBody>
          <a:bodyPr>
            <a:no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右</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图表示</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近交系</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与另外两个近交系</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C</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的半同胞后代</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的系谱</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。亲代</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个体之间的共祖先系数、以及后代</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之间的共祖先系数计算如下。</a:t>
            </a:r>
          </a:p>
        </p:txBody>
      </p:sp>
      <p:pic>
        <p:nvPicPr>
          <p:cNvPr id="9" name="图片 8"/>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51920" y="1196752"/>
            <a:ext cx="5256584" cy="1728192"/>
          </a:xfrm>
          <a:prstGeom prst="rect">
            <a:avLst/>
          </a:prstGeom>
          <a:noFill/>
          <a:ln>
            <a:noFill/>
          </a:ln>
        </p:spPr>
      </p:pic>
      <p:graphicFrame>
        <p:nvGraphicFramePr>
          <p:cNvPr id="4" name="对象 3"/>
          <p:cNvGraphicFramePr>
            <a:graphicFrameLocks noChangeAspect="1"/>
          </p:cNvGraphicFramePr>
          <p:nvPr>
            <p:extLst>
              <p:ext uri="{D42A27DB-BD31-4B8C-83A1-F6EECF244321}">
                <p14:modId xmlns:p14="http://schemas.microsoft.com/office/powerpoint/2010/main" val="2257898855"/>
              </p:ext>
            </p:extLst>
          </p:nvPr>
        </p:nvGraphicFramePr>
        <p:xfrm>
          <a:off x="4139952" y="2924944"/>
          <a:ext cx="1226054" cy="546224"/>
        </p:xfrm>
        <a:graphic>
          <a:graphicData uri="http://schemas.openxmlformats.org/presentationml/2006/ole">
            <mc:AlternateContent xmlns:mc="http://schemas.openxmlformats.org/markup-compatibility/2006">
              <mc:Choice xmlns:v="urn:schemas-microsoft-com:vml" Requires="v">
                <p:oleObj spid="_x0000_s43105" name="公式" r:id="rId4" imgW="495085" imgH="228501" progId="Equation.3">
                  <p:embed/>
                </p:oleObj>
              </mc:Choice>
              <mc:Fallback>
                <p:oleObj name="公式" r:id="rId4" imgW="495085" imgH="228501"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39952" y="2924944"/>
                        <a:ext cx="1226054" cy="546224"/>
                      </a:xfrm>
                      <a:prstGeom prst="rect">
                        <a:avLst/>
                      </a:prstGeom>
                      <a:noFill/>
                    </p:spPr>
                  </p:pic>
                </p:oleObj>
              </mc:Fallback>
            </mc:AlternateContent>
          </a:graphicData>
        </a:graphic>
      </p:graphicFrame>
      <p:graphicFrame>
        <p:nvGraphicFramePr>
          <p:cNvPr id="8" name="对象 7"/>
          <p:cNvGraphicFramePr>
            <a:graphicFrameLocks noChangeAspect="1"/>
          </p:cNvGraphicFramePr>
          <p:nvPr>
            <p:extLst>
              <p:ext uri="{D42A27DB-BD31-4B8C-83A1-F6EECF244321}">
                <p14:modId xmlns:p14="http://schemas.microsoft.com/office/powerpoint/2010/main" val="2074773255"/>
              </p:ext>
            </p:extLst>
          </p:nvPr>
        </p:nvGraphicFramePr>
        <p:xfrm>
          <a:off x="4139952" y="3573016"/>
          <a:ext cx="4452587" cy="548680"/>
        </p:xfrm>
        <a:graphic>
          <a:graphicData uri="http://schemas.openxmlformats.org/presentationml/2006/ole">
            <mc:AlternateContent xmlns:mc="http://schemas.openxmlformats.org/markup-compatibility/2006">
              <mc:Choice xmlns:v="urn:schemas-microsoft-com:vml" Requires="v">
                <p:oleObj spid="_x0000_s43106" name="公式" r:id="rId6" imgW="1765300" imgH="228600" progId="Equation.3">
                  <p:embed/>
                </p:oleObj>
              </mc:Choice>
              <mc:Fallback>
                <p:oleObj name="公式" r:id="rId6" imgW="1765300" imgH="2286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39952" y="3573016"/>
                        <a:ext cx="4452587" cy="548680"/>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963620986"/>
              </p:ext>
            </p:extLst>
          </p:nvPr>
        </p:nvGraphicFramePr>
        <p:xfrm>
          <a:off x="539552" y="4149080"/>
          <a:ext cx="7495875" cy="1152128"/>
        </p:xfrm>
        <a:graphic>
          <a:graphicData uri="http://schemas.openxmlformats.org/presentationml/2006/ole">
            <mc:AlternateContent xmlns:mc="http://schemas.openxmlformats.org/markup-compatibility/2006">
              <mc:Choice xmlns:v="urn:schemas-microsoft-com:vml" Requires="v">
                <p:oleObj spid="_x0000_s43107" name="公式" r:id="rId8" imgW="2476500" imgH="393700" progId="Equation.3">
                  <p:embed/>
                </p:oleObj>
              </mc:Choice>
              <mc:Fallback>
                <p:oleObj name="公式" r:id="rId8" imgW="2476500" imgH="393700"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39552" y="4149080"/>
                        <a:ext cx="7495875" cy="1152128"/>
                      </a:xfrm>
                      <a:prstGeom prst="rect">
                        <a:avLst/>
                      </a:prstGeom>
                      <a:noFill/>
                    </p:spPr>
                  </p:pic>
                </p:oleObj>
              </mc:Fallback>
            </mc:AlternateContent>
          </a:graphicData>
        </a:graphic>
      </p:graphicFrame>
      <p:graphicFrame>
        <p:nvGraphicFramePr>
          <p:cNvPr id="13" name="对象 12"/>
          <p:cNvGraphicFramePr>
            <a:graphicFrameLocks noChangeAspect="1"/>
          </p:cNvGraphicFramePr>
          <p:nvPr>
            <p:extLst>
              <p:ext uri="{D42A27DB-BD31-4B8C-83A1-F6EECF244321}">
                <p14:modId xmlns:p14="http://schemas.microsoft.com/office/powerpoint/2010/main" val="2709524511"/>
              </p:ext>
            </p:extLst>
          </p:nvPr>
        </p:nvGraphicFramePr>
        <p:xfrm>
          <a:off x="467544" y="5301208"/>
          <a:ext cx="4108072" cy="692696"/>
        </p:xfrm>
        <a:graphic>
          <a:graphicData uri="http://schemas.openxmlformats.org/presentationml/2006/ole">
            <mc:AlternateContent xmlns:mc="http://schemas.openxmlformats.org/markup-compatibility/2006">
              <mc:Choice xmlns:v="urn:schemas-microsoft-com:vml" Requires="v">
                <p:oleObj spid="_x0000_s43108" name="公式" r:id="rId10" imgW="1358900" imgH="228600" progId="Equation.3">
                  <p:embed/>
                </p:oleObj>
              </mc:Choice>
              <mc:Fallback>
                <p:oleObj name="公式" r:id="rId10" imgW="1358900" imgH="228600" progId="Equation.3">
                  <p:embed/>
                  <p:pic>
                    <p:nvPicPr>
                      <p:cNvPr id="0" name="Object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67544" y="5301208"/>
                        <a:ext cx="4108072" cy="692696"/>
                      </a:xfrm>
                      <a:prstGeom prst="rect">
                        <a:avLst/>
                      </a:prstGeom>
                      <a:noFill/>
                    </p:spPr>
                  </p:pic>
                </p:oleObj>
              </mc:Fallback>
            </mc:AlternateContent>
          </a:graphicData>
        </a:graphic>
      </p:graphicFrame>
    </p:spTree>
    <p:extLst>
      <p:ext uri="{BB962C8B-B14F-4D97-AF65-F5344CB8AC3E}">
        <p14:creationId xmlns:p14="http://schemas.microsoft.com/office/powerpoint/2010/main" val="132766590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一般配合力的方差</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323528" y="1052736"/>
            <a:ext cx="8496944" cy="5184576"/>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根据</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8.38</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，得到父本一般配合力方差的表达式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12.36</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。在不存在母本效应和性连锁效应的假定下，雌雄亲本具有相同的一般配合力方差，即公式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12.37</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。从公式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12.32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给出的组合间方差减去父母本的一般配合力方差，就得到特殊配合力方差公式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12.38</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从中</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可以看出，一般配合力之间的差异，是由加性效应和加加互作效应引起的；特殊配合力之间的差异，是由非加性效应引起的。</a:t>
            </a:r>
          </a:p>
        </p:txBody>
      </p:sp>
      <p:graphicFrame>
        <p:nvGraphicFramePr>
          <p:cNvPr id="17" name="对象 16"/>
          <p:cNvGraphicFramePr>
            <a:graphicFrameLocks noChangeAspect="1"/>
          </p:cNvGraphicFramePr>
          <p:nvPr>
            <p:extLst>
              <p:ext uri="{D42A27DB-BD31-4B8C-83A1-F6EECF244321}">
                <p14:modId xmlns:p14="http://schemas.microsoft.com/office/powerpoint/2010/main" val="1591694735"/>
              </p:ext>
            </p:extLst>
          </p:nvPr>
        </p:nvGraphicFramePr>
        <p:xfrm>
          <a:off x="755576" y="3212976"/>
          <a:ext cx="4815236" cy="792088"/>
        </p:xfrm>
        <a:graphic>
          <a:graphicData uri="http://schemas.openxmlformats.org/presentationml/2006/ole">
            <mc:AlternateContent xmlns:mc="http://schemas.openxmlformats.org/markup-compatibility/2006">
              <mc:Choice xmlns:v="urn:schemas-microsoft-com:vml" Requires="v">
                <p:oleObj spid="_x0000_s45107" name="公式" r:id="rId3" imgW="2286000" imgH="393700" progId="Equation.3">
                  <p:embed/>
                </p:oleObj>
              </mc:Choice>
              <mc:Fallback>
                <p:oleObj name="公式" r:id="rId3" imgW="2286000" imgH="3937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6" y="3212976"/>
                        <a:ext cx="4815236" cy="792088"/>
                      </a:xfrm>
                      <a:prstGeom prst="rect">
                        <a:avLst/>
                      </a:prstGeom>
                      <a:noFill/>
                    </p:spPr>
                  </p:pic>
                </p:oleObj>
              </mc:Fallback>
            </mc:AlternateContent>
          </a:graphicData>
        </a:graphic>
      </p:graphicFrame>
      <p:graphicFrame>
        <p:nvGraphicFramePr>
          <p:cNvPr id="19" name="对象 18"/>
          <p:cNvGraphicFramePr>
            <a:graphicFrameLocks noChangeAspect="1"/>
          </p:cNvGraphicFramePr>
          <p:nvPr>
            <p:extLst>
              <p:ext uri="{D42A27DB-BD31-4B8C-83A1-F6EECF244321}">
                <p14:modId xmlns:p14="http://schemas.microsoft.com/office/powerpoint/2010/main" val="3978533114"/>
              </p:ext>
            </p:extLst>
          </p:nvPr>
        </p:nvGraphicFramePr>
        <p:xfrm>
          <a:off x="820384" y="4005064"/>
          <a:ext cx="6271896" cy="864096"/>
        </p:xfrm>
        <a:graphic>
          <a:graphicData uri="http://schemas.openxmlformats.org/presentationml/2006/ole">
            <mc:AlternateContent xmlns:mc="http://schemas.openxmlformats.org/markup-compatibility/2006">
              <mc:Choice xmlns:v="urn:schemas-microsoft-com:vml" Requires="v">
                <p:oleObj spid="_x0000_s45108" name="公式" r:id="rId5" imgW="2717800" imgH="393700" progId="Equation.3">
                  <p:embed/>
                </p:oleObj>
              </mc:Choice>
              <mc:Fallback>
                <p:oleObj name="公式" r:id="rId5" imgW="2717800" imgH="39370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0384" y="4005064"/>
                        <a:ext cx="6271896" cy="864096"/>
                      </a:xfrm>
                      <a:prstGeom prst="rect">
                        <a:avLst/>
                      </a:prstGeom>
                      <a:noFill/>
                    </p:spPr>
                  </p:pic>
                </p:oleObj>
              </mc:Fallback>
            </mc:AlternateContent>
          </a:graphicData>
        </a:graphic>
      </p:graphicFrame>
    </p:spTree>
    <p:extLst>
      <p:ext uri="{BB962C8B-B14F-4D97-AF65-F5344CB8AC3E}">
        <p14:creationId xmlns:p14="http://schemas.microsoft.com/office/powerpoint/2010/main" val="156002180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双列杂交遗传交配设计</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539552" y="1124744"/>
            <a:ext cx="7920880" cy="4176464"/>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开展配合力分析的常用遗传交配设计是双列杂交（</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diallel</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cross design or </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diallel</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mating design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根据</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交配设计的亲本是否相同、是否包含反交、是否包含自交等因素，双列杂交又可以分成很多类型。根据具体的遗传研究问题，配合力效应有时可以被看作是固定模型，有时又需要被看作随机模型。不同效应模型的分析方法也不完全相同。因此，双列杂交设计及其分析方法包含着丰富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内容。</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48705839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2008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完全</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双列杂交</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及其类型</a:t>
            </a:r>
          </a:p>
        </p:txBody>
      </p:sp>
      <p:sp>
        <p:nvSpPr>
          <p:cNvPr id="6" name="内容占位符 5"/>
          <p:cNvSpPr>
            <a:spLocks noGrp="1"/>
          </p:cNvSpPr>
          <p:nvPr>
            <p:ph idx="1"/>
          </p:nvPr>
        </p:nvSpPr>
        <p:spPr>
          <a:xfrm>
            <a:off x="539552" y="908720"/>
            <a:ext cx="7920880" cy="5616624"/>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在完全双列杂交（</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complete </a:t>
            </a:r>
            <a:r>
              <a:rPr lang="en-US" altLang="zh-CN" sz="2600" dirty="0" err="1">
                <a:latin typeface="Times New Roman" panose="02020603050405020304" pitchFamily="18" charset="0"/>
                <a:ea typeface="黑体" panose="02010609060101010101" pitchFamily="49" charset="-122"/>
                <a:cs typeface="Times New Roman" panose="02020603050405020304" pitchFamily="18" charset="0"/>
              </a:rPr>
              <a:t>diallel</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 design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）中，配制杂交组合的亲本是同一组近交系。设有</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个亲本近交系，在它们之间进行所有的杂交和自交，共得到</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6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个组合，其中</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包含</a:t>
            </a:r>
            <a:r>
              <a:rPr lang="en-US" altLang="zh-CN" sz="26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-1)/2</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个</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正交组合</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 p</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-1)/2</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个</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反交组合和</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个自交组合</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可以忽略细胞质效应，或不考虑正反交效应，这时可以只</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配制</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-1)/2</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个</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正交组合，加上所有的自交组合，</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共有</a:t>
            </a:r>
            <a:r>
              <a:rPr lang="en-US" altLang="zh-CN" sz="26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个。</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如</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不关心近交系自身的表现，同时细胞质效应又可以忽略不计，这时可以只</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配制</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-1)/2</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个</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正交组合</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如</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不关心近交系自身的表现，但还想研究正反交之间的差异，这时可以只</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配制</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-1)/2</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个</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正交组合</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-1)/2</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个</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反交组合，</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共</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个</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p>
        </p:txBody>
      </p:sp>
    </p:spTree>
    <p:extLst>
      <p:ext uri="{BB962C8B-B14F-4D97-AF65-F5344CB8AC3E}">
        <p14:creationId xmlns:p14="http://schemas.microsoft.com/office/powerpoint/2010/main" val="362675515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2008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不完全</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双列杂交</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539552" y="1052736"/>
            <a:ext cx="7920880" cy="4464496"/>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有些物种，如玉米的杂交育种中，存在明显的杂种优势群，优异杂交品种往往是不同优势群两个自交系的杂交组合。这时的配合力分析，一般基于两个优势群之间的杂交，而不是同一个优势群内自交系之间的杂交。在开展双列杂交设计时，通常选择一个优势群的</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个自交系为父本，另一个优势群的</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个自交系为母本，总的亲本数</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m</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，在两组亲本间配置</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个组合，这样的设计称为不完全双列杂交设计（</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incomplete </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diallel</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design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p>
        </p:txBody>
      </p:sp>
    </p:spTree>
    <p:extLst>
      <p:ext uri="{BB962C8B-B14F-4D97-AF65-F5344CB8AC3E}">
        <p14:creationId xmlns:p14="http://schemas.microsoft.com/office/powerpoint/2010/main" val="7578781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2008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不完全</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双列杂交</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与</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NCII</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设计的异同</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539552" y="1052736"/>
            <a:ext cx="8136904" cy="4968552"/>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不完全双列杂交看上去与第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章的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NCII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设计十分类似，都可利用双因素带互作的方差分析模型进行分析。其实，它们之间还是有一定区别的，这里的区别主要考虑的是参照群体和研究目的上的差异</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NCII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设计的参照群体通常是一个随机交配群体，父本是参照群体的一组随机样本，母本是参照群体的另一组随机样本，配制杂交的亲本基因型一般都是高度杂合的。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NCII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设计的研究目的是通过全同胞和半同胞家系的方差分解，对参照群体的遗传方差进行分解，估计参照群体的遗传力</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316118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634082"/>
          </a:xfrm>
        </p:spPr>
        <p:txBody>
          <a:bodyPr>
            <a:noAutofit/>
          </a:bodyPr>
          <a:lstStyle/>
          <a:p>
            <a:r>
              <a:rPr lang="zh-CN" altLang="zh-CN" sz="4000" b="1" dirty="0">
                <a:latin typeface="黑体" panose="02010609060101010101" pitchFamily="49" charset="-122"/>
                <a:ea typeface="黑体" panose="02010609060101010101" pitchFamily="49" charset="-122"/>
              </a:rPr>
              <a:t>选育纯</a:t>
            </a:r>
            <a:r>
              <a:rPr lang="zh-CN" altLang="zh-CN" sz="4000" b="1" dirty="0" smtClean="0">
                <a:latin typeface="黑体" panose="02010609060101010101" pitchFamily="49" charset="-122"/>
                <a:ea typeface="黑体" panose="02010609060101010101" pitchFamily="49" charset="-122"/>
              </a:rPr>
              <a:t>系</a:t>
            </a:r>
            <a:r>
              <a:rPr lang="zh-CN" altLang="en-US" sz="4000" b="1" dirty="0" smtClean="0">
                <a:latin typeface="黑体" panose="02010609060101010101" pitchFamily="49" charset="-122"/>
                <a:ea typeface="黑体" panose="02010609060101010101" pitchFamily="49" charset="-122"/>
              </a:rPr>
              <a:t>的常用方法和穿梭育种</a:t>
            </a:r>
            <a:endParaRPr lang="zh-CN" altLang="en-US" sz="2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980728"/>
            <a:ext cx="8136904" cy="5505475"/>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常用的选育纯系方法包括系谱法（</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pedigree method</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）、混和法（</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bulk population selection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）、一粒传（</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single seed descend</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）以及修饰系谱和混和方法（</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modified pedigree and bulk method</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等。</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为</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加速分离世代的纯合过程，在分离世代早期，如</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等，也可采用加倍单倍体技术</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除了</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常规的表型选择外，对于遗传力高且难以鉴定的性状，在不同的育种阶段还可考虑利用分子标记辅助选择（</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marker assisted selection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）的方法</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CIMMYT</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面包小麦选育的</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流程图中，</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育种群体在墨西哥的</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Toluca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Cd. Obregon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两个地点交替种植和选择，</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CIMMYT</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称这一选择过程为穿梭育种（</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Shuttle Breeding</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421964592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2008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不完全</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双列杂交</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与</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NCII</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设计的异同</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539552" y="1052736"/>
            <a:ext cx="8136904" cy="5472608"/>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不完全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双列杂交的参照群体是产生亲本自交系的祖先群体，父本自交系和母本自交系可以具有相同的祖先群体，也可以具有不同的祖先群体，配制杂交组合的亲本基因型一般都是高度纯合的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有时</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也把亲本自交系的大量随机杂交组合形成的群体，视为参照群体。当亲本来自不同的参照群体时，它们杂交</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的参照群体其实是两个亲本参照群体互交之后的群体</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对参照群体的遗传方差进行分解、估计参照群体的遗传力外，双列杂交往往还关心一般配合力和特殊配合力的估计、以及杂交种表现的预测等实际育种问题。</a:t>
            </a:r>
          </a:p>
        </p:txBody>
      </p:sp>
    </p:spTree>
    <p:extLst>
      <p:ext uri="{BB962C8B-B14F-4D97-AF65-F5344CB8AC3E}">
        <p14:creationId xmlns:p14="http://schemas.microsoft.com/office/powerpoint/2010/main" val="229749776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92088"/>
          </a:xfrm>
        </p:spPr>
        <p:txBody>
          <a:bodyPr>
            <a:norm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包含</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9</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个亲本的双列杂交设计</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13" name="图片 1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31640" y="980728"/>
            <a:ext cx="6336704" cy="5616624"/>
          </a:xfrm>
          <a:prstGeom prst="rect">
            <a:avLst/>
          </a:prstGeom>
          <a:noFill/>
          <a:ln>
            <a:noFill/>
          </a:ln>
        </p:spPr>
      </p:pic>
    </p:spTree>
    <p:extLst>
      <p:ext uri="{BB962C8B-B14F-4D97-AF65-F5344CB8AC3E}">
        <p14:creationId xmlns:p14="http://schemas.microsoft.com/office/powerpoint/2010/main" val="223630167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包含</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6</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个亲本、</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36</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个组合、两次重复的完全双列杂交</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4" name="表格 3"/>
          <p:cNvGraphicFramePr>
            <a:graphicFrameLocks noGrp="1"/>
          </p:cNvGraphicFramePr>
          <p:nvPr>
            <p:extLst>
              <p:ext uri="{D42A27DB-BD31-4B8C-83A1-F6EECF244321}">
                <p14:modId xmlns:p14="http://schemas.microsoft.com/office/powerpoint/2010/main" val="2302155039"/>
              </p:ext>
            </p:extLst>
          </p:nvPr>
        </p:nvGraphicFramePr>
        <p:xfrm>
          <a:off x="179512" y="1754872"/>
          <a:ext cx="8742477" cy="2682240"/>
        </p:xfrm>
        <a:graphic>
          <a:graphicData uri="http://schemas.openxmlformats.org/drawingml/2006/table">
            <a:tbl>
              <a:tblPr firstRow="1" firstCol="1" bandRow="1">
                <a:tableStyleId>{5C22544A-7EE6-4342-B048-85BDC9FD1C3A}</a:tableStyleId>
              </a:tblPr>
              <a:tblGrid>
                <a:gridCol w="410001"/>
                <a:gridCol w="694373"/>
                <a:gridCol w="694373"/>
                <a:gridCol w="694373"/>
                <a:gridCol w="694373"/>
                <a:gridCol w="694373"/>
                <a:gridCol w="694373"/>
                <a:gridCol w="694373"/>
                <a:gridCol w="694373"/>
                <a:gridCol w="694373"/>
                <a:gridCol w="694373"/>
                <a:gridCol w="694373"/>
                <a:gridCol w="694373"/>
              </a:tblGrid>
              <a:tr h="182880">
                <a:tc rowSpan="2">
                  <a:txBody>
                    <a:bodyPr/>
                    <a:lstStyle/>
                    <a:p>
                      <a:pPr algn="l">
                        <a:spcAft>
                          <a:spcPts val="0"/>
                        </a:spcAft>
                      </a:pPr>
                      <a:r>
                        <a:rPr lang="zh-CN" sz="2200" kern="0" dirty="0">
                          <a:effectLst/>
                        </a:rPr>
                        <a:t>父本</a:t>
                      </a:r>
                      <a:endParaRPr lang="zh-CN" sz="2200" kern="100" dirty="0">
                        <a:effectLst/>
                        <a:latin typeface="Calibri"/>
                        <a:ea typeface="宋体"/>
                        <a:cs typeface="Times New Roman"/>
                      </a:endParaRPr>
                    </a:p>
                  </a:txBody>
                  <a:tcPr marL="68580" marR="68580" marT="0" marB="0"/>
                </a:tc>
                <a:tc gridSpan="6">
                  <a:txBody>
                    <a:bodyPr/>
                    <a:lstStyle/>
                    <a:p>
                      <a:pPr algn="just">
                        <a:spcAft>
                          <a:spcPts val="0"/>
                        </a:spcAft>
                      </a:pPr>
                      <a:r>
                        <a:rPr lang="zh-CN" sz="2200" kern="0">
                          <a:effectLst/>
                        </a:rPr>
                        <a:t>重复</a:t>
                      </a:r>
                      <a:r>
                        <a:rPr lang="en-US" sz="2200" kern="0">
                          <a:effectLst/>
                        </a:rPr>
                        <a:t>I</a:t>
                      </a:r>
                      <a:endParaRPr lang="zh-CN" sz="2200" kern="100">
                        <a:effectLst/>
                        <a:latin typeface="Calibri"/>
                        <a:ea typeface="宋体"/>
                        <a:cs typeface="Times New Roman"/>
                      </a:endParaRP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6">
                  <a:txBody>
                    <a:bodyPr/>
                    <a:lstStyle/>
                    <a:p>
                      <a:pPr algn="just">
                        <a:spcAft>
                          <a:spcPts val="0"/>
                        </a:spcAft>
                      </a:pPr>
                      <a:r>
                        <a:rPr lang="zh-CN" sz="2200" kern="0">
                          <a:effectLst/>
                        </a:rPr>
                        <a:t>重复</a:t>
                      </a:r>
                      <a:r>
                        <a:rPr lang="en-US" sz="2200" kern="0">
                          <a:effectLst/>
                        </a:rPr>
                        <a:t>II</a:t>
                      </a:r>
                      <a:endParaRPr lang="zh-CN" sz="2200" kern="100">
                        <a:effectLst/>
                        <a:latin typeface="Calibri"/>
                        <a:ea typeface="宋体"/>
                        <a:cs typeface="Times New Roman"/>
                      </a:endParaRP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82880">
                <a:tc vMerge="1">
                  <a:txBody>
                    <a:bodyPr/>
                    <a:lstStyle/>
                    <a:p>
                      <a:endParaRPr lang="zh-CN" altLang="en-US"/>
                    </a:p>
                  </a:txBody>
                  <a:tcPr/>
                </a:tc>
                <a:tc>
                  <a:txBody>
                    <a:bodyPr/>
                    <a:lstStyle/>
                    <a:p>
                      <a:pPr algn="l">
                        <a:spcAft>
                          <a:spcPts val="0"/>
                        </a:spcAft>
                      </a:pPr>
                      <a:r>
                        <a:rPr lang="en-US" sz="2200" kern="0">
                          <a:effectLst/>
                        </a:rPr>
                        <a:t>A</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B</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C</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D</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E</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dirty="0">
                          <a:effectLst/>
                        </a:rPr>
                        <a:t>F</a:t>
                      </a:r>
                      <a:endParaRPr lang="zh-CN" sz="2200" kern="100" dirty="0">
                        <a:effectLst/>
                        <a:latin typeface="Calibri"/>
                        <a:ea typeface="宋体"/>
                        <a:cs typeface="Times New Roman"/>
                      </a:endParaRPr>
                    </a:p>
                  </a:txBody>
                  <a:tcPr marL="68580" marR="68580" marT="0" marB="0"/>
                </a:tc>
                <a:tc>
                  <a:txBody>
                    <a:bodyPr/>
                    <a:lstStyle/>
                    <a:p>
                      <a:pPr algn="l">
                        <a:spcAft>
                          <a:spcPts val="0"/>
                        </a:spcAft>
                      </a:pPr>
                      <a:r>
                        <a:rPr lang="en-US" sz="2200" kern="0">
                          <a:effectLst/>
                        </a:rPr>
                        <a:t>A</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B</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C</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D</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E</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F</a:t>
                      </a:r>
                      <a:endParaRPr lang="zh-CN" sz="2200" kern="100">
                        <a:effectLst/>
                        <a:latin typeface="Calibri"/>
                        <a:ea typeface="宋体"/>
                        <a:cs typeface="Times New Roman"/>
                      </a:endParaRPr>
                    </a:p>
                  </a:txBody>
                  <a:tcPr marL="68580" marR="68580" marT="0" marB="0"/>
                </a:tc>
              </a:tr>
              <a:tr h="182880">
                <a:tc>
                  <a:txBody>
                    <a:bodyPr/>
                    <a:lstStyle/>
                    <a:p>
                      <a:pPr algn="l">
                        <a:spcAft>
                          <a:spcPts val="0"/>
                        </a:spcAft>
                      </a:pPr>
                      <a:r>
                        <a:rPr lang="en-US" sz="2200" kern="0">
                          <a:effectLst/>
                        </a:rPr>
                        <a:t>A</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dirty="0">
                          <a:effectLst/>
                        </a:rPr>
                        <a:t>24.7</a:t>
                      </a:r>
                      <a:endParaRPr lang="zh-CN" sz="2200" kern="100" dirty="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32.6</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40.4</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24.7</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21.8</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dirty="0">
                          <a:effectLst/>
                        </a:rPr>
                        <a:t>26.8</a:t>
                      </a:r>
                      <a:endParaRPr lang="zh-CN" sz="2200" kern="100" dirty="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30.2</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27.1</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42.9</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33.2</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26.3</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18.6</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B</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33.7</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45.8</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29.3</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42.0</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30.5</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23.0</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38.2</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41.7</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34.7</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34.8</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31.3</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21.6</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C</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41.0</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37.8</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44.6</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35.9</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40.5</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24.2</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42.5</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40.9</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50.0</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36.8</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36.8</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24.7</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D</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31.5</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37.7</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32.2</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30.4</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31.0</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18.4</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34.0</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33.5</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44.6</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33.9</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33.4</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23.4</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E</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32.7</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26.1</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26.3</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23.4</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18.0</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10.8</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28.9</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29.4</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21.0</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20.5</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18.1</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10.7</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F</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20.4</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22.1</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21.8</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22.3</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15.0</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9.5</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17.3</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25.6</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17.5</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13.2</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16.4</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dirty="0">
                          <a:effectLst/>
                        </a:rPr>
                        <a:t>14.5</a:t>
                      </a:r>
                      <a:endParaRPr lang="zh-CN" sz="2200" kern="100" dirty="0">
                        <a:effectLst/>
                        <a:latin typeface="Calibri"/>
                        <a:ea typeface="宋体"/>
                        <a:cs typeface="Times New Roman"/>
                      </a:endParaRPr>
                    </a:p>
                  </a:txBody>
                  <a:tcPr marL="68580" marR="68580" marT="0" marB="0" anchor="b"/>
                </a:tc>
              </a:tr>
            </a:tbl>
          </a:graphicData>
        </a:graphic>
      </p:graphicFrame>
    </p:spTree>
    <p:extLst>
      <p:ext uri="{BB962C8B-B14F-4D97-AF65-F5344CB8AC3E}">
        <p14:creationId xmlns:p14="http://schemas.microsoft.com/office/powerpoint/2010/main" val="60882151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不</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完全双列杂交</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设计的统计分析</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395536" y="1124744"/>
            <a:ext cx="8363272" cy="4392488"/>
          </a:xfrm>
        </p:spPr>
        <p:txBody>
          <a:bodyPr>
            <a:norm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设有</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个父本、</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个母本，配制</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个所有可能的杂交组合，每个组合有</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个观测值。用</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表示父本，</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j</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表示母本，</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表示重复</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下面的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公式给</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出每个观测值</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ijk</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的线性分解</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显然，与</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9</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章介绍的基因型和环境互作</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模型</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章介绍的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NCII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方差分析线性模型，除效应参数的表示符号有差异外，完全相同的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9" name="对象 8"/>
          <p:cNvGraphicFramePr>
            <a:graphicFrameLocks noChangeAspect="1"/>
          </p:cNvGraphicFramePr>
          <p:nvPr>
            <p:extLst>
              <p:ext uri="{D42A27DB-BD31-4B8C-83A1-F6EECF244321}">
                <p14:modId xmlns:p14="http://schemas.microsoft.com/office/powerpoint/2010/main" val="286392834"/>
              </p:ext>
            </p:extLst>
          </p:nvPr>
        </p:nvGraphicFramePr>
        <p:xfrm>
          <a:off x="755576" y="3096344"/>
          <a:ext cx="7282078" cy="692696"/>
        </p:xfrm>
        <a:graphic>
          <a:graphicData uri="http://schemas.openxmlformats.org/presentationml/2006/ole">
            <mc:AlternateContent xmlns:mc="http://schemas.openxmlformats.org/markup-compatibility/2006">
              <mc:Choice xmlns:v="urn:schemas-microsoft-com:vml" Requires="v">
                <p:oleObj spid="_x0000_s53271" name="公式" r:id="rId3" imgW="2590800" imgH="254000" progId="Equation.3">
                  <p:embed/>
                </p:oleObj>
              </mc:Choice>
              <mc:Fallback>
                <p:oleObj name="公式" r:id="rId3" imgW="2590800" imgH="2540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6" y="3096344"/>
                        <a:ext cx="7282078" cy="692696"/>
                      </a:xfrm>
                      <a:prstGeom prst="rect">
                        <a:avLst/>
                      </a:prstGeom>
                      <a:noFill/>
                    </p:spPr>
                  </p:pic>
                </p:oleObj>
              </mc:Fallback>
            </mc:AlternateContent>
          </a:graphicData>
        </a:graphic>
      </p:graphicFrame>
    </p:spTree>
    <p:extLst>
      <p:ext uri="{BB962C8B-B14F-4D97-AF65-F5344CB8AC3E}">
        <p14:creationId xmlns:p14="http://schemas.microsoft.com/office/powerpoint/2010/main" val="292873488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850106"/>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利用一般配合力预测杂交组合</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457200" y="1268760"/>
            <a:ext cx="8229600" cy="4525963"/>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得到亲本一般配合力的估计之后，就可以</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利用</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下面的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公式预测</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每个杂交组合的表现。</a:t>
            </a:r>
          </a:p>
        </p:txBody>
      </p:sp>
      <p:graphicFrame>
        <p:nvGraphicFramePr>
          <p:cNvPr id="11" name="对象 10"/>
          <p:cNvGraphicFramePr>
            <a:graphicFrameLocks noChangeAspect="1"/>
          </p:cNvGraphicFramePr>
          <p:nvPr>
            <p:extLst>
              <p:ext uri="{D42A27DB-BD31-4B8C-83A1-F6EECF244321}">
                <p14:modId xmlns:p14="http://schemas.microsoft.com/office/powerpoint/2010/main" val="3676802385"/>
              </p:ext>
            </p:extLst>
          </p:nvPr>
        </p:nvGraphicFramePr>
        <p:xfrm>
          <a:off x="888379" y="2420888"/>
          <a:ext cx="4835749" cy="764704"/>
        </p:xfrm>
        <a:graphic>
          <a:graphicData uri="http://schemas.openxmlformats.org/presentationml/2006/ole">
            <mc:AlternateContent xmlns:mc="http://schemas.openxmlformats.org/markup-compatibility/2006">
              <mc:Choice xmlns:v="urn:schemas-microsoft-com:vml" Requires="v">
                <p:oleObj spid="_x0000_s54295" name="公式" r:id="rId3" imgW="1701800" imgH="279400" progId="Equation.3">
                  <p:embed/>
                </p:oleObj>
              </mc:Choice>
              <mc:Fallback>
                <p:oleObj name="公式" r:id="rId3" imgW="1701800" imgH="2794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8379" y="2420888"/>
                        <a:ext cx="4835749" cy="764704"/>
                      </a:xfrm>
                      <a:prstGeom prst="rect">
                        <a:avLst/>
                      </a:prstGeom>
                      <a:noFill/>
                    </p:spPr>
                  </p:pic>
                </p:oleObj>
              </mc:Fallback>
            </mc:AlternateContent>
          </a:graphicData>
        </a:graphic>
      </p:graphicFrame>
      <p:sp>
        <p:nvSpPr>
          <p:cNvPr id="13" name="矩形 12"/>
          <p:cNvSpPr/>
          <p:nvPr/>
        </p:nvSpPr>
        <p:spPr>
          <a:xfrm>
            <a:off x="912588" y="3356992"/>
            <a:ext cx="6971780" cy="523220"/>
          </a:xfrm>
          <a:prstGeom prst="rect">
            <a:avLst/>
          </a:prstGeom>
        </p:spPr>
        <p:txBody>
          <a:bodyPr wrap="none">
            <a:spAutoFit/>
          </a:bodyPr>
          <a:lstStyle/>
          <a:p>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表示父本，</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j</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表示母本</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4168205708"/>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rmAutofit/>
          </a:bodyPr>
          <a:lstStyle/>
          <a:p>
            <a:r>
              <a:rPr lang="zh-CN" altLang="zh-CN" sz="4000" b="1" dirty="0">
                <a:latin typeface="黑体" panose="02010609060101010101" pitchFamily="49" charset="-122"/>
                <a:ea typeface="黑体" panose="02010609060101010101" pitchFamily="49" charset="-122"/>
              </a:rPr>
              <a:t>不完全双列杂交方差分析表</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pic>
        <p:nvPicPr>
          <p:cNvPr id="552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496" y="1150317"/>
            <a:ext cx="9096285" cy="44389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80417123"/>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87624" y="274638"/>
            <a:ext cx="6768752" cy="1354162"/>
          </a:xfrm>
        </p:spPr>
        <p:txBody>
          <a:bodyPr>
            <a:norm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利用表</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12.9</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重复平均数得到的亲本</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GCA</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SCA</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估计值</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2522298714"/>
              </p:ext>
            </p:extLst>
          </p:nvPr>
        </p:nvGraphicFramePr>
        <p:xfrm>
          <a:off x="114428" y="1771248"/>
          <a:ext cx="8922068" cy="3169920"/>
        </p:xfrm>
        <a:graphic>
          <a:graphicData uri="http://schemas.openxmlformats.org/drawingml/2006/table">
            <a:tbl>
              <a:tblPr firstRow="1" firstCol="1" bandRow="1">
                <a:tableStyleId>{5C22544A-7EE6-4342-B048-85BDC9FD1C3A}</a:tableStyleId>
              </a:tblPr>
              <a:tblGrid>
                <a:gridCol w="1461135"/>
                <a:gridCol w="972185"/>
                <a:gridCol w="972185"/>
                <a:gridCol w="972185"/>
                <a:gridCol w="972185"/>
                <a:gridCol w="972185"/>
                <a:gridCol w="1138873"/>
                <a:gridCol w="1461135"/>
              </a:tblGrid>
              <a:tr h="182880">
                <a:tc>
                  <a:txBody>
                    <a:bodyPr/>
                    <a:lstStyle/>
                    <a:p>
                      <a:pPr algn="l">
                        <a:spcAft>
                          <a:spcPts val="0"/>
                        </a:spcAft>
                      </a:pPr>
                      <a:r>
                        <a:rPr lang="en-US" sz="2600" kern="0" dirty="0">
                          <a:effectLst/>
                        </a:rPr>
                        <a:t>SCA</a:t>
                      </a:r>
                      <a:endParaRPr lang="zh-CN" sz="2600" kern="100" dirty="0">
                        <a:effectLst/>
                        <a:latin typeface="Calibri"/>
                        <a:ea typeface="宋体"/>
                        <a:cs typeface="Times New Roman"/>
                      </a:endParaRPr>
                    </a:p>
                  </a:txBody>
                  <a:tcPr marL="68580" marR="68580" marT="0" marB="0" anchor="b"/>
                </a:tc>
                <a:tc>
                  <a:txBody>
                    <a:bodyPr/>
                    <a:lstStyle/>
                    <a:p>
                      <a:pPr algn="l">
                        <a:spcAft>
                          <a:spcPts val="0"/>
                        </a:spcAft>
                      </a:pPr>
                      <a:r>
                        <a:rPr lang="en-US" sz="2600" kern="0" dirty="0">
                          <a:effectLst/>
                        </a:rPr>
                        <a:t>1</a:t>
                      </a:r>
                      <a:endParaRPr lang="zh-CN" sz="2600" kern="100" dirty="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2</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3</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4</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5</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6</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zh-CN" sz="2600" kern="0" dirty="0">
                          <a:effectLst/>
                        </a:rPr>
                        <a:t>父本</a:t>
                      </a:r>
                      <a:r>
                        <a:rPr lang="en-US" sz="2600" kern="0" dirty="0">
                          <a:effectLst/>
                        </a:rPr>
                        <a:t>GCA</a:t>
                      </a:r>
                      <a:endParaRPr lang="zh-CN" sz="2600" kern="100" dirty="0">
                        <a:effectLst/>
                        <a:latin typeface="Calibri"/>
                        <a:ea typeface="宋体"/>
                        <a:cs typeface="Times New Roman"/>
                      </a:endParaRPr>
                    </a:p>
                  </a:txBody>
                  <a:tcPr marL="68580" marR="68580" marT="0" marB="0" anchor="b"/>
                </a:tc>
              </a:tr>
              <a:tr h="182880">
                <a:tc>
                  <a:txBody>
                    <a:bodyPr/>
                    <a:lstStyle/>
                    <a:p>
                      <a:pPr algn="l">
                        <a:spcAft>
                          <a:spcPts val="0"/>
                        </a:spcAft>
                      </a:pPr>
                      <a:r>
                        <a:rPr lang="en-US" sz="2600" kern="0">
                          <a:effectLst/>
                        </a:rPr>
                        <a:t>A</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dirty="0">
                          <a:effectLst/>
                        </a:rPr>
                        <a:t>-4.07 </a:t>
                      </a:r>
                      <a:endParaRPr lang="zh-CN" sz="2600" kern="100" dirty="0">
                        <a:effectLst/>
                        <a:latin typeface="Calibri"/>
                        <a:ea typeface="宋体"/>
                        <a:cs typeface="Times New Roman"/>
                      </a:endParaRPr>
                    </a:p>
                  </a:txBody>
                  <a:tcPr marL="68580" marR="68580" marT="0" marB="0" anchor="b"/>
                </a:tc>
                <a:tc>
                  <a:txBody>
                    <a:bodyPr/>
                    <a:lstStyle/>
                    <a:p>
                      <a:pPr algn="l">
                        <a:spcAft>
                          <a:spcPts val="0"/>
                        </a:spcAft>
                      </a:pPr>
                      <a:r>
                        <a:rPr lang="en-US" sz="2600" kern="0" dirty="0">
                          <a:effectLst/>
                        </a:rPr>
                        <a:t>-3.77 </a:t>
                      </a:r>
                      <a:endParaRPr lang="zh-CN" sz="2600" kern="100" dirty="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7.62 </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-0.57 </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-2.80 </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3.59 </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0.26 </a:t>
                      </a:r>
                      <a:endParaRPr lang="zh-CN" sz="2600" kern="100">
                        <a:effectLst/>
                        <a:latin typeface="Calibri"/>
                        <a:ea typeface="宋体"/>
                        <a:cs typeface="Times New Roman"/>
                      </a:endParaRPr>
                    </a:p>
                  </a:txBody>
                  <a:tcPr marL="68580" marR="68580" marT="0" marB="0" anchor="b"/>
                </a:tc>
              </a:tr>
              <a:tr h="182880">
                <a:tc>
                  <a:txBody>
                    <a:bodyPr/>
                    <a:lstStyle/>
                    <a:p>
                      <a:pPr algn="l">
                        <a:spcAft>
                          <a:spcPts val="0"/>
                        </a:spcAft>
                      </a:pPr>
                      <a:r>
                        <a:rPr lang="en-US" sz="2600" kern="0">
                          <a:effectLst/>
                        </a:rPr>
                        <a:t>B</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-0.34 </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5.36 </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dirty="0">
                          <a:effectLst/>
                        </a:rPr>
                        <a:t>-6.81 </a:t>
                      </a:r>
                      <a:endParaRPr lang="zh-CN" sz="2600" kern="100" dirty="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4.11 </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-0.73 </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-1.58 </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5.03 </a:t>
                      </a:r>
                      <a:endParaRPr lang="zh-CN" sz="2600" kern="100">
                        <a:effectLst/>
                        <a:latin typeface="Calibri"/>
                        <a:ea typeface="宋体"/>
                        <a:cs typeface="Times New Roman"/>
                      </a:endParaRPr>
                    </a:p>
                  </a:txBody>
                  <a:tcPr marL="68580" marR="68580" marT="0" marB="0" anchor="b"/>
                </a:tc>
              </a:tr>
              <a:tr h="182880">
                <a:tc>
                  <a:txBody>
                    <a:bodyPr/>
                    <a:lstStyle/>
                    <a:p>
                      <a:pPr algn="l">
                        <a:spcAft>
                          <a:spcPts val="0"/>
                        </a:spcAft>
                      </a:pPr>
                      <a:r>
                        <a:rPr lang="en-US" sz="2600" kern="0">
                          <a:effectLst/>
                        </a:rPr>
                        <a:t>C</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1.37 </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-3.13 </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4.40 </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dirty="0">
                          <a:effectLst/>
                        </a:rPr>
                        <a:t>-2.03 </a:t>
                      </a:r>
                      <a:endParaRPr lang="zh-CN" sz="2600" kern="100" dirty="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2.93 </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-3.53 </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9.13 </a:t>
                      </a:r>
                      <a:endParaRPr lang="zh-CN" sz="2600" kern="100">
                        <a:effectLst/>
                        <a:latin typeface="Calibri"/>
                        <a:ea typeface="宋体"/>
                        <a:cs typeface="Times New Roman"/>
                      </a:endParaRPr>
                    </a:p>
                  </a:txBody>
                  <a:tcPr marL="68580" marR="68580" marT="0" marB="0" anchor="b"/>
                </a:tc>
              </a:tr>
              <a:tr h="182880">
                <a:tc>
                  <a:txBody>
                    <a:bodyPr/>
                    <a:lstStyle/>
                    <a:p>
                      <a:pPr algn="l">
                        <a:spcAft>
                          <a:spcPts val="0"/>
                        </a:spcAft>
                      </a:pPr>
                      <a:r>
                        <a:rPr lang="en-US" sz="2600" kern="0">
                          <a:effectLst/>
                        </a:rPr>
                        <a:t>D</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-1.66 </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-0.91 </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1.47 </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-0.26 </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dirty="0">
                          <a:effectLst/>
                        </a:rPr>
                        <a:t>2.46 </a:t>
                      </a:r>
                      <a:endParaRPr lang="zh-CN" sz="2600" kern="100" dirty="0">
                        <a:effectLst/>
                        <a:latin typeface="Calibri"/>
                        <a:ea typeface="宋体"/>
                        <a:cs typeface="Times New Roman"/>
                      </a:endParaRPr>
                    </a:p>
                  </a:txBody>
                  <a:tcPr marL="68580" marR="68580" marT="0" marB="0" anchor="b"/>
                </a:tc>
                <a:tc>
                  <a:txBody>
                    <a:bodyPr/>
                    <a:lstStyle/>
                    <a:p>
                      <a:pPr algn="l">
                        <a:spcAft>
                          <a:spcPts val="0"/>
                        </a:spcAft>
                      </a:pPr>
                      <a:r>
                        <a:rPr lang="en-US" sz="2600" kern="0" dirty="0">
                          <a:effectLst/>
                        </a:rPr>
                        <a:t>-1.10 </a:t>
                      </a:r>
                      <a:endParaRPr lang="zh-CN" sz="2600" kern="100" dirty="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3.15 </a:t>
                      </a:r>
                      <a:endParaRPr lang="zh-CN" sz="2600" kern="100">
                        <a:effectLst/>
                        <a:latin typeface="Calibri"/>
                        <a:ea typeface="宋体"/>
                        <a:cs typeface="Times New Roman"/>
                      </a:endParaRPr>
                    </a:p>
                  </a:txBody>
                  <a:tcPr marL="68580" marR="68580" marT="0" marB="0" anchor="b"/>
                </a:tc>
              </a:tr>
              <a:tr h="182880">
                <a:tc>
                  <a:txBody>
                    <a:bodyPr/>
                    <a:lstStyle/>
                    <a:p>
                      <a:pPr algn="l">
                        <a:spcAft>
                          <a:spcPts val="0"/>
                        </a:spcAft>
                      </a:pPr>
                      <a:r>
                        <a:rPr lang="en-US" sz="2600" kern="0">
                          <a:effectLst/>
                        </a:rPr>
                        <a:t>E</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6.23 </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1.08 </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-3.43 </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-0.62 </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-1.85 </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dirty="0">
                          <a:effectLst/>
                        </a:rPr>
                        <a:t>-1.41 </a:t>
                      </a:r>
                      <a:endParaRPr lang="zh-CN" sz="2600" kern="100" dirty="0">
                        <a:effectLst/>
                        <a:latin typeface="Calibri"/>
                        <a:ea typeface="宋体"/>
                        <a:cs typeface="Times New Roman"/>
                      </a:endParaRPr>
                    </a:p>
                  </a:txBody>
                  <a:tcPr marL="68580" marR="68580" marT="0" marB="0" anchor="b"/>
                </a:tc>
                <a:tc>
                  <a:txBody>
                    <a:bodyPr/>
                    <a:lstStyle/>
                    <a:p>
                      <a:pPr algn="l">
                        <a:spcAft>
                          <a:spcPts val="0"/>
                        </a:spcAft>
                      </a:pPr>
                      <a:r>
                        <a:rPr lang="en-US" sz="2600" kern="0" dirty="0">
                          <a:effectLst/>
                        </a:rPr>
                        <a:t>-6.69 </a:t>
                      </a:r>
                      <a:endParaRPr lang="zh-CN" sz="2600" kern="100" dirty="0">
                        <a:effectLst/>
                        <a:latin typeface="Calibri"/>
                        <a:ea typeface="宋体"/>
                        <a:cs typeface="Times New Roman"/>
                      </a:endParaRPr>
                    </a:p>
                  </a:txBody>
                  <a:tcPr marL="68580" marR="68580" marT="0" marB="0" anchor="b"/>
                </a:tc>
              </a:tr>
              <a:tr h="182880">
                <a:tc>
                  <a:txBody>
                    <a:bodyPr/>
                    <a:lstStyle/>
                    <a:p>
                      <a:pPr algn="l">
                        <a:spcAft>
                          <a:spcPts val="0"/>
                        </a:spcAft>
                      </a:pPr>
                      <a:r>
                        <a:rPr lang="en-US" sz="2600" kern="0">
                          <a:effectLst/>
                        </a:rPr>
                        <a:t>F</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-1.53 </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1.37 </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dirty="0">
                          <a:effectLst/>
                        </a:rPr>
                        <a:t>-3.24 </a:t>
                      </a:r>
                      <a:endParaRPr lang="zh-CN" sz="2600" kern="100" dirty="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-0.63 </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-0.01 </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4.03 </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dirty="0">
                          <a:effectLst/>
                        </a:rPr>
                        <a:t>-10.88 </a:t>
                      </a:r>
                      <a:endParaRPr lang="zh-CN" sz="2600" kern="100" dirty="0">
                        <a:effectLst/>
                        <a:latin typeface="Calibri"/>
                        <a:ea typeface="宋体"/>
                        <a:cs typeface="Times New Roman"/>
                      </a:endParaRPr>
                    </a:p>
                  </a:txBody>
                  <a:tcPr marL="68580" marR="68580" marT="0" marB="0" anchor="b"/>
                </a:tc>
              </a:tr>
              <a:tr h="182880">
                <a:tc>
                  <a:txBody>
                    <a:bodyPr/>
                    <a:lstStyle/>
                    <a:p>
                      <a:pPr algn="l">
                        <a:spcAft>
                          <a:spcPts val="0"/>
                        </a:spcAft>
                      </a:pPr>
                      <a:r>
                        <a:rPr lang="zh-CN" sz="2600" kern="0" dirty="0">
                          <a:effectLst/>
                        </a:rPr>
                        <a:t>母本</a:t>
                      </a:r>
                      <a:r>
                        <a:rPr lang="en-US" sz="2600" kern="0" dirty="0">
                          <a:effectLst/>
                        </a:rPr>
                        <a:t>GCA</a:t>
                      </a:r>
                      <a:endParaRPr lang="zh-CN" sz="2600" kern="100" dirty="0">
                        <a:effectLst/>
                        <a:latin typeface="Calibri"/>
                        <a:ea typeface="宋体"/>
                        <a:cs typeface="Times New Roman"/>
                      </a:endParaRPr>
                    </a:p>
                  </a:txBody>
                  <a:tcPr marL="68580" marR="68580" marT="0" marB="0" anchor="b"/>
                </a:tc>
                <a:tc>
                  <a:txBody>
                    <a:bodyPr/>
                    <a:lstStyle/>
                    <a:p>
                      <a:pPr algn="l">
                        <a:spcAft>
                          <a:spcPts val="0"/>
                        </a:spcAft>
                      </a:pPr>
                      <a:r>
                        <a:rPr lang="en-US" sz="2600" kern="0" dirty="0">
                          <a:effectLst/>
                        </a:rPr>
                        <a:t>2.41 </a:t>
                      </a:r>
                      <a:endParaRPr lang="zh-CN" sz="2600" kern="100" dirty="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4.51 </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dirty="0">
                          <a:effectLst/>
                        </a:rPr>
                        <a:t>4.93 </a:t>
                      </a:r>
                      <a:endParaRPr lang="zh-CN" sz="2600" kern="100" dirty="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0.41 </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0" dirty="0">
                          <a:effectLst/>
                        </a:rPr>
                        <a:t>-2.26 </a:t>
                      </a:r>
                      <a:endParaRPr lang="zh-CN" sz="2600" kern="100" dirty="0">
                        <a:effectLst/>
                        <a:latin typeface="Calibri"/>
                        <a:ea typeface="宋体"/>
                        <a:cs typeface="Times New Roman"/>
                      </a:endParaRPr>
                    </a:p>
                  </a:txBody>
                  <a:tcPr marL="68580" marR="68580" marT="0" marB="0" anchor="b"/>
                </a:tc>
                <a:tc>
                  <a:txBody>
                    <a:bodyPr/>
                    <a:lstStyle/>
                    <a:p>
                      <a:pPr algn="l">
                        <a:spcAft>
                          <a:spcPts val="0"/>
                        </a:spcAft>
                      </a:pPr>
                      <a:r>
                        <a:rPr lang="en-US" sz="2600" kern="0">
                          <a:effectLst/>
                        </a:rPr>
                        <a:t>-10.00 </a:t>
                      </a:r>
                      <a:endParaRPr lang="zh-CN" sz="2600" kern="100">
                        <a:effectLst/>
                        <a:latin typeface="Calibri"/>
                        <a:ea typeface="宋体"/>
                        <a:cs typeface="Times New Roman"/>
                      </a:endParaRPr>
                    </a:p>
                  </a:txBody>
                  <a:tcPr marL="68580" marR="68580" marT="0" marB="0" anchor="b"/>
                </a:tc>
                <a:tc>
                  <a:txBody>
                    <a:bodyPr/>
                    <a:lstStyle/>
                    <a:p>
                      <a:pPr algn="l"/>
                      <a:endParaRPr lang="zh-CN" sz="2600" kern="100" dirty="0">
                        <a:effectLst/>
                        <a:latin typeface="Calibri"/>
                      </a:endParaRPr>
                    </a:p>
                  </a:txBody>
                  <a:tcPr marL="68580" marR="68580" marT="0" marB="0" anchor="b"/>
                </a:tc>
              </a:tr>
            </a:tbl>
          </a:graphicData>
        </a:graphic>
      </p:graphicFrame>
    </p:spTree>
    <p:extLst>
      <p:ext uri="{BB962C8B-B14F-4D97-AF65-F5344CB8AC3E}">
        <p14:creationId xmlns:p14="http://schemas.microsoft.com/office/powerpoint/2010/main" val="379473504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46646"/>
            <a:ext cx="8229600" cy="706090"/>
          </a:xfrm>
        </p:spPr>
        <p:txBody>
          <a:bodyPr>
            <a:normAutofit fontScale="90000"/>
          </a:bodyPr>
          <a:lstStyle/>
          <a:p>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利用表</a:t>
            </a:r>
            <a:r>
              <a:rPr lang="en-US" altLang="zh-CN" sz="3600" b="1" dirty="0">
                <a:latin typeface="Times New Roman" panose="02020603050405020304" pitchFamily="18" charset="0"/>
                <a:ea typeface="黑体" panose="02010609060101010101" pitchFamily="49" charset="-122"/>
                <a:cs typeface="Times New Roman" panose="02020603050405020304" pitchFamily="18" charset="0"/>
              </a:rPr>
              <a:t>12.8</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数据的不完全双列杂交方差分析</a:t>
            </a:r>
            <a:endParaRPr lang="zh-CN" altLang="en-US" sz="36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3" name="表格 12"/>
          <p:cNvGraphicFramePr>
            <a:graphicFrameLocks noGrp="1"/>
          </p:cNvGraphicFramePr>
          <p:nvPr>
            <p:extLst>
              <p:ext uri="{D42A27DB-BD31-4B8C-83A1-F6EECF244321}">
                <p14:modId xmlns:p14="http://schemas.microsoft.com/office/powerpoint/2010/main" val="2259748295"/>
              </p:ext>
            </p:extLst>
          </p:nvPr>
        </p:nvGraphicFramePr>
        <p:xfrm>
          <a:off x="94513" y="1196752"/>
          <a:ext cx="8941983" cy="2926080"/>
        </p:xfrm>
        <a:graphic>
          <a:graphicData uri="http://schemas.openxmlformats.org/drawingml/2006/table">
            <a:tbl>
              <a:tblPr firstRow="1" firstCol="1" bandRow="1">
                <a:tableStyleId>{5C22544A-7EE6-4342-B048-85BDC9FD1C3A}</a:tableStyleId>
              </a:tblPr>
              <a:tblGrid>
                <a:gridCol w="1734670"/>
                <a:gridCol w="497578"/>
                <a:gridCol w="1224136"/>
                <a:gridCol w="1008112"/>
                <a:gridCol w="1080120"/>
                <a:gridCol w="1201270"/>
                <a:gridCol w="1130974"/>
                <a:gridCol w="1065123"/>
              </a:tblGrid>
              <a:tr h="328706">
                <a:tc>
                  <a:txBody>
                    <a:bodyPr/>
                    <a:lstStyle/>
                    <a:p>
                      <a:pPr algn="l">
                        <a:spcAft>
                          <a:spcPts val="0"/>
                        </a:spcAft>
                      </a:pPr>
                      <a:r>
                        <a:rPr lang="zh-CN" sz="2400" kern="0" dirty="0">
                          <a:effectLst/>
                        </a:rPr>
                        <a:t>变异来源</a:t>
                      </a:r>
                      <a:endParaRPr lang="zh-CN" sz="2400" kern="100" dirty="0">
                        <a:effectLst/>
                        <a:latin typeface="Calibri"/>
                        <a:ea typeface="宋体"/>
                        <a:cs typeface="Times New Roman"/>
                      </a:endParaRPr>
                    </a:p>
                  </a:txBody>
                  <a:tcPr marL="67235" marR="67235" marT="0" marB="0"/>
                </a:tc>
                <a:tc>
                  <a:txBody>
                    <a:bodyPr/>
                    <a:lstStyle/>
                    <a:p>
                      <a:pPr algn="l">
                        <a:spcAft>
                          <a:spcPts val="0"/>
                        </a:spcAft>
                      </a:pPr>
                      <a:r>
                        <a:rPr lang="zh-CN" sz="2400" kern="0">
                          <a:effectLst/>
                        </a:rPr>
                        <a:t>自由度</a:t>
                      </a:r>
                      <a:endParaRPr lang="zh-CN" sz="2400" kern="100">
                        <a:effectLst/>
                        <a:latin typeface="Calibri"/>
                        <a:ea typeface="宋体"/>
                        <a:cs typeface="Times New Roman"/>
                      </a:endParaRPr>
                    </a:p>
                  </a:txBody>
                  <a:tcPr marL="67235" marR="67235" marT="0" marB="0"/>
                </a:tc>
                <a:tc>
                  <a:txBody>
                    <a:bodyPr/>
                    <a:lstStyle/>
                    <a:p>
                      <a:pPr algn="l">
                        <a:spcAft>
                          <a:spcPts val="0"/>
                        </a:spcAft>
                      </a:pPr>
                      <a:r>
                        <a:rPr lang="zh-CN" sz="2400" kern="0">
                          <a:effectLst/>
                        </a:rPr>
                        <a:t>平方和</a:t>
                      </a:r>
                      <a:endParaRPr lang="zh-CN" sz="2400" kern="100">
                        <a:effectLst/>
                        <a:latin typeface="Calibri"/>
                        <a:ea typeface="宋体"/>
                        <a:cs typeface="Times New Roman"/>
                      </a:endParaRPr>
                    </a:p>
                  </a:txBody>
                  <a:tcPr marL="67235" marR="67235" marT="0" marB="0"/>
                </a:tc>
                <a:tc>
                  <a:txBody>
                    <a:bodyPr/>
                    <a:lstStyle/>
                    <a:p>
                      <a:pPr algn="l">
                        <a:spcAft>
                          <a:spcPts val="0"/>
                        </a:spcAft>
                      </a:pPr>
                      <a:r>
                        <a:rPr lang="zh-CN" sz="2400" kern="0">
                          <a:effectLst/>
                        </a:rPr>
                        <a:t>均方</a:t>
                      </a:r>
                      <a:endParaRPr lang="zh-CN" sz="2400" kern="100">
                        <a:effectLst/>
                        <a:latin typeface="Calibri"/>
                        <a:ea typeface="宋体"/>
                        <a:cs typeface="Times New Roman"/>
                      </a:endParaRPr>
                    </a:p>
                  </a:txBody>
                  <a:tcPr marL="67235" marR="67235" marT="0" marB="0"/>
                </a:tc>
                <a:tc>
                  <a:txBody>
                    <a:bodyPr/>
                    <a:lstStyle/>
                    <a:p>
                      <a:pPr algn="l">
                        <a:spcAft>
                          <a:spcPts val="0"/>
                        </a:spcAft>
                      </a:pPr>
                      <a:r>
                        <a:rPr lang="en-US" sz="2400" kern="0">
                          <a:effectLst/>
                        </a:rPr>
                        <a:t>F</a:t>
                      </a:r>
                      <a:r>
                        <a:rPr lang="zh-CN" sz="2400" kern="0">
                          <a:effectLst/>
                        </a:rPr>
                        <a:t>值（固定模型）</a:t>
                      </a:r>
                      <a:endParaRPr lang="zh-CN" sz="2400" kern="100">
                        <a:effectLst/>
                        <a:latin typeface="Calibri"/>
                        <a:ea typeface="宋体"/>
                        <a:cs typeface="Times New Roman"/>
                      </a:endParaRPr>
                    </a:p>
                  </a:txBody>
                  <a:tcPr marL="67235" marR="67235" marT="0" marB="0"/>
                </a:tc>
                <a:tc>
                  <a:txBody>
                    <a:bodyPr/>
                    <a:lstStyle/>
                    <a:p>
                      <a:pPr algn="l">
                        <a:spcAft>
                          <a:spcPts val="0"/>
                        </a:spcAft>
                      </a:pPr>
                      <a:r>
                        <a:rPr lang="en-US" sz="2400" kern="0">
                          <a:effectLst/>
                        </a:rPr>
                        <a:t>P</a:t>
                      </a:r>
                      <a:r>
                        <a:rPr lang="zh-CN" sz="2400" kern="0">
                          <a:effectLst/>
                        </a:rPr>
                        <a:t>值</a:t>
                      </a:r>
                      <a:endParaRPr lang="zh-CN" sz="2400" kern="100">
                        <a:effectLst/>
                        <a:latin typeface="Calibri"/>
                        <a:ea typeface="宋体"/>
                        <a:cs typeface="Times New Roman"/>
                      </a:endParaRPr>
                    </a:p>
                  </a:txBody>
                  <a:tcPr marL="67235" marR="67235" marT="0" marB="0"/>
                </a:tc>
                <a:tc>
                  <a:txBody>
                    <a:bodyPr/>
                    <a:lstStyle/>
                    <a:p>
                      <a:pPr algn="l">
                        <a:spcAft>
                          <a:spcPts val="0"/>
                        </a:spcAft>
                      </a:pPr>
                      <a:r>
                        <a:rPr lang="zh-CN" sz="2400" kern="0">
                          <a:effectLst/>
                        </a:rPr>
                        <a:t>固定模型方差估计</a:t>
                      </a:r>
                      <a:endParaRPr lang="zh-CN" sz="2400" kern="100">
                        <a:effectLst/>
                        <a:latin typeface="Calibri"/>
                        <a:ea typeface="宋体"/>
                        <a:cs typeface="Times New Roman"/>
                      </a:endParaRPr>
                    </a:p>
                  </a:txBody>
                  <a:tcPr marL="67235" marR="67235" marT="0" marB="0"/>
                </a:tc>
                <a:tc>
                  <a:txBody>
                    <a:bodyPr/>
                    <a:lstStyle/>
                    <a:p>
                      <a:pPr algn="l">
                        <a:spcAft>
                          <a:spcPts val="0"/>
                        </a:spcAft>
                      </a:pPr>
                      <a:r>
                        <a:rPr lang="zh-CN" sz="2400" kern="0">
                          <a:effectLst/>
                        </a:rPr>
                        <a:t>随机模型方差估计</a:t>
                      </a:r>
                      <a:endParaRPr lang="zh-CN" sz="2400" kern="100">
                        <a:effectLst/>
                        <a:latin typeface="Calibri"/>
                        <a:ea typeface="宋体"/>
                        <a:cs typeface="Times New Roman"/>
                      </a:endParaRPr>
                    </a:p>
                  </a:txBody>
                  <a:tcPr marL="67235" marR="67235" marT="0" marB="0"/>
                </a:tc>
              </a:tr>
              <a:tr h="179294">
                <a:tc>
                  <a:txBody>
                    <a:bodyPr/>
                    <a:lstStyle/>
                    <a:p>
                      <a:pPr algn="just">
                        <a:spcAft>
                          <a:spcPts val="0"/>
                        </a:spcAft>
                      </a:pPr>
                      <a:r>
                        <a:rPr lang="zh-CN" sz="2400" kern="0">
                          <a:effectLst/>
                        </a:rPr>
                        <a:t>父本配合力</a:t>
                      </a:r>
                      <a:endParaRPr lang="zh-CN" sz="2400" kern="100">
                        <a:effectLst/>
                        <a:latin typeface="Calibri"/>
                        <a:ea typeface="宋体"/>
                        <a:cs typeface="Times New Roman"/>
                      </a:endParaRPr>
                    </a:p>
                  </a:txBody>
                  <a:tcPr marL="67235" marR="67235" marT="0" marB="0"/>
                </a:tc>
                <a:tc>
                  <a:txBody>
                    <a:bodyPr/>
                    <a:lstStyle/>
                    <a:p>
                      <a:pPr algn="r">
                        <a:spcAft>
                          <a:spcPts val="0"/>
                        </a:spcAft>
                      </a:pPr>
                      <a:r>
                        <a:rPr lang="en-US" sz="2400" kern="0" dirty="0">
                          <a:effectLst/>
                        </a:rPr>
                        <a:t>5</a:t>
                      </a:r>
                      <a:endParaRPr lang="zh-CN" sz="2400" kern="100" dirty="0">
                        <a:effectLst/>
                        <a:latin typeface="Calibri"/>
                        <a:ea typeface="宋体"/>
                        <a:cs typeface="Times New Roman"/>
                      </a:endParaRPr>
                    </a:p>
                  </a:txBody>
                  <a:tcPr marL="67235" marR="67235" marT="0" marB="0"/>
                </a:tc>
                <a:tc>
                  <a:txBody>
                    <a:bodyPr/>
                    <a:lstStyle/>
                    <a:p>
                      <a:pPr algn="r">
                        <a:spcAft>
                          <a:spcPts val="0"/>
                        </a:spcAft>
                      </a:pPr>
                      <a:r>
                        <a:rPr lang="en-US" sz="2400" kern="0" dirty="0">
                          <a:effectLst/>
                        </a:rPr>
                        <a:t>3381.78 </a:t>
                      </a:r>
                      <a:endParaRPr lang="zh-CN" sz="2400" kern="100" dirty="0">
                        <a:effectLst/>
                        <a:latin typeface="Calibri"/>
                        <a:ea typeface="宋体"/>
                        <a:cs typeface="Times New Roman"/>
                      </a:endParaRPr>
                    </a:p>
                  </a:txBody>
                  <a:tcPr marL="67235" marR="67235" marT="0" marB="0"/>
                </a:tc>
                <a:tc>
                  <a:txBody>
                    <a:bodyPr/>
                    <a:lstStyle/>
                    <a:p>
                      <a:pPr algn="r">
                        <a:spcAft>
                          <a:spcPts val="0"/>
                        </a:spcAft>
                      </a:pPr>
                      <a:r>
                        <a:rPr lang="en-US" sz="2400" kern="0">
                          <a:effectLst/>
                        </a:rPr>
                        <a:t>676.36 </a:t>
                      </a:r>
                      <a:endParaRPr lang="zh-CN" sz="2400" kern="100">
                        <a:effectLst/>
                        <a:latin typeface="Calibri"/>
                        <a:ea typeface="宋体"/>
                        <a:cs typeface="Times New Roman"/>
                      </a:endParaRPr>
                    </a:p>
                  </a:txBody>
                  <a:tcPr marL="67235" marR="67235" marT="0" marB="0"/>
                </a:tc>
                <a:tc>
                  <a:txBody>
                    <a:bodyPr/>
                    <a:lstStyle/>
                    <a:p>
                      <a:pPr algn="r">
                        <a:spcAft>
                          <a:spcPts val="0"/>
                        </a:spcAft>
                      </a:pPr>
                      <a:r>
                        <a:rPr lang="en-US" sz="2400" kern="0">
                          <a:effectLst/>
                        </a:rPr>
                        <a:t>58.28 </a:t>
                      </a:r>
                      <a:endParaRPr lang="zh-CN" sz="2400" kern="100">
                        <a:effectLst/>
                        <a:latin typeface="Calibri"/>
                        <a:ea typeface="宋体"/>
                        <a:cs typeface="Times New Roman"/>
                      </a:endParaRPr>
                    </a:p>
                  </a:txBody>
                  <a:tcPr marL="67235" marR="67235" marT="0" marB="0"/>
                </a:tc>
                <a:tc>
                  <a:txBody>
                    <a:bodyPr/>
                    <a:lstStyle/>
                    <a:p>
                      <a:pPr algn="just">
                        <a:spcAft>
                          <a:spcPts val="0"/>
                        </a:spcAft>
                      </a:pPr>
                      <a:r>
                        <a:rPr lang="en-US" sz="2400" kern="0">
                          <a:effectLst/>
                        </a:rPr>
                        <a:t>&lt;0.0001</a:t>
                      </a:r>
                      <a:endParaRPr lang="zh-CN" sz="2400" kern="100">
                        <a:effectLst/>
                        <a:latin typeface="Calibri"/>
                        <a:ea typeface="宋体"/>
                        <a:cs typeface="Times New Roman"/>
                      </a:endParaRPr>
                    </a:p>
                  </a:txBody>
                  <a:tcPr marL="67235" marR="67235" marT="0" marB="0"/>
                </a:tc>
                <a:tc>
                  <a:txBody>
                    <a:bodyPr/>
                    <a:lstStyle/>
                    <a:p>
                      <a:pPr algn="r">
                        <a:spcAft>
                          <a:spcPts val="0"/>
                        </a:spcAft>
                      </a:pPr>
                      <a:r>
                        <a:rPr lang="en-US" sz="2400" kern="0" dirty="0">
                          <a:effectLst/>
                        </a:rPr>
                        <a:t>55.40 </a:t>
                      </a:r>
                      <a:endParaRPr lang="zh-CN" sz="2400" kern="100" dirty="0">
                        <a:effectLst/>
                        <a:latin typeface="Calibri"/>
                        <a:ea typeface="宋体"/>
                        <a:cs typeface="Times New Roman"/>
                      </a:endParaRPr>
                    </a:p>
                  </a:txBody>
                  <a:tcPr marL="67235" marR="67235" marT="0" marB="0"/>
                </a:tc>
                <a:tc>
                  <a:txBody>
                    <a:bodyPr/>
                    <a:lstStyle/>
                    <a:p>
                      <a:pPr algn="r">
                        <a:spcAft>
                          <a:spcPts val="0"/>
                        </a:spcAft>
                      </a:pPr>
                      <a:r>
                        <a:rPr lang="en-US" sz="2400" kern="0">
                          <a:effectLst/>
                        </a:rPr>
                        <a:t>53.94 </a:t>
                      </a:r>
                      <a:endParaRPr lang="zh-CN" sz="2400" kern="100">
                        <a:effectLst/>
                        <a:latin typeface="Calibri"/>
                        <a:ea typeface="宋体"/>
                        <a:cs typeface="Times New Roman"/>
                      </a:endParaRPr>
                    </a:p>
                  </a:txBody>
                  <a:tcPr marL="67235" marR="67235" marT="0" marB="0"/>
                </a:tc>
              </a:tr>
              <a:tr h="179294">
                <a:tc>
                  <a:txBody>
                    <a:bodyPr/>
                    <a:lstStyle/>
                    <a:p>
                      <a:pPr algn="just">
                        <a:spcAft>
                          <a:spcPts val="0"/>
                        </a:spcAft>
                      </a:pPr>
                      <a:r>
                        <a:rPr lang="zh-CN" sz="2400" kern="0">
                          <a:effectLst/>
                        </a:rPr>
                        <a:t>母本配合力</a:t>
                      </a:r>
                      <a:endParaRPr lang="zh-CN" sz="2400" kern="100">
                        <a:effectLst/>
                        <a:latin typeface="Calibri"/>
                        <a:ea typeface="宋体"/>
                        <a:cs typeface="Times New Roman"/>
                      </a:endParaRPr>
                    </a:p>
                  </a:txBody>
                  <a:tcPr marL="67235" marR="67235" marT="0" marB="0"/>
                </a:tc>
                <a:tc>
                  <a:txBody>
                    <a:bodyPr/>
                    <a:lstStyle/>
                    <a:p>
                      <a:pPr algn="r">
                        <a:spcAft>
                          <a:spcPts val="0"/>
                        </a:spcAft>
                      </a:pPr>
                      <a:r>
                        <a:rPr lang="en-US" sz="2400" kern="0">
                          <a:effectLst/>
                        </a:rPr>
                        <a:t>5</a:t>
                      </a:r>
                      <a:endParaRPr lang="zh-CN" sz="2400" kern="100">
                        <a:effectLst/>
                        <a:latin typeface="Calibri"/>
                        <a:ea typeface="宋体"/>
                        <a:cs typeface="Times New Roman"/>
                      </a:endParaRPr>
                    </a:p>
                  </a:txBody>
                  <a:tcPr marL="67235" marR="67235" marT="0" marB="0"/>
                </a:tc>
                <a:tc>
                  <a:txBody>
                    <a:bodyPr/>
                    <a:lstStyle/>
                    <a:p>
                      <a:pPr algn="r">
                        <a:spcAft>
                          <a:spcPts val="0"/>
                        </a:spcAft>
                      </a:pPr>
                      <a:r>
                        <a:rPr lang="en-US" sz="2400" kern="0" dirty="0">
                          <a:effectLst/>
                        </a:rPr>
                        <a:t>1867.77 </a:t>
                      </a:r>
                      <a:endParaRPr lang="zh-CN" sz="2400" kern="100" dirty="0">
                        <a:effectLst/>
                        <a:latin typeface="Calibri"/>
                        <a:ea typeface="宋体"/>
                        <a:cs typeface="Times New Roman"/>
                      </a:endParaRPr>
                    </a:p>
                  </a:txBody>
                  <a:tcPr marL="67235" marR="67235" marT="0" marB="0"/>
                </a:tc>
                <a:tc>
                  <a:txBody>
                    <a:bodyPr/>
                    <a:lstStyle/>
                    <a:p>
                      <a:pPr algn="r">
                        <a:spcAft>
                          <a:spcPts val="0"/>
                        </a:spcAft>
                      </a:pPr>
                      <a:r>
                        <a:rPr lang="en-US" sz="2400" kern="0" dirty="0">
                          <a:effectLst/>
                        </a:rPr>
                        <a:t>373.55 </a:t>
                      </a:r>
                      <a:endParaRPr lang="zh-CN" sz="2400" kern="100" dirty="0">
                        <a:effectLst/>
                        <a:latin typeface="Calibri"/>
                        <a:ea typeface="宋体"/>
                        <a:cs typeface="Times New Roman"/>
                      </a:endParaRPr>
                    </a:p>
                  </a:txBody>
                  <a:tcPr marL="67235" marR="67235" marT="0" marB="0"/>
                </a:tc>
                <a:tc>
                  <a:txBody>
                    <a:bodyPr/>
                    <a:lstStyle/>
                    <a:p>
                      <a:pPr algn="r">
                        <a:spcAft>
                          <a:spcPts val="0"/>
                        </a:spcAft>
                      </a:pPr>
                      <a:r>
                        <a:rPr lang="en-US" sz="2400" kern="0" dirty="0">
                          <a:effectLst/>
                        </a:rPr>
                        <a:t>32.19 </a:t>
                      </a:r>
                      <a:endParaRPr lang="zh-CN" sz="2400" kern="100" dirty="0">
                        <a:effectLst/>
                        <a:latin typeface="Calibri"/>
                        <a:ea typeface="宋体"/>
                        <a:cs typeface="Times New Roman"/>
                      </a:endParaRPr>
                    </a:p>
                  </a:txBody>
                  <a:tcPr marL="67235" marR="67235" marT="0" marB="0"/>
                </a:tc>
                <a:tc>
                  <a:txBody>
                    <a:bodyPr/>
                    <a:lstStyle/>
                    <a:p>
                      <a:pPr algn="just">
                        <a:spcAft>
                          <a:spcPts val="0"/>
                        </a:spcAft>
                      </a:pPr>
                      <a:r>
                        <a:rPr lang="en-US" sz="2400" kern="0">
                          <a:effectLst/>
                        </a:rPr>
                        <a:t>&lt;0.0001</a:t>
                      </a:r>
                      <a:endParaRPr lang="zh-CN" sz="2400" kern="100">
                        <a:effectLst/>
                        <a:latin typeface="Calibri"/>
                        <a:ea typeface="宋体"/>
                        <a:cs typeface="Times New Roman"/>
                      </a:endParaRPr>
                    </a:p>
                  </a:txBody>
                  <a:tcPr marL="67235" marR="67235" marT="0" marB="0"/>
                </a:tc>
                <a:tc>
                  <a:txBody>
                    <a:bodyPr/>
                    <a:lstStyle/>
                    <a:p>
                      <a:pPr algn="r">
                        <a:spcAft>
                          <a:spcPts val="0"/>
                        </a:spcAft>
                      </a:pPr>
                      <a:r>
                        <a:rPr lang="en-US" sz="2400" kern="0" dirty="0">
                          <a:effectLst/>
                        </a:rPr>
                        <a:t>30.16 </a:t>
                      </a:r>
                      <a:endParaRPr lang="zh-CN" sz="2400" kern="100" dirty="0">
                        <a:effectLst/>
                        <a:latin typeface="Calibri"/>
                        <a:ea typeface="宋体"/>
                        <a:cs typeface="Times New Roman"/>
                      </a:endParaRPr>
                    </a:p>
                  </a:txBody>
                  <a:tcPr marL="67235" marR="67235" marT="0" marB="0"/>
                </a:tc>
                <a:tc>
                  <a:txBody>
                    <a:bodyPr/>
                    <a:lstStyle/>
                    <a:p>
                      <a:pPr algn="r">
                        <a:spcAft>
                          <a:spcPts val="0"/>
                        </a:spcAft>
                      </a:pPr>
                      <a:r>
                        <a:rPr lang="en-US" sz="2400" kern="0">
                          <a:effectLst/>
                        </a:rPr>
                        <a:t>28.71 </a:t>
                      </a:r>
                      <a:endParaRPr lang="zh-CN" sz="2400" kern="100">
                        <a:effectLst/>
                        <a:latin typeface="Calibri"/>
                        <a:ea typeface="宋体"/>
                        <a:cs typeface="Times New Roman"/>
                      </a:endParaRPr>
                    </a:p>
                  </a:txBody>
                  <a:tcPr marL="67235" marR="67235" marT="0" marB="0"/>
                </a:tc>
              </a:tr>
              <a:tr h="179294">
                <a:tc>
                  <a:txBody>
                    <a:bodyPr/>
                    <a:lstStyle/>
                    <a:p>
                      <a:pPr algn="just">
                        <a:spcAft>
                          <a:spcPts val="0"/>
                        </a:spcAft>
                      </a:pPr>
                      <a:r>
                        <a:rPr lang="zh-CN" sz="2400" kern="0">
                          <a:effectLst/>
                        </a:rPr>
                        <a:t>特殊配合力</a:t>
                      </a:r>
                      <a:endParaRPr lang="zh-CN" sz="2400" kern="100">
                        <a:effectLst/>
                        <a:latin typeface="Calibri"/>
                        <a:ea typeface="宋体"/>
                        <a:cs typeface="Times New Roman"/>
                      </a:endParaRPr>
                    </a:p>
                  </a:txBody>
                  <a:tcPr marL="67235" marR="67235" marT="0" marB="0"/>
                </a:tc>
                <a:tc>
                  <a:txBody>
                    <a:bodyPr/>
                    <a:lstStyle/>
                    <a:p>
                      <a:pPr algn="r">
                        <a:spcAft>
                          <a:spcPts val="0"/>
                        </a:spcAft>
                      </a:pPr>
                      <a:r>
                        <a:rPr lang="en-US" sz="2400" kern="0">
                          <a:effectLst/>
                        </a:rPr>
                        <a:t>25</a:t>
                      </a:r>
                      <a:endParaRPr lang="zh-CN" sz="2400" kern="100">
                        <a:effectLst/>
                        <a:latin typeface="Calibri"/>
                        <a:ea typeface="宋体"/>
                        <a:cs typeface="Times New Roman"/>
                      </a:endParaRPr>
                    </a:p>
                  </a:txBody>
                  <a:tcPr marL="67235" marR="67235" marT="0" marB="0"/>
                </a:tc>
                <a:tc>
                  <a:txBody>
                    <a:bodyPr/>
                    <a:lstStyle/>
                    <a:p>
                      <a:pPr algn="r">
                        <a:spcAft>
                          <a:spcPts val="0"/>
                        </a:spcAft>
                      </a:pPr>
                      <a:r>
                        <a:rPr lang="en-US" sz="2400" kern="0">
                          <a:effectLst/>
                        </a:rPr>
                        <a:t>726.32 </a:t>
                      </a:r>
                      <a:endParaRPr lang="zh-CN" sz="2400" kern="100">
                        <a:effectLst/>
                        <a:latin typeface="Calibri"/>
                        <a:ea typeface="宋体"/>
                        <a:cs typeface="Times New Roman"/>
                      </a:endParaRPr>
                    </a:p>
                  </a:txBody>
                  <a:tcPr marL="67235" marR="67235" marT="0" marB="0"/>
                </a:tc>
                <a:tc>
                  <a:txBody>
                    <a:bodyPr/>
                    <a:lstStyle/>
                    <a:p>
                      <a:pPr algn="r">
                        <a:spcAft>
                          <a:spcPts val="0"/>
                        </a:spcAft>
                      </a:pPr>
                      <a:r>
                        <a:rPr lang="en-US" sz="2400" kern="0">
                          <a:effectLst/>
                        </a:rPr>
                        <a:t>29.05 </a:t>
                      </a:r>
                      <a:endParaRPr lang="zh-CN" sz="2400" kern="100">
                        <a:effectLst/>
                        <a:latin typeface="Calibri"/>
                        <a:ea typeface="宋体"/>
                        <a:cs typeface="Times New Roman"/>
                      </a:endParaRPr>
                    </a:p>
                  </a:txBody>
                  <a:tcPr marL="67235" marR="67235" marT="0" marB="0"/>
                </a:tc>
                <a:tc>
                  <a:txBody>
                    <a:bodyPr/>
                    <a:lstStyle/>
                    <a:p>
                      <a:pPr algn="r">
                        <a:spcAft>
                          <a:spcPts val="0"/>
                        </a:spcAft>
                      </a:pPr>
                      <a:r>
                        <a:rPr lang="en-US" sz="2400" kern="0" dirty="0">
                          <a:effectLst/>
                        </a:rPr>
                        <a:t>2.50 </a:t>
                      </a:r>
                      <a:endParaRPr lang="zh-CN" sz="2400" kern="100" dirty="0">
                        <a:effectLst/>
                        <a:latin typeface="Calibri"/>
                        <a:ea typeface="宋体"/>
                        <a:cs typeface="Times New Roman"/>
                      </a:endParaRPr>
                    </a:p>
                  </a:txBody>
                  <a:tcPr marL="67235" marR="67235" marT="0" marB="0"/>
                </a:tc>
                <a:tc>
                  <a:txBody>
                    <a:bodyPr/>
                    <a:lstStyle/>
                    <a:p>
                      <a:pPr algn="just">
                        <a:spcAft>
                          <a:spcPts val="0"/>
                        </a:spcAft>
                      </a:pPr>
                      <a:r>
                        <a:rPr lang="en-US" sz="2400" kern="0">
                          <a:effectLst/>
                        </a:rPr>
                        <a:t>0.0058</a:t>
                      </a:r>
                      <a:endParaRPr lang="zh-CN" sz="2400" kern="100">
                        <a:effectLst/>
                        <a:latin typeface="Calibri"/>
                        <a:ea typeface="宋体"/>
                        <a:cs typeface="Times New Roman"/>
                      </a:endParaRPr>
                    </a:p>
                  </a:txBody>
                  <a:tcPr marL="67235" marR="67235" marT="0" marB="0"/>
                </a:tc>
                <a:tc>
                  <a:txBody>
                    <a:bodyPr/>
                    <a:lstStyle/>
                    <a:p>
                      <a:pPr algn="r">
                        <a:spcAft>
                          <a:spcPts val="0"/>
                        </a:spcAft>
                      </a:pPr>
                      <a:r>
                        <a:rPr lang="en-US" sz="2400" kern="0" dirty="0">
                          <a:effectLst/>
                        </a:rPr>
                        <a:t>8.72 </a:t>
                      </a:r>
                      <a:endParaRPr lang="zh-CN" sz="2400" kern="100" dirty="0">
                        <a:effectLst/>
                        <a:latin typeface="Calibri"/>
                        <a:ea typeface="宋体"/>
                        <a:cs typeface="Times New Roman"/>
                      </a:endParaRPr>
                    </a:p>
                  </a:txBody>
                  <a:tcPr marL="67235" marR="67235" marT="0" marB="0"/>
                </a:tc>
                <a:tc>
                  <a:txBody>
                    <a:bodyPr/>
                    <a:lstStyle/>
                    <a:p>
                      <a:pPr algn="r">
                        <a:spcAft>
                          <a:spcPts val="0"/>
                        </a:spcAft>
                      </a:pPr>
                      <a:r>
                        <a:rPr lang="en-US" sz="2400" kern="0" dirty="0">
                          <a:effectLst/>
                        </a:rPr>
                        <a:t>8.72 </a:t>
                      </a:r>
                      <a:endParaRPr lang="zh-CN" sz="2400" kern="100" dirty="0">
                        <a:effectLst/>
                        <a:latin typeface="Calibri"/>
                        <a:ea typeface="宋体"/>
                        <a:cs typeface="Times New Roman"/>
                      </a:endParaRPr>
                    </a:p>
                  </a:txBody>
                  <a:tcPr marL="67235" marR="67235" marT="0" marB="0"/>
                </a:tc>
              </a:tr>
              <a:tr h="179294">
                <a:tc>
                  <a:txBody>
                    <a:bodyPr/>
                    <a:lstStyle/>
                    <a:p>
                      <a:pPr algn="just">
                        <a:spcAft>
                          <a:spcPts val="0"/>
                        </a:spcAft>
                      </a:pPr>
                      <a:r>
                        <a:rPr lang="zh-CN" sz="2400" kern="0">
                          <a:effectLst/>
                        </a:rPr>
                        <a:t>随机误差</a:t>
                      </a:r>
                      <a:endParaRPr lang="zh-CN" sz="2400" kern="100">
                        <a:effectLst/>
                        <a:latin typeface="Calibri"/>
                        <a:ea typeface="宋体"/>
                        <a:cs typeface="Times New Roman"/>
                      </a:endParaRPr>
                    </a:p>
                  </a:txBody>
                  <a:tcPr marL="67235" marR="67235" marT="0" marB="0"/>
                </a:tc>
                <a:tc>
                  <a:txBody>
                    <a:bodyPr/>
                    <a:lstStyle/>
                    <a:p>
                      <a:pPr algn="r">
                        <a:spcAft>
                          <a:spcPts val="0"/>
                        </a:spcAft>
                      </a:pPr>
                      <a:r>
                        <a:rPr lang="en-US" sz="2400" kern="0">
                          <a:effectLst/>
                        </a:rPr>
                        <a:t>36</a:t>
                      </a:r>
                      <a:endParaRPr lang="zh-CN" sz="2400" kern="100">
                        <a:effectLst/>
                        <a:latin typeface="Calibri"/>
                        <a:ea typeface="宋体"/>
                        <a:cs typeface="Times New Roman"/>
                      </a:endParaRPr>
                    </a:p>
                  </a:txBody>
                  <a:tcPr marL="67235" marR="67235" marT="0" marB="0"/>
                </a:tc>
                <a:tc>
                  <a:txBody>
                    <a:bodyPr/>
                    <a:lstStyle/>
                    <a:p>
                      <a:pPr algn="r">
                        <a:spcAft>
                          <a:spcPts val="0"/>
                        </a:spcAft>
                      </a:pPr>
                      <a:r>
                        <a:rPr lang="en-US" sz="2400" kern="0">
                          <a:effectLst/>
                        </a:rPr>
                        <a:t>417.78 </a:t>
                      </a:r>
                      <a:endParaRPr lang="zh-CN" sz="2400" kern="100">
                        <a:effectLst/>
                        <a:latin typeface="Calibri"/>
                        <a:ea typeface="宋体"/>
                        <a:cs typeface="Times New Roman"/>
                      </a:endParaRPr>
                    </a:p>
                  </a:txBody>
                  <a:tcPr marL="67235" marR="67235" marT="0" marB="0"/>
                </a:tc>
                <a:tc>
                  <a:txBody>
                    <a:bodyPr/>
                    <a:lstStyle/>
                    <a:p>
                      <a:pPr algn="r">
                        <a:spcAft>
                          <a:spcPts val="0"/>
                        </a:spcAft>
                      </a:pPr>
                      <a:r>
                        <a:rPr lang="en-US" sz="2400" kern="0">
                          <a:effectLst/>
                        </a:rPr>
                        <a:t>11.60 </a:t>
                      </a:r>
                      <a:endParaRPr lang="zh-CN" sz="2400" kern="100">
                        <a:effectLst/>
                        <a:latin typeface="Calibri"/>
                        <a:ea typeface="宋体"/>
                        <a:cs typeface="Times New Roman"/>
                      </a:endParaRPr>
                    </a:p>
                  </a:txBody>
                  <a:tcPr marL="67235" marR="67235" marT="0" marB="0"/>
                </a:tc>
                <a:tc>
                  <a:txBody>
                    <a:bodyPr/>
                    <a:lstStyle/>
                    <a:p>
                      <a:pPr algn="r"/>
                      <a:endParaRPr lang="zh-CN" sz="2400" kern="100" dirty="0">
                        <a:effectLst/>
                        <a:latin typeface="Calibri"/>
                      </a:endParaRPr>
                    </a:p>
                  </a:txBody>
                  <a:tcPr marL="67235" marR="67235" marT="0" marB="0"/>
                </a:tc>
                <a:tc>
                  <a:txBody>
                    <a:bodyPr/>
                    <a:lstStyle/>
                    <a:p>
                      <a:endParaRPr lang="zh-CN" sz="2400" kern="100">
                        <a:effectLst/>
                        <a:latin typeface="Calibri"/>
                      </a:endParaRPr>
                    </a:p>
                  </a:txBody>
                  <a:tcPr marL="67235" marR="67235" marT="0" marB="0"/>
                </a:tc>
                <a:tc>
                  <a:txBody>
                    <a:bodyPr/>
                    <a:lstStyle/>
                    <a:p>
                      <a:pPr algn="r">
                        <a:spcAft>
                          <a:spcPts val="0"/>
                        </a:spcAft>
                      </a:pPr>
                      <a:r>
                        <a:rPr lang="en-US" sz="2400" kern="0">
                          <a:effectLst/>
                        </a:rPr>
                        <a:t>11.60 </a:t>
                      </a:r>
                      <a:endParaRPr lang="zh-CN" sz="2400" kern="100">
                        <a:effectLst/>
                        <a:latin typeface="Calibri"/>
                        <a:ea typeface="宋体"/>
                        <a:cs typeface="Times New Roman"/>
                      </a:endParaRPr>
                    </a:p>
                  </a:txBody>
                  <a:tcPr marL="67235" marR="67235" marT="0" marB="0"/>
                </a:tc>
                <a:tc>
                  <a:txBody>
                    <a:bodyPr/>
                    <a:lstStyle/>
                    <a:p>
                      <a:pPr algn="r">
                        <a:spcAft>
                          <a:spcPts val="0"/>
                        </a:spcAft>
                      </a:pPr>
                      <a:r>
                        <a:rPr lang="en-US" sz="2400" kern="0" dirty="0">
                          <a:effectLst/>
                        </a:rPr>
                        <a:t>11.60 </a:t>
                      </a:r>
                      <a:endParaRPr lang="zh-CN" sz="2400" kern="100" dirty="0">
                        <a:effectLst/>
                        <a:latin typeface="Calibri"/>
                        <a:ea typeface="宋体"/>
                        <a:cs typeface="Times New Roman"/>
                      </a:endParaRPr>
                    </a:p>
                  </a:txBody>
                  <a:tcPr marL="67235" marR="67235" marT="0" marB="0"/>
                </a:tc>
              </a:tr>
              <a:tr h="179294">
                <a:tc>
                  <a:txBody>
                    <a:bodyPr/>
                    <a:lstStyle/>
                    <a:p>
                      <a:pPr algn="just">
                        <a:spcAft>
                          <a:spcPts val="0"/>
                        </a:spcAft>
                      </a:pPr>
                      <a:r>
                        <a:rPr lang="zh-CN" sz="2400" kern="0">
                          <a:effectLst/>
                        </a:rPr>
                        <a:t>总和</a:t>
                      </a:r>
                      <a:endParaRPr lang="zh-CN" sz="2400" kern="100">
                        <a:effectLst/>
                        <a:latin typeface="Calibri"/>
                        <a:ea typeface="宋体"/>
                        <a:cs typeface="Times New Roman"/>
                      </a:endParaRPr>
                    </a:p>
                  </a:txBody>
                  <a:tcPr marL="67235" marR="67235" marT="0" marB="0"/>
                </a:tc>
                <a:tc>
                  <a:txBody>
                    <a:bodyPr/>
                    <a:lstStyle/>
                    <a:p>
                      <a:pPr algn="r">
                        <a:spcAft>
                          <a:spcPts val="0"/>
                        </a:spcAft>
                      </a:pPr>
                      <a:r>
                        <a:rPr lang="en-US" sz="2400" kern="0">
                          <a:effectLst/>
                        </a:rPr>
                        <a:t>71</a:t>
                      </a:r>
                      <a:endParaRPr lang="zh-CN" sz="2400" kern="100">
                        <a:effectLst/>
                        <a:latin typeface="Calibri"/>
                        <a:ea typeface="宋体"/>
                        <a:cs typeface="Times New Roman"/>
                      </a:endParaRPr>
                    </a:p>
                  </a:txBody>
                  <a:tcPr marL="67235" marR="67235" marT="0" marB="0"/>
                </a:tc>
                <a:tc>
                  <a:txBody>
                    <a:bodyPr/>
                    <a:lstStyle/>
                    <a:p>
                      <a:pPr algn="r">
                        <a:spcAft>
                          <a:spcPts val="0"/>
                        </a:spcAft>
                      </a:pPr>
                      <a:r>
                        <a:rPr lang="en-US" sz="2400" kern="0">
                          <a:effectLst/>
                        </a:rPr>
                        <a:t>6393.64 </a:t>
                      </a:r>
                      <a:endParaRPr lang="zh-CN" sz="2400" kern="100">
                        <a:effectLst/>
                        <a:latin typeface="Calibri"/>
                        <a:ea typeface="宋体"/>
                        <a:cs typeface="Times New Roman"/>
                      </a:endParaRPr>
                    </a:p>
                  </a:txBody>
                  <a:tcPr marL="67235" marR="67235" marT="0" marB="0"/>
                </a:tc>
                <a:tc>
                  <a:txBody>
                    <a:bodyPr/>
                    <a:lstStyle/>
                    <a:p>
                      <a:pPr algn="r">
                        <a:spcAft>
                          <a:spcPts val="0"/>
                        </a:spcAft>
                      </a:pPr>
                      <a:r>
                        <a:rPr lang="en-US" sz="2400" kern="0">
                          <a:effectLst/>
                        </a:rPr>
                        <a:t>90.05 </a:t>
                      </a:r>
                      <a:endParaRPr lang="zh-CN" sz="2400" kern="100">
                        <a:effectLst/>
                        <a:latin typeface="Calibri"/>
                        <a:ea typeface="宋体"/>
                        <a:cs typeface="Times New Roman"/>
                      </a:endParaRPr>
                    </a:p>
                  </a:txBody>
                  <a:tcPr marL="67235" marR="67235" marT="0" marB="0"/>
                </a:tc>
                <a:tc>
                  <a:txBody>
                    <a:bodyPr/>
                    <a:lstStyle/>
                    <a:p>
                      <a:pPr algn="r"/>
                      <a:endParaRPr lang="zh-CN" sz="2400" kern="100" dirty="0">
                        <a:effectLst/>
                        <a:latin typeface="Calibri"/>
                      </a:endParaRPr>
                    </a:p>
                  </a:txBody>
                  <a:tcPr marL="67235" marR="67235" marT="0" marB="0"/>
                </a:tc>
                <a:tc>
                  <a:txBody>
                    <a:bodyPr/>
                    <a:lstStyle/>
                    <a:p>
                      <a:endParaRPr lang="zh-CN" sz="2400" kern="100">
                        <a:effectLst/>
                        <a:latin typeface="Calibri"/>
                      </a:endParaRPr>
                    </a:p>
                  </a:txBody>
                  <a:tcPr marL="67235" marR="67235" marT="0" marB="0"/>
                </a:tc>
                <a:tc>
                  <a:txBody>
                    <a:bodyPr/>
                    <a:lstStyle/>
                    <a:p>
                      <a:endParaRPr lang="zh-CN" sz="2400" kern="100">
                        <a:effectLst/>
                        <a:latin typeface="Calibri"/>
                      </a:endParaRPr>
                    </a:p>
                  </a:txBody>
                  <a:tcPr marL="67235" marR="67235" marT="0" marB="0"/>
                </a:tc>
                <a:tc>
                  <a:txBody>
                    <a:bodyPr/>
                    <a:lstStyle/>
                    <a:p>
                      <a:endParaRPr lang="zh-CN" sz="2400" kern="100" dirty="0">
                        <a:effectLst/>
                        <a:latin typeface="Calibri"/>
                      </a:endParaRPr>
                    </a:p>
                  </a:txBody>
                  <a:tcPr marL="67235" marR="67235" marT="0" marB="0"/>
                </a:tc>
              </a:tr>
            </a:tbl>
          </a:graphicData>
        </a:graphic>
      </p:graphicFrame>
    </p:spTree>
    <p:extLst>
      <p:ext uri="{BB962C8B-B14F-4D97-AF65-F5344CB8AC3E}">
        <p14:creationId xmlns:p14="http://schemas.microsoft.com/office/powerpoint/2010/main" val="3307587902"/>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346646"/>
            <a:ext cx="8568952" cy="706090"/>
          </a:xfrm>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利用</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一般配合力</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杂交组合</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预测</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值</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15" name="图片 1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31640" y="1196752"/>
            <a:ext cx="6480720" cy="5040560"/>
          </a:xfrm>
          <a:prstGeom prst="rect">
            <a:avLst/>
          </a:prstGeom>
          <a:noFill/>
          <a:ln>
            <a:noFill/>
          </a:ln>
        </p:spPr>
      </p:pic>
    </p:spTree>
    <p:extLst>
      <p:ext uri="{BB962C8B-B14F-4D97-AF65-F5344CB8AC3E}">
        <p14:creationId xmlns:p14="http://schemas.microsoft.com/office/powerpoint/2010/main" val="2053759362"/>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34082"/>
          </a:xfrm>
        </p:spPr>
        <p:txBody>
          <a:bodyPr>
            <a:noAutofit/>
          </a:bodyPr>
          <a:lstStyle/>
          <a:p>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包含正反交（有或无自交）的完全双列杂交</a:t>
            </a:r>
            <a:endParaRPr lang="zh-CN" altLang="en-US" sz="32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323528" y="980729"/>
            <a:ext cx="8507288" cy="4968552"/>
          </a:xfrm>
        </p:spPr>
        <p:txBody>
          <a:bodyPr>
            <a:norm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在包含正反交的完全双列杂交中，如果要区分自交系作为父本和母本的一般配合力，这时的分析方法</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与不完全</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双列杂交完全一样</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不区分父本和母本的一般配合力，也就是说，每个自交系不管作为父本还是母本，只有一个一般配合力。这时的分析方法就不能套用前面的不完全双列杂交</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设有</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个亲本，在它们之间配制所有可能的杂交（即有自交），共</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6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个组合，每个组合有</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个观察值。用</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表示父本，</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j</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表示母本，</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表示重复，每个观测值仍用</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X</a:t>
            </a:r>
            <a:r>
              <a:rPr lang="en-US" altLang="zh-CN" sz="2600" i="1" baseline="-25000" dirty="0" err="1">
                <a:latin typeface="Times New Roman" panose="02020603050405020304" pitchFamily="18" charset="0"/>
                <a:ea typeface="黑体" panose="02010609060101010101" pitchFamily="49" charset="-122"/>
                <a:cs typeface="Times New Roman" panose="02020603050405020304" pitchFamily="18" charset="0"/>
              </a:rPr>
              <a:t>ijk</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表示。如无自交，相当于要求</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sz="2600"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j</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，每个组合仍有</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个观察值</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4224597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34082"/>
          </a:xfrm>
        </p:spPr>
        <p:txBody>
          <a:bodyPr>
            <a:noAutofit/>
          </a:bodyPr>
          <a:lstStyle/>
          <a:p>
            <a:r>
              <a:rPr lang="zh-CN" altLang="zh-CN" sz="4000" b="1" dirty="0" smtClean="0">
                <a:latin typeface="黑体" panose="02010609060101010101" pitchFamily="49" charset="-122"/>
                <a:ea typeface="黑体" panose="02010609060101010101" pitchFamily="49" charset="-122"/>
              </a:rPr>
              <a:t>纯系选育</a:t>
            </a:r>
            <a:r>
              <a:rPr lang="zh-CN" altLang="en-US" sz="4000" b="1" dirty="0" smtClean="0">
                <a:latin typeface="黑体" panose="02010609060101010101" pitchFamily="49" charset="-122"/>
                <a:ea typeface="黑体" panose="02010609060101010101" pitchFamily="49" charset="-122"/>
              </a:rPr>
              <a:t>过程中的决策问题</a:t>
            </a:r>
            <a:endParaRPr lang="zh-CN" altLang="en-US" sz="2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1052736"/>
            <a:ext cx="8136904" cy="5361459"/>
          </a:xfrm>
        </p:spPr>
        <p:txBody>
          <a:bodyPr>
            <a:noAutofit/>
          </a:bodyPr>
          <a:lstStyle/>
          <a:p>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纯系品种的选育过程一般都包含多个自交世代</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。每个</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世代中，育种家都要做出这样或那样的抉择</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。例如</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，在一个育种计划刚开始时，育种家需要根据所占有的资源决定育种规模，需要确定利用什么样的亲本进行杂交、以及配置多少个杂交组合；对于杂种</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世代，需要决定是立即自交，还是先回交然后再自交，或者是与第三个亲本顶交后再自交；对于每个分离世代，需要考虑根据哪些性状对后代群体进行选择，采用多大的选择强度；随着材料的纯合，需要决定在什么样的环境、多少个地点开展产量试验等等</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此外</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，育种家还需考虑如何把不同的优良性状结合在一起，如何评价育种材料的广适应性以及如何采用新的育种技术等等，其最终目的都是为了尽快得到满足一定育种目标的基因型。</a:t>
            </a:r>
          </a:p>
        </p:txBody>
      </p:sp>
    </p:spTree>
    <p:extLst>
      <p:ext uri="{BB962C8B-B14F-4D97-AF65-F5344CB8AC3E}">
        <p14:creationId xmlns:p14="http://schemas.microsoft.com/office/powerpoint/2010/main" val="384557607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34082"/>
          </a:xfrm>
        </p:spPr>
        <p:txBody>
          <a:bodyPr>
            <a:noAutofit/>
          </a:bodyPr>
          <a:lstStyle/>
          <a:p>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包含正反交（有或无自交）的完全双列杂交</a:t>
            </a:r>
            <a:endParaRPr lang="zh-CN" altLang="en-US" sz="32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457200" y="1052737"/>
            <a:ext cx="8147248" cy="5112567"/>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有</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、无自交的两种设计中，亲本</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的一般配合力</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用</a:t>
            </a:r>
            <a:r>
              <a:rPr lang="en-US" altLang="zh-CN" sz="2800" dirty="0" err="1" smtClean="0">
                <a:latin typeface="Times New Roman" panose="02020603050405020304" pitchFamily="18" charset="0"/>
                <a:ea typeface="黑体" panose="02010609060101010101" pitchFamily="49" charset="-122"/>
                <a:cs typeface="Times New Roman" panose="02020603050405020304" pitchFamily="18" charset="0"/>
              </a:rPr>
              <a:t>GCA</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，满足总和为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的约束条件。亲本</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j</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的特殊配合力用</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SCA</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ij</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表示（无自交时</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要求</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j</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对亲本</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，满足第</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行和</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列总和均为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的约束条件</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随机效应用</a:t>
            </a:r>
            <a:r>
              <a:rPr lang="en-US" altLang="zh-CN" sz="2800" dirty="0" err="1" smtClean="0">
                <a:latin typeface="Times New Roman" panose="02020603050405020304" pitchFamily="18" charset="0"/>
                <a:ea typeface="黑体" panose="02010609060101010101" pitchFamily="49" charset="-122"/>
                <a:cs typeface="Times New Roman" panose="02020603050405020304" pitchFamily="18" charset="0"/>
              </a:rPr>
              <a:t>ε</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ijk</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，如有自交，则要求对任意</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j</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个误差效应之和等于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，即</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j</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）；如无自交，则要求对</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任意</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j</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个误差效应之和等于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这里特别提醒一下，特殊配合力满足的约束条件与公式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12.39</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是有本质区别的。</a:t>
            </a:r>
          </a:p>
          <a:p>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27768410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34082"/>
          </a:xfrm>
        </p:spPr>
        <p:txBody>
          <a:bodyPr>
            <a:noAutofit/>
          </a:bodyPr>
          <a:lstStyle/>
          <a:p>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包含</a:t>
            </a:r>
            <a:r>
              <a:rPr lang="zh-CN" altLang="zh-CN" sz="3600" b="1" dirty="0" smtClean="0">
                <a:latin typeface="Times New Roman" panose="02020603050405020304" pitchFamily="18" charset="0"/>
                <a:ea typeface="黑体" panose="02010609060101010101" pitchFamily="49" charset="-122"/>
                <a:cs typeface="Times New Roman" panose="02020603050405020304" pitchFamily="18" charset="0"/>
              </a:rPr>
              <a:t>正反交完全双列杂交</a:t>
            </a:r>
            <a:r>
              <a:rPr lang="zh-CN" altLang="en-US" sz="3600" b="1" dirty="0" smtClean="0">
                <a:latin typeface="Times New Roman" panose="02020603050405020304" pitchFamily="18" charset="0"/>
                <a:ea typeface="黑体" panose="02010609060101010101" pitchFamily="49" charset="-122"/>
                <a:cs typeface="Times New Roman" panose="02020603050405020304" pitchFamily="18" charset="0"/>
              </a:rPr>
              <a:t>的线性模型</a:t>
            </a:r>
            <a:endParaRPr lang="zh-CN" altLang="en-US" sz="36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457200" y="3284985"/>
            <a:ext cx="8147248" cy="2952327"/>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为便于看出有、无自交的差异，</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公式前</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半部分给出有自交设计的观测值线性分解，后半部分给出无自交设计的观测值线性分解</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下文</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的效应计算公式与此类似，先给出有自交的情况，然后给出无自交的情况。如两者的</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或</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j</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取值范围完全相同，无自交计算公式则略去</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或</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j</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的取值范围；如有差异，无自交计算公式后面只给出这种差异</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6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1" name="对象 10"/>
          <p:cNvGraphicFramePr>
            <a:graphicFrameLocks noChangeAspect="1"/>
          </p:cNvGraphicFramePr>
          <p:nvPr>
            <p:extLst>
              <p:ext uri="{D42A27DB-BD31-4B8C-83A1-F6EECF244321}">
                <p14:modId xmlns:p14="http://schemas.microsoft.com/office/powerpoint/2010/main" val="3560867429"/>
              </p:ext>
            </p:extLst>
          </p:nvPr>
        </p:nvGraphicFramePr>
        <p:xfrm>
          <a:off x="755576" y="1124744"/>
          <a:ext cx="5762970" cy="548680"/>
        </p:xfrm>
        <a:graphic>
          <a:graphicData uri="http://schemas.openxmlformats.org/presentationml/2006/ole">
            <mc:AlternateContent xmlns:mc="http://schemas.openxmlformats.org/markup-compatibility/2006">
              <mc:Choice xmlns:v="urn:schemas-microsoft-com:vml" Requires="v">
                <p:oleObj spid="_x0000_s55333" name="公式" r:id="rId3" imgW="2438400" imgH="241300" progId="Equation.3">
                  <p:embed/>
                </p:oleObj>
              </mc:Choice>
              <mc:Fallback>
                <p:oleObj name="公式" r:id="rId3" imgW="2438400" imgH="2413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6" y="1124744"/>
                        <a:ext cx="5762970" cy="548680"/>
                      </a:xfrm>
                      <a:prstGeom prst="rect">
                        <a:avLst/>
                      </a:prstGeom>
                      <a:noFill/>
                    </p:spPr>
                  </p:pic>
                </p:oleObj>
              </mc:Fallback>
            </mc:AlternateContent>
          </a:graphicData>
        </a:graphic>
      </p:graphicFrame>
      <p:sp>
        <p:nvSpPr>
          <p:cNvPr id="13" name="矩形 12"/>
          <p:cNvSpPr/>
          <p:nvPr/>
        </p:nvSpPr>
        <p:spPr>
          <a:xfrm>
            <a:off x="1308098" y="1681644"/>
            <a:ext cx="7728398" cy="523220"/>
          </a:xfrm>
          <a:prstGeom prst="rect">
            <a:avLst/>
          </a:prstGeom>
        </p:spPr>
        <p:txBody>
          <a:bodyPr wrap="none">
            <a:spAutoFit/>
          </a:bodyPr>
          <a:lstStyle/>
          <a:p>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j</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表示亲本，</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表示重复；</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7" name="对象 16"/>
          <p:cNvGraphicFramePr>
            <a:graphicFrameLocks noChangeAspect="1"/>
          </p:cNvGraphicFramePr>
          <p:nvPr>
            <p:extLst>
              <p:ext uri="{D42A27DB-BD31-4B8C-83A1-F6EECF244321}">
                <p14:modId xmlns:p14="http://schemas.microsoft.com/office/powerpoint/2010/main" val="4271849311"/>
              </p:ext>
            </p:extLst>
          </p:nvPr>
        </p:nvGraphicFramePr>
        <p:xfrm>
          <a:off x="755575" y="2276871"/>
          <a:ext cx="5605343" cy="533673"/>
        </p:xfrm>
        <a:graphic>
          <a:graphicData uri="http://schemas.openxmlformats.org/presentationml/2006/ole">
            <mc:AlternateContent xmlns:mc="http://schemas.openxmlformats.org/markup-compatibility/2006">
              <mc:Choice xmlns:v="urn:schemas-microsoft-com:vml" Requires="v">
                <p:oleObj spid="_x0000_s55334" name="公式" r:id="rId5" imgW="2438400" imgH="241300" progId="Equation.3">
                  <p:embed/>
                </p:oleObj>
              </mc:Choice>
              <mc:Fallback>
                <p:oleObj name="公式" r:id="rId5" imgW="2438400" imgH="2413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5575" y="2276871"/>
                        <a:ext cx="5605343" cy="533673"/>
                      </a:xfrm>
                      <a:prstGeom prst="rect">
                        <a:avLst/>
                      </a:prstGeom>
                      <a:noFill/>
                    </p:spPr>
                  </p:pic>
                </p:oleObj>
              </mc:Fallback>
            </mc:AlternateContent>
          </a:graphicData>
        </a:graphic>
      </p:graphicFrame>
      <p:sp>
        <p:nvSpPr>
          <p:cNvPr id="19" name="矩形 18"/>
          <p:cNvSpPr/>
          <p:nvPr/>
        </p:nvSpPr>
        <p:spPr>
          <a:xfrm>
            <a:off x="1259632" y="2761764"/>
            <a:ext cx="720080" cy="523220"/>
          </a:xfrm>
          <a:prstGeom prst="rect">
            <a:avLst/>
          </a:prstGeom>
        </p:spPr>
        <p:txBody>
          <a:bodyPr wrap="square">
            <a:spAutoFit/>
          </a:bodyPr>
          <a:lstStyle/>
          <a:p>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j</a:t>
            </a:r>
            <a:endParaRPr lang="zh-CN" altLang="en-US" sz="2800" dirty="0"/>
          </a:p>
        </p:txBody>
      </p:sp>
      <p:sp>
        <p:nvSpPr>
          <p:cNvPr id="20" name="矩形 19"/>
          <p:cNvSpPr/>
          <p:nvPr/>
        </p:nvSpPr>
        <p:spPr>
          <a:xfrm>
            <a:off x="6228184" y="1105580"/>
            <a:ext cx="1944216" cy="523220"/>
          </a:xfrm>
          <a:prstGeom prst="rect">
            <a:avLst/>
          </a:prstGeom>
        </p:spPr>
        <p:txBody>
          <a:bodyPr wrap="square">
            <a:sp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（有自交）</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1" name="矩形 20"/>
          <p:cNvSpPr/>
          <p:nvPr/>
        </p:nvSpPr>
        <p:spPr>
          <a:xfrm>
            <a:off x="6084168" y="2257708"/>
            <a:ext cx="1944216" cy="523220"/>
          </a:xfrm>
          <a:prstGeom prst="rect">
            <a:avLst/>
          </a:prstGeom>
        </p:spPr>
        <p:txBody>
          <a:bodyPr wrap="square">
            <a:sp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无</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自交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15777923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重复平均和总平均的计算</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24" name="对象 23"/>
          <p:cNvGraphicFramePr>
            <a:graphicFrameLocks noChangeAspect="1"/>
          </p:cNvGraphicFramePr>
          <p:nvPr>
            <p:extLst>
              <p:ext uri="{D42A27DB-BD31-4B8C-83A1-F6EECF244321}">
                <p14:modId xmlns:p14="http://schemas.microsoft.com/office/powerpoint/2010/main" val="894889174"/>
              </p:ext>
            </p:extLst>
          </p:nvPr>
        </p:nvGraphicFramePr>
        <p:xfrm>
          <a:off x="827584" y="1052736"/>
          <a:ext cx="2128696" cy="908720"/>
        </p:xfrm>
        <a:graphic>
          <a:graphicData uri="http://schemas.openxmlformats.org/presentationml/2006/ole">
            <mc:AlternateContent xmlns:mc="http://schemas.openxmlformats.org/markup-compatibility/2006">
              <mc:Choice xmlns:v="urn:schemas-microsoft-com:vml" Requires="v">
                <p:oleObj spid="_x0000_s56388" name="公式" r:id="rId3" imgW="939800" imgH="419100" progId="Equation.3">
                  <p:embed/>
                </p:oleObj>
              </mc:Choice>
              <mc:Fallback>
                <p:oleObj name="公式" r:id="rId3" imgW="939800" imgH="4191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1052736"/>
                        <a:ext cx="2128696" cy="908720"/>
                      </a:xfrm>
                      <a:prstGeom prst="rect">
                        <a:avLst/>
                      </a:prstGeom>
                      <a:noFill/>
                    </p:spPr>
                  </p:pic>
                </p:oleObj>
              </mc:Fallback>
            </mc:AlternateContent>
          </a:graphicData>
        </a:graphic>
      </p:graphicFrame>
      <p:graphicFrame>
        <p:nvGraphicFramePr>
          <p:cNvPr id="26" name="对象 25"/>
          <p:cNvGraphicFramePr>
            <a:graphicFrameLocks noChangeAspect="1"/>
          </p:cNvGraphicFramePr>
          <p:nvPr>
            <p:extLst>
              <p:ext uri="{D42A27DB-BD31-4B8C-83A1-F6EECF244321}">
                <p14:modId xmlns:p14="http://schemas.microsoft.com/office/powerpoint/2010/main" val="2301232833"/>
              </p:ext>
            </p:extLst>
          </p:nvPr>
        </p:nvGraphicFramePr>
        <p:xfrm>
          <a:off x="827584" y="2044026"/>
          <a:ext cx="2232248" cy="952926"/>
        </p:xfrm>
        <a:graphic>
          <a:graphicData uri="http://schemas.openxmlformats.org/presentationml/2006/ole">
            <mc:AlternateContent xmlns:mc="http://schemas.openxmlformats.org/markup-compatibility/2006">
              <mc:Choice xmlns:v="urn:schemas-microsoft-com:vml" Requires="v">
                <p:oleObj spid="_x0000_s56389" name="公式" r:id="rId5" imgW="939800" imgH="419100" progId="Equation.3">
                  <p:embed/>
                </p:oleObj>
              </mc:Choice>
              <mc:Fallback>
                <p:oleObj name="公式" r:id="rId5" imgW="939800" imgH="41910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7584" y="2044026"/>
                        <a:ext cx="2232248" cy="952926"/>
                      </a:xfrm>
                      <a:prstGeom prst="rect">
                        <a:avLst/>
                      </a:prstGeom>
                      <a:noFill/>
                    </p:spPr>
                  </p:pic>
                </p:oleObj>
              </mc:Fallback>
            </mc:AlternateContent>
          </a:graphicData>
        </a:graphic>
      </p:graphicFrame>
      <p:sp>
        <p:nvSpPr>
          <p:cNvPr id="27" name="矩形 26"/>
          <p:cNvSpPr/>
          <p:nvPr/>
        </p:nvSpPr>
        <p:spPr>
          <a:xfrm>
            <a:off x="2843808" y="1196752"/>
            <a:ext cx="4894289" cy="523220"/>
          </a:xfrm>
          <a:prstGeom prst="rect">
            <a:avLst/>
          </a:prstGeom>
        </p:spPr>
        <p:txBody>
          <a:bodyPr wrap="non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有</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自交），</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i="1"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j</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8" name="矩形 27"/>
          <p:cNvSpPr/>
          <p:nvPr/>
        </p:nvSpPr>
        <p:spPr>
          <a:xfrm>
            <a:off x="2843808" y="2257708"/>
            <a:ext cx="3264812" cy="523220"/>
          </a:xfrm>
          <a:prstGeom prst="rect">
            <a:avLst/>
          </a:prstGeom>
        </p:spPr>
        <p:txBody>
          <a:bodyPr wrap="squar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（无</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自交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j</a:t>
            </a:r>
            <a:endParaRPr lang="zh-CN" altLang="en-US" sz="2800" dirty="0"/>
          </a:p>
        </p:txBody>
      </p:sp>
      <p:graphicFrame>
        <p:nvGraphicFramePr>
          <p:cNvPr id="30" name="对象 29"/>
          <p:cNvGraphicFramePr>
            <a:graphicFrameLocks noChangeAspect="1"/>
          </p:cNvGraphicFramePr>
          <p:nvPr>
            <p:extLst>
              <p:ext uri="{D42A27DB-BD31-4B8C-83A1-F6EECF244321}">
                <p14:modId xmlns:p14="http://schemas.microsoft.com/office/powerpoint/2010/main" val="300646863"/>
              </p:ext>
            </p:extLst>
          </p:nvPr>
        </p:nvGraphicFramePr>
        <p:xfrm>
          <a:off x="827584" y="3212976"/>
          <a:ext cx="4246059" cy="1008112"/>
        </p:xfrm>
        <a:graphic>
          <a:graphicData uri="http://schemas.openxmlformats.org/presentationml/2006/ole">
            <mc:AlternateContent xmlns:mc="http://schemas.openxmlformats.org/markup-compatibility/2006">
              <mc:Choice xmlns:v="urn:schemas-microsoft-com:vml" Requires="v">
                <p:oleObj spid="_x0000_s56390" name="公式" r:id="rId7" imgW="1765300" imgH="431800" progId="Equation.3">
                  <p:embed/>
                </p:oleObj>
              </mc:Choice>
              <mc:Fallback>
                <p:oleObj name="公式" r:id="rId7" imgW="1765300" imgH="431800" progId="Equation.3">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7584" y="3212976"/>
                        <a:ext cx="4246059" cy="1008112"/>
                      </a:xfrm>
                      <a:prstGeom prst="rect">
                        <a:avLst/>
                      </a:prstGeom>
                      <a:noFill/>
                    </p:spPr>
                  </p:pic>
                </p:oleObj>
              </mc:Fallback>
            </mc:AlternateContent>
          </a:graphicData>
        </a:graphic>
      </p:graphicFrame>
      <p:graphicFrame>
        <p:nvGraphicFramePr>
          <p:cNvPr id="32" name="对象 31"/>
          <p:cNvGraphicFramePr>
            <a:graphicFrameLocks noChangeAspect="1"/>
          </p:cNvGraphicFramePr>
          <p:nvPr>
            <p:extLst>
              <p:ext uri="{D42A27DB-BD31-4B8C-83A1-F6EECF244321}">
                <p14:modId xmlns:p14="http://schemas.microsoft.com/office/powerpoint/2010/main" val="1113120910"/>
              </p:ext>
            </p:extLst>
          </p:nvPr>
        </p:nvGraphicFramePr>
        <p:xfrm>
          <a:off x="827584" y="4365104"/>
          <a:ext cx="5560939" cy="936104"/>
        </p:xfrm>
        <a:graphic>
          <a:graphicData uri="http://schemas.openxmlformats.org/presentationml/2006/ole">
            <mc:AlternateContent xmlns:mc="http://schemas.openxmlformats.org/markup-compatibility/2006">
              <mc:Choice xmlns:v="urn:schemas-microsoft-com:vml" Requires="v">
                <p:oleObj spid="_x0000_s56391" name="公式" r:id="rId9" imgW="2489200" imgH="431800" progId="Equation.3">
                  <p:embed/>
                </p:oleObj>
              </mc:Choice>
              <mc:Fallback>
                <p:oleObj name="公式" r:id="rId9" imgW="2489200" imgH="431800" progId="Equation.3">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27584" y="4365104"/>
                        <a:ext cx="5560939" cy="936104"/>
                      </a:xfrm>
                      <a:prstGeom prst="rect">
                        <a:avLst/>
                      </a:prstGeom>
                      <a:noFill/>
                    </p:spPr>
                  </p:pic>
                </p:oleObj>
              </mc:Fallback>
            </mc:AlternateContent>
          </a:graphicData>
        </a:graphic>
      </p:graphicFrame>
      <p:sp>
        <p:nvSpPr>
          <p:cNvPr id="33" name="矩形 32"/>
          <p:cNvSpPr/>
          <p:nvPr/>
        </p:nvSpPr>
        <p:spPr>
          <a:xfrm>
            <a:off x="5004048" y="3429000"/>
            <a:ext cx="2160240" cy="523220"/>
          </a:xfrm>
          <a:prstGeom prst="rect">
            <a:avLst/>
          </a:prstGeom>
        </p:spPr>
        <p:txBody>
          <a:bodyPr wrap="squar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有自交</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4" name="矩形 33"/>
          <p:cNvSpPr/>
          <p:nvPr/>
        </p:nvSpPr>
        <p:spPr>
          <a:xfrm>
            <a:off x="6444208" y="4581128"/>
            <a:ext cx="2160240" cy="523220"/>
          </a:xfrm>
          <a:prstGeom prst="rect">
            <a:avLst/>
          </a:prstGeom>
        </p:spPr>
        <p:txBody>
          <a:bodyPr wrap="squar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无</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自交</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03002676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行平均和列平均的计算</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1" name="对象 10"/>
          <p:cNvGraphicFramePr>
            <a:graphicFrameLocks noChangeAspect="1"/>
          </p:cNvGraphicFramePr>
          <p:nvPr>
            <p:extLst>
              <p:ext uri="{D42A27DB-BD31-4B8C-83A1-F6EECF244321}">
                <p14:modId xmlns:p14="http://schemas.microsoft.com/office/powerpoint/2010/main" val="3237960878"/>
              </p:ext>
            </p:extLst>
          </p:nvPr>
        </p:nvGraphicFramePr>
        <p:xfrm>
          <a:off x="1259632" y="1052736"/>
          <a:ext cx="2520280" cy="1063116"/>
        </p:xfrm>
        <a:graphic>
          <a:graphicData uri="http://schemas.openxmlformats.org/presentationml/2006/ole">
            <mc:AlternateContent xmlns:mc="http://schemas.openxmlformats.org/markup-compatibility/2006">
              <mc:Choice xmlns:v="urn:schemas-microsoft-com:vml" Requires="v">
                <p:oleObj spid="_x0000_s57405" name="公式" r:id="rId3" imgW="965200" imgH="431800" progId="Equation.3">
                  <p:embed/>
                </p:oleObj>
              </mc:Choice>
              <mc:Fallback>
                <p:oleObj name="公式" r:id="rId3" imgW="965200" imgH="4318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9632" y="1052736"/>
                        <a:ext cx="2520280" cy="1063116"/>
                      </a:xfrm>
                      <a:prstGeom prst="rect">
                        <a:avLst/>
                      </a:prstGeom>
                      <a:noFill/>
                    </p:spPr>
                  </p:pic>
                </p:oleObj>
              </mc:Fallback>
            </mc:AlternateContent>
          </a:graphicData>
        </a:graphic>
      </p:graphicFrame>
      <p:graphicFrame>
        <p:nvGraphicFramePr>
          <p:cNvPr id="17" name="对象 16"/>
          <p:cNvGraphicFramePr>
            <a:graphicFrameLocks noChangeAspect="1"/>
          </p:cNvGraphicFramePr>
          <p:nvPr>
            <p:extLst>
              <p:ext uri="{D42A27DB-BD31-4B8C-83A1-F6EECF244321}">
                <p14:modId xmlns:p14="http://schemas.microsoft.com/office/powerpoint/2010/main" val="3897610643"/>
              </p:ext>
            </p:extLst>
          </p:nvPr>
        </p:nvGraphicFramePr>
        <p:xfrm>
          <a:off x="1331639" y="2348880"/>
          <a:ext cx="3081884" cy="1080120"/>
        </p:xfrm>
        <a:graphic>
          <a:graphicData uri="http://schemas.openxmlformats.org/presentationml/2006/ole">
            <mc:AlternateContent xmlns:mc="http://schemas.openxmlformats.org/markup-compatibility/2006">
              <mc:Choice xmlns:v="urn:schemas-microsoft-com:vml" Requires="v">
                <p:oleObj spid="_x0000_s57406" name="公式" r:id="rId5" imgW="1155700" imgH="431800" progId="Equation.3">
                  <p:embed/>
                </p:oleObj>
              </mc:Choice>
              <mc:Fallback>
                <p:oleObj name="公式" r:id="rId5" imgW="1155700" imgH="4318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31639" y="2348880"/>
                        <a:ext cx="3081884" cy="1080120"/>
                      </a:xfrm>
                      <a:prstGeom prst="rect">
                        <a:avLst/>
                      </a:prstGeom>
                      <a:noFill/>
                    </p:spPr>
                  </p:pic>
                </p:oleObj>
              </mc:Fallback>
            </mc:AlternateContent>
          </a:graphicData>
        </a:graphic>
      </p:graphicFrame>
      <p:graphicFrame>
        <p:nvGraphicFramePr>
          <p:cNvPr id="20" name="对象 19"/>
          <p:cNvGraphicFramePr>
            <a:graphicFrameLocks noChangeAspect="1"/>
          </p:cNvGraphicFramePr>
          <p:nvPr>
            <p:extLst>
              <p:ext uri="{D42A27DB-BD31-4B8C-83A1-F6EECF244321}">
                <p14:modId xmlns:p14="http://schemas.microsoft.com/office/powerpoint/2010/main" val="1669630425"/>
              </p:ext>
            </p:extLst>
          </p:nvPr>
        </p:nvGraphicFramePr>
        <p:xfrm>
          <a:off x="1403648" y="3717032"/>
          <a:ext cx="2496467" cy="1008112"/>
        </p:xfrm>
        <a:graphic>
          <a:graphicData uri="http://schemas.openxmlformats.org/presentationml/2006/ole">
            <mc:AlternateContent xmlns:mc="http://schemas.openxmlformats.org/markup-compatibility/2006">
              <mc:Choice xmlns:v="urn:schemas-microsoft-com:vml" Requires="v">
                <p:oleObj spid="_x0000_s57407" name="公式" r:id="rId7" imgW="977900" imgH="419100" progId="Equation.3">
                  <p:embed/>
                </p:oleObj>
              </mc:Choice>
              <mc:Fallback>
                <p:oleObj name="公式" r:id="rId7" imgW="977900" imgH="4191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03648" y="3717032"/>
                        <a:ext cx="2496467" cy="1008112"/>
                      </a:xfrm>
                      <a:prstGeom prst="rect">
                        <a:avLst/>
                      </a:prstGeom>
                      <a:noFill/>
                    </p:spPr>
                  </p:pic>
                </p:oleObj>
              </mc:Fallback>
            </mc:AlternateContent>
          </a:graphicData>
        </a:graphic>
      </p:graphicFrame>
      <p:graphicFrame>
        <p:nvGraphicFramePr>
          <p:cNvPr id="22" name="对象 21"/>
          <p:cNvGraphicFramePr>
            <a:graphicFrameLocks noChangeAspect="1"/>
          </p:cNvGraphicFramePr>
          <p:nvPr>
            <p:extLst>
              <p:ext uri="{D42A27DB-BD31-4B8C-83A1-F6EECF244321}">
                <p14:modId xmlns:p14="http://schemas.microsoft.com/office/powerpoint/2010/main" val="1679803773"/>
              </p:ext>
            </p:extLst>
          </p:nvPr>
        </p:nvGraphicFramePr>
        <p:xfrm>
          <a:off x="1403648" y="4797152"/>
          <a:ext cx="3044396" cy="1052736"/>
        </p:xfrm>
        <a:graphic>
          <a:graphicData uri="http://schemas.openxmlformats.org/presentationml/2006/ole">
            <mc:AlternateContent xmlns:mc="http://schemas.openxmlformats.org/markup-compatibility/2006">
              <mc:Choice xmlns:v="urn:schemas-microsoft-com:vml" Requires="v">
                <p:oleObj spid="_x0000_s57408" name="公式" r:id="rId9" imgW="1167893" imgH="431613" progId="Equation.3">
                  <p:embed/>
                </p:oleObj>
              </mc:Choice>
              <mc:Fallback>
                <p:oleObj name="公式" r:id="rId9" imgW="1167893" imgH="431613"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403648" y="4797152"/>
                        <a:ext cx="3044396" cy="1052736"/>
                      </a:xfrm>
                      <a:prstGeom prst="rect">
                        <a:avLst/>
                      </a:prstGeom>
                      <a:noFill/>
                    </p:spPr>
                  </p:pic>
                </p:oleObj>
              </mc:Fallback>
            </mc:AlternateContent>
          </a:graphicData>
        </a:graphic>
      </p:graphicFrame>
      <p:sp>
        <p:nvSpPr>
          <p:cNvPr id="35" name="矩形 34"/>
          <p:cNvSpPr/>
          <p:nvPr/>
        </p:nvSpPr>
        <p:spPr>
          <a:xfrm>
            <a:off x="4213248" y="1249596"/>
            <a:ext cx="4535216" cy="523220"/>
          </a:xfrm>
          <a:prstGeom prst="rect">
            <a:avLst/>
          </a:prstGeom>
        </p:spPr>
        <p:txBody>
          <a:bodyPr wrap="non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有</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自交），</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2,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6" name="矩形 35"/>
          <p:cNvSpPr/>
          <p:nvPr/>
        </p:nvSpPr>
        <p:spPr>
          <a:xfrm>
            <a:off x="4283968" y="2564904"/>
            <a:ext cx="1980029" cy="523220"/>
          </a:xfrm>
          <a:prstGeom prst="rect">
            <a:avLst/>
          </a:prstGeom>
        </p:spPr>
        <p:txBody>
          <a:bodyPr wrap="non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无</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自交</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7" name="矩形 36"/>
          <p:cNvSpPr/>
          <p:nvPr/>
        </p:nvSpPr>
        <p:spPr>
          <a:xfrm>
            <a:off x="4211960" y="3913892"/>
            <a:ext cx="4535216" cy="523220"/>
          </a:xfrm>
          <a:prstGeom prst="rect">
            <a:avLst/>
          </a:prstGeom>
        </p:spPr>
        <p:txBody>
          <a:bodyPr wrap="non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有</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自交），</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2,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8" name="矩形 37"/>
          <p:cNvSpPr/>
          <p:nvPr/>
        </p:nvSpPr>
        <p:spPr>
          <a:xfrm>
            <a:off x="4283968" y="4994012"/>
            <a:ext cx="1980029" cy="523220"/>
          </a:xfrm>
          <a:prstGeom prst="rect">
            <a:avLst/>
          </a:prstGeom>
        </p:spPr>
        <p:txBody>
          <a:bodyPr wrap="non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无</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自交</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02948124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样本均值与配合力的关系</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26" name="对象 25"/>
          <p:cNvGraphicFramePr>
            <a:graphicFrameLocks noChangeAspect="1"/>
          </p:cNvGraphicFramePr>
          <p:nvPr>
            <p:extLst>
              <p:ext uri="{D42A27DB-BD31-4B8C-83A1-F6EECF244321}">
                <p14:modId xmlns:p14="http://schemas.microsoft.com/office/powerpoint/2010/main" val="3369749061"/>
              </p:ext>
            </p:extLst>
          </p:nvPr>
        </p:nvGraphicFramePr>
        <p:xfrm>
          <a:off x="883803" y="1196752"/>
          <a:ext cx="4912333" cy="548680"/>
        </p:xfrm>
        <a:graphic>
          <a:graphicData uri="http://schemas.openxmlformats.org/presentationml/2006/ole">
            <mc:AlternateContent xmlns:mc="http://schemas.openxmlformats.org/markup-compatibility/2006">
              <mc:Choice xmlns:v="urn:schemas-microsoft-com:vml" Requires="v">
                <p:oleObj spid="_x0000_s58429" name="公式" r:id="rId3" imgW="2095500" imgH="241300" progId="Equation.3">
                  <p:embed/>
                </p:oleObj>
              </mc:Choice>
              <mc:Fallback>
                <p:oleObj name="公式" r:id="rId3" imgW="2095500" imgH="2413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3803" y="1196752"/>
                        <a:ext cx="4912333" cy="548680"/>
                      </a:xfrm>
                      <a:prstGeom prst="rect">
                        <a:avLst/>
                      </a:prstGeom>
                      <a:noFill/>
                    </p:spPr>
                  </p:pic>
                </p:oleObj>
              </mc:Fallback>
            </mc:AlternateContent>
          </a:graphicData>
        </a:graphic>
      </p:graphicFrame>
      <p:graphicFrame>
        <p:nvGraphicFramePr>
          <p:cNvPr id="28" name="对象 27"/>
          <p:cNvGraphicFramePr>
            <a:graphicFrameLocks noChangeAspect="1"/>
          </p:cNvGraphicFramePr>
          <p:nvPr>
            <p:extLst>
              <p:ext uri="{D42A27DB-BD31-4B8C-83A1-F6EECF244321}">
                <p14:modId xmlns:p14="http://schemas.microsoft.com/office/powerpoint/2010/main" val="4168384439"/>
              </p:ext>
            </p:extLst>
          </p:nvPr>
        </p:nvGraphicFramePr>
        <p:xfrm>
          <a:off x="883803" y="2348880"/>
          <a:ext cx="4912333" cy="548680"/>
        </p:xfrm>
        <a:graphic>
          <a:graphicData uri="http://schemas.openxmlformats.org/presentationml/2006/ole">
            <mc:AlternateContent xmlns:mc="http://schemas.openxmlformats.org/markup-compatibility/2006">
              <mc:Choice xmlns:v="urn:schemas-microsoft-com:vml" Requires="v">
                <p:oleObj spid="_x0000_s58430" name="公式" r:id="rId5" imgW="2095500" imgH="241300" progId="Equation.3">
                  <p:embed/>
                </p:oleObj>
              </mc:Choice>
              <mc:Fallback>
                <p:oleObj name="公式" r:id="rId5" imgW="2095500" imgH="2413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3803" y="2348880"/>
                        <a:ext cx="4912333" cy="548680"/>
                      </a:xfrm>
                      <a:prstGeom prst="rect">
                        <a:avLst/>
                      </a:prstGeom>
                      <a:noFill/>
                    </p:spPr>
                  </p:pic>
                </p:oleObj>
              </mc:Fallback>
            </mc:AlternateContent>
          </a:graphicData>
        </a:graphic>
      </p:graphicFrame>
      <p:sp>
        <p:nvSpPr>
          <p:cNvPr id="30" name="矩形 29"/>
          <p:cNvSpPr/>
          <p:nvPr/>
        </p:nvSpPr>
        <p:spPr>
          <a:xfrm>
            <a:off x="1403648" y="1700808"/>
            <a:ext cx="5612434" cy="523220"/>
          </a:xfrm>
          <a:prstGeom prst="rect">
            <a:avLst/>
          </a:prstGeom>
        </p:spPr>
        <p:txBody>
          <a:bodyPr wrap="non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有</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自交），</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固定，</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j</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9" name="矩形 38"/>
          <p:cNvSpPr/>
          <p:nvPr/>
        </p:nvSpPr>
        <p:spPr>
          <a:xfrm>
            <a:off x="1403648" y="2905780"/>
            <a:ext cx="3094117" cy="523220"/>
          </a:xfrm>
          <a:prstGeom prst="rect">
            <a:avLst/>
          </a:prstGeom>
        </p:spPr>
        <p:txBody>
          <a:bodyPr wrap="non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无</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自交），</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j</a:t>
            </a:r>
            <a:r>
              <a:rPr lang="en-US" altLang="zh-CN" sz="2800" dirty="0" err="1"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33" name="对象 32"/>
          <p:cNvGraphicFramePr>
            <a:graphicFrameLocks noChangeAspect="1"/>
          </p:cNvGraphicFramePr>
          <p:nvPr>
            <p:extLst>
              <p:ext uri="{D42A27DB-BD31-4B8C-83A1-F6EECF244321}">
                <p14:modId xmlns:p14="http://schemas.microsoft.com/office/powerpoint/2010/main" val="1984035910"/>
              </p:ext>
            </p:extLst>
          </p:nvPr>
        </p:nvGraphicFramePr>
        <p:xfrm>
          <a:off x="899592" y="3501008"/>
          <a:ext cx="5250290" cy="576064"/>
        </p:xfrm>
        <a:graphic>
          <a:graphicData uri="http://schemas.openxmlformats.org/presentationml/2006/ole">
            <mc:AlternateContent xmlns:mc="http://schemas.openxmlformats.org/markup-compatibility/2006">
              <mc:Choice xmlns:v="urn:schemas-microsoft-com:vml" Requires="v">
                <p:oleObj spid="_x0000_s58431" name="公式" r:id="rId7" imgW="2133600" imgH="241300" progId="Equation.3">
                  <p:embed/>
                </p:oleObj>
              </mc:Choice>
              <mc:Fallback>
                <p:oleObj name="公式" r:id="rId7" imgW="2133600" imgH="2413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99592" y="3501008"/>
                        <a:ext cx="5250290" cy="576064"/>
                      </a:xfrm>
                      <a:prstGeom prst="rect">
                        <a:avLst/>
                      </a:prstGeom>
                      <a:noFill/>
                    </p:spPr>
                  </p:pic>
                </p:oleObj>
              </mc:Fallback>
            </mc:AlternateContent>
          </a:graphicData>
        </a:graphic>
      </p:graphicFrame>
      <p:graphicFrame>
        <p:nvGraphicFramePr>
          <p:cNvPr id="40" name="对象 39"/>
          <p:cNvGraphicFramePr>
            <a:graphicFrameLocks noChangeAspect="1"/>
          </p:cNvGraphicFramePr>
          <p:nvPr>
            <p:extLst>
              <p:ext uri="{D42A27DB-BD31-4B8C-83A1-F6EECF244321}">
                <p14:modId xmlns:p14="http://schemas.microsoft.com/office/powerpoint/2010/main" val="488414566"/>
              </p:ext>
            </p:extLst>
          </p:nvPr>
        </p:nvGraphicFramePr>
        <p:xfrm>
          <a:off x="939441" y="4653136"/>
          <a:ext cx="5000711" cy="548680"/>
        </p:xfrm>
        <a:graphic>
          <a:graphicData uri="http://schemas.openxmlformats.org/presentationml/2006/ole">
            <mc:AlternateContent xmlns:mc="http://schemas.openxmlformats.org/markup-compatibility/2006">
              <mc:Choice xmlns:v="urn:schemas-microsoft-com:vml" Requires="v">
                <p:oleObj spid="_x0000_s58432" name="公式" r:id="rId9" imgW="2133600" imgH="241300" progId="Equation.3">
                  <p:embed/>
                </p:oleObj>
              </mc:Choice>
              <mc:Fallback>
                <p:oleObj name="公式" r:id="rId9" imgW="2133600" imgH="2413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39441" y="4653136"/>
                        <a:ext cx="5000711" cy="548680"/>
                      </a:xfrm>
                      <a:prstGeom prst="rect">
                        <a:avLst/>
                      </a:prstGeom>
                      <a:noFill/>
                    </p:spPr>
                  </p:pic>
                </p:oleObj>
              </mc:Fallback>
            </mc:AlternateContent>
          </a:graphicData>
        </a:graphic>
      </p:graphicFrame>
      <p:sp>
        <p:nvSpPr>
          <p:cNvPr id="41" name="矩形 40"/>
          <p:cNvSpPr/>
          <p:nvPr/>
        </p:nvSpPr>
        <p:spPr>
          <a:xfrm>
            <a:off x="1407838" y="4005064"/>
            <a:ext cx="5612434" cy="523220"/>
          </a:xfrm>
          <a:prstGeom prst="rect">
            <a:avLst/>
          </a:prstGeom>
        </p:spPr>
        <p:txBody>
          <a:bodyPr wrap="non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有</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自交），</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固定，</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j</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2" name="矩形 41"/>
          <p:cNvSpPr/>
          <p:nvPr/>
        </p:nvSpPr>
        <p:spPr>
          <a:xfrm>
            <a:off x="1403648" y="5138028"/>
            <a:ext cx="3094117" cy="523220"/>
          </a:xfrm>
          <a:prstGeom prst="rect">
            <a:avLst/>
          </a:prstGeom>
        </p:spPr>
        <p:txBody>
          <a:bodyPr wrap="non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无</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自交），</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err="1"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j</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89774497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样本均值与配合力的关系</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7" name="对象 16"/>
          <p:cNvGraphicFramePr>
            <a:graphicFrameLocks noChangeAspect="1"/>
          </p:cNvGraphicFramePr>
          <p:nvPr>
            <p:extLst>
              <p:ext uri="{D42A27DB-BD31-4B8C-83A1-F6EECF244321}">
                <p14:modId xmlns:p14="http://schemas.microsoft.com/office/powerpoint/2010/main" val="821431531"/>
              </p:ext>
            </p:extLst>
          </p:nvPr>
        </p:nvGraphicFramePr>
        <p:xfrm>
          <a:off x="827584" y="1196752"/>
          <a:ext cx="5635298" cy="620688"/>
        </p:xfrm>
        <a:graphic>
          <a:graphicData uri="http://schemas.openxmlformats.org/presentationml/2006/ole">
            <mc:AlternateContent xmlns:mc="http://schemas.openxmlformats.org/markup-compatibility/2006">
              <mc:Choice xmlns:v="urn:schemas-microsoft-com:vml" Requires="v">
                <p:oleObj spid="_x0000_s59423" name="公式" r:id="rId3" imgW="1981200" imgH="228600" progId="Equation.3">
                  <p:embed/>
                </p:oleObj>
              </mc:Choice>
              <mc:Fallback>
                <p:oleObj name="公式" r:id="rId3" imgW="1981200" imgH="228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1196752"/>
                        <a:ext cx="5635298" cy="620688"/>
                      </a:xfrm>
                      <a:prstGeom prst="rect">
                        <a:avLst/>
                      </a:prstGeom>
                      <a:noFill/>
                    </p:spPr>
                  </p:pic>
                </p:oleObj>
              </mc:Fallback>
            </mc:AlternateContent>
          </a:graphicData>
        </a:graphic>
      </p:graphicFrame>
      <p:graphicFrame>
        <p:nvGraphicFramePr>
          <p:cNvPr id="22" name="对象 21"/>
          <p:cNvGraphicFramePr>
            <a:graphicFrameLocks noChangeAspect="1"/>
          </p:cNvGraphicFramePr>
          <p:nvPr>
            <p:extLst>
              <p:ext uri="{D42A27DB-BD31-4B8C-83A1-F6EECF244321}">
                <p14:modId xmlns:p14="http://schemas.microsoft.com/office/powerpoint/2010/main" val="131331975"/>
              </p:ext>
            </p:extLst>
          </p:nvPr>
        </p:nvGraphicFramePr>
        <p:xfrm>
          <a:off x="857563" y="2736304"/>
          <a:ext cx="7428874" cy="548680"/>
        </p:xfrm>
        <a:graphic>
          <a:graphicData uri="http://schemas.openxmlformats.org/presentationml/2006/ole">
            <mc:AlternateContent xmlns:mc="http://schemas.openxmlformats.org/markup-compatibility/2006">
              <mc:Choice xmlns:v="urn:schemas-microsoft-com:vml" Requires="v">
                <p:oleObj spid="_x0000_s59424" name="公式" r:id="rId5" imgW="2946400" imgH="228600" progId="Equation.3">
                  <p:embed/>
                </p:oleObj>
              </mc:Choice>
              <mc:Fallback>
                <p:oleObj name="公式" r:id="rId5" imgW="2946400" imgH="228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7563" y="2736304"/>
                        <a:ext cx="7428874" cy="548680"/>
                      </a:xfrm>
                      <a:prstGeom prst="rect">
                        <a:avLst/>
                      </a:prstGeom>
                      <a:noFill/>
                    </p:spPr>
                  </p:pic>
                </p:oleObj>
              </mc:Fallback>
            </mc:AlternateContent>
          </a:graphicData>
        </a:graphic>
      </p:graphicFrame>
      <p:sp>
        <p:nvSpPr>
          <p:cNvPr id="43" name="矩形 42"/>
          <p:cNvSpPr/>
          <p:nvPr/>
        </p:nvSpPr>
        <p:spPr>
          <a:xfrm>
            <a:off x="3424062" y="1897668"/>
            <a:ext cx="4535216" cy="523220"/>
          </a:xfrm>
          <a:prstGeom prst="rect">
            <a:avLst/>
          </a:prstGeom>
        </p:spPr>
        <p:txBody>
          <a:bodyPr wrap="non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有</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自交），</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2,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4" name="矩形 43"/>
          <p:cNvSpPr/>
          <p:nvPr/>
        </p:nvSpPr>
        <p:spPr>
          <a:xfrm>
            <a:off x="3419872" y="3409836"/>
            <a:ext cx="1980029" cy="523220"/>
          </a:xfrm>
          <a:prstGeom prst="rect">
            <a:avLst/>
          </a:prstGeom>
        </p:spPr>
        <p:txBody>
          <a:bodyPr wrap="non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无</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自交</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828464755"/>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样本均值与</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GCA</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关系及</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GCA</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计算</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7" name="对象 16"/>
          <p:cNvGraphicFramePr>
            <a:graphicFrameLocks noChangeAspect="1"/>
          </p:cNvGraphicFramePr>
          <p:nvPr>
            <p:extLst>
              <p:ext uri="{D42A27DB-BD31-4B8C-83A1-F6EECF244321}">
                <p14:modId xmlns:p14="http://schemas.microsoft.com/office/powerpoint/2010/main" val="4088820250"/>
              </p:ext>
            </p:extLst>
          </p:nvPr>
        </p:nvGraphicFramePr>
        <p:xfrm>
          <a:off x="827584" y="1124744"/>
          <a:ext cx="5635298" cy="620688"/>
        </p:xfrm>
        <a:graphic>
          <a:graphicData uri="http://schemas.openxmlformats.org/presentationml/2006/ole">
            <mc:AlternateContent xmlns:mc="http://schemas.openxmlformats.org/markup-compatibility/2006">
              <mc:Choice xmlns:v="urn:schemas-microsoft-com:vml" Requires="v">
                <p:oleObj spid="_x0000_s60472" name="公式" r:id="rId3" imgW="1981200" imgH="228600" progId="Equation.3">
                  <p:embed/>
                </p:oleObj>
              </mc:Choice>
              <mc:Fallback>
                <p:oleObj name="公式" r:id="rId3" imgW="198120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1124744"/>
                        <a:ext cx="5635298" cy="620688"/>
                      </a:xfrm>
                      <a:prstGeom prst="rect">
                        <a:avLst/>
                      </a:prstGeom>
                      <a:noFill/>
                    </p:spPr>
                  </p:pic>
                </p:oleObj>
              </mc:Fallback>
            </mc:AlternateContent>
          </a:graphicData>
        </a:graphic>
      </p:graphicFrame>
      <p:graphicFrame>
        <p:nvGraphicFramePr>
          <p:cNvPr id="22" name="对象 21"/>
          <p:cNvGraphicFramePr>
            <a:graphicFrameLocks noChangeAspect="1"/>
          </p:cNvGraphicFramePr>
          <p:nvPr>
            <p:extLst>
              <p:ext uri="{D42A27DB-BD31-4B8C-83A1-F6EECF244321}">
                <p14:modId xmlns:p14="http://schemas.microsoft.com/office/powerpoint/2010/main" val="697523566"/>
              </p:ext>
            </p:extLst>
          </p:nvPr>
        </p:nvGraphicFramePr>
        <p:xfrm>
          <a:off x="857563" y="2420888"/>
          <a:ext cx="7428874" cy="548680"/>
        </p:xfrm>
        <a:graphic>
          <a:graphicData uri="http://schemas.openxmlformats.org/presentationml/2006/ole">
            <mc:AlternateContent xmlns:mc="http://schemas.openxmlformats.org/markup-compatibility/2006">
              <mc:Choice xmlns:v="urn:schemas-microsoft-com:vml" Requires="v">
                <p:oleObj spid="_x0000_s60473" name="公式" r:id="rId5" imgW="2946400" imgH="228600" progId="Equation.3">
                  <p:embed/>
                </p:oleObj>
              </mc:Choice>
              <mc:Fallback>
                <p:oleObj name="公式" r:id="rId5" imgW="294640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7563" y="2420888"/>
                        <a:ext cx="7428874" cy="548680"/>
                      </a:xfrm>
                      <a:prstGeom prst="rect">
                        <a:avLst/>
                      </a:prstGeom>
                      <a:noFill/>
                    </p:spPr>
                  </p:pic>
                </p:oleObj>
              </mc:Fallback>
            </mc:AlternateContent>
          </a:graphicData>
        </a:graphic>
      </p:graphicFrame>
      <p:sp>
        <p:nvSpPr>
          <p:cNvPr id="43" name="矩形 42"/>
          <p:cNvSpPr/>
          <p:nvPr/>
        </p:nvSpPr>
        <p:spPr>
          <a:xfrm>
            <a:off x="2987824" y="1700808"/>
            <a:ext cx="4535216" cy="523220"/>
          </a:xfrm>
          <a:prstGeom prst="rect">
            <a:avLst/>
          </a:prstGeom>
        </p:spPr>
        <p:txBody>
          <a:bodyPr wrap="non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有</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自交），</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2,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4" name="矩形 43"/>
          <p:cNvSpPr/>
          <p:nvPr/>
        </p:nvSpPr>
        <p:spPr>
          <a:xfrm>
            <a:off x="2987824" y="2924944"/>
            <a:ext cx="1980029" cy="523220"/>
          </a:xfrm>
          <a:prstGeom prst="rect">
            <a:avLst/>
          </a:prstGeom>
        </p:spPr>
        <p:txBody>
          <a:bodyPr wrap="non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无</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自交</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28" name="对象 27"/>
          <p:cNvGraphicFramePr>
            <a:graphicFrameLocks noChangeAspect="1"/>
          </p:cNvGraphicFramePr>
          <p:nvPr>
            <p:extLst>
              <p:ext uri="{D42A27DB-BD31-4B8C-83A1-F6EECF244321}">
                <p14:modId xmlns:p14="http://schemas.microsoft.com/office/powerpoint/2010/main" val="643657331"/>
              </p:ext>
            </p:extLst>
          </p:nvPr>
        </p:nvGraphicFramePr>
        <p:xfrm>
          <a:off x="467544" y="3429000"/>
          <a:ext cx="4257538" cy="974858"/>
        </p:xfrm>
        <a:graphic>
          <a:graphicData uri="http://schemas.openxmlformats.org/presentationml/2006/ole">
            <mc:AlternateContent xmlns:mc="http://schemas.openxmlformats.org/markup-compatibility/2006">
              <mc:Choice xmlns:v="urn:schemas-microsoft-com:vml" Requires="v">
                <p:oleObj spid="_x0000_s60474" name="公式" r:id="rId7" imgW="1675673" imgH="393529" progId="Equation.3">
                  <p:embed/>
                </p:oleObj>
              </mc:Choice>
              <mc:Fallback>
                <p:oleObj name="公式" r:id="rId7" imgW="1675673" imgH="393529" progId="Equation.3">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7544" y="3429000"/>
                        <a:ext cx="4257538" cy="974858"/>
                      </a:xfrm>
                      <a:prstGeom prst="rect">
                        <a:avLst/>
                      </a:prstGeom>
                      <a:noFill/>
                    </p:spPr>
                  </p:pic>
                </p:oleObj>
              </mc:Fallback>
            </mc:AlternateContent>
          </a:graphicData>
        </a:graphic>
      </p:graphicFrame>
      <p:graphicFrame>
        <p:nvGraphicFramePr>
          <p:cNvPr id="33" name="对象 32"/>
          <p:cNvGraphicFramePr>
            <a:graphicFrameLocks noChangeAspect="1"/>
          </p:cNvGraphicFramePr>
          <p:nvPr>
            <p:extLst>
              <p:ext uri="{D42A27DB-BD31-4B8C-83A1-F6EECF244321}">
                <p14:modId xmlns:p14="http://schemas.microsoft.com/office/powerpoint/2010/main" val="3004588162"/>
              </p:ext>
            </p:extLst>
          </p:nvPr>
        </p:nvGraphicFramePr>
        <p:xfrm>
          <a:off x="467544" y="4509120"/>
          <a:ext cx="5409673" cy="1008112"/>
        </p:xfrm>
        <a:graphic>
          <a:graphicData uri="http://schemas.openxmlformats.org/presentationml/2006/ole">
            <mc:AlternateContent xmlns:mc="http://schemas.openxmlformats.org/markup-compatibility/2006">
              <mc:Choice xmlns:v="urn:schemas-microsoft-com:vml" Requires="v">
                <p:oleObj spid="_x0000_s60475" name="公式" r:id="rId9" imgW="2133600" imgH="419100" progId="Equation.3">
                  <p:embed/>
                </p:oleObj>
              </mc:Choice>
              <mc:Fallback>
                <p:oleObj name="公式" r:id="rId9" imgW="2133600" imgH="419100" progId="Equation.3">
                  <p:embed/>
                  <p:pic>
                    <p:nvPicPr>
                      <p:cNvPr id="0" name="Object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67544" y="4509120"/>
                        <a:ext cx="5409673" cy="1008112"/>
                      </a:xfrm>
                      <a:prstGeom prst="rect">
                        <a:avLst/>
                      </a:prstGeom>
                      <a:noFill/>
                    </p:spPr>
                  </p:pic>
                </p:oleObj>
              </mc:Fallback>
            </mc:AlternateContent>
          </a:graphicData>
        </a:graphic>
      </p:graphicFrame>
      <p:sp>
        <p:nvSpPr>
          <p:cNvPr id="37" name="矩形 36"/>
          <p:cNvSpPr/>
          <p:nvPr/>
        </p:nvSpPr>
        <p:spPr>
          <a:xfrm>
            <a:off x="4427984" y="3645024"/>
            <a:ext cx="4535216" cy="523220"/>
          </a:xfrm>
          <a:prstGeom prst="rect">
            <a:avLst/>
          </a:prstGeom>
        </p:spPr>
        <p:txBody>
          <a:bodyPr wrap="non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有</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自交），</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2,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8" name="矩形 37"/>
          <p:cNvSpPr/>
          <p:nvPr/>
        </p:nvSpPr>
        <p:spPr>
          <a:xfrm>
            <a:off x="5688315" y="4725144"/>
            <a:ext cx="1980029" cy="523220"/>
          </a:xfrm>
          <a:prstGeom prst="rect">
            <a:avLst/>
          </a:prstGeom>
        </p:spPr>
        <p:txBody>
          <a:bodyPr wrap="non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无</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自交</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750303888"/>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SCA</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和剩余效应计算</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36" name="对象 35"/>
          <p:cNvGraphicFramePr>
            <a:graphicFrameLocks noChangeAspect="1"/>
          </p:cNvGraphicFramePr>
          <p:nvPr>
            <p:extLst>
              <p:ext uri="{D42A27DB-BD31-4B8C-83A1-F6EECF244321}">
                <p14:modId xmlns:p14="http://schemas.microsoft.com/office/powerpoint/2010/main" val="1296624906"/>
              </p:ext>
            </p:extLst>
          </p:nvPr>
        </p:nvGraphicFramePr>
        <p:xfrm>
          <a:off x="755576" y="1124744"/>
          <a:ext cx="5557020" cy="620688"/>
        </p:xfrm>
        <a:graphic>
          <a:graphicData uri="http://schemas.openxmlformats.org/presentationml/2006/ole">
            <mc:AlternateContent xmlns:mc="http://schemas.openxmlformats.org/markup-compatibility/2006">
              <mc:Choice xmlns:v="urn:schemas-microsoft-com:vml" Requires="v">
                <p:oleObj spid="_x0000_s61493" name="公式" r:id="rId3" imgW="2095500" imgH="241300" progId="Equation.3">
                  <p:embed/>
                </p:oleObj>
              </mc:Choice>
              <mc:Fallback>
                <p:oleObj name="公式" r:id="rId3" imgW="2095500" imgH="2413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6" y="1124744"/>
                        <a:ext cx="5557020" cy="620688"/>
                      </a:xfrm>
                      <a:prstGeom prst="rect">
                        <a:avLst/>
                      </a:prstGeom>
                      <a:noFill/>
                    </p:spPr>
                  </p:pic>
                </p:oleObj>
              </mc:Fallback>
            </mc:AlternateContent>
          </a:graphicData>
        </a:graphic>
      </p:graphicFrame>
      <p:graphicFrame>
        <p:nvGraphicFramePr>
          <p:cNvPr id="40" name="对象 39"/>
          <p:cNvGraphicFramePr>
            <a:graphicFrameLocks noChangeAspect="1"/>
          </p:cNvGraphicFramePr>
          <p:nvPr>
            <p:extLst>
              <p:ext uri="{D42A27DB-BD31-4B8C-83A1-F6EECF244321}">
                <p14:modId xmlns:p14="http://schemas.microsoft.com/office/powerpoint/2010/main" val="3356348007"/>
              </p:ext>
            </p:extLst>
          </p:nvPr>
        </p:nvGraphicFramePr>
        <p:xfrm>
          <a:off x="755576" y="2276872"/>
          <a:ext cx="5157502" cy="576064"/>
        </p:xfrm>
        <a:graphic>
          <a:graphicData uri="http://schemas.openxmlformats.org/presentationml/2006/ole">
            <mc:AlternateContent xmlns:mc="http://schemas.openxmlformats.org/markup-compatibility/2006">
              <mc:Choice xmlns:v="urn:schemas-microsoft-com:vml" Requires="v">
                <p:oleObj spid="_x0000_s61494" name="公式" r:id="rId5" imgW="2095500" imgH="241300" progId="Equation.3">
                  <p:embed/>
                </p:oleObj>
              </mc:Choice>
              <mc:Fallback>
                <p:oleObj name="公式" r:id="rId5" imgW="2095500" imgH="2413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5576" y="2276872"/>
                        <a:ext cx="5157502" cy="576064"/>
                      </a:xfrm>
                      <a:prstGeom prst="rect">
                        <a:avLst/>
                      </a:prstGeom>
                      <a:noFill/>
                    </p:spPr>
                  </p:pic>
                </p:oleObj>
              </mc:Fallback>
            </mc:AlternateContent>
          </a:graphicData>
        </a:graphic>
      </p:graphicFrame>
      <p:graphicFrame>
        <p:nvGraphicFramePr>
          <p:cNvPr id="42" name="对象 41"/>
          <p:cNvGraphicFramePr>
            <a:graphicFrameLocks noChangeAspect="1"/>
          </p:cNvGraphicFramePr>
          <p:nvPr>
            <p:extLst>
              <p:ext uri="{D42A27DB-BD31-4B8C-83A1-F6EECF244321}">
                <p14:modId xmlns:p14="http://schemas.microsoft.com/office/powerpoint/2010/main" val="2246974456"/>
              </p:ext>
            </p:extLst>
          </p:nvPr>
        </p:nvGraphicFramePr>
        <p:xfrm>
          <a:off x="683568" y="3356992"/>
          <a:ext cx="2736303" cy="653381"/>
        </p:xfrm>
        <a:graphic>
          <a:graphicData uri="http://schemas.openxmlformats.org/presentationml/2006/ole">
            <mc:AlternateContent xmlns:mc="http://schemas.openxmlformats.org/markup-compatibility/2006">
              <mc:Choice xmlns:v="urn:schemas-microsoft-com:vml" Requires="v">
                <p:oleObj spid="_x0000_s61495" name="公式" r:id="rId7" imgW="977900" imgH="241300" progId="Equation.3">
                  <p:embed/>
                </p:oleObj>
              </mc:Choice>
              <mc:Fallback>
                <p:oleObj name="公式" r:id="rId7" imgW="977900" imgH="2413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3568" y="3356992"/>
                        <a:ext cx="2736303" cy="653381"/>
                      </a:xfrm>
                      <a:prstGeom prst="rect">
                        <a:avLst/>
                      </a:prstGeom>
                      <a:noFill/>
                    </p:spPr>
                  </p:pic>
                </p:oleObj>
              </mc:Fallback>
            </mc:AlternateContent>
          </a:graphicData>
        </a:graphic>
      </p:graphicFrame>
      <p:graphicFrame>
        <p:nvGraphicFramePr>
          <p:cNvPr id="46" name="对象 45"/>
          <p:cNvGraphicFramePr>
            <a:graphicFrameLocks noChangeAspect="1"/>
          </p:cNvGraphicFramePr>
          <p:nvPr>
            <p:extLst>
              <p:ext uri="{D42A27DB-BD31-4B8C-83A1-F6EECF244321}">
                <p14:modId xmlns:p14="http://schemas.microsoft.com/office/powerpoint/2010/main" val="3946872980"/>
              </p:ext>
            </p:extLst>
          </p:nvPr>
        </p:nvGraphicFramePr>
        <p:xfrm>
          <a:off x="683567" y="4653136"/>
          <a:ext cx="3109875" cy="742584"/>
        </p:xfrm>
        <a:graphic>
          <a:graphicData uri="http://schemas.openxmlformats.org/presentationml/2006/ole">
            <mc:AlternateContent xmlns:mc="http://schemas.openxmlformats.org/markup-compatibility/2006">
              <mc:Choice xmlns:v="urn:schemas-microsoft-com:vml" Requires="v">
                <p:oleObj spid="_x0000_s61496" name="公式" r:id="rId9" imgW="977900" imgH="241300" progId="Equation.3">
                  <p:embed/>
                </p:oleObj>
              </mc:Choice>
              <mc:Fallback>
                <p:oleObj name="公式" r:id="rId9" imgW="977900" imgH="2413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83567" y="4653136"/>
                        <a:ext cx="3109875" cy="742584"/>
                      </a:xfrm>
                      <a:prstGeom prst="rect">
                        <a:avLst/>
                      </a:prstGeom>
                      <a:noFill/>
                    </p:spPr>
                  </p:pic>
                </p:oleObj>
              </mc:Fallback>
            </mc:AlternateContent>
          </a:graphicData>
        </a:graphic>
      </p:graphicFrame>
      <p:sp>
        <p:nvSpPr>
          <p:cNvPr id="47" name="矩形 46"/>
          <p:cNvSpPr/>
          <p:nvPr/>
        </p:nvSpPr>
        <p:spPr>
          <a:xfrm>
            <a:off x="1043608" y="4005064"/>
            <a:ext cx="7010252" cy="523220"/>
          </a:xfrm>
          <a:prstGeom prst="rect">
            <a:avLst/>
          </a:prstGeom>
        </p:spPr>
        <p:txBody>
          <a:bodyPr wrap="non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（有自交），</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j</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8" name="矩形 47"/>
          <p:cNvSpPr/>
          <p:nvPr/>
        </p:nvSpPr>
        <p:spPr>
          <a:xfrm>
            <a:off x="3638123" y="4705980"/>
            <a:ext cx="3094117" cy="523220"/>
          </a:xfrm>
          <a:prstGeom prst="rect">
            <a:avLst/>
          </a:prstGeom>
        </p:spPr>
        <p:txBody>
          <a:bodyPr wrap="non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无</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自交），</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j</a:t>
            </a:r>
            <a:r>
              <a:rPr lang="en-US" altLang="zh-CN" sz="2800" dirty="0" err="1"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9" name="矩形 48"/>
          <p:cNvSpPr/>
          <p:nvPr/>
        </p:nvSpPr>
        <p:spPr>
          <a:xfrm>
            <a:off x="2843808" y="1681644"/>
            <a:ext cx="4894289" cy="523220"/>
          </a:xfrm>
          <a:prstGeom prst="rect">
            <a:avLst/>
          </a:prstGeom>
        </p:spPr>
        <p:txBody>
          <a:bodyPr wrap="non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有</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自交），</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i="1"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j</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0" name="矩形 49"/>
          <p:cNvSpPr/>
          <p:nvPr/>
        </p:nvSpPr>
        <p:spPr>
          <a:xfrm>
            <a:off x="2843808" y="2780928"/>
            <a:ext cx="3094117" cy="523220"/>
          </a:xfrm>
          <a:prstGeom prst="rect">
            <a:avLst/>
          </a:prstGeom>
        </p:spPr>
        <p:txBody>
          <a:bodyPr wrap="non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无</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自交），</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j</a:t>
            </a:r>
            <a:r>
              <a:rPr lang="en-US" altLang="zh-CN" sz="2800" dirty="0" err="1"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812032551"/>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zh-CN" sz="4000" b="1" dirty="0">
                <a:latin typeface="黑体" panose="02010609060101010101" pitchFamily="49" charset="-122"/>
                <a:ea typeface="黑体" panose="02010609060101010101" pitchFamily="49" charset="-122"/>
              </a:rPr>
              <a:t>有自交的方差分析</a:t>
            </a:r>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自由度与平方和</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124744"/>
            <a:ext cx="8229600" cy="5001419"/>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一般配合力</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共有</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个，自由度为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。共配置</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个杂交组合，组合的自由度为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，从中减去一般配合力自由度，就是特殊配合力</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自由度</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总自由度</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为</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30000" dirty="0" smtClean="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r</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 </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从中减去组合的自由度</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，就是误差自由度，</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即</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30000" dirty="0" smtClean="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r</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亲本</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一般配合力的平方和乘以</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pr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、再乘以</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之后，就是一般配合力平方和。之所以要再乘以</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，是因为每个杂交组合中都包含两个一般配合力。所有</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个特殊配合力的平方和乘以</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之后，就是特殊配合力平方和。</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根据</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剩余效应</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计算</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误差平方和，最后就得到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方差分析表。</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944634926"/>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570186"/>
          </a:xfrm>
        </p:spPr>
        <p:txBody>
          <a:bodyPr>
            <a:noAutofit/>
          </a:bodyPr>
          <a:lstStyle/>
          <a:p>
            <a:r>
              <a:rPr lang="zh-CN" altLang="zh-CN" sz="2800" b="1" dirty="0">
                <a:latin typeface="Times New Roman" panose="02020603050405020304" pitchFamily="18" charset="0"/>
                <a:ea typeface="黑体" panose="02010609060101010101" pitchFamily="49" charset="-122"/>
                <a:cs typeface="Times New Roman" panose="02020603050405020304" pitchFamily="18" charset="0"/>
              </a:rPr>
              <a:t>包含正交、反交和自交的完全双列杂交</a:t>
            </a:r>
            <a:r>
              <a:rPr lang="zh-CN" altLang="zh-CN" sz="2800" b="1" dirty="0" smtClean="0">
                <a:latin typeface="Times New Roman" panose="02020603050405020304" pitchFamily="18" charset="0"/>
                <a:ea typeface="黑体" panose="02010609060101010101" pitchFamily="49" charset="-122"/>
                <a:cs typeface="Times New Roman" panose="02020603050405020304" pitchFamily="18" charset="0"/>
              </a:rPr>
              <a:t>方差分析表</a:t>
            </a:r>
            <a:r>
              <a:rPr lang="en-US" altLang="zh-CN" sz="2800" b="1" dirty="0" smtClean="0">
                <a:latin typeface="Times New Roman" panose="02020603050405020304" pitchFamily="18" charset="0"/>
                <a:ea typeface="黑体" panose="02010609060101010101" pitchFamily="49" charset="-122"/>
                <a:cs typeface="Times New Roman" panose="02020603050405020304" pitchFamily="18" charset="0"/>
              </a:rPr>
              <a:t/>
            </a:r>
            <a:br>
              <a:rPr lang="en-US" altLang="zh-CN" sz="2800" b="1"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亲本</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数为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，配制包括正交、反交和自交所有可能的</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个组合，每个组合有</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次重复观察</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值</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6246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870844"/>
            <a:ext cx="8674907" cy="364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272949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648072"/>
          </a:xfrm>
        </p:spPr>
        <p:txBody>
          <a:bodyPr>
            <a:noAutofit/>
          </a:bodyPr>
          <a:lstStyle/>
          <a:p>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理想的育种群体</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980728"/>
            <a:ext cx="8136904" cy="5505475"/>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从流程图</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12.1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可以看出，纯系品种的选育就是通过杂交创造遗传分离群体，通过重复自交使基因型不断纯合，纯合过程中通过选择不断地提高有利基因以及基因组合的频率，使育种群体逐渐接近或达到目标基因型</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创造</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适宜的育种群体是品种选育的基础。那么，什么样的群体才是理想的、易于获得目标基因型的育种群体呢</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？简单</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地讲，理想的育种群体需要满足以下两个条件：（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）具有较高的平均数（假定高值是育种目标）和较大的遗传方差；（</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）选择可以在育种群体中鉴定出遗传上优良的个体或后代，即选择是有效的。</a:t>
            </a:r>
          </a:p>
        </p:txBody>
      </p:sp>
    </p:spTree>
    <p:extLst>
      <p:ext uri="{BB962C8B-B14F-4D97-AF65-F5344CB8AC3E}">
        <p14:creationId xmlns:p14="http://schemas.microsoft.com/office/powerpoint/2010/main" val="16702421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en-US" sz="4000" b="1" dirty="0">
                <a:latin typeface="黑体" panose="02010609060101010101" pitchFamily="49" charset="-122"/>
                <a:ea typeface="黑体" panose="02010609060101010101" pitchFamily="49" charset="-122"/>
              </a:rPr>
              <a:t>无</a:t>
            </a:r>
            <a:r>
              <a:rPr lang="zh-CN" altLang="zh-CN" sz="4000" b="1" dirty="0" smtClean="0">
                <a:latin typeface="黑体" panose="02010609060101010101" pitchFamily="49" charset="-122"/>
                <a:ea typeface="黑体" panose="02010609060101010101" pitchFamily="49" charset="-122"/>
              </a:rPr>
              <a:t>自交</a:t>
            </a:r>
            <a:r>
              <a:rPr lang="zh-CN" altLang="zh-CN" sz="4000" b="1" dirty="0">
                <a:latin typeface="黑体" panose="02010609060101010101" pitchFamily="49" charset="-122"/>
                <a:ea typeface="黑体" panose="02010609060101010101" pitchFamily="49" charset="-122"/>
              </a:rPr>
              <a:t>的方差分析</a:t>
            </a:r>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自由度与平方和</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124744"/>
            <a:ext cx="8229600" cy="5001419"/>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一般配合力</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共有</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个，自由度为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。共配置</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个</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杂交组合，组合的自由度</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，从中减去一般配合力自由度，就是特殊配合力</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自由度</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总自由度</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为</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r</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 </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从中减去组合的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自由度</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，就是误差自由度，</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即</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r</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亲本</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一般配合力的平方和乘</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以</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、再乘以</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之后，就是一般配合力平方和</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。所有</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个</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特殊配合力的平方和乘以</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之后，就是特殊配合力平方和。</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根据</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剩余效应</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计算</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误差平方和，最后就得到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方差分析表。</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266900280"/>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570186"/>
          </a:xfrm>
        </p:spPr>
        <p:txBody>
          <a:bodyPr>
            <a:noAutofit/>
          </a:bodyPr>
          <a:lstStyle/>
          <a:p>
            <a:r>
              <a:rPr lang="zh-CN" altLang="zh-CN" sz="2800" b="1" dirty="0">
                <a:latin typeface="Times New Roman" panose="02020603050405020304" pitchFamily="18" charset="0"/>
                <a:ea typeface="黑体" panose="02010609060101010101" pitchFamily="49" charset="-122"/>
                <a:cs typeface="Times New Roman" panose="02020603050405020304" pitchFamily="18" charset="0"/>
              </a:rPr>
              <a:t>包含</a:t>
            </a:r>
            <a:r>
              <a:rPr lang="zh-CN" altLang="zh-CN" sz="2800" b="1" dirty="0" smtClean="0">
                <a:latin typeface="Times New Roman" panose="02020603050405020304" pitchFamily="18" charset="0"/>
                <a:ea typeface="黑体" panose="02010609060101010101" pitchFamily="49" charset="-122"/>
                <a:cs typeface="Times New Roman" panose="02020603050405020304" pitchFamily="18" charset="0"/>
              </a:rPr>
              <a:t>正、反交的</a:t>
            </a:r>
            <a:r>
              <a:rPr lang="zh-CN" altLang="zh-CN" sz="2800" b="1" dirty="0">
                <a:latin typeface="Times New Roman" panose="02020603050405020304" pitchFamily="18" charset="0"/>
                <a:ea typeface="黑体" panose="02010609060101010101" pitchFamily="49" charset="-122"/>
                <a:cs typeface="Times New Roman" panose="02020603050405020304" pitchFamily="18" charset="0"/>
              </a:rPr>
              <a:t>完全双列杂交</a:t>
            </a:r>
            <a:r>
              <a:rPr lang="zh-CN" altLang="zh-CN" sz="2800" b="1" dirty="0" smtClean="0">
                <a:latin typeface="Times New Roman" panose="02020603050405020304" pitchFamily="18" charset="0"/>
                <a:ea typeface="黑体" panose="02010609060101010101" pitchFamily="49" charset="-122"/>
                <a:cs typeface="Times New Roman" panose="02020603050405020304" pitchFamily="18" charset="0"/>
              </a:rPr>
              <a:t>方差分析表</a:t>
            </a:r>
            <a:r>
              <a:rPr lang="en-US" altLang="zh-CN" sz="2800" b="1" dirty="0" smtClean="0">
                <a:latin typeface="Times New Roman" panose="02020603050405020304" pitchFamily="18" charset="0"/>
                <a:ea typeface="黑体" panose="02010609060101010101" pitchFamily="49" charset="-122"/>
                <a:cs typeface="Times New Roman" panose="02020603050405020304" pitchFamily="18" charset="0"/>
              </a:rPr>
              <a:t/>
            </a:r>
            <a:br>
              <a:rPr lang="en-US" altLang="zh-CN" sz="2800" b="1"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亲本</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数为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，配制包括</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正、反交</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所有</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个</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组合，每个组合有</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次重复观察</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值</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6349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1325" y="1870844"/>
            <a:ext cx="8903423" cy="3574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0108637"/>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282154"/>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利用表</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12.9</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中</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36</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个组合重复平均数得到的</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GCA</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SCA</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估计值</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3" name="表格 2"/>
          <p:cNvGraphicFramePr>
            <a:graphicFrameLocks noGrp="1"/>
          </p:cNvGraphicFramePr>
          <p:nvPr>
            <p:extLst>
              <p:ext uri="{D42A27DB-BD31-4B8C-83A1-F6EECF244321}">
                <p14:modId xmlns:p14="http://schemas.microsoft.com/office/powerpoint/2010/main" val="2821478645"/>
              </p:ext>
            </p:extLst>
          </p:nvPr>
        </p:nvGraphicFramePr>
        <p:xfrm>
          <a:off x="341939" y="1743432"/>
          <a:ext cx="8460122" cy="3413760"/>
        </p:xfrm>
        <a:graphic>
          <a:graphicData uri="http://schemas.openxmlformats.org/drawingml/2006/table">
            <a:tbl>
              <a:tblPr firstRow="1" firstCol="1" bandRow="1">
                <a:tableStyleId>{5C22544A-7EE6-4342-B048-85BDC9FD1C3A}</a:tableStyleId>
              </a:tblPr>
              <a:tblGrid>
                <a:gridCol w="1031992"/>
                <a:gridCol w="1031992"/>
                <a:gridCol w="1031992"/>
                <a:gridCol w="1031992"/>
                <a:gridCol w="1031992"/>
                <a:gridCol w="1038576"/>
                <a:gridCol w="1038576"/>
                <a:gridCol w="1223010"/>
              </a:tblGrid>
              <a:tr h="182880">
                <a:tc rowSpan="2">
                  <a:txBody>
                    <a:bodyPr/>
                    <a:lstStyle/>
                    <a:p>
                      <a:pPr algn="just">
                        <a:spcAft>
                          <a:spcPts val="0"/>
                        </a:spcAft>
                      </a:pPr>
                      <a:r>
                        <a:rPr lang="zh-CN" sz="2800" kern="0" dirty="0">
                          <a:effectLst/>
                        </a:rPr>
                        <a:t>亲本</a:t>
                      </a:r>
                      <a:endParaRPr lang="zh-CN" sz="2800" kern="100" dirty="0">
                        <a:effectLst/>
                        <a:latin typeface="Calibri"/>
                        <a:ea typeface="宋体"/>
                        <a:cs typeface="Times New Roman"/>
                      </a:endParaRPr>
                    </a:p>
                  </a:txBody>
                  <a:tcPr marL="68580" marR="68580" marT="0" marB="0"/>
                </a:tc>
                <a:tc gridSpan="6">
                  <a:txBody>
                    <a:bodyPr/>
                    <a:lstStyle/>
                    <a:p>
                      <a:pPr algn="just">
                        <a:spcAft>
                          <a:spcPts val="0"/>
                        </a:spcAft>
                      </a:pPr>
                      <a:r>
                        <a:rPr lang="en-US" sz="2800" kern="0" dirty="0">
                          <a:effectLst/>
                        </a:rPr>
                        <a:t>SCA</a:t>
                      </a:r>
                      <a:endParaRPr lang="zh-CN" sz="2800" kern="100" dirty="0">
                        <a:effectLst/>
                        <a:latin typeface="Calibri"/>
                        <a:ea typeface="宋体"/>
                        <a:cs typeface="Times New Roman"/>
                      </a:endParaRP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rowSpan="2">
                  <a:txBody>
                    <a:bodyPr/>
                    <a:lstStyle/>
                    <a:p>
                      <a:pPr algn="just">
                        <a:spcAft>
                          <a:spcPts val="0"/>
                        </a:spcAft>
                      </a:pPr>
                      <a:r>
                        <a:rPr lang="en-US" sz="2800" kern="0">
                          <a:effectLst/>
                        </a:rPr>
                        <a:t>GCA</a:t>
                      </a:r>
                      <a:endParaRPr lang="zh-CN" sz="2800" kern="100">
                        <a:effectLst/>
                        <a:latin typeface="Calibri"/>
                        <a:ea typeface="宋体"/>
                        <a:cs typeface="Times New Roman"/>
                      </a:endParaRPr>
                    </a:p>
                  </a:txBody>
                  <a:tcPr marL="68580" marR="68580" marT="0" marB="0"/>
                </a:tc>
              </a:tr>
              <a:tr h="182880">
                <a:tc vMerge="1">
                  <a:txBody>
                    <a:bodyPr/>
                    <a:lstStyle/>
                    <a:p>
                      <a:endParaRPr lang="zh-CN" altLang="en-US"/>
                    </a:p>
                  </a:txBody>
                  <a:tcPr/>
                </a:tc>
                <a:tc>
                  <a:txBody>
                    <a:bodyPr/>
                    <a:lstStyle/>
                    <a:p>
                      <a:pPr algn="just">
                        <a:spcAft>
                          <a:spcPts val="0"/>
                        </a:spcAft>
                      </a:pPr>
                      <a:r>
                        <a:rPr lang="en-US" sz="2800" kern="0">
                          <a:effectLst/>
                        </a:rPr>
                        <a:t>A</a:t>
                      </a:r>
                      <a:endParaRPr lang="zh-CN" sz="2800" kern="100">
                        <a:effectLst/>
                        <a:latin typeface="Calibri"/>
                        <a:ea typeface="宋体"/>
                        <a:cs typeface="Times New Roman"/>
                      </a:endParaRPr>
                    </a:p>
                  </a:txBody>
                  <a:tcPr marL="68580" marR="68580" marT="0" marB="0"/>
                </a:tc>
                <a:tc>
                  <a:txBody>
                    <a:bodyPr/>
                    <a:lstStyle/>
                    <a:p>
                      <a:pPr algn="just">
                        <a:spcAft>
                          <a:spcPts val="0"/>
                        </a:spcAft>
                      </a:pPr>
                      <a:r>
                        <a:rPr lang="en-US" sz="2800" kern="0">
                          <a:effectLst/>
                        </a:rPr>
                        <a:t>B</a:t>
                      </a:r>
                      <a:endParaRPr lang="zh-CN" sz="2800" kern="100">
                        <a:effectLst/>
                        <a:latin typeface="Calibri"/>
                        <a:ea typeface="宋体"/>
                        <a:cs typeface="Times New Roman"/>
                      </a:endParaRPr>
                    </a:p>
                  </a:txBody>
                  <a:tcPr marL="68580" marR="68580" marT="0" marB="0"/>
                </a:tc>
                <a:tc>
                  <a:txBody>
                    <a:bodyPr/>
                    <a:lstStyle/>
                    <a:p>
                      <a:pPr algn="just">
                        <a:spcAft>
                          <a:spcPts val="0"/>
                        </a:spcAft>
                      </a:pPr>
                      <a:r>
                        <a:rPr lang="en-US" sz="2800" kern="0">
                          <a:effectLst/>
                        </a:rPr>
                        <a:t>C</a:t>
                      </a:r>
                      <a:endParaRPr lang="zh-CN" sz="2800" kern="100">
                        <a:effectLst/>
                        <a:latin typeface="Calibri"/>
                        <a:ea typeface="宋体"/>
                        <a:cs typeface="Times New Roman"/>
                      </a:endParaRPr>
                    </a:p>
                  </a:txBody>
                  <a:tcPr marL="68580" marR="68580" marT="0" marB="0"/>
                </a:tc>
                <a:tc>
                  <a:txBody>
                    <a:bodyPr/>
                    <a:lstStyle/>
                    <a:p>
                      <a:pPr algn="just">
                        <a:spcAft>
                          <a:spcPts val="0"/>
                        </a:spcAft>
                      </a:pPr>
                      <a:r>
                        <a:rPr lang="en-US" sz="2800" kern="0">
                          <a:effectLst/>
                        </a:rPr>
                        <a:t>D</a:t>
                      </a:r>
                      <a:endParaRPr lang="zh-CN" sz="2800" kern="100">
                        <a:effectLst/>
                        <a:latin typeface="Calibri"/>
                        <a:ea typeface="宋体"/>
                        <a:cs typeface="Times New Roman"/>
                      </a:endParaRPr>
                    </a:p>
                  </a:txBody>
                  <a:tcPr marL="68580" marR="68580" marT="0" marB="0"/>
                </a:tc>
                <a:tc>
                  <a:txBody>
                    <a:bodyPr/>
                    <a:lstStyle/>
                    <a:p>
                      <a:pPr algn="just">
                        <a:spcAft>
                          <a:spcPts val="0"/>
                        </a:spcAft>
                      </a:pPr>
                      <a:r>
                        <a:rPr lang="en-US" sz="2800" kern="0">
                          <a:effectLst/>
                        </a:rPr>
                        <a:t>E</a:t>
                      </a:r>
                      <a:endParaRPr lang="zh-CN" sz="2800" kern="100">
                        <a:effectLst/>
                        <a:latin typeface="Calibri"/>
                        <a:ea typeface="宋体"/>
                        <a:cs typeface="Times New Roman"/>
                      </a:endParaRPr>
                    </a:p>
                  </a:txBody>
                  <a:tcPr marL="68580" marR="68580" marT="0" marB="0"/>
                </a:tc>
                <a:tc>
                  <a:txBody>
                    <a:bodyPr/>
                    <a:lstStyle/>
                    <a:p>
                      <a:pPr algn="just">
                        <a:spcAft>
                          <a:spcPts val="0"/>
                        </a:spcAft>
                      </a:pPr>
                      <a:r>
                        <a:rPr lang="en-US" sz="2800" kern="0">
                          <a:effectLst/>
                        </a:rPr>
                        <a:t>F</a:t>
                      </a:r>
                      <a:endParaRPr lang="zh-CN" sz="2800" kern="100">
                        <a:effectLst/>
                        <a:latin typeface="Calibri"/>
                        <a:ea typeface="宋体"/>
                        <a:cs typeface="Times New Roman"/>
                      </a:endParaRPr>
                    </a:p>
                  </a:txBody>
                  <a:tcPr marL="68580" marR="68580" marT="0" marB="0"/>
                </a:tc>
                <a:tc vMerge="1">
                  <a:txBody>
                    <a:bodyPr/>
                    <a:lstStyle/>
                    <a:p>
                      <a:endParaRPr lang="zh-CN" altLang="en-US"/>
                    </a:p>
                  </a:txBody>
                  <a:tcPr/>
                </a:tc>
              </a:tr>
              <a:tr h="182880">
                <a:tc>
                  <a:txBody>
                    <a:bodyPr/>
                    <a:lstStyle/>
                    <a:p>
                      <a:pPr algn="l">
                        <a:spcAft>
                          <a:spcPts val="0"/>
                        </a:spcAft>
                      </a:pPr>
                      <a:r>
                        <a:rPr lang="en-US" sz="2800" kern="0">
                          <a:effectLst/>
                        </a:rPr>
                        <a:t>A</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-4.07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-5.11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4.44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-3.01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-1.66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2.96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1.33 </a:t>
                      </a:r>
                      <a:endParaRPr lang="zh-CN" sz="2800" kern="100">
                        <a:effectLst/>
                        <a:latin typeface="Calibri"/>
                        <a:ea typeface="宋体"/>
                        <a:cs typeface="Times New Roman"/>
                      </a:endParaRPr>
                    </a:p>
                  </a:txBody>
                  <a:tcPr marL="68580" marR="68580" marT="0" marB="0" anchor="b"/>
                </a:tc>
              </a:tr>
              <a:tr h="182880">
                <a:tc>
                  <a:txBody>
                    <a:bodyPr/>
                    <a:lstStyle/>
                    <a:p>
                      <a:pPr algn="l">
                        <a:spcAft>
                          <a:spcPts val="0"/>
                        </a:spcAft>
                      </a:pPr>
                      <a:r>
                        <a:rPr lang="en-US" sz="2800" kern="0">
                          <a:effectLst/>
                        </a:rPr>
                        <a:t>B</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0.99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5.36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-8.65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3.00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1.75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-0.88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4.77 </a:t>
                      </a:r>
                      <a:endParaRPr lang="zh-CN" sz="2800" kern="100">
                        <a:effectLst/>
                        <a:latin typeface="Calibri"/>
                        <a:ea typeface="宋体"/>
                        <a:cs typeface="Times New Roman"/>
                      </a:endParaRPr>
                    </a:p>
                  </a:txBody>
                  <a:tcPr marL="68580" marR="68580" marT="0" marB="0" anchor="b"/>
                </a:tc>
              </a:tr>
              <a:tr h="182880">
                <a:tc>
                  <a:txBody>
                    <a:bodyPr/>
                    <a:lstStyle/>
                    <a:p>
                      <a:pPr algn="l">
                        <a:spcAft>
                          <a:spcPts val="0"/>
                        </a:spcAft>
                      </a:pPr>
                      <a:r>
                        <a:rPr lang="en-US" sz="2800" kern="0">
                          <a:effectLst/>
                        </a:rPr>
                        <a:t>C</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4.54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-1.30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4.40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-1.31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7.25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-0.98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7.03 </a:t>
                      </a:r>
                      <a:endParaRPr lang="zh-CN" sz="2800" kern="100">
                        <a:effectLst/>
                        <a:latin typeface="Calibri"/>
                        <a:ea typeface="宋体"/>
                        <a:cs typeface="Times New Roman"/>
                      </a:endParaRPr>
                    </a:p>
                  </a:txBody>
                  <a:tcPr marL="68580" marR="68580" marT="0" marB="0" anchor="b"/>
                </a:tc>
              </a:tr>
              <a:tr h="182880">
                <a:tc>
                  <a:txBody>
                    <a:bodyPr/>
                    <a:lstStyle/>
                    <a:p>
                      <a:pPr algn="l">
                        <a:spcAft>
                          <a:spcPts val="0"/>
                        </a:spcAft>
                      </a:pPr>
                      <a:r>
                        <a:rPr lang="en-US" sz="2800" kern="0">
                          <a:effectLst/>
                        </a:rPr>
                        <a:t>D</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0.79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0.20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0.74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-0.26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6.04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0.71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1.78 </a:t>
                      </a:r>
                      <a:endParaRPr lang="zh-CN" sz="2800" kern="100">
                        <a:effectLst/>
                        <a:latin typeface="Calibri"/>
                        <a:ea typeface="宋体"/>
                        <a:cs typeface="Times New Roman"/>
                      </a:endParaRPr>
                    </a:p>
                  </a:txBody>
                  <a:tcPr marL="68580" marR="68580" marT="0" marB="0" anchor="b"/>
                </a:tc>
              </a:tr>
              <a:tr h="182880">
                <a:tc>
                  <a:txBody>
                    <a:bodyPr/>
                    <a:lstStyle/>
                    <a:p>
                      <a:pPr algn="l">
                        <a:spcAft>
                          <a:spcPts val="0"/>
                        </a:spcAft>
                      </a:pPr>
                      <a:r>
                        <a:rPr lang="en-US" sz="2800" kern="0">
                          <a:effectLst/>
                        </a:rPr>
                        <a:t>E</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5.09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-1.40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-7.75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-4.21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-1.85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-3.18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-4.47 </a:t>
                      </a:r>
                      <a:endParaRPr lang="zh-CN" sz="2800" kern="100">
                        <a:effectLst/>
                        <a:latin typeface="Calibri"/>
                        <a:ea typeface="宋体"/>
                        <a:cs typeface="Times New Roman"/>
                      </a:endParaRPr>
                    </a:p>
                  </a:txBody>
                  <a:tcPr marL="68580" marR="68580" marT="0" marB="0" anchor="b"/>
                </a:tc>
              </a:tr>
              <a:tr h="182880">
                <a:tc>
                  <a:txBody>
                    <a:bodyPr/>
                    <a:lstStyle/>
                    <a:p>
                      <a:pPr algn="l">
                        <a:spcAft>
                          <a:spcPts val="0"/>
                        </a:spcAft>
                      </a:pPr>
                      <a:r>
                        <a:rPr lang="en-US" sz="2800" kern="0">
                          <a:effectLst/>
                        </a:rPr>
                        <a:t>F</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-0.89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0.67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dirty="0">
                          <a:effectLst/>
                        </a:rPr>
                        <a:t>-5.78 </a:t>
                      </a:r>
                      <a:endParaRPr lang="zh-CN" sz="2800" kern="100" dirty="0">
                        <a:effectLst/>
                        <a:latin typeface="Calibri"/>
                        <a:ea typeface="宋体"/>
                        <a:cs typeface="Times New Roman"/>
                      </a:endParaRPr>
                    </a:p>
                  </a:txBody>
                  <a:tcPr marL="68580" marR="68580" marT="0" marB="0"/>
                </a:tc>
                <a:tc>
                  <a:txBody>
                    <a:bodyPr/>
                    <a:lstStyle/>
                    <a:p>
                      <a:pPr algn="l">
                        <a:spcAft>
                          <a:spcPts val="0"/>
                        </a:spcAft>
                      </a:pPr>
                      <a:r>
                        <a:rPr lang="en-US" sz="2800" kern="100">
                          <a:effectLst/>
                        </a:rPr>
                        <a:t>-2.44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1.77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4.03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dirty="0">
                          <a:effectLst/>
                        </a:rPr>
                        <a:t>-10.44 </a:t>
                      </a:r>
                      <a:endParaRPr lang="zh-CN" sz="2800" kern="100" dirty="0">
                        <a:effectLst/>
                        <a:latin typeface="Calibri"/>
                        <a:ea typeface="宋体"/>
                        <a:cs typeface="Times New Roman"/>
                      </a:endParaRPr>
                    </a:p>
                  </a:txBody>
                  <a:tcPr marL="68580" marR="68580" marT="0" marB="0" anchor="b"/>
                </a:tc>
              </a:tr>
            </a:tbl>
          </a:graphicData>
        </a:graphic>
      </p:graphicFrame>
    </p:spTree>
    <p:extLst>
      <p:ext uri="{BB962C8B-B14F-4D97-AF65-F5344CB8AC3E}">
        <p14:creationId xmlns:p14="http://schemas.microsoft.com/office/powerpoint/2010/main" val="884945841"/>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282154"/>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利用表</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12.9</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中</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36</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个组合、两次重复观测值的方差分析</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4" name="表格 3"/>
          <p:cNvGraphicFramePr>
            <a:graphicFrameLocks noGrp="1"/>
          </p:cNvGraphicFramePr>
          <p:nvPr>
            <p:extLst>
              <p:ext uri="{D42A27DB-BD31-4B8C-83A1-F6EECF244321}">
                <p14:modId xmlns:p14="http://schemas.microsoft.com/office/powerpoint/2010/main" val="1641473912"/>
              </p:ext>
            </p:extLst>
          </p:nvPr>
        </p:nvGraphicFramePr>
        <p:xfrm>
          <a:off x="107504" y="1772816"/>
          <a:ext cx="8980573" cy="2560320"/>
        </p:xfrm>
        <a:graphic>
          <a:graphicData uri="http://schemas.openxmlformats.org/drawingml/2006/table">
            <a:tbl>
              <a:tblPr firstRow="1" firstCol="1" bandRow="1">
                <a:tableStyleId>{5C22544A-7EE6-4342-B048-85BDC9FD1C3A}</a:tableStyleId>
              </a:tblPr>
              <a:tblGrid>
                <a:gridCol w="1734670"/>
                <a:gridCol w="497578"/>
                <a:gridCol w="1271120"/>
                <a:gridCol w="1117133"/>
                <a:gridCol w="963145"/>
                <a:gridCol w="1201270"/>
                <a:gridCol w="1130747"/>
                <a:gridCol w="1064910"/>
              </a:tblGrid>
              <a:tr h="328706">
                <a:tc>
                  <a:txBody>
                    <a:bodyPr/>
                    <a:lstStyle/>
                    <a:p>
                      <a:pPr algn="l">
                        <a:spcAft>
                          <a:spcPts val="0"/>
                        </a:spcAft>
                      </a:pPr>
                      <a:r>
                        <a:rPr lang="zh-CN" sz="2400" kern="0">
                          <a:effectLst/>
                        </a:rPr>
                        <a:t>变异来源</a:t>
                      </a:r>
                      <a:endParaRPr lang="zh-CN" sz="2400" kern="100">
                        <a:effectLst/>
                        <a:latin typeface="Calibri"/>
                        <a:ea typeface="宋体"/>
                        <a:cs typeface="Times New Roman"/>
                      </a:endParaRPr>
                    </a:p>
                  </a:txBody>
                  <a:tcPr marL="67235" marR="67235" marT="0" marB="0"/>
                </a:tc>
                <a:tc>
                  <a:txBody>
                    <a:bodyPr/>
                    <a:lstStyle/>
                    <a:p>
                      <a:pPr algn="l">
                        <a:spcAft>
                          <a:spcPts val="0"/>
                        </a:spcAft>
                      </a:pPr>
                      <a:r>
                        <a:rPr lang="zh-CN" sz="2400" kern="0">
                          <a:effectLst/>
                        </a:rPr>
                        <a:t>自由度</a:t>
                      </a:r>
                      <a:endParaRPr lang="zh-CN" sz="2400" kern="100">
                        <a:effectLst/>
                        <a:latin typeface="Calibri"/>
                        <a:ea typeface="宋体"/>
                        <a:cs typeface="Times New Roman"/>
                      </a:endParaRPr>
                    </a:p>
                  </a:txBody>
                  <a:tcPr marL="67235" marR="67235" marT="0" marB="0"/>
                </a:tc>
                <a:tc>
                  <a:txBody>
                    <a:bodyPr/>
                    <a:lstStyle/>
                    <a:p>
                      <a:pPr algn="l">
                        <a:spcAft>
                          <a:spcPts val="0"/>
                        </a:spcAft>
                      </a:pPr>
                      <a:r>
                        <a:rPr lang="zh-CN" sz="2400" kern="0">
                          <a:effectLst/>
                        </a:rPr>
                        <a:t>平方和</a:t>
                      </a:r>
                      <a:endParaRPr lang="zh-CN" sz="2400" kern="100">
                        <a:effectLst/>
                        <a:latin typeface="Calibri"/>
                        <a:ea typeface="宋体"/>
                        <a:cs typeface="Times New Roman"/>
                      </a:endParaRPr>
                    </a:p>
                  </a:txBody>
                  <a:tcPr marL="67235" marR="67235" marT="0" marB="0"/>
                </a:tc>
                <a:tc>
                  <a:txBody>
                    <a:bodyPr/>
                    <a:lstStyle/>
                    <a:p>
                      <a:pPr algn="l">
                        <a:spcAft>
                          <a:spcPts val="0"/>
                        </a:spcAft>
                      </a:pPr>
                      <a:r>
                        <a:rPr lang="zh-CN" sz="2400" kern="0">
                          <a:effectLst/>
                        </a:rPr>
                        <a:t>均方</a:t>
                      </a:r>
                      <a:endParaRPr lang="zh-CN" sz="2400" kern="100">
                        <a:effectLst/>
                        <a:latin typeface="Calibri"/>
                        <a:ea typeface="宋体"/>
                        <a:cs typeface="Times New Roman"/>
                      </a:endParaRPr>
                    </a:p>
                  </a:txBody>
                  <a:tcPr marL="67235" marR="67235" marT="0" marB="0"/>
                </a:tc>
                <a:tc>
                  <a:txBody>
                    <a:bodyPr/>
                    <a:lstStyle/>
                    <a:p>
                      <a:pPr algn="l">
                        <a:spcAft>
                          <a:spcPts val="0"/>
                        </a:spcAft>
                      </a:pPr>
                      <a:r>
                        <a:rPr lang="en-US" sz="2400" kern="0">
                          <a:effectLst/>
                        </a:rPr>
                        <a:t>F</a:t>
                      </a:r>
                      <a:r>
                        <a:rPr lang="zh-CN" sz="2400" kern="0">
                          <a:effectLst/>
                        </a:rPr>
                        <a:t>值</a:t>
                      </a:r>
                      <a:endParaRPr lang="zh-CN" sz="2400" kern="100">
                        <a:effectLst/>
                        <a:latin typeface="Calibri"/>
                        <a:ea typeface="宋体"/>
                        <a:cs typeface="Times New Roman"/>
                      </a:endParaRPr>
                    </a:p>
                  </a:txBody>
                  <a:tcPr marL="67235" marR="67235" marT="0" marB="0"/>
                </a:tc>
                <a:tc>
                  <a:txBody>
                    <a:bodyPr/>
                    <a:lstStyle/>
                    <a:p>
                      <a:pPr algn="l">
                        <a:spcAft>
                          <a:spcPts val="0"/>
                        </a:spcAft>
                      </a:pPr>
                      <a:r>
                        <a:rPr lang="en-US" sz="2400" kern="0" dirty="0">
                          <a:effectLst/>
                        </a:rPr>
                        <a:t>P</a:t>
                      </a:r>
                      <a:r>
                        <a:rPr lang="zh-CN" sz="2400" kern="0" dirty="0">
                          <a:effectLst/>
                        </a:rPr>
                        <a:t>值</a:t>
                      </a:r>
                      <a:endParaRPr lang="zh-CN" sz="2400" kern="100" dirty="0">
                        <a:effectLst/>
                        <a:latin typeface="Calibri"/>
                        <a:ea typeface="宋体"/>
                        <a:cs typeface="Times New Roman"/>
                      </a:endParaRPr>
                    </a:p>
                  </a:txBody>
                  <a:tcPr marL="67235" marR="67235" marT="0" marB="0"/>
                </a:tc>
                <a:tc>
                  <a:txBody>
                    <a:bodyPr/>
                    <a:lstStyle/>
                    <a:p>
                      <a:pPr algn="l">
                        <a:spcAft>
                          <a:spcPts val="0"/>
                        </a:spcAft>
                      </a:pPr>
                      <a:r>
                        <a:rPr lang="zh-CN" sz="2400" kern="0">
                          <a:effectLst/>
                        </a:rPr>
                        <a:t>固定模型方差估计</a:t>
                      </a:r>
                      <a:endParaRPr lang="zh-CN" sz="2400" kern="100">
                        <a:effectLst/>
                        <a:latin typeface="Calibri"/>
                        <a:ea typeface="宋体"/>
                        <a:cs typeface="Times New Roman"/>
                      </a:endParaRPr>
                    </a:p>
                  </a:txBody>
                  <a:tcPr marL="67235" marR="67235" marT="0" marB="0"/>
                </a:tc>
                <a:tc>
                  <a:txBody>
                    <a:bodyPr/>
                    <a:lstStyle/>
                    <a:p>
                      <a:pPr algn="l">
                        <a:spcAft>
                          <a:spcPts val="0"/>
                        </a:spcAft>
                      </a:pPr>
                      <a:r>
                        <a:rPr lang="zh-CN" sz="2400" kern="0">
                          <a:effectLst/>
                        </a:rPr>
                        <a:t>随机模型方差估计</a:t>
                      </a:r>
                      <a:endParaRPr lang="zh-CN" sz="2400" kern="100">
                        <a:effectLst/>
                        <a:latin typeface="Calibri"/>
                        <a:ea typeface="宋体"/>
                        <a:cs typeface="Times New Roman"/>
                      </a:endParaRPr>
                    </a:p>
                  </a:txBody>
                  <a:tcPr marL="67235" marR="67235" marT="0" marB="0"/>
                </a:tc>
              </a:tr>
              <a:tr h="179294">
                <a:tc>
                  <a:txBody>
                    <a:bodyPr/>
                    <a:lstStyle/>
                    <a:p>
                      <a:pPr algn="just">
                        <a:spcAft>
                          <a:spcPts val="0"/>
                        </a:spcAft>
                      </a:pPr>
                      <a:r>
                        <a:rPr lang="zh-CN" sz="2400" kern="0">
                          <a:effectLst/>
                        </a:rPr>
                        <a:t>一般配合力</a:t>
                      </a:r>
                      <a:endParaRPr lang="zh-CN" sz="2400" kern="100">
                        <a:effectLst/>
                        <a:latin typeface="Calibri"/>
                        <a:ea typeface="宋体"/>
                        <a:cs typeface="Times New Roman"/>
                      </a:endParaRPr>
                    </a:p>
                  </a:txBody>
                  <a:tcPr marL="67235" marR="67235" marT="0" marB="0"/>
                </a:tc>
                <a:tc>
                  <a:txBody>
                    <a:bodyPr/>
                    <a:lstStyle/>
                    <a:p>
                      <a:pPr algn="just">
                        <a:spcAft>
                          <a:spcPts val="0"/>
                        </a:spcAft>
                      </a:pPr>
                      <a:r>
                        <a:rPr lang="en-US" sz="2400" kern="0">
                          <a:effectLst/>
                        </a:rPr>
                        <a:t>5</a:t>
                      </a:r>
                      <a:endParaRPr lang="zh-CN" sz="2400" kern="100">
                        <a:effectLst/>
                        <a:latin typeface="Calibri"/>
                        <a:ea typeface="宋体"/>
                        <a:cs typeface="Times New Roman"/>
                      </a:endParaRPr>
                    </a:p>
                  </a:txBody>
                  <a:tcPr marL="67235" marR="67235" marT="0" marB="0"/>
                </a:tc>
                <a:tc>
                  <a:txBody>
                    <a:bodyPr/>
                    <a:lstStyle/>
                    <a:p>
                      <a:pPr algn="just">
                        <a:spcAft>
                          <a:spcPts val="0"/>
                        </a:spcAft>
                      </a:pPr>
                      <a:r>
                        <a:rPr lang="en-US" sz="2400" kern="0">
                          <a:effectLst/>
                        </a:rPr>
                        <a:t>4946.61 </a:t>
                      </a:r>
                      <a:endParaRPr lang="zh-CN" sz="2400" kern="100">
                        <a:effectLst/>
                        <a:latin typeface="Calibri"/>
                        <a:ea typeface="宋体"/>
                        <a:cs typeface="Times New Roman"/>
                      </a:endParaRPr>
                    </a:p>
                  </a:txBody>
                  <a:tcPr marL="67235" marR="67235" marT="0" marB="0" anchor="b"/>
                </a:tc>
                <a:tc>
                  <a:txBody>
                    <a:bodyPr/>
                    <a:lstStyle/>
                    <a:p>
                      <a:pPr algn="just">
                        <a:spcAft>
                          <a:spcPts val="0"/>
                        </a:spcAft>
                      </a:pPr>
                      <a:r>
                        <a:rPr lang="en-US" sz="2400" kern="0">
                          <a:effectLst/>
                        </a:rPr>
                        <a:t>989.32 </a:t>
                      </a:r>
                      <a:endParaRPr lang="zh-CN" sz="2400" kern="100">
                        <a:effectLst/>
                        <a:latin typeface="Calibri"/>
                        <a:ea typeface="宋体"/>
                        <a:cs typeface="Times New Roman"/>
                      </a:endParaRPr>
                    </a:p>
                  </a:txBody>
                  <a:tcPr marL="67235" marR="67235" marT="0" marB="0" anchor="b"/>
                </a:tc>
                <a:tc>
                  <a:txBody>
                    <a:bodyPr/>
                    <a:lstStyle/>
                    <a:p>
                      <a:pPr algn="just">
                        <a:spcAft>
                          <a:spcPts val="0"/>
                        </a:spcAft>
                      </a:pPr>
                      <a:r>
                        <a:rPr lang="en-US" sz="2400" kern="0">
                          <a:effectLst/>
                        </a:rPr>
                        <a:t>85.25 </a:t>
                      </a:r>
                      <a:endParaRPr lang="zh-CN" sz="2400" kern="100">
                        <a:effectLst/>
                        <a:latin typeface="Calibri"/>
                        <a:ea typeface="宋体"/>
                        <a:cs typeface="Times New Roman"/>
                      </a:endParaRPr>
                    </a:p>
                  </a:txBody>
                  <a:tcPr marL="67235" marR="67235" marT="0" marB="0" anchor="b"/>
                </a:tc>
                <a:tc>
                  <a:txBody>
                    <a:bodyPr/>
                    <a:lstStyle/>
                    <a:p>
                      <a:pPr algn="just">
                        <a:spcAft>
                          <a:spcPts val="0"/>
                        </a:spcAft>
                      </a:pPr>
                      <a:r>
                        <a:rPr lang="en-US" sz="2400" kern="0">
                          <a:effectLst/>
                        </a:rPr>
                        <a:t>&lt;0.0001</a:t>
                      </a:r>
                      <a:endParaRPr lang="zh-CN" sz="2400" kern="100">
                        <a:effectLst/>
                        <a:latin typeface="Calibri"/>
                        <a:ea typeface="宋体"/>
                        <a:cs typeface="Times New Roman"/>
                      </a:endParaRPr>
                    </a:p>
                  </a:txBody>
                  <a:tcPr marL="67235" marR="67235" marT="0" marB="0"/>
                </a:tc>
                <a:tc>
                  <a:txBody>
                    <a:bodyPr/>
                    <a:lstStyle/>
                    <a:p>
                      <a:pPr algn="just">
                        <a:spcAft>
                          <a:spcPts val="0"/>
                        </a:spcAft>
                      </a:pPr>
                      <a:r>
                        <a:rPr lang="en-US" sz="2400" kern="0">
                          <a:effectLst/>
                        </a:rPr>
                        <a:t>40.74 </a:t>
                      </a:r>
                      <a:endParaRPr lang="zh-CN" sz="2400" kern="100">
                        <a:effectLst/>
                        <a:latin typeface="Calibri"/>
                        <a:ea typeface="宋体"/>
                        <a:cs typeface="Times New Roman"/>
                      </a:endParaRPr>
                    </a:p>
                  </a:txBody>
                  <a:tcPr marL="67235" marR="67235" marT="0" marB="0" anchor="b"/>
                </a:tc>
                <a:tc>
                  <a:txBody>
                    <a:bodyPr/>
                    <a:lstStyle/>
                    <a:p>
                      <a:pPr algn="just">
                        <a:spcAft>
                          <a:spcPts val="0"/>
                        </a:spcAft>
                      </a:pPr>
                      <a:r>
                        <a:rPr lang="en-US" sz="2400" kern="0">
                          <a:effectLst/>
                        </a:rPr>
                        <a:t>39.79 </a:t>
                      </a:r>
                      <a:endParaRPr lang="zh-CN" sz="2400" kern="100">
                        <a:effectLst/>
                        <a:latin typeface="Calibri"/>
                        <a:ea typeface="宋体"/>
                        <a:cs typeface="Times New Roman"/>
                      </a:endParaRPr>
                    </a:p>
                  </a:txBody>
                  <a:tcPr marL="67235" marR="67235" marT="0" marB="0" anchor="b"/>
                </a:tc>
              </a:tr>
              <a:tr h="179294">
                <a:tc>
                  <a:txBody>
                    <a:bodyPr/>
                    <a:lstStyle/>
                    <a:p>
                      <a:pPr algn="just">
                        <a:spcAft>
                          <a:spcPts val="0"/>
                        </a:spcAft>
                      </a:pPr>
                      <a:r>
                        <a:rPr lang="zh-CN" sz="2400" kern="0">
                          <a:effectLst/>
                        </a:rPr>
                        <a:t>特殊配合力</a:t>
                      </a:r>
                      <a:endParaRPr lang="zh-CN" sz="2400" kern="100">
                        <a:effectLst/>
                        <a:latin typeface="Calibri"/>
                        <a:ea typeface="宋体"/>
                        <a:cs typeface="Times New Roman"/>
                      </a:endParaRPr>
                    </a:p>
                  </a:txBody>
                  <a:tcPr marL="67235" marR="67235" marT="0" marB="0"/>
                </a:tc>
                <a:tc>
                  <a:txBody>
                    <a:bodyPr/>
                    <a:lstStyle/>
                    <a:p>
                      <a:pPr algn="just">
                        <a:spcAft>
                          <a:spcPts val="0"/>
                        </a:spcAft>
                      </a:pPr>
                      <a:r>
                        <a:rPr lang="en-US" sz="2400" kern="0">
                          <a:effectLst/>
                        </a:rPr>
                        <a:t>30</a:t>
                      </a:r>
                      <a:endParaRPr lang="zh-CN" sz="2400" kern="100">
                        <a:effectLst/>
                        <a:latin typeface="Calibri"/>
                        <a:ea typeface="宋体"/>
                        <a:cs typeface="Times New Roman"/>
                      </a:endParaRPr>
                    </a:p>
                  </a:txBody>
                  <a:tcPr marL="67235" marR="67235" marT="0" marB="0"/>
                </a:tc>
                <a:tc>
                  <a:txBody>
                    <a:bodyPr/>
                    <a:lstStyle/>
                    <a:p>
                      <a:pPr algn="just">
                        <a:spcAft>
                          <a:spcPts val="0"/>
                        </a:spcAft>
                      </a:pPr>
                      <a:r>
                        <a:rPr lang="en-US" sz="2400" kern="0">
                          <a:effectLst/>
                        </a:rPr>
                        <a:t>1029.26 </a:t>
                      </a:r>
                      <a:endParaRPr lang="zh-CN" sz="2400" kern="100">
                        <a:effectLst/>
                        <a:latin typeface="Calibri"/>
                        <a:ea typeface="宋体"/>
                        <a:cs typeface="Times New Roman"/>
                      </a:endParaRPr>
                    </a:p>
                  </a:txBody>
                  <a:tcPr marL="67235" marR="67235" marT="0" marB="0" anchor="b"/>
                </a:tc>
                <a:tc>
                  <a:txBody>
                    <a:bodyPr/>
                    <a:lstStyle/>
                    <a:p>
                      <a:pPr algn="just">
                        <a:spcAft>
                          <a:spcPts val="0"/>
                        </a:spcAft>
                      </a:pPr>
                      <a:r>
                        <a:rPr lang="en-US" sz="2400" kern="0">
                          <a:effectLst/>
                        </a:rPr>
                        <a:t>34.31 </a:t>
                      </a:r>
                      <a:endParaRPr lang="zh-CN" sz="2400" kern="100">
                        <a:effectLst/>
                        <a:latin typeface="Calibri"/>
                        <a:ea typeface="宋体"/>
                        <a:cs typeface="Times New Roman"/>
                      </a:endParaRPr>
                    </a:p>
                  </a:txBody>
                  <a:tcPr marL="67235" marR="67235" marT="0" marB="0" anchor="b"/>
                </a:tc>
                <a:tc>
                  <a:txBody>
                    <a:bodyPr/>
                    <a:lstStyle/>
                    <a:p>
                      <a:pPr algn="just">
                        <a:spcAft>
                          <a:spcPts val="0"/>
                        </a:spcAft>
                      </a:pPr>
                      <a:r>
                        <a:rPr lang="en-US" sz="2400" kern="0">
                          <a:effectLst/>
                        </a:rPr>
                        <a:t>2.96 </a:t>
                      </a:r>
                      <a:endParaRPr lang="zh-CN" sz="2400" kern="100">
                        <a:effectLst/>
                        <a:latin typeface="Calibri"/>
                        <a:ea typeface="宋体"/>
                        <a:cs typeface="Times New Roman"/>
                      </a:endParaRPr>
                    </a:p>
                  </a:txBody>
                  <a:tcPr marL="67235" marR="67235" marT="0" marB="0" anchor="b"/>
                </a:tc>
                <a:tc>
                  <a:txBody>
                    <a:bodyPr/>
                    <a:lstStyle/>
                    <a:p>
                      <a:pPr algn="just">
                        <a:spcAft>
                          <a:spcPts val="0"/>
                        </a:spcAft>
                      </a:pPr>
                      <a:r>
                        <a:rPr lang="en-US" sz="2400" kern="0">
                          <a:effectLst/>
                        </a:rPr>
                        <a:t>0.0011</a:t>
                      </a:r>
                      <a:endParaRPr lang="zh-CN" sz="2400" kern="100">
                        <a:effectLst/>
                        <a:latin typeface="Calibri"/>
                        <a:ea typeface="宋体"/>
                        <a:cs typeface="Times New Roman"/>
                      </a:endParaRPr>
                    </a:p>
                  </a:txBody>
                  <a:tcPr marL="67235" marR="67235" marT="0" marB="0"/>
                </a:tc>
                <a:tc>
                  <a:txBody>
                    <a:bodyPr/>
                    <a:lstStyle/>
                    <a:p>
                      <a:pPr algn="just">
                        <a:spcAft>
                          <a:spcPts val="0"/>
                        </a:spcAft>
                      </a:pPr>
                      <a:r>
                        <a:rPr lang="en-US" sz="2400" kern="0">
                          <a:effectLst/>
                        </a:rPr>
                        <a:t>11.35 </a:t>
                      </a:r>
                      <a:endParaRPr lang="zh-CN" sz="2400" kern="100">
                        <a:effectLst/>
                        <a:latin typeface="Calibri"/>
                        <a:ea typeface="宋体"/>
                        <a:cs typeface="Times New Roman"/>
                      </a:endParaRPr>
                    </a:p>
                  </a:txBody>
                  <a:tcPr marL="67235" marR="67235" marT="0" marB="0" anchor="b"/>
                </a:tc>
                <a:tc>
                  <a:txBody>
                    <a:bodyPr/>
                    <a:lstStyle/>
                    <a:p>
                      <a:pPr algn="just">
                        <a:spcAft>
                          <a:spcPts val="0"/>
                        </a:spcAft>
                      </a:pPr>
                      <a:r>
                        <a:rPr lang="en-US" sz="2400" kern="0">
                          <a:effectLst/>
                        </a:rPr>
                        <a:t>11.35 </a:t>
                      </a:r>
                      <a:endParaRPr lang="zh-CN" sz="2400" kern="100">
                        <a:effectLst/>
                        <a:latin typeface="Calibri"/>
                        <a:ea typeface="宋体"/>
                        <a:cs typeface="Times New Roman"/>
                      </a:endParaRPr>
                    </a:p>
                  </a:txBody>
                  <a:tcPr marL="67235" marR="67235" marT="0" marB="0" anchor="b"/>
                </a:tc>
              </a:tr>
              <a:tr h="179294">
                <a:tc>
                  <a:txBody>
                    <a:bodyPr/>
                    <a:lstStyle/>
                    <a:p>
                      <a:pPr algn="just">
                        <a:spcAft>
                          <a:spcPts val="0"/>
                        </a:spcAft>
                      </a:pPr>
                      <a:r>
                        <a:rPr lang="zh-CN" sz="2400" kern="0">
                          <a:effectLst/>
                        </a:rPr>
                        <a:t>随机误差</a:t>
                      </a:r>
                      <a:endParaRPr lang="zh-CN" sz="2400" kern="100">
                        <a:effectLst/>
                        <a:latin typeface="Calibri"/>
                        <a:ea typeface="宋体"/>
                        <a:cs typeface="Times New Roman"/>
                      </a:endParaRPr>
                    </a:p>
                  </a:txBody>
                  <a:tcPr marL="67235" marR="67235" marT="0" marB="0"/>
                </a:tc>
                <a:tc>
                  <a:txBody>
                    <a:bodyPr/>
                    <a:lstStyle/>
                    <a:p>
                      <a:pPr algn="just">
                        <a:spcAft>
                          <a:spcPts val="0"/>
                        </a:spcAft>
                      </a:pPr>
                      <a:r>
                        <a:rPr lang="en-US" sz="2400" kern="0">
                          <a:effectLst/>
                        </a:rPr>
                        <a:t>36</a:t>
                      </a:r>
                      <a:endParaRPr lang="zh-CN" sz="2400" kern="100">
                        <a:effectLst/>
                        <a:latin typeface="Calibri"/>
                        <a:ea typeface="宋体"/>
                        <a:cs typeface="Times New Roman"/>
                      </a:endParaRPr>
                    </a:p>
                  </a:txBody>
                  <a:tcPr marL="67235" marR="67235" marT="0" marB="0"/>
                </a:tc>
                <a:tc>
                  <a:txBody>
                    <a:bodyPr/>
                    <a:lstStyle/>
                    <a:p>
                      <a:pPr algn="just">
                        <a:spcAft>
                          <a:spcPts val="0"/>
                        </a:spcAft>
                      </a:pPr>
                      <a:r>
                        <a:rPr lang="en-US" sz="2400" kern="0">
                          <a:effectLst/>
                        </a:rPr>
                        <a:t>417.78 </a:t>
                      </a:r>
                      <a:endParaRPr lang="zh-CN" sz="2400" kern="100">
                        <a:effectLst/>
                        <a:latin typeface="Calibri"/>
                        <a:ea typeface="宋体"/>
                        <a:cs typeface="Times New Roman"/>
                      </a:endParaRPr>
                    </a:p>
                  </a:txBody>
                  <a:tcPr marL="67235" marR="67235" marT="0" marB="0" anchor="b"/>
                </a:tc>
                <a:tc>
                  <a:txBody>
                    <a:bodyPr/>
                    <a:lstStyle/>
                    <a:p>
                      <a:pPr algn="just">
                        <a:spcAft>
                          <a:spcPts val="0"/>
                        </a:spcAft>
                      </a:pPr>
                      <a:r>
                        <a:rPr lang="en-US" sz="2400" kern="0">
                          <a:effectLst/>
                        </a:rPr>
                        <a:t>11.60 </a:t>
                      </a:r>
                      <a:endParaRPr lang="zh-CN" sz="2400" kern="100">
                        <a:effectLst/>
                        <a:latin typeface="Calibri"/>
                        <a:ea typeface="宋体"/>
                        <a:cs typeface="Times New Roman"/>
                      </a:endParaRPr>
                    </a:p>
                  </a:txBody>
                  <a:tcPr marL="67235" marR="67235" marT="0" marB="0" anchor="b"/>
                </a:tc>
                <a:tc>
                  <a:txBody>
                    <a:bodyPr/>
                    <a:lstStyle/>
                    <a:p>
                      <a:endParaRPr lang="zh-CN" sz="2400" kern="100">
                        <a:effectLst/>
                        <a:latin typeface="Calibri"/>
                      </a:endParaRPr>
                    </a:p>
                  </a:txBody>
                  <a:tcPr marL="67235" marR="67235" marT="0" marB="0"/>
                </a:tc>
                <a:tc>
                  <a:txBody>
                    <a:bodyPr/>
                    <a:lstStyle/>
                    <a:p>
                      <a:endParaRPr lang="zh-CN" sz="2400" kern="100">
                        <a:effectLst/>
                        <a:latin typeface="Calibri"/>
                      </a:endParaRPr>
                    </a:p>
                  </a:txBody>
                  <a:tcPr marL="67235" marR="67235" marT="0" marB="0"/>
                </a:tc>
                <a:tc>
                  <a:txBody>
                    <a:bodyPr/>
                    <a:lstStyle/>
                    <a:p>
                      <a:pPr algn="just">
                        <a:spcAft>
                          <a:spcPts val="0"/>
                        </a:spcAft>
                      </a:pPr>
                      <a:r>
                        <a:rPr lang="en-US" sz="2400" kern="0">
                          <a:effectLst/>
                        </a:rPr>
                        <a:t>11.60 </a:t>
                      </a:r>
                      <a:endParaRPr lang="zh-CN" sz="2400" kern="100">
                        <a:effectLst/>
                        <a:latin typeface="Calibri"/>
                        <a:ea typeface="宋体"/>
                        <a:cs typeface="Times New Roman"/>
                      </a:endParaRPr>
                    </a:p>
                  </a:txBody>
                  <a:tcPr marL="67235" marR="67235" marT="0" marB="0" anchor="b"/>
                </a:tc>
                <a:tc>
                  <a:txBody>
                    <a:bodyPr/>
                    <a:lstStyle/>
                    <a:p>
                      <a:pPr algn="just">
                        <a:spcAft>
                          <a:spcPts val="0"/>
                        </a:spcAft>
                      </a:pPr>
                      <a:r>
                        <a:rPr lang="en-US" sz="2400" kern="0">
                          <a:effectLst/>
                        </a:rPr>
                        <a:t>11.60 </a:t>
                      </a:r>
                      <a:endParaRPr lang="zh-CN" sz="2400" kern="100">
                        <a:effectLst/>
                        <a:latin typeface="Calibri"/>
                        <a:ea typeface="宋体"/>
                        <a:cs typeface="Times New Roman"/>
                      </a:endParaRPr>
                    </a:p>
                  </a:txBody>
                  <a:tcPr marL="67235" marR="67235" marT="0" marB="0" anchor="b"/>
                </a:tc>
              </a:tr>
              <a:tr h="179294">
                <a:tc>
                  <a:txBody>
                    <a:bodyPr/>
                    <a:lstStyle/>
                    <a:p>
                      <a:pPr algn="just">
                        <a:spcAft>
                          <a:spcPts val="0"/>
                        </a:spcAft>
                      </a:pPr>
                      <a:r>
                        <a:rPr lang="zh-CN" sz="2400" kern="0">
                          <a:effectLst/>
                        </a:rPr>
                        <a:t>总和</a:t>
                      </a:r>
                      <a:endParaRPr lang="zh-CN" sz="2400" kern="100">
                        <a:effectLst/>
                        <a:latin typeface="Calibri"/>
                        <a:ea typeface="宋体"/>
                        <a:cs typeface="Times New Roman"/>
                      </a:endParaRPr>
                    </a:p>
                  </a:txBody>
                  <a:tcPr marL="67235" marR="67235" marT="0" marB="0"/>
                </a:tc>
                <a:tc>
                  <a:txBody>
                    <a:bodyPr/>
                    <a:lstStyle/>
                    <a:p>
                      <a:pPr algn="just">
                        <a:spcAft>
                          <a:spcPts val="0"/>
                        </a:spcAft>
                      </a:pPr>
                      <a:r>
                        <a:rPr lang="en-US" sz="2400" kern="0">
                          <a:effectLst/>
                        </a:rPr>
                        <a:t>71</a:t>
                      </a:r>
                      <a:endParaRPr lang="zh-CN" sz="2400" kern="100">
                        <a:effectLst/>
                        <a:latin typeface="Calibri"/>
                        <a:ea typeface="宋体"/>
                        <a:cs typeface="Times New Roman"/>
                      </a:endParaRPr>
                    </a:p>
                  </a:txBody>
                  <a:tcPr marL="67235" marR="67235" marT="0" marB="0"/>
                </a:tc>
                <a:tc>
                  <a:txBody>
                    <a:bodyPr/>
                    <a:lstStyle/>
                    <a:p>
                      <a:pPr algn="just">
                        <a:spcAft>
                          <a:spcPts val="0"/>
                        </a:spcAft>
                      </a:pPr>
                      <a:r>
                        <a:rPr lang="en-US" sz="2400" kern="0">
                          <a:effectLst/>
                        </a:rPr>
                        <a:t>6393.64 </a:t>
                      </a:r>
                      <a:endParaRPr lang="zh-CN" sz="2400" kern="100">
                        <a:effectLst/>
                        <a:latin typeface="Calibri"/>
                        <a:ea typeface="宋体"/>
                        <a:cs typeface="Times New Roman"/>
                      </a:endParaRPr>
                    </a:p>
                  </a:txBody>
                  <a:tcPr marL="67235" marR="67235" marT="0" marB="0"/>
                </a:tc>
                <a:tc>
                  <a:txBody>
                    <a:bodyPr/>
                    <a:lstStyle/>
                    <a:p>
                      <a:pPr algn="just">
                        <a:spcAft>
                          <a:spcPts val="0"/>
                        </a:spcAft>
                      </a:pPr>
                      <a:r>
                        <a:rPr lang="en-US" sz="2400" kern="0">
                          <a:effectLst/>
                        </a:rPr>
                        <a:t>90.05 </a:t>
                      </a:r>
                      <a:endParaRPr lang="zh-CN" sz="2400" kern="100">
                        <a:effectLst/>
                        <a:latin typeface="Calibri"/>
                        <a:ea typeface="宋体"/>
                        <a:cs typeface="Times New Roman"/>
                      </a:endParaRPr>
                    </a:p>
                  </a:txBody>
                  <a:tcPr marL="67235" marR="67235" marT="0" marB="0"/>
                </a:tc>
                <a:tc>
                  <a:txBody>
                    <a:bodyPr/>
                    <a:lstStyle/>
                    <a:p>
                      <a:endParaRPr lang="zh-CN" sz="2400" kern="100">
                        <a:effectLst/>
                        <a:latin typeface="Calibri"/>
                      </a:endParaRPr>
                    </a:p>
                  </a:txBody>
                  <a:tcPr marL="67235" marR="67235" marT="0" marB="0"/>
                </a:tc>
                <a:tc>
                  <a:txBody>
                    <a:bodyPr/>
                    <a:lstStyle/>
                    <a:p>
                      <a:endParaRPr lang="zh-CN" sz="2400" kern="100">
                        <a:effectLst/>
                        <a:latin typeface="Calibri"/>
                      </a:endParaRPr>
                    </a:p>
                  </a:txBody>
                  <a:tcPr marL="67235" marR="67235" marT="0" marB="0"/>
                </a:tc>
                <a:tc>
                  <a:txBody>
                    <a:bodyPr/>
                    <a:lstStyle/>
                    <a:p>
                      <a:endParaRPr lang="zh-CN" sz="2400" kern="100">
                        <a:effectLst/>
                        <a:latin typeface="Calibri"/>
                      </a:endParaRPr>
                    </a:p>
                  </a:txBody>
                  <a:tcPr marL="67235" marR="67235" marT="0" marB="0"/>
                </a:tc>
                <a:tc>
                  <a:txBody>
                    <a:bodyPr/>
                    <a:lstStyle/>
                    <a:p>
                      <a:endParaRPr lang="zh-CN" sz="2400" kern="100" dirty="0">
                        <a:effectLst/>
                        <a:latin typeface="Calibri"/>
                      </a:endParaRPr>
                    </a:p>
                  </a:txBody>
                  <a:tcPr marL="67235" marR="67235" marT="0" marB="0"/>
                </a:tc>
              </a:tr>
            </a:tbl>
          </a:graphicData>
        </a:graphic>
      </p:graphicFrame>
    </p:spTree>
    <p:extLst>
      <p:ext uri="{BB962C8B-B14F-4D97-AF65-F5344CB8AC3E}">
        <p14:creationId xmlns:p14="http://schemas.microsoft.com/office/powerpoint/2010/main" val="304505976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282154"/>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利用表</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12.9</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中</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15</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个正交、</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15</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个反交重复平均数得到的</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GCA</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SCA</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估计值</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3" name="表格 2"/>
          <p:cNvGraphicFramePr>
            <a:graphicFrameLocks noGrp="1"/>
          </p:cNvGraphicFramePr>
          <p:nvPr>
            <p:extLst>
              <p:ext uri="{D42A27DB-BD31-4B8C-83A1-F6EECF244321}">
                <p14:modId xmlns:p14="http://schemas.microsoft.com/office/powerpoint/2010/main" val="394502717"/>
              </p:ext>
            </p:extLst>
          </p:nvPr>
        </p:nvGraphicFramePr>
        <p:xfrm>
          <a:off x="343585" y="1772816"/>
          <a:ext cx="8456830" cy="3413760"/>
        </p:xfrm>
        <a:graphic>
          <a:graphicData uri="http://schemas.openxmlformats.org/drawingml/2006/table">
            <a:tbl>
              <a:tblPr firstRow="1" firstCol="1" bandRow="1">
                <a:tableStyleId>{5C22544A-7EE6-4342-B048-85BDC9FD1C3A}</a:tableStyleId>
              </a:tblPr>
              <a:tblGrid>
                <a:gridCol w="1031992"/>
                <a:gridCol w="1031992"/>
                <a:gridCol w="1031992"/>
                <a:gridCol w="1031992"/>
                <a:gridCol w="1031992"/>
                <a:gridCol w="1035284"/>
                <a:gridCol w="1038576"/>
                <a:gridCol w="1223010"/>
              </a:tblGrid>
              <a:tr h="182880">
                <a:tc rowSpan="2">
                  <a:txBody>
                    <a:bodyPr/>
                    <a:lstStyle/>
                    <a:p>
                      <a:pPr algn="just">
                        <a:spcAft>
                          <a:spcPts val="0"/>
                        </a:spcAft>
                      </a:pPr>
                      <a:r>
                        <a:rPr lang="zh-CN" sz="2800" kern="0">
                          <a:effectLst/>
                        </a:rPr>
                        <a:t>亲本</a:t>
                      </a:r>
                      <a:endParaRPr lang="zh-CN" sz="2800" kern="100">
                        <a:effectLst/>
                        <a:latin typeface="Calibri"/>
                        <a:ea typeface="宋体"/>
                        <a:cs typeface="Times New Roman"/>
                      </a:endParaRPr>
                    </a:p>
                  </a:txBody>
                  <a:tcPr marL="68580" marR="68580" marT="0" marB="0"/>
                </a:tc>
                <a:tc gridSpan="6">
                  <a:txBody>
                    <a:bodyPr/>
                    <a:lstStyle/>
                    <a:p>
                      <a:pPr algn="just">
                        <a:spcAft>
                          <a:spcPts val="0"/>
                        </a:spcAft>
                      </a:pPr>
                      <a:r>
                        <a:rPr lang="en-US" sz="2800" kern="0">
                          <a:effectLst/>
                        </a:rPr>
                        <a:t>SCA</a:t>
                      </a:r>
                      <a:endParaRPr lang="zh-CN" sz="2800" kern="100">
                        <a:effectLst/>
                        <a:latin typeface="Calibri"/>
                        <a:ea typeface="宋体"/>
                        <a:cs typeface="Times New Roman"/>
                      </a:endParaRP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rowSpan="2">
                  <a:txBody>
                    <a:bodyPr/>
                    <a:lstStyle/>
                    <a:p>
                      <a:pPr algn="just">
                        <a:spcAft>
                          <a:spcPts val="0"/>
                        </a:spcAft>
                      </a:pPr>
                      <a:r>
                        <a:rPr lang="en-US" sz="2800" kern="0">
                          <a:effectLst/>
                        </a:rPr>
                        <a:t>GCA</a:t>
                      </a:r>
                      <a:endParaRPr lang="zh-CN" sz="2800" kern="100">
                        <a:effectLst/>
                        <a:latin typeface="Calibri"/>
                        <a:ea typeface="宋体"/>
                        <a:cs typeface="Times New Roman"/>
                      </a:endParaRPr>
                    </a:p>
                  </a:txBody>
                  <a:tcPr marL="68580" marR="68580" marT="0" marB="0"/>
                </a:tc>
              </a:tr>
              <a:tr h="182880">
                <a:tc vMerge="1">
                  <a:txBody>
                    <a:bodyPr/>
                    <a:lstStyle/>
                    <a:p>
                      <a:endParaRPr lang="zh-CN" altLang="en-US"/>
                    </a:p>
                  </a:txBody>
                  <a:tcPr/>
                </a:tc>
                <a:tc>
                  <a:txBody>
                    <a:bodyPr/>
                    <a:lstStyle/>
                    <a:p>
                      <a:pPr algn="just">
                        <a:spcAft>
                          <a:spcPts val="0"/>
                        </a:spcAft>
                      </a:pPr>
                      <a:r>
                        <a:rPr lang="en-US" sz="2800" kern="0">
                          <a:effectLst/>
                        </a:rPr>
                        <a:t>A</a:t>
                      </a:r>
                      <a:endParaRPr lang="zh-CN" sz="2800" kern="100">
                        <a:effectLst/>
                        <a:latin typeface="Calibri"/>
                        <a:ea typeface="宋体"/>
                        <a:cs typeface="Times New Roman"/>
                      </a:endParaRPr>
                    </a:p>
                  </a:txBody>
                  <a:tcPr marL="68580" marR="68580" marT="0" marB="0"/>
                </a:tc>
                <a:tc>
                  <a:txBody>
                    <a:bodyPr/>
                    <a:lstStyle/>
                    <a:p>
                      <a:pPr algn="just">
                        <a:spcAft>
                          <a:spcPts val="0"/>
                        </a:spcAft>
                      </a:pPr>
                      <a:r>
                        <a:rPr lang="en-US" sz="2800" kern="0">
                          <a:effectLst/>
                        </a:rPr>
                        <a:t>B</a:t>
                      </a:r>
                      <a:endParaRPr lang="zh-CN" sz="2800" kern="100">
                        <a:effectLst/>
                        <a:latin typeface="Calibri"/>
                        <a:ea typeface="宋体"/>
                        <a:cs typeface="Times New Roman"/>
                      </a:endParaRPr>
                    </a:p>
                  </a:txBody>
                  <a:tcPr marL="68580" marR="68580" marT="0" marB="0"/>
                </a:tc>
                <a:tc>
                  <a:txBody>
                    <a:bodyPr/>
                    <a:lstStyle/>
                    <a:p>
                      <a:pPr algn="just">
                        <a:spcAft>
                          <a:spcPts val="0"/>
                        </a:spcAft>
                      </a:pPr>
                      <a:r>
                        <a:rPr lang="en-US" sz="2800" kern="0">
                          <a:effectLst/>
                        </a:rPr>
                        <a:t>C</a:t>
                      </a:r>
                      <a:endParaRPr lang="zh-CN" sz="2800" kern="100">
                        <a:effectLst/>
                        <a:latin typeface="Calibri"/>
                        <a:ea typeface="宋体"/>
                        <a:cs typeface="Times New Roman"/>
                      </a:endParaRPr>
                    </a:p>
                  </a:txBody>
                  <a:tcPr marL="68580" marR="68580" marT="0" marB="0"/>
                </a:tc>
                <a:tc>
                  <a:txBody>
                    <a:bodyPr/>
                    <a:lstStyle/>
                    <a:p>
                      <a:pPr algn="just">
                        <a:spcAft>
                          <a:spcPts val="0"/>
                        </a:spcAft>
                      </a:pPr>
                      <a:r>
                        <a:rPr lang="en-US" sz="2800" kern="0">
                          <a:effectLst/>
                        </a:rPr>
                        <a:t>D</a:t>
                      </a:r>
                      <a:endParaRPr lang="zh-CN" sz="2800" kern="100">
                        <a:effectLst/>
                        <a:latin typeface="Calibri"/>
                        <a:ea typeface="宋体"/>
                        <a:cs typeface="Times New Roman"/>
                      </a:endParaRPr>
                    </a:p>
                  </a:txBody>
                  <a:tcPr marL="68580" marR="68580" marT="0" marB="0"/>
                </a:tc>
                <a:tc>
                  <a:txBody>
                    <a:bodyPr/>
                    <a:lstStyle/>
                    <a:p>
                      <a:pPr algn="just">
                        <a:spcAft>
                          <a:spcPts val="0"/>
                        </a:spcAft>
                      </a:pPr>
                      <a:r>
                        <a:rPr lang="en-US" sz="2800" kern="0">
                          <a:effectLst/>
                        </a:rPr>
                        <a:t>E</a:t>
                      </a:r>
                      <a:endParaRPr lang="zh-CN" sz="2800" kern="100">
                        <a:effectLst/>
                        <a:latin typeface="Calibri"/>
                        <a:ea typeface="宋体"/>
                        <a:cs typeface="Times New Roman"/>
                      </a:endParaRPr>
                    </a:p>
                  </a:txBody>
                  <a:tcPr marL="68580" marR="68580" marT="0" marB="0"/>
                </a:tc>
                <a:tc>
                  <a:txBody>
                    <a:bodyPr/>
                    <a:lstStyle/>
                    <a:p>
                      <a:pPr algn="just">
                        <a:spcAft>
                          <a:spcPts val="0"/>
                        </a:spcAft>
                      </a:pPr>
                      <a:r>
                        <a:rPr lang="en-US" sz="2800" kern="0">
                          <a:effectLst/>
                        </a:rPr>
                        <a:t>F</a:t>
                      </a:r>
                      <a:endParaRPr lang="zh-CN" sz="2800" kern="100">
                        <a:effectLst/>
                        <a:latin typeface="Calibri"/>
                        <a:ea typeface="宋体"/>
                        <a:cs typeface="Times New Roman"/>
                      </a:endParaRPr>
                    </a:p>
                  </a:txBody>
                  <a:tcPr marL="68580" marR="68580" marT="0" marB="0"/>
                </a:tc>
                <a:tc vMerge="1">
                  <a:txBody>
                    <a:bodyPr/>
                    <a:lstStyle/>
                    <a:p>
                      <a:endParaRPr lang="zh-CN" altLang="en-US"/>
                    </a:p>
                  </a:txBody>
                  <a:tcPr/>
                </a:tc>
              </a:tr>
              <a:tr h="182880">
                <a:tc>
                  <a:txBody>
                    <a:bodyPr/>
                    <a:lstStyle/>
                    <a:p>
                      <a:pPr algn="l">
                        <a:spcAft>
                          <a:spcPts val="0"/>
                        </a:spcAft>
                      </a:pPr>
                      <a:r>
                        <a:rPr lang="en-US" sz="2800" kern="0">
                          <a:effectLst/>
                        </a:rPr>
                        <a:t>A</a:t>
                      </a:r>
                      <a:endParaRPr lang="zh-CN" sz="2800" kern="100">
                        <a:effectLst/>
                        <a:latin typeface="Calibri"/>
                        <a:ea typeface="宋体"/>
                        <a:cs typeface="Times New Roman"/>
                      </a:endParaRPr>
                    </a:p>
                  </a:txBody>
                  <a:tcPr marL="68580" marR="68580" marT="0" marB="0"/>
                </a:tc>
                <a:tc>
                  <a:txBody>
                    <a:bodyPr/>
                    <a:lstStyle/>
                    <a:p>
                      <a:endParaRPr lang="zh-CN" sz="2800" kern="100">
                        <a:effectLst/>
                        <a:latin typeface="Calibri"/>
                      </a:endParaRPr>
                    </a:p>
                  </a:txBody>
                  <a:tcPr marL="68580" marR="68580" marT="0" marB="0" anchor="b"/>
                </a:tc>
                <a:tc>
                  <a:txBody>
                    <a:bodyPr/>
                    <a:lstStyle/>
                    <a:p>
                      <a:pPr algn="l">
                        <a:spcAft>
                          <a:spcPts val="0"/>
                        </a:spcAft>
                      </a:pPr>
                      <a:r>
                        <a:rPr lang="en-US" sz="2800" kern="100">
                          <a:effectLst/>
                        </a:rPr>
                        <a:t>-5.16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100">
                          <a:effectLst/>
                        </a:rPr>
                        <a:t>4.14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100">
                          <a:effectLst/>
                        </a:rPr>
                        <a:t>-4.48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100">
                          <a:effectLst/>
                        </a:rPr>
                        <a:t>-3.52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100">
                          <a:effectLst/>
                        </a:rPr>
                        <a:t>2.57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100">
                          <a:effectLst/>
                        </a:rPr>
                        <a:t>2.67 </a:t>
                      </a:r>
                      <a:endParaRPr lang="zh-CN" sz="2800" kern="100">
                        <a:effectLst/>
                        <a:latin typeface="Calibri"/>
                        <a:ea typeface="宋体"/>
                        <a:cs typeface="Times New Roman"/>
                      </a:endParaRPr>
                    </a:p>
                  </a:txBody>
                  <a:tcPr marL="68580" marR="68580" marT="0" marB="0" anchor="b"/>
                </a:tc>
              </a:tr>
              <a:tr h="182880">
                <a:tc>
                  <a:txBody>
                    <a:bodyPr/>
                    <a:lstStyle/>
                    <a:p>
                      <a:pPr algn="l">
                        <a:spcAft>
                          <a:spcPts val="0"/>
                        </a:spcAft>
                      </a:pPr>
                      <a:r>
                        <a:rPr lang="en-US" sz="2800" kern="0">
                          <a:effectLst/>
                        </a:rPr>
                        <a:t>B</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0.94 </a:t>
                      </a:r>
                      <a:endParaRPr lang="zh-CN" sz="2800" kern="100">
                        <a:effectLst/>
                        <a:latin typeface="Calibri"/>
                        <a:ea typeface="宋体"/>
                        <a:cs typeface="Times New Roman"/>
                      </a:endParaRPr>
                    </a:p>
                  </a:txBody>
                  <a:tcPr marL="68580" marR="68580" marT="0" marB="0" anchor="b"/>
                </a:tc>
                <a:tc>
                  <a:txBody>
                    <a:bodyPr/>
                    <a:lstStyle/>
                    <a:p>
                      <a:endParaRPr lang="zh-CN" sz="2800" kern="100">
                        <a:effectLst/>
                        <a:latin typeface="Calibri"/>
                      </a:endParaRPr>
                    </a:p>
                  </a:txBody>
                  <a:tcPr marL="68580" marR="68580" marT="0" marB="0" anchor="b"/>
                </a:tc>
                <a:tc>
                  <a:txBody>
                    <a:bodyPr/>
                    <a:lstStyle/>
                    <a:p>
                      <a:pPr algn="l">
                        <a:spcAft>
                          <a:spcPts val="0"/>
                        </a:spcAft>
                      </a:pPr>
                      <a:r>
                        <a:rPr lang="en-US" sz="2800" kern="100">
                          <a:effectLst/>
                        </a:rPr>
                        <a:t>-6.59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100">
                          <a:effectLst/>
                        </a:rPr>
                        <a:t>3.89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100">
                          <a:effectLst/>
                        </a:rPr>
                        <a:t>2.25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100">
                          <a:effectLst/>
                        </a:rPr>
                        <a:t>1.09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100">
                          <a:effectLst/>
                        </a:rPr>
                        <a:t>3.75 </a:t>
                      </a:r>
                      <a:endParaRPr lang="zh-CN" sz="2800" kern="100">
                        <a:effectLst/>
                        <a:latin typeface="Calibri"/>
                        <a:ea typeface="宋体"/>
                        <a:cs typeface="Times New Roman"/>
                      </a:endParaRPr>
                    </a:p>
                  </a:txBody>
                  <a:tcPr marL="68580" marR="68580" marT="0" marB="0" anchor="b"/>
                </a:tc>
              </a:tr>
              <a:tr h="182880">
                <a:tc>
                  <a:txBody>
                    <a:bodyPr/>
                    <a:lstStyle/>
                    <a:p>
                      <a:pPr algn="l">
                        <a:spcAft>
                          <a:spcPts val="0"/>
                        </a:spcAft>
                      </a:pPr>
                      <a:r>
                        <a:rPr lang="en-US" sz="2800" kern="0">
                          <a:effectLst/>
                        </a:rPr>
                        <a:t>C</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4.24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100">
                          <a:effectLst/>
                        </a:rPr>
                        <a:t>0.76 </a:t>
                      </a:r>
                      <a:endParaRPr lang="zh-CN" sz="2800" kern="100">
                        <a:effectLst/>
                        <a:latin typeface="Calibri"/>
                        <a:ea typeface="宋体"/>
                        <a:cs typeface="Times New Roman"/>
                      </a:endParaRPr>
                    </a:p>
                  </a:txBody>
                  <a:tcPr marL="68580" marR="68580" marT="0" marB="0" anchor="b"/>
                </a:tc>
                <a:tc>
                  <a:txBody>
                    <a:bodyPr/>
                    <a:lstStyle/>
                    <a:p>
                      <a:endParaRPr lang="zh-CN" sz="2800" kern="100">
                        <a:effectLst/>
                        <a:latin typeface="Calibri"/>
                      </a:endParaRPr>
                    </a:p>
                  </a:txBody>
                  <a:tcPr marL="68580" marR="68580" marT="0" marB="0" anchor="b"/>
                </a:tc>
                <a:tc>
                  <a:txBody>
                    <a:bodyPr/>
                    <a:lstStyle/>
                    <a:p>
                      <a:pPr algn="l">
                        <a:spcAft>
                          <a:spcPts val="0"/>
                        </a:spcAft>
                      </a:pPr>
                      <a:r>
                        <a:rPr lang="en-US" sz="2800" kern="100">
                          <a:effectLst/>
                        </a:rPr>
                        <a:t>-0.65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100">
                          <a:effectLst/>
                        </a:rPr>
                        <a:t>7.51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100">
                          <a:effectLst/>
                        </a:rPr>
                        <a:t>0.74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100">
                          <a:effectLst/>
                        </a:rPr>
                        <a:t>6.24 </a:t>
                      </a:r>
                      <a:endParaRPr lang="zh-CN" sz="2800" kern="100">
                        <a:effectLst/>
                        <a:latin typeface="Calibri"/>
                        <a:ea typeface="宋体"/>
                        <a:cs typeface="Times New Roman"/>
                      </a:endParaRPr>
                    </a:p>
                  </a:txBody>
                  <a:tcPr marL="68580" marR="68580" marT="0" marB="0" anchor="b"/>
                </a:tc>
              </a:tr>
              <a:tr h="182880">
                <a:tc>
                  <a:txBody>
                    <a:bodyPr/>
                    <a:lstStyle/>
                    <a:p>
                      <a:pPr algn="l">
                        <a:spcAft>
                          <a:spcPts val="0"/>
                        </a:spcAft>
                      </a:pPr>
                      <a:r>
                        <a:rPr lang="en-US" sz="2800" kern="0">
                          <a:effectLst/>
                        </a:rPr>
                        <a:t>D</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-0.68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100">
                          <a:effectLst/>
                        </a:rPr>
                        <a:t>1.09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100">
                          <a:effectLst/>
                        </a:rPr>
                        <a:t>1.40 </a:t>
                      </a:r>
                      <a:endParaRPr lang="zh-CN" sz="2800" kern="100">
                        <a:effectLst/>
                        <a:latin typeface="Calibri"/>
                        <a:ea typeface="宋体"/>
                        <a:cs typeface="Times New Roman"/>
                      </a:endParaRPr>
                    </a:p>
                  </a:txBody>
                  <a:tcPr marL="68580" marR="68580" marT="0" marB="0" anchor="b"/>
                </a:tc>
                <a:tc>
                  <a:txBody>
                    <a:bodyPr/>
                    <a:lstStyle/>
                    <a:p>
                      <a:endParaRPr lang="zh-CN" sz="2800" kern="100">
                        <a:effectLst/>
                        <a:latin typeface="Calibri"/>
                      </a:endParaRPr>
                    </a:p>
                  </a:txBody>
                  <a:tcPr marL="68580" marR="68580" marT="0" marB="0" anchor="b"/>
                </a:tc>
                <a:tc>
                  <a:txBody>
                    <a:bodyPr/>
                    <a:lstStyle/>
                    <a:p>
                      <a:pPr algn="l">
                        <a:spcAft>
                          <a:spcPts val="0"/>
                        </a:spcAft>
                      </a:pPr>
                      <a:r>
                        <a:rPr lang="en-US" sz="2800" kern="100">
                          <a:effectLst/>
                        </a:rPr>
                        <a:t>5.14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100">
                          <a:effectLst/>
                        </a:rPr>
                        <a:t>1.27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100">
                          <a:effectLst/>
                        </a:rPr>
                        <a:t>2.16 </a:t>
                      </a:r>
                      <a:endParaRPr lang="zh-CN" sz="2800" kern="100">
                        <a:effectLst/>
                        <a:latin typeface="Calibri"/>
                        <a:ea typeface="宋体"/>
                        <a:cs typeface="Times New Roman"/>
                      </a:endParaRPr>
                    </a:p>
                  </a:txBody>
                  <a:tcPr marL="68580" marR="68580" marT="0" marB="0" anchor="b"/>
                </a:tc>
              </a:tr>
              <a:tr h="182880">
                <a:tc>
                  <a:txBody>
                    <a:bodyPr/>
                    <a:lstStyle/>
                    <a:p>
                      <a:pPr algn="l">
                        <a:spcAft>
                          <a:spcPts val="0"/>
                        </a:spcAft>
                      </a:pPr>
                      <a:r>
                        <a:rPr lang="en-US" sz="2800" kern="0">
                          <a:effectLst/>
                        </a:rPr>
                        <a:t>E</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3.23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100">
                          <a:effectLst/>
                        </a:rPr>
                        <a:t>-0.90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100">
                          <a:effectLst/>
                        </a:rPr>
                        <a:t>-7.50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100">
                          <a:effectLst/>
                        </a:rPr>
                        <a:t>-5.11 </a:t>
                      </a:r>
                      <a:endParaRPr lang="zh-CN" sz="2800" kern="100">
                        <a:effectLst/>
                        <a:latin typeface="Calibri"/>
                        <a:ea typeface="宋体"/>
                        <a:cs typeface="Times New Roman"/>
                      </a:endParaRPr>
                    </a:p>
                  </a:txBody>
                  <a:tcPr marL="68580" marR="68580" marT="0" marB="0" anchor="b"/>
                </a:tc>
                <a:tc>
                  <a:txBody>
                    <a:bodyPr/>
                    <a:lstStyle/>
                    <a:p>
                      <a:endParaRPr lang="zh-CN" sz="2800" kern="100">
                        <a:effectLst/>
                        <a:latin typeface="Calibri"/>
                      </a:endParaRPr>
                    </a:p>
                  </a:txBody>
                  <a:tcPr marL="68580" marR="68580" marT="0" marB="0" anchor="b"/>
                </a:tc>
                <a:tc>
                  <a:txBody>
                    <a:bodyPr/>
                    <a:lstStyle/>
                    <a:p>
                      <a:pPr algn="l">
                        <a:spcAft>
                          <a:spcPts val="0"/>
                        </a:spcAft>
                      </a:pPr>
                      <a:r>
                        <a:rPr lang="en-US" sz="2800" kern="100">
                          <a:effectLst/>
                        </a:rPr>
                        <a:t>-3.02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100">
                          <a:effectLst/>
                        </a:rPr>
                        <a:t>-3.69 </a:t>
                      </a:r>
                      <a:endParaRPr lang="zh-CN" sz="2800" kern="100">
                        <a:effectLst/>
                        <a:latin typeface="Calibri"/>
                        <a:ea typeface="宋体"/>
                        <a:cs typeface="Times New Roman"/>
                      </a:endParaRPr>
                    </a:p>
                  </a:txBody>
                  <a:tcPr marL="68580" marR="68580" marT="0" marB="0" anchor="b"/>
                </a:tc>
              </a:tr>
              <a:tr h="182880">
                <a:tc>
                  <a:txBody>
                    <a:bodyPr/>
                    <a:lstStyle/>
                    <a:p>
                      <a:pPr algn="l">
                        <a:spcAft>
                          <a:spcPts val="0"/>
                        </a:spcAft>
                      </a:pPr>
                      <a:r>
                        <a:rPr lang="en-US" sz="2800" kern="0">
                          <a:effectLst/>
                        </a:rPr>
                        <a:t>F</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100">
                          <a:effectLst/>
                        </a:rPr>
                        <a:t>-1.28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100">
                          <a:effectLst/>
                        </a:rPr>
                        <a:t>2.64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100">
                          <a:effectLst/>
                        </a:rPr>
                        <a:t>-4.06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100">
                          <a:effectLst/>
                        </a:rPr>
                        <a:t>-1.88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100">
                          <a:effectLst/>
                        </a:rPr>
                        <a:t>1.93 </a:t>
                      </a:r>
                      <a:endParaRPr lang="zh-CN" sz="2800" kern="100">
                        <a:effectLst/>
                        <a:latin typeface="Calibri"/>
                        <a:ea typeface="宋体"/>
                        <a:cs typeface="Times New Roman"/>
                      </a:endParaRPr>
                    </a:p>
                  </a:txBody>
                  <a:tcPr marL="68580" marR="68580" marT="0" marB="0" anchor="b"/>
                </a:tc>
                <a:tc>
                  <a:txBody>
                    <a:bodyPr/>
                    <a:lstStyle/>
                    <a:p>
                      <a:endParaRPr lang="zh-CN" sz="2800" kern="100">
                        <a:effectLst/>
                        <a:latin typeface="Calibri"/>
                      </a:endParaRPr>
                    </a:p>
                  </a:txBody>
                  <a:tcPr marL="68580" marR="68580" marT="0" marB="0" anchor="b"/>
                </a:tc>
                <a:tc>
                  <a:txBody>
                    <a:bodyPr/>
                    <a:lstStyle/>
                    <a:p>
                      <a:pPr algn="l">
                        <a:spcAft>
                          <a:spcPts val="0"/>
                        </a:spcAft>
                      </a:pPr>
                      <a:r>
                        <a:rPr lang="en-US" sz="2800" kern="100" dirty="0">
                          <a:effectLst/>
                        </a:rPr>
                        <a:t>-11.13 </a:t>
                      </a:r>
                      <a:endParaRPr lang="zh-CN" sz="2800" kern="100" dirty="0">
                        <a:effectLst/>
                        <a:latin typeface="Calibri"/>
                        <a:ea typeface="宋体"/>
                        <a:cs typeface="Times New Roman"/>
                      </a:endParaRPr>
                    </a:p>
                  </a:txBody>
                  <a:tcPr marL="68580" marR="68580" marT="0" marB="0" anchor="b"/>
                </a:tc>
              </a:tr>
            </a:tbl>
          </a:graphicData>
        </a:graphic>
      </p:graphicFrame>
    </p:spTree>
    <p:extLst>
      <p:ext uri="{BB962C8B-B14F-4D97-AF65-F5344CB8AC3E}">
        <p14:creationId xmlns:p14="http://schemas.microsoft.com/office/powerpoint/2010/main" val="1991780974"/>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282154"/>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利用表</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12.9</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中</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15</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个正交、</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15</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个反交两次重复平均数得到的方差分析结果</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4" name="表格 3"/>
          <p:cNvGraphicFramePr>
            <a:graphicFrameLocks noGrp="1"/>
          </p:cNvGraphicFramePr>
          <p:nvPr>
            <p:extLst>
              <p:ext uri="{D42A27DB-BD31-4B8C-83A1-F6EECF244321}">
                <p14:modId xmlns:p14="http://schemas.microsoft.com/office/powerpoint/2010/main" val="3342017179"/>
              </p:ext>
            </p:extLst>
          </p:nvPr>
        </p:nvGraphicFramePr>
        <p:xfrm>
          <a:off x="107504" y="1772816"/>
          <a:ext cx="8990917" cy="2560320"/>
        </p:xfrm>
        <a:graphic>
          <a:graphicData uri="http://schemas.openxmlformats.org/drawingml/2006/table">
            <a:tbl>
              <a:tblPr firstRow="1" firstCol="1" bandRow="1">
                <a:tableStyleId>{5C22544A-7EE6-4342-B048-85BDC9FD1C3A}</a:tableStyleId>
              </a:tblPr>
              <a:tblGrid>
                <a:gridCol w="1734670"/>
                <a:gridCol w="507922"/>
                <a:gridCol w="1271120"/>
                <a:gridCol w="1117133"/>
                <a:gridCol w="963145"/>
                <a:gridCol w="1201270"/>
                <a:gridCol w="1130747"/>
                <a:gridCol w="1064910"/>
              </a:tblGrid>
              <a:tr h="328706">
                <a:tc>
                  <a:txBody>
                    <a:bodyPr/>
                    <a:lstStyle/>
                    <a:p>
                      <a:pPr algn="l">
                        <a:spcAft>
                          <a:spcPts val="0"/>
                        </a:spcAft>
                      </a:pPr>
                      <a:r>
                        <a:rPr lang="zh-CN" sz="2400" kern="0" dirty="0">
                          <a:effectLst/>
                        </a:rPr>
                        <a:t>变异来源</a:t>
                      </a:r>
                      <a:endParaRPr lang="zh-CN" sz="2400" kern="100" dirty="0">
                        <a:effectLst/>
                        <a:latin typeface="Calibri"/>
                        <a:ea typeface="宋体"/>
                        <a:cs typeface="Times New Roman"/>
                      </a:endParaRPr>
                    </a:p>
                  </a:txBody>
                  <a:tcPr marL="67235" marR="67235" marT="0" marB="0"/>
                </a:tc>
                <a:tc>
                  <a:txBody>
                    <a:bodyPr/>
                    <a:lstStyle/>
                    <a:p>
                      <a:pPr algn="l">
                        <a:spcAft>
                          <a:spcPts val="0"/>
                        </a:spcAft>
                      </a:pPr>
                      <a:r>
                        <a:rPr lang="zh-CN" sz="2400" kern="0">
                          <a:effectLst/>
                        </a:rPr>
                        <a:t>自由度</a:t>
                      </a:r>
                      <a:endParaRPr lang="zh-CN" sz="2400" kern="100">
                        <a:effectLst/>
                        <a:latin typeface="Calibri"/>
                        <a:ea typeface="宋体"/>
                        <a:cs typeface="Times New Roman"/>
                      </a:endParaRPr>
                    </a:p>
                  </a:txBody>
                  <a:tcPr marL="67235" marR="67235" marT="0" marB="0"/>
                </a:tc>
                <a:tc>
                  <a:txBody>
                    <a:bodyPr/>
                    <a:lstStyle/>
                    <a:p>
                      <a:pPr algn="l">
                        <a:spcAft>
                          <a:spcPts val="0"/>
                        </a:spcAft>
                      </a:pPr>
                      <a:r>
                        <a:rPr lang="zh-CN" sz="2400" kern="0">
                          <a:effectLst/>
                        </a:rPr>
                        <a:t>平方和</a:t>
                      </a:r>
                      <a:endParaRPr lang="zh-CN" sz="2400" kern="100">
                        <a:effectLst/>
                        <a:latin typeface="Calibri"/>
                        <a:ea typeface="宋体"/>
                        <a:cs typeface="Times New Roman"/>
                      </a:endParaRPr>
                    </a:p>
                  </a:txBody>
                  <a:tcPr marL="67235" marR="67235" marT="0" marB="0"/>
                </a:tc>
                <a:tc>
                  <a:txBody>
                    <a:bodyPr/>
                    <a:lstStyle/>
                    <a:p>
                      <a:pPr algn="l">
                        <a:spcAft>
                          <a:spcPts val="0"/>
                        </a:spcAft>
                      </a:pPr>
                      <a:r>
                        <a:rPr lang="zh-CN" sz="2400" kern="0">
                          <a:effectLst/>
                        </a:rPr>
                        <a:t>均方</a:t>
                      </a:r>
                      <a:endParaRPr lang="zh-CN" sz="2400" kern="100">
                        <a:effectLst/>
                        <a:latin typeface="Calibri"/>
                        <a:ea typeface="宋体"/>
                        <a:cs typeface="Times New Roman"/>
                      </a:endParaRPr>
                    </a:p>
                  </a:txBody>
                  <a:tcPr marL="67235" marR="67235" marT="0" marB="0"/>
                </a:tc>
                <a:tc>
                  <a:txBody>
                    <a:bodyPr/>
                    <a:lstStyle/>
                    <a:p>
                      <a:pPr algn="l">
                        <a:spcAft>
                          <a:spcPts val="0"/>
                        </a:spcAft>
                      </a:pPr>
                      <a:r>
                        <a:rPr lang="en-US" sz="2400" kern="0">
                          <a:effectLst/>
                        </a:rPr>
                        <a:t>F</a:t>
                      </a:r>
                      <a:r>
                        <a:rPr lang="zh-CN" sz="2400" kern="0">
                          <a:effectLst/>
                        </a:rPr>
                        <a:t>值</a:t>
                      </a:r>
                      <a:endParaRPr lang="zh-CN" sz="2400" kern="100">
                        <a:effectLst/>
                        <a:latin typeface="Calibri"/>
                        <a:ea typeface="宋体"/>
                        <a:cs typeface="Times New Roman"/>
                      </a:endParaRPr>
                    </a:p>
                  </a:txBody>
                  <a:tcPr marL="67235" marR="67235" marT="0" marB="0"/>
                </a:tc>
                <a:tc>
                  <a:txBody>
                    <a:bodyPr/>
                    <a:lstStyle/>
                    <a:p>
                      <a:pPr algn="l">
                        <a:spcAft>
                          <a:spcPts val="0"/>
                        </a:spcAft>
                      </a:pPr>
                      <a:r>
                        <a:rPr lang="en-US" sz="2400" kern="0">
                          <a:effectLst/>
                        </a:rPr>
                        <a:t>P</a:t>
                      </a:r>
                      <a:r>
                        <a:rPr lang="zh-CN" sz="2400" kern="0">
                          <a:effectLst/>
                        </a:rPr>
                        <a:t>值</a:t>
                      </a:r>
                      <a:endParaRPr lang="zh-CN" sz="2400" kern="100">
                        <a:effectLst/>
                        <a:latin typeface="Calibri"/>
                        <a:ea typeface="宋体"/>
                        <a:cs typeface="Times New Roman"/>
                      </a:endParaRPr>
                    </a:p>
                  </a:txBody>
                  <a:tcPr marL="67235" marR="67235" marT="0" marB="0"/>
                </a:tc>
                <a:tc>
                  <a:txBody>
                    <a:bodyPr/>
                    <a:lstStyle/>
                    <a:p>
                      <a:pPr algn="l">
                        <a:spcAft>
                          <a:spcPts val="0"/>
                        </a:spcAft>
                      </a:pPr>
                      <a:r>
                        <a:rPr lang="zh-CN" sz="2400" kern="0">
                          <a:effectLst/>
                        </a:rPr>
                        <a:t>固定模型方差估计</a:t>
                      </a:r>
                      <a:endParaRPr lang="zh-CN" sz="2400" kern="100">
                        <a:effectLst/>
                        <a:latin typeface="Calibri"/>
                        <a:ea typeface="宋体"/>
                        <a:cs typeface="Times New Roman"/>
                      </a:endParaRPr>
                    </a:p>
                  </a:txBody>
                  <a:tcPr marL="67235" marR="67235" marT="0" marB="0"/>
                </a:tc>
                <a:tc>
                  <a:txBody>
                    <a:bodyPr/>
                    <a:lstStyle/>
                    <a:p>
                      <a:pPr algn="l">
                        <a:spcAft>
                          <a:spcPts val="0"/>
                        </a:spcAft>
                      </a:pPr>
                      <a:r>
                        <a:rPr lang="zh-CN" sz="2400" kern="0">
                          <a:effectLst/>
                        </a:rPr>
                        <a:t>随机模型方差估计</a:t>
                      </a:r>
                      <a:endParaRPr lang="zh-CN" sz="2400" kern="100">
                        <a:effectLst/>
                        <a:latin typeface="Calibri"/>
                        <a:ea typeface="宋体"/>
                        <a:cs typeface="Times New Roman"/>
                      </a:endParaRPr>
                    </a:p>
                  </a:txBody>
                  <a:tcPr marL="67235" marR="67235" marT="0" marB="0"/>
                </a:tc>
              </a:tr>
              <a:tr h="179294">
                <a:tc>
                  <a:txBody>
                    <a:bodyPr/>
                    <a:lstStyle/>
                    <a:p>
                      <a:pPr algn="just">
                        <a:spcAft>
                          <a:spcPts val="0"/>
                        </a:spcAft>
                      </a:pPr>
                      <a:r>
                        <a:rPr lang="zh-CN" sz="2400" kern="0">
                          <a:effectLst/>
                        </a:rPr>
                        <a:t>一般配合力</a:t>
                      </a:r>
                      <a:endParaRPr lang="zh-CN" sz="2400" kern="100">
                        <a:effectLst/>
                        <a:latin typeface="Calibri"/>
                        <a:ea typeface="宋体"/>
                        <a:cs typeface="Times New Roman"/>
                      </a:endParaRPr>
                    </a:p>
                  </a:txBody>
                  <a:tcPr marL="67235" marR="67235" marT="0" marB="0"/>
                </a:tc>
                <a:tc>
                  <a:txBody>
                    <a:bodyPr/>
                    <a:lstStyle/>
                    <a:p>
                      <a:pPr algn="just">
                        <a:spcAft>
                          <a:spcPts val="0"/>
                        </a:spcAft>
                      </a:pPr>
                      <a:r>
                        <a:rPr lang="en-US" sz="2400" kern="0">
                          <a:effectLst/>
                        </a:rPr>
                        <a:t>5</a:t>
                      </a:r>
                      <a:endParaRPr lang="zh-CN" sz="2400" kern="100">
                        <a:effectLst/>
                        <a:latin typeface="Calibri"/>
                        <a:ea typeface="宋体"/>
                        <a:cs typeface="Times New Roman"/>
                      </a:endParaRPr>
                    </a:p>
                  </a:txBody>
                  <a:tcPr marL="67235" marR="67235" marT="0" marB="0"/>
                </a:tc>
                <a:tc>
                  <a:txBody>
                    <a:bodyPr/>
                    <a:lstStyle/>
                    <a:p>
                      <a:pPr algn="l">
                        <a:spcAft>
                          <a:spcPts val="0"/>
                        </a:spcAft>
                      </a:pPr>
                      <a:r>
                        <a:rPr lang="en-US" sz="2400" kern="100">
                          <a:effectLst/>
                        </a:rPr>
                        <a:t>4047.88 </a:t>
                      </a:r>
                      <a:endParaRPr lang="zh-CN" sz="2400" kern="100">
                        <a:effectLst/>
                        <a:latin typeface="Calibri"/>
                        <a:ea typeface="宋体"/>
                        <a:cs typeface="Times New Roman"/>
                      </a:endParaRPr>
                    </a:p>
                  </a:txBody>
                  <a:tcPr marL="67235" marR="67235" marT="0" marB="0" anchor="b"/>
                </a:tc>
                <a:tc>
                  <a:txBody>
                    <a:bodyPr/>
                    <a:lstStyle/>
                    <a:p>
                      <a:pPr algn="l">
                        <a:spcAft>
                          <a:spcPts val="0"/>
                        </a:spcAft>
                      </a:pPr>
                      <a:r>
                        <a:rPr lang="en-US" sz="2400" kern="100">
                          <a:effectLst/>
                        </a:rPr>
                        <a:t>809.58 </a:t>
                      </a:r>
                      <a:endParaRPr lang="zh-CN" sz="2400" kern="100">
                        <a:effectLst/>
                        <a:latin typeface="Calibri"/>
                        <a:ea typeface="宋体"/>
                        <a:cs typeface="Times New Roman"/>
                      </a:endParaRPr>
                    </a:p>
                  </a:txBody>
                  <a:tcPr marL="67235" marR="67235" marT="0" marB="0" anchor="b"/>
                </a:tc>
                <a:tc>
                  <a:txBody>
                    <a:bodyPr/>
                    <a:lstStyle/>
                    <a:p>
                      <a:pPr algn="l">
                        <a:spcAft>
                          <a:spcPts val="0"/>
                        </a:spcAft>
                      </a:pPr>
                      <a:r>
                        <a:rPr lang="en-US" sz="2400" kern="100">
                          <a:effectLst/>
                        </a:rPr>
                        <a:t>67.27 </a:t>
                      </a:r>
                      <a:endParaRPr lang="zh-CN" sz="2400" kern="100">
                        <a:effectLst/>
                        <a:latin typeface="Calibri"/>
                        <a:ea typeface="宋体"/>
                        <a:cs typeface="Times New Roman"/>
                      </a:endParaRPr>
                    </a:p>
                  </a:txBody>
                  <a:tcPr marL="67235" marR="67235" marT="0" marB="0" anchor="b"/>
                </a:tc>
                <a:tc>
                  <a:txBody>
                    <a:bodyPr/>
                    <a:lstStyle/>
                    <a:p>
                      <a:pPr algn="l">
                        <a:spcAft>
                          <a:spcPts val="0"/>
                        </a:spcAft>
                      </a:pPr>
                      <a:r>
                        <a:rPr lang="en-US" sz="2400" kern="100">
                          <a:effectLst/>
                        </a:rPr>
                        <a:t>&lt;0.0001</a:t>
                      </a:r>
                      <a:endParaRPr lang="zh-CN" sz="2400" kern="100">
                        <a:effectLst/>
                        <a:latin typeface="Calibri"/>
                        <a:ea typeface="宋体"/>
                        <a:cs typeface="Times New Roman"/>
                      </a:endParaRPr>
                    </a:p>
                  </a:txBody>
                  <a:tcPr marL="67235" marR="67235" marT="0" marB="0" anchor="b"/>
                </a:tc>
                <a:tc>
                  <a:txBody>
                    <a:bodyPr/>
                    <a:lstStyle/>
                    <a:p>
                      <a:pPr algn="l">
                        <a:spcAft>
                          <a:spcPts val="0"/>
                        </a:spcAft>
                      </a:pPr>
                      <a:r>
                        <a:rPr lang="en-US" sz="2400" kern="100">
                          <a:effectLst/>
                        </a:rPr>
                        <a:t>39.88 </a:t>
                      </a:r>
                      <a:endParaRPr lang="zh-CN" sz="2400" kern="100">
                        <a:effectLst/>
                        <a:latin typeface="Calibri"/>
                        <a:ea typeface="宋体"/>
                        <a:cs typeface="Times New Roman"/>
                      </a:endParaRPr>
                    </a:p>
                  </a:txBody>
                  <a:tcPr marL="67235" marR="67235" marT="0" marB="0" anchor="b"/>
                </a:tc>
                <a:tc>
                  <a:txBody>
                    <a:bodyPr/>
                    <a:lstStyle/>
                    <a:p>
                      <a:pPr algn="l">
                        <a:spcAft>
                          <a:spcPts val="0"/>
                        </a:spcAft>
                      </a:pPr>
                      <a:r>
                        <a:rPr lang="en-US" sz="2400" kern="100">
                          <a:effectLst/>
                        </a:rPr>
                        <a:t>38.85 </a:t>
                      </a:r>
                      <a:endParaRPr lang="zh-CN" sz="2400" kern="100">
                        <a:effectLst/>
                        <a:latin typeface="Calibri"/>
                        <a:ea typeface="宋体"/>
                        <a:cs typeface="Times New Roman"/>
                      </a:endParaRPr>
                    </a:p>
                  </a:txBody>
                  <a:tcPr marL="67235" marR="67235" marT="0" marB="0" anchor="b"/>
                </a:tc>
              </a:tr>
              <a:tr h="179294">
                <a:tc>
                  <a:txBody>
                    <a:bodyPr/>
                    <a:lstStyle/>
                    <a:p>
                      <a:pPr algn="just">
                        <a:spcAft>
                          <a:spcPts val="0"/>
                        </a:spcAft>
                      </a:pPr>
                      <a:r>
                        <a:rPr lang="zh-CN" sz="2400" kern="0">
                          <a:effectLst/>
                        </a:rPr>
                        <a:t>特殊配合力</a:t>
                      </a:r>
                      <a:endParaRPr lang="zh-CN" sz="2400" kern="100">
                        <a:effectLst/>
                        <a:latin typeface="Calibri"/>
                        <a:ea typeface="宋体"/>
                        <a:cs typeface="Times New Roman"/>
                      </a:endParaRPr>
                    </a:p>
                  </a:txBody>
                  <a:tcPr marL="67235" marR="67235" marT="0" marB="0"/>
                </a:tc>
                <a:tc>
                  <a:txBody>
                    <a:bodyPr/>
                    <a:lstStyle/>
                    <a:p>
                      <a:pPr algn="just">
                        <a:spcAft>
                          <a:spcPts val="0"/>
                        </a:spcAft>
                      </a:pPr>
                      <a:r>
                        <a:rPr lang="en-US" sz="2400" kern="0">
                          <a:effectLst/>
                        </a:rPr>
                        <a:t>24</a:t>
                      </a:r>
                      <a:endParaRPr lang="zh-CN" sz="2400" kern="100">
                        <a:effectLst/>
                        <a:latin typeface="Calibri"/>
                        <a:ea typeface="宋体"/>
                        <a:cs typeface="Times New Roman"/>
                      </a:endParaRPr>
                    </a:p>
                  </a:txBody>
                  <a:tcPr marL="67235" marR="67235" marT="0" marB="0"/>
                </a:tc>
                <a:tc>
                  <a:txBody>
                    <a:bodyPr/>
                    <a:lstStyle/>
                    <a:p>
                      <a:pPr algn="l">
                        <a:spcAft>
                          <a:spcPts val="0"/>
                        </a:spcAft>
                      </a:pPr>
                      <a:r>
                        <a:rPr lang="en-US" sz="2400" kern="100">
                          <a:effectLst/>
                        </a:rPr>
                        <a:t>782.01 </a:t>
                      </a:r>
                      <a:endParaRPr lang="zh-CN" sz="2400" kern="100">
                        <a:effectLst/>
                        <a:latin typeface="Calibri"/>
                        <a:ea typeface="宋体"/>
                        <a:cs typeface="Times New Roman"/>
                      </a:endParaRPr>
                    </a:p>
                  </a:txBody>
                  <a:tcPr marL="67235" marR="67235" marT="0" marB="0" anchor="b"/>
                </a:tc>
                <a:tc>
                  <a:txBody>
                    <a:bodyPr/>
                    <a:lstStyle/>
                    <a:p>
                      <a:pPr algn="l">
                        <a:spcAft>
                          <a:spcPts val="0"/>
                        </a:spcAft>
                      </a:pPr>
                      <a:r>
                        <a:rPr lang="en-US" sz="2400" kern="100">
                          <a:effectLst/>
                        </a:rPr>
                        <a:t>32.58 </a:t>
                      </a:r>
                      <a:endParaRPr lang="zh-CN" sz="2400" kern="100">
                        <a:effectLst/>
                        <a:latin typeface="Calibri"/>
                        <a:ea typeface="宋体"/>
                        <a:cs typeface="Times New Roman"/>
                      </a:endParaRPr>
                    </a:p>
                  </a:txBody>
                  <a:tcPr marL="67235" marR="67235" marT="0" marB="0" anchor="b"/>
                </a:tc>
                <a:tc>
                  <a:txBody>
                    <a:bodyPr/>
                    <a:lstStyle/>
                    <a:p>
                      <a:pPr algn="l">
                        <a:spcAft>
                          <a:spcPts val="0"/>
                        </a:spcAft>
                      </a:pPr>
                      <a:r>
                        <a:rPr lang="en-US" sz="2400" kern="100">
                          <a:effectLst/>
                        </a:rPr>
                        <a:t>2.71 </a:t>
                      </a:r>
                      <a:endParaRPr lang="zh-CN" sz="2400" kern="100">
                        <a:effectLst/>
                        <a:latin typeface="Calibri"/>
                        <a:ea typeface="宋体"/>
                        <a:cs typeface="Times New Roman"/>
                      </a:endParaRPr>
                    </a:p>
                  </a:txBody>
                  <a:tcPr marL="67235" marR="67235" marT="0" marB="0" anchor="b"/>
                </a:tc>
                <a:tc>
                  <a:txBody>
                    <a:bodyPr/>
                    <a:lstStyle/>
                    <a:p>
                      <a:pPr algn="l">
                        <a:spcAft>
                          <a:spcPts val="0"/>
                        </a:spcAft>
                      </a:pPr>
                      <a:r>
                        <a:rPr lang="en-US" sz="2400" kern="100">
                          <a:effectLst/>
                        </a:rPr>
                        <a:t>0.0034</a:t>
                      </a:r>
                      <a:endParaRPr lang="zh-CN" sz="2400" kern="100">
                        <a:effectLst/>
                        <a:latin typeface="Calibri"/>
                        <a:ea typeface="宋体"/>
                        <a:cs typeface="Times New Roman"/>
                      </a:endParaRPr>
                    </a:p>
                  </a:txBody>
                  <a:tcPr marL="67235" marR="67235" marT="0" marB="0" anchor="b"/>
                </a:tc>
                <a:tc>
                  <a:txBody>
                    <a:bodyPr/>
                    <a:lstStyle/>
                    <a:p>
                      <a:pPr algn="l">
                        <a:spcAft>
                          <a:spcPts val="0"/>
                        </a:spcAft>
                      </a:pPr>
                      <a:r>
                        <a:rPr lang="en-US" sz="2400" kern="100">
                          <a:effectLst/>
                        </a:rPr>
                        <a:t>10.27 </a:t>
                      </a:r>
                      <a:endParaRPr lang="zh-CN" sz="2400" kern="100">
                        <a:effectLst/>
                        <a:latin typeface="Calibri"/>
                        <a:ea typeface="宋体"/>
                        <a:cs typeface="Times New Roman"/>
                      </a:endParaRPr>
                    </a:p>
                  </a:txBody>
                  <a:tcPr marL="67235" marR="67235" marT="0" marB="0" anchor="b"/>
                </a:tc>
                <a:tc>
                  <a:txBody>
                    <a:bodyPr/>
                    <a:lstStyle/>
                    <a:p>
                      <a:pPr algn="l">
                        <a:spcAft>
                          <a:spcPts val="0"/>
                        </a:spcAft>
                      </a:pPr>
                      <a:r>
                        <a:rPr lang="en-US" sz="2400" kern="100">
                          <a:effectLst/>
                        </a:rPr>
                        <a:t>10.27 </a:t>
                      </a:r>
                      <a:endParaRPr lang="zh-CN" sz="2400" kern="100">
                        <a:effectLst/>
                        <a:latin typeface="Calibri"/>
                        <a:ea typeface="宋体"/>
                        <a:cs typeface="Times New Roman"/>
                      </a:endParaRPr>
                    </a:p>
                  </a:txBody>
                  <a:tcPr marL="67235" marR="67235" marT="0" marB="0" anchor="b"/>
                </a:tc>
              </a:tr>
              <a:tr h="179294">
                <a:tc>
                  <a:txBody>
                    <a:bodyPr/>
                    <a:lstStyle/>
                    <a:p>
                      <a:pPr algn="just">
                        <a:spcAft>
                          <a:spcPts val="0"/>
                        </a:spcAft>
                      </a:pPr>
                      <a:r>
                        <a:rPr lang="zh-CN" sz="2400" kern="0">
                          <a:effectLst/>
                        </a:rPr>
                        <a:t>随机误差</a:t>
                      </a:r>
                      <a:endParaRPr lang="zh-CN" sz="2400" kern="100">
                        <a:effectLst/>
                        <a:latin typeface="Calibri"/>
                        <a:ea typeface="宋体"/>
                        <a:cs typeface="Times New Roman"/>
                      </a:endParaRPr>
                    </a:p>
                  </a:txBody>
                  <a:tcPr marL="67235" marR="67235" marT="0" marB="0"/>
                </a:tc>
                <a:tc>
                  <a:txBody>
                    <a:bodyPr/>
                    <a:lstStyle/>
                    <a:p>
                      <a:pPr algn="just">
                        <a:spcAft>
                          <a:spcPts val="0"/>
                        </a:spcAft>
                      </a:pPr>
                      <a:r>
                        <a:rPr lang="en-US" sz="2400" kern="0">
                          <a:effectLst/>
                        </a:rPr>
                        <a:t>30</a:t>
                      </a:r>
                      <a:endParaRPr lang="zh-CN" sz="2400" kern="100">
                        <a:effectLst/>
                        <a:latin typeface="Calibri"/>
                        <a:ea typeface="宋体"/>
                        <a:cs typeface="Times New Roman"/>
                      </a:endParaRPr>
                    </a:p>
                  </a:txBody>
                  <a:tcPr marL="67235" marR="67235" marT="0" marB="0"/>
                </a:tc>
                <a:tc>
                  <a:txBody>
                    <a:bodyPr/>
                    <a:lstStyle/>
                    <a:p>
                      <a:pPr algn="l">
                        <a:spcAft>
                          <a:spcPts val="0"/>
                        </a:spcAft>
                      </a:pPr>
                      <a:r>
                        <a:rPr lang="en-US" sz="2400" kern="100">
                          <a:effectLst/>
                        </a:rPr>
                        <a:t>361.04 </a:t>
                      </a:r>
                      <a:endParaRPr lang="zh-CN" sz="2400" kern="100">
                        <a:effectLst/>
                        <a:latin typeface="Calibri"/>
                        <a:ea typeface="宋体"/>
                        <a:cs typeface="Times New Roman"/>
                      </a:endParaRPr>
                    </a:p>
                  </a:txBody>
                  <a:tcPr marL="67235" marR="67235" marT="0" marB="0" anchor="b"/>
                </a:tc>
                <a:tc>
                  <a:txBody>
                    <a:bodyPr/>
                    <a:lstStyle/>
                    <a:p>
                      <a:pPr algn="l">
                        <a:spcAft>
                          <a:spcPts val="0"/>
                        </a:spcAft>
                      </a:pPr>
                      <a:r>
                        <a:rPr lang="en-US" sz="2400" kern="100">
                          <a:effectLst/>
                        </a:rPr>
                        <a:t>12.03 </a:t>
                      </a:r>
                      <a:endParaRPr lang="zh-CN" sz="2400" kern="100">
                        <a:effectLst/>
                        <a:latin typeface="Calibri"/>
                        <a:ea typeface="宋体"/>
                        <a:cs typeface="Times New Roman"/>
                      </a:endParaRPr>
                    </a:p>
                  </a:txBody>
                  <a:tcPr marL="67235" marR="67235" marT="0" marB="0" anchor="b"/>
                </a:tc>
                <a:tc>
                  <a:txBody>
                    <a:bodyPr/>
                    <a:lstStyle/>
                    <a:p>
                      <a:endParaRPr lang="zh-CN" sz="2400" kern="100">
                        <a:effectLst/>
                        <a:latin typeface="Calibri"/>
                      </a:endParaRPr>
                    </a:p>
                  </a:txBody>
                  <a:tcPr marL="67235" marR="67235" marT="0" marB="0" anchor="b"/>
                </a:tc>
                <a:tc>
                  <a:txBody>
                    <a:bodyPr/>
                    <a:lstStyle/>
                    <a:p>
                      <a:endParaRPr lang="zh-CN" sz="2400" kern="100">
                        <a:effectLst/>
                        <a:latin typeface="Calibri"/>
                      </a:endParaRPr>
                    </a:p>
                  </a:txBody>
                  <a:tcPr marL="67235" marR="67235" marT="0" marB="0" anchor="b"/>
                </a:tc>
                <a:tc>
                  <a:txBody>
                    <a:bodyPr/>
                    <a:lstStyle/>
                    <a:p>
                      <a:pPr algn="l">
                        <a:spcAft>
                          <a:spcPts val="0"/>
                        </a:spcAft>
                      </a:pPr>
                      <a:r>
                        <a:rPr lang="en-US" sz="2400" kern="100">
                          <a:effectLst/>
                        </a:rPr>
                        <a:t>12.03 </a:t>
                      </a:r>
                      <a:endParaRPr lang="zh-CN" sz="2400" kern="100">
                        <a:effectLst/>
                        <a:latin typeface="Calibri"/>
                        <a:ea typeface="宋体"/>
                        <a:cs typeface="Times New Roman"/>
                      </a:endParaRPr>
                    </a:p>
                  </a:txBody>
                  <a:tcPr marL="67235" marR="67235" marT="0" marB="0" anchor="b"/>
                </a:tc>
                <a:tc>
                  <a:txBody>
                    <a:bodyPr/>
                    <a:lstStyle/>
                    <a:p>
                      <a:pPr algn="l">
                        <a:spcAft>
                          <a:spcPts val="0"/>
                        </a:spcAft>
                      </a:pPr>
                      <a:r>
                        <a:rPr lang="en-US" sz="2400" kern="100">
                          <a:effectLst/>
                        </a:rPr>
                        <a:t>12.03 </a:t>
                      </a:r>
                      <a:endParaRPr lang="zh-CN" sz="2400" kern="100">
                        <a:effectLst/>
                        <a:latin typeface="Calibri"/>
                        <a:ea typeface="宋体"/>
                        <a:cs typeface="Times New Roman"/>
                      </a:endParaRPr>
                    </a:p>
                  </a:txBody>
                  <a:tcPr marL="67235" marR="67235" marT="0" marB="0" anchor="b"/>
                </a:tc>
              </a:tr>
              <a:tr h="179294">
                <a:tc>
                  <a:txBody>
                    <a:bodyPr/>
                    <a:lstStyle/>
                    <a:p>
                      <a:pPr algn="just">
                        <a:spcAft>
                          <a:spcPts val="0"/>
                        </a:spcAft>
                      </a:pPr>
                      <a:r>
                        <a:rPr lang="zh-CN" sz="2400" kern="0">
                          <a:effectLst/>
                        </a:rPr>
                        <a:t>总和</a:t>
                      </a:r>
                      <a:endParaRPr lang="zh-CN" sz="2400" kern="100">
                        <a:effectLst/>
                        <a:latin typeface="Calibri"/>
                        <a:ea typeface="宋体"/>
                        <a:cs typeface="Times New Roman"/>
                      </a:endParaRPr>
                    </a:p>
                  </a:txBody>
                  <a:tcPr marL="67235" marR="67235" marT="0" marB="0"/>
                </a:tc>
                <a:tc>
                  <a:txBody>
                    <a:bodyPr/>
                    <a:lstStyle/>
                    <a:p>
                      <a:pPr algn="just">
                        <a:spcAft>
                          <a:spcPts val="0"/>
                        </a:spcAft>
                      </a:pPr>
                      <a:r>
                        <a:rPr lang="en-US" sz="2400" kern="0" dirty="0">
                          <a:effectLst/>
                        </a:rPr>
                        <a:t>59</a:t>
                      </a:r>
                      <a:endParaRPr lang="zh-CN" sz="2400" kern="100" dirty="0">
                        <a:effectLst/>
                        <a:latin typeface="Calibri"/>
                        <a:ea typeface="宋体"/>
                        <a:cs typeface="Times New Roman"/>
                      </a:endParaRPr>
                    </a:p>
                  </a:txBody>
                  <a:tcPr marL="67235" marR="67235" marT="0" marB="0"/>
                </a:tc>
                <a:tc>
                  <a:txBody>
                    <a:bodyPr/>
                    <a:lstStyle/>
                    <a:p>
                      <a:pPr algn="l">
                        <a:spcAft>
                          <a:spcPts val="0"/>
                        </a:spcAft>
                      </a:pPr>
                      <a:r>
                        <a:rPr lang="en-US" sz="2400" kern="100">
                          <a:effectLst/>
                        </a:rPr>
                        <a:t>5190.92</a:t>
                      </a:r>
                      <a:endParaRPr lang="zh-CN" sz="2400" kern="100">
                        <a:effectLst/>
                        <a:latin typeface="Calibri"/>
                        <a:ea typeface="宋体"/>
                        <a:cs typeface="Times New Roman"/>
                      </a:endParaRPr>
                    </a:p>
                  </a:txBody>
                  <a:tcPr marL="67235" marR="67235" marT="0" marB="0" anchor="b"/>
                </a:tc>
                <a:tc>
                  <a:txBody>
                    <a:bodyPr/>
                    <a:lstStyle/>
                    <a:p>
                      <a:endParaRPr lang="zh-CN" sz="2400" kern="100">
                        <a:effectLst/>
                        <a:latin typeface="Calibri"/>
                      </a:endParaRPr>
                    </a:p>
                  </a:txBody>
                  <a:tcPr marL="67235" marR="67235" marT="0" marB="0" anchor="b"/>
                </a:tc>
                <a:tc>
                  <a:txBody>
                    <a:bodyPr/>
                    <a:lstStyle/>
                    <a:p>
                      <a:endParaRPr lang="zh-CN" sz="2400" kern="100">
                        <a:effectLst/>
                        <a:latin typeface="Calibri"/>
                      </a:endParaRPr>
                    </a:p>
                  </a:txBody>
                  <a:tcPr marL="67235" marR="67235" marT="0" marB="0" anchor="b"/>
                </a:tc>
                <a:tc>
                  <a:txBody>
                    <a:bodyPr/>
                    <a:lstStyle/>
                    <a:p>
                      <a:endParaRPr lang="zh-CN" sz="2400" kern="100">
                        <a:effectLst/>
                        <a:latin typeface="Calibri"/>
                      </a:endParaRPr>
                    </a:p>
                  </a:txBody>
                  <a:tcPr marL="67235" marR="67235" marT="0" marB="0"/>
                </a:tc>
                <a:tc>
                  <a:txBody>
                    <a:bodyPr/>
                    <a:lstStyle/>
                    <a:p>
                      <a:endParaRPr lang="zh-CN" sz="2400" kern="100">
                        <a:effectLst/>
                        <a:latin typeface="Calibri"/>
                      </a:endParaRPr>
                    </a:p>
                  </a:txBody>
                  <a:tcPr marL="67235" marR="67235" marT="0" marB="0"/>
                </a:tc>
                <a:tc>
                  <a:txBody>
                    <a:bodyPr/>
                    <a:lstStyle/>
                    <a:p>
                      <a:endParaRPr lang="zh-CN" sz="2400" kern="100" dirty="0">
                        <a:effectLst/>
                        <a:latin typeface="Calibri"/>
                      </a:endParaRPr>
                    </a:p>
                  </a:txBody>
                  <a:tcPr marL="67235" marR="67235" marT="0" marB="0"/>
                </a:tc>
              </a:tr>
            </a:tbl>
          </a:graphicData>
        </a:graphic>
      </p:graphicFrame>
    </p:spTree>
    <p:extLst>
      <p:ext uri="{BB962C8B-B14F-4D97-AF65-F5344CB8AC3E}">
        <p14:creationId xmlns:p14="http://schemas.microsoft.com/office/powerpoint/2010/main" val="46364831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利用一般配合力的杂交组合预测值</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8" name="图片 7"/>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008" y="1124744"/>
            <a:ext cx="9036496" cy="3744416"/>
          </a:xfrm>
          <a:prstGeom prst="rect">
            <a:avLst/>
          </a:prstGeom>
          <a:noFill/>
          <a:ln>
            <a:noFill/>
          </a:ln>
        </p:spPr>
      </p:pic>
    </p:spTree>
    <p:extLst>
      <p:ext uri="{BB962C8B-B14F-4D97-AF65-F5344CB8AC3E}">
        <p14:creationId xmlns:p14="http://schemas.microsoft.com/office/powerpoint/2010/main" val="694742192"/>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562074"/>
          </a:xfrm>
        </p:spPr>
        <p:txBody>
          <a:bodyPr>
            <a:noAutofit/>
          </a:bodyPr>
          <a:lstStyle/>
          <a:p>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包含</a:t>
            </a:r>
            <a:r>
              <a:rPr lang="zh-CN" altLang="zh-CN" sz="3200" b="1" dirty="0" smtClean="0">
                <a:latin typeface="Times New Roman" panose="02020603050405020304" pitchFamily="18" charset="0"/>
                <a:ea typeface="黑体" panose="02010609060101010101" pitchFamily="49" charset="-122"/>
                <a:cs typeface="Times New Roman" panose="02020603050405020304" pitchFamily="18" charset="0"/>
              </a:rPr>
              <a:t>正交</a:t>
            </a:r>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（有或无自交）的完全双列杂交</a:t>
            </a:r>
            <a:endParaRPr lang="zh-CN" altLang="en-US" sz="32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539552" y="836712"/>
            <a:ext cx="8208912" cy="5472608"/>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设有</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个亲本，在它们之间</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配制</a:t>
            </a:r>
            <a:r>
              <a:rPr lang="en-US" altLang="zh-CN" sz="26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-1)/2</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个</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正交和</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个自交组合，</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共</a:t>
            </a:r>
            <a:r>
              <a:rPr lang="en-US" altLang="zh-CN" sz="26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个</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，每个组合有</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个观察值。用</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表示父本、</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j</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i</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 </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表示母本、</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表示重复</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。亲本</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的一般配合力</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用</a:t>
            </a:r>
            <a:r>
              <a:rPr lang="en-US" altLang="zh-CN" sz="2600" dirty="0" err="1" smtClean="0">
                <a:latin typeface="Times New Roman" panose="02020603050405020304" pitchFamily="18" charset="0"/>
                <a:ea typeface="黑体" panose="02010609060101010101" pitchFamily="49" charset="-122"/>
                <a:cs typeface="Times New Roman" panose="02020603050405020304" pitchFamily="18" charset="0"/>
              </a:rPr>
              <a:t>GCA</a:t>
            </a:r>
            <a:r>
              <a:rPr lang="en-US" altLang="zh-CN" sz="2600" i="1" baseline="-25000"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，满足总和为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的约束条件。亲本</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j</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的特殊配合力用</a:t>
            </a:r>
            <a:r>
              <a:rPr lang="en-US" altLang="zh-CN" sz="2600" dirty="0" err="1">
                <a:latin typeface="Times New Roman" panose="02020603050405020304" pitchFamily="18" charset="0"/>
                <a:ea typeface="黑体" panose="02010609060101010101" pitchFamily="49" charset="-122"/>
                <a:cs typeface="Times New Roman" panose="02020603050405020304" pitchFamily="18" charset="0"/>
              </a:rPr>
              <a:t>SCA</a:t>
            </a:r>
            <a:r>
              <a:rPr lang="en-US" altLang="zh-CN" sz="2600" i="1" baseline="-25000" dirty="0" err="1">
                <a:latin typeface="Times New Roman" panose="02020603050405020304" pitchFamily="18" charset="0"/>
                <a:ea typeface="黑体" panose="02010609060101010101" pitchFamily="49" charset="-122"/>
                <a:cs typeface="Times New Roman" panose="02020603050405020304" pitchFamily="18" charset="0"/>
              </a:rPr>
              <a:t>ij</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j</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i</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 </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。第</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行和第</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列的特殊配合力满足和为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的约束条件，需要注意的是特殊配合力</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SCA</a:t>
            </a:r>
            <a:r>
              <a:rPr lang="en-US" altLang="zh-CN" sz="2600" i="1" baseline="-25000" dirty="0" err="1">
                <a:latin typeface="Times New Roman" panose="02020603050405020304" pitchFamily="18" charset="0"/>
                <a:ea typeface="黑体" panose="02010609060101010101" pitchFamily="49" charset="-122"/>
                <a:cs typeface="Times New Roman" panose="02020603050405020304" pitchFamily="18" charset="0"/>
              </a:rPr>
              <a:t>ii</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在行列求和时占了两份</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如</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无自交，相当于</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j</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i</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 </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，每个组合仍有</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个观察值。</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一般配合力满足</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总和为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约束条件</a:t>
            </a:r>
            <a:r>
              <a:rPr lang="zh-CN" altLang="en-US" sz="26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第</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行和第</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列的特殊配合力满足和为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的约束条件</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随机效应用</a:t>
            </a:r>
            <a:r>
              <a:rPr lang="en-US" altLang="zh-CN" sz="2600" dirty="0" err="1">
                <a:latin typeface="Times New Roman" panose="02020603050405020304" pitchFamily="18" charset="0"/>
                <a:ea typeface="黑体" panose="02010609060101010101" pitchFamily="49" charset="-122"/>
                <a:cs typeface="Times New Roman" panose="02020603050405020304" pitchFamily="18" charset="0"/>
              </a:rPr>
              <a:t>ε</a:t>
            </a:r>
            <a:r>
              <a:rPr lang="en-US" altLang="zh-CN" sz="2600" i="1" baseline="-25000" dirty="0" err="1">
                <a:latin typeface="Times New Roman" panose="02020603050405020304" pitchFamily="18" charset="0"/>
                <a:ea typeface="黑体" panose="02010609060101010101" pitchFamily="49" charset="-122"/>
                <a:cs typeface="Times New Roman" panose="02020603050405020304" pitchFamily="18" charset="0"/>
              </a:rPr>
              <a:t>ijk</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，对于</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任意有意义的</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j</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个误差效应之和均等于</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0</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61131678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34082"/>
          </a:xfrm>
        </p:spPr>
        <p:txBody>
          <a:bodyPr>
            <a:noAutofit/>
          </a:bodyPr>
          <a:lstStyle/>
          <a:p>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包含</a:t>
            </a:r>
            <a:r>
              <a:rPr lang="zh-CN" altLang="zh-CN" sz="3600" b="1" dirty="0" smtClean="0">
                <a:latin typeface="Times New Roman" panose="02020603050405020304" pitchFamily="18" charset="0"/>
                <a:ea typeface="黑体" panose="02010609060101010101" pitchFamily="49" charset="-122"/>
                <a:cs typeface="Times New Roman" panose="02020603050405020304" pitchFamily="18" charset="0"/>
              </a:rPr>
              <a:t>正交完全双列杂交</a:t>
            </a:r>
            <a:r>
              <a:rPr lang="zh-CN" altLang="en-US" sz="3600" b="1" dirty="0" smtClean="0">
                <a:latin typeface="Times New Roman" panose="02020603050405020304" pitchFamily="18" charset="0"/>
                <a:ea typeface="黑体" panose="02010609060101010101" pitchFamily="49" charset="-122"/>
                <a:cs typeface="Times New Roman" panose="02020603050405020304" pitchFamily="18" charset="0"/>
              </a:rPr>
              <a:t>的线性模型</a:t>
            </a:r>
            <a:endParaRPr lang="zh-CN" altLang="en-US" sz="36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3" name="矩形 12"/>
          <p:cNvSpPr/>
          <p:nvPr/>
        </p:nvSpPr>
        <p:spPr>
          <a:xfrm>
            <a:off x="1475656" y="1826821"/>
            <a:ext cx="6300700" cy="954107"/>
          </a:xfrm>
          <a:prstGeom prst="rect">
            <a:avLst/>
          </a:prstGeom>
        </p:spPr>
        <p:txBody>
          <a:bodyPr wrap="square">
            <a:spAutoFit/>
          </a:bodyPr>
          <a:lstStyle/>
          <a:p>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2,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j</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表示亲本， </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k</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2,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表示重复；</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9" name="矩形 18"/>
          <p:cNvSpPr/>
          <p:nvPr/>
        </p:nvSpPr>
        <p:spPr>
          <a:xfrm>
            <a:off x="1619672" y="3697868"/>
            <a:ext cx="2232248" cy="523220"/>
          </a:xfrm>
          <a:prstGeom prst="rect">
            <a:avLst/>
          </a:prstGeom>
        </p:spPr>
        <p:txBody>
          <a:bodyPr wrap="square">
            <a:spAutoFit/>
          </a:bodyPr>
          <a:lstStyle/>
          <a:p>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j</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endParaRPr lang="zh-CN" altLang="en-US" sz="2800" dirty="0"/>
          </a:p>
        </p:txBody>
      </p:sp>
      <p:sp>
        <p:nvSpPr>
          <p:cNvPr id="20" name="矩形 19"/>
          <p:cNvSpPr/>
          <p:nvPr/>
        </p:nvSpPr>
        <p:spPr>
          <a:xfrm>
            <a:off x="6228184" y="1105580"/>
            <a:ext cx="1944216" cy="523220"/>
          </a:xfrm>
          <a:prstGeom prst="rect">
            <a:avLst/>
          </a:prstGeom>
        </p:spPr>
        <p:txBody>
          <a:bodyPr wrap="square">
            <a:sp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（有自交）</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1" name="矩形 20"/>
          <p:cNvSpPr/>
          <p:nvPr/>
        </p:nvSpPr>
        <p:spPr>
          <a:xfrm>
            <a:off x="6156176" y="3265820"/>
            <a:ext cx="1944216" cy="523220"/>
          </a:xfrm>
          <a:prstGeom prst="rect">
            <a:avLst/>
          </a:prstGeom>
        </p:spPr>
        <p:txBody>
          <a:bodyPr wrap="square">
            <a:sp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无</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自交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3463114223"/>
              </p:ext>
            </p:extLst>
          </p:nvPr>
        </p:nvGraphicFramePr>
        <p:xfrm>
          <a:off x="573148" y="1127758"/>
          <a:ext cx="5799052" cy="553885"/>
        </p:xfrm>
        <a:graphic>
          <a:graphicData uri="http://schemas.openxmlformats.org/presentationml/2006/ole">
            <mc:AlternateContent xmlns:mc="http://schemas.openxmlformats.org/markup-compatibility/2006">
              <mc:Choice xmlns:v="urn:schemas-microsoft-com:vml" Requires="v">
                <p:oleObj spid="_x0000_s70684" name="公式" r:id="rId3" imgW="2438400" imgH="241300" progId="Equation.3">
                  <p:embed/>
                </p:oleObj>
              </mc:Choice>
              <mc:Fallback>
                <p:oleObj name="公式" r:id="rId3" imgW="2438400" imgH="2413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3148" y="1127758"/>
                        <a:ext cx="5799052" cy="553885"/>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1332217120"/>
              </p:ext>
            </p:extLst>
          </p:nvPr>
        </p:nvGraphicFramePr>
        <p:xfrm>
          <a:off x="611560" y="3240360"/>
          <a:ext cx="5744557" cy="548680"/>
        </p:xfrm>
        <a:graphic>
          <a:graphicData uri="http://schemas.openxmlformats.org/presentationml/2006/ole">
            <mc:AlternateContent xmlns:mc="http://schemas.openxmlformats.org/markup-compatibility/2006">
              <mc:Choice xmlns:v="urn:schemas-microsoft-com:vml" Requires="v">
                <p:oleObj spid="_x0000_s70685" name="公式" r:id="rId5" imgW="2438400" imgH="241300" progId="Equation.3">
                  <p:embed/>
                </p:oleObj>
              </mc:Choice>
              <mc:Fallback>
                <p:oleObj name="公式" r:id="rId5" imgW="2438400" imgH="24130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1560" y="3240360"/>
                        <a:ext cx="5744557" cy="548680"/>
                      </a:xfrm>
                      <a:prstGeom prst="rect">
                        <a:avLst/>
                      </a:prstGeom>
                      <a:noFill/>
                    </p:spPr>
                  </p:pic>
                </p:oleObj>
              </mc:Fallback>
            </mc:AlternateContent>
          </a:graphicData>
        </a:graphic>
      </p:graphicFrame>
    </p:spTree>
    <p:extLst>
      <p:ext uri="{BB962C8B-B14F-4D97-AF65-F5344CB8AC3E}">
        <p14:creationId xmlns:p14="http://schemas.microsoft.com/office/powerpoint/2010/main" val="44423374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重复平均和亲本平均的计算</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24" name="对象 23"/>
          <p:cNvGraphicFramePr>
            <a:graphicFrameLocks noChangeAspect="1"/>
          </p:cNvGraphicFramePr>
          <p:nvPr>
            <p:extLst>
              <p:ext uri="{D42A27DB-BD31-4B8C-83A1-F6EECF244321}">
                <p14:modId xmlns:p14="http://schemas.microsoft.com/office/powerpoint/2010/main" val="3583352286"/>
              </p:ext>
            </p:extLst>
          </p:nvPr>
        </p:nvGraphicFramePr>
        <p:xfrm>
          <a:off x="611560" y="980728"/>
          <a:ext cx="2128696" cy="908720"/>
        </p:xfrm>
        <a:graphic>
          <a:graphicData uri="http://schemas.openxmlformats.org/presentationml/2006/ole">
            <mc:AlternateContent xmlns:mc="http://schemas.openxmlformats.org/markup-compatibility/2006">
              <mc:Choice xmlns:v="urn:schemas-microsoft-com:vml" Requires="v">
                <p:oleObj spid="_x0000_s71730" name="公式" r:id="rId3" imgW="939800" imgH="419100" progId="Equation.3">
                  <p:embed/>
                </p:oleObj>
              </mc:Choice>
              <mc:Fallback>
                <p:oleObj name="公式" r:id="rId3" imgW="939800" imgH="4191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560" y="980728"/>
                        <a:ext cx="2128696" cy="908720"/>
                      </a:xfrm>
                      <a:prstGeom prst="rect">
                        <a:avLst/>
                      </a:prstGeom>
                      <a:noFill/>
                    </p:spPr>
                  </p:pic>
                </p:oleObj>
              </mc:Fallback>
            </mc:AlternateContent>
          </a:graphicData>
        </a:graphic>
      </p:graphicFrame>
      <p:graphicFrame>
        <p:nvGraphicFramePr>
          <p:cNvPr id="26" name="对象 25"/>
          <p:cNvGraphicFramePr>
            <a:graphicFrameLocks noChangeAspect="1"/>
          </p:cNvGraphicFramePr>
          <p:nvPr>
            <p:extLst>
              <p:ext uri="{D42A27DB-BD31-4B8C-83A1-F6EECF244321}">
                <p14:modId xmlns:p14="http://schemas.microsoft.com/office/powerpoint/2010/main" val="3234039041"/>
              </p:ext>
            </p:extLst>
          </p:nvPr>
        </p:nvGraphicFramePr>
        <p:xfrm>
          <a:off x="611560" y="2044026"/>
          <a:ext cx="2232248" cy="952926"/>
        </p:xfrm>
        <a:graphic>
          <a:graphicData uri="http://schemas.openxmlformats.org/presentationml/2006/ole">
            <mc:AlternateContent xmlns:mc="http://schemas.openxmlformats.org/markup-compatibility/2006">
              <mc:Choice xmlns:v="urn:schemas-microsoft-com:vml" Requires="v">
                <p:oleObj spid="_x0000_s71731" name="公式" r:id="rId5" imgW="939800" imgH="419100" progId="Equation.3">
                  <p:embed/>
                </p:oleObj>
              </mc:Choice>
              <mc:Fallback>
                <p:oleObj name="公式" r:id="rId5" imgW="939800" imgH="4191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1560" y="2044026"/>
                        <a:ext cx="2232248" cy="952926"/>
                      </a:xfrm>
                      <a:prstGeom prst="rect">
                        <a:avLst/>
                      </a:prstGeom>
                      <a:noFill/>
                    </p:spPr>
                  </p:pic>
                </p:oleObj>
              </mc:Fallback>
            </mc:AlternateContent>
          </a:graphicData>
        </a:graphic>
      </p:graphicFrame>
      <p:sp>
        <p:nvSpPr>
          <p:cNvPr id="27" name="矩形 26"/>
          <p:cNvSpPr/>
          <p:nvPr/>
        </p:nvSpPr>
        <p:spPr>
          <a:xfrm>
            <a:off x="2627784" y="1124744"/>
            <a:ext cx="6480720" cy="523220"/>
          </a:xfrm>
          <a:prstGeom prst="rect">
            <a:avLst/>
          </a:prstGeom>
        </p:spPr>
        <p:txBody>
          <a:bodyPr wrap="squar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有</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自交</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j</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3" name="矩形 32"/>
          <p:cNvSpPr/>
          <p:nvPr/>
        </p:nvSpPr>
        <p:spPr>
          <a:xfrm>
            <a:off x="2627784" y="4005064"/>
            <a:ext cx="4320480" cy="523220"/>
          </a:xfrm>
          <a:prstGeom prst="rect">
            <a:avLst/>
          </a:prstGeom>
        </p:spPr>
        <p:txBody>
          <a:bodyPr wrap="squar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有自交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 </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3" name="矩形 12"/>
          <p:cNvSpPr/>
          <p:nvPr/>
        </p:nvSpPr>
        <p:spPr>
          <a:xfrm>
            <a:off x="2699792" y="2204864"/>
            <a:ext cx="6264696" cy="523220"/>
          </a:xfrm>
          <a:prstGeom prst="rect">
            <a:avLst/>
          </a:prstGeom>
        </p:spPr>
        <p:txBody>
          <a:bodyPr wrap="squar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无</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自交），</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j</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6" name="对象 5"/>
          <p:cNvGraphicFramePr>
            <a:graphicFrameLocks noChangeAspect="1"/>
          </p:cNvGraphicFramePr>
          <p:nvPr>
            <p:extLst>
              <p:ext uri="{D42A27DB-BD31-4B8C-83A1-F6EECF244321}">
                <p14:modId xmlns:p14="http://schemas.microsoft.com/office/powerpoint/2010/main" val="797835458"/>
              </p:ext>
            </p:extLst>
          </p:nvPr>
        </p:nvGraphicFramePr>
        <p:xfrm>
          <a:off x="606216" y="3068960"/>
          <a:ext cx="4973896" cy="941576"/>
        </p:xfrm>
        <a:graphic>
          <a:graphicData uri="http://schemas.openxmlformats.org/presentationml/2006/ole">
            <mc:AlternateContent xmlns:mc="http://schemas.openxmlformats.org/markup-compatibility/2006">
              <mc:Choice xmlns:v="urn:schemas-microsoft-com:vml" Requires="v">
                <p:oleObj spid="_x0000_s71732" name="公式" r:id="rId7" imgW="2209800" imgH="431800" progId="Equation.3">
                  <p:embed/>
                </p:oleObj>
              </mc:Choice>
              <mc:Fallback>
                <p:oleObj name="公式" r:id="rId7" imgW="2209800" imgH="431800" progId="Equation.3">
                  <p:embed/>
                  <p:pic>
                    <p:nvPicPr>
                      <p:cNvPr id="0" name="Object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6216" y="3068960"/>
                        <a:ext cx="4973896" cy="941576"/>
                      </a:xfrm>
                      <a:prstGeom prst="rect">
                        <a:avLst/>
                      </a:prstGeom>
                      <a:noFill/>
                    </p:spPr>
                  </p:pic>
                </p:oleObj>
              </mc:Fallback>
            </mc:AlternateContent>
          </a:graphicData>
        </a:graphic>
      </p:graphicFrame>
      <p:graphicFrame>
        <p:nvGraphicFramePr>
          <p:cNvPr id="8" name="对象 7"/>
          <p:cNvGraphicFramePr>
            <a:graphicFrameLocks noChangeAspect="1"/>
          </p:cNvGraphicFramePr>
          <p:nvPr>
            <p:extLst>
              <p:ext uri="{D42A27DB-BD31-4B8C-83A1-F6EECF244321}">
                <p14:modId xmlns:p14="http://schemas.microsoft.com/office/powerpoint/2010/main" val="3783938073"/>
              </p:ext>
            </p:extLst>
          </p:nvPr>
        </p:nvGraphicFramePr>
        <p:xfrm>
          <a:off x="611560" y="4536504"/>
          <a:ext cx="3844320" cy="908720"/>
        </p:xfrm>
        <a:graphic>
          <a:graphicData uri="http://schemas.openxmlformats.org/presentationml/2006/ole">
            <mc:AlternateContent xmlns:mc="http://schemas.openxmlformats.org/markup-compatibility/2006">
              <mc:Choice xmlns:v="urn:schemas-microsoft-com:vml" Requires="v">
                <p:oleObj spid="_x0000_s71733" name="公式" r:id="rId9" imgW="1765300" imgH="431800" progId="Equation.3">
                  <p:embed/>
                </p:oleObj>
              </mc:Choice>
              <mc:Fallback>
                <p:oleObj name="公式" r:id="rId9" imgW="1765300" imgH="431800" progId="Equation.3">
                  <p:embed/>
                  <p:pic>
                    <p:nvPicPr>
                      <p:cNvPr id="0" name="Object 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1560" y="4536504"/>
                        <a:ext cx="3844320" cy="908720"/>
                      </a:xfrm>
                      <a:prstGeom prst="rect">
                        <a:avLst/>
                      </a:prstGeom>
                      <a:noFill/>
                    </p:spPr>
                  </p:pic>
                </p:oleObj>
              </mc:Fallback>
            </mc:AlternateContent>
          </a:graphicData>
        </a:graphic>
      </p:graphicFrame>
      <p:sp>
        <p:nvSpPr>
          <p:cNvPr id="18" name="矩形 17"/>
          <p:cNvSpPr/>
          <p:nvPr/>
        </p:nvSpPr>
        <p:spPr>
          <a:xfrm>
            <a:off x="4283968" y="4705980"/>
            <a:ext cx="2304256" cy="523220"/>
          </a:xfrm>
          <a:prstGeom prst="rect">
            <a:avLst/>
          </a:prstGeom>
        </p:spPr>
        <p:txBody>
          <a:bodyPr wrap="squar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无</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自交</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6960973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3034</TotalTime>
  <Words>10566</Words>
  <Application>Microsoft Office PowerPoint</Application>
  <PresentationFormat>全屏显示(4:3)</PresentationFormat>
  <Paragraphs>1170</Paragraphs>
  <Slides>123</Slides>
  <Notes>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123</vt:i4>
      </vt:variant>
    </vt:vector>
  </HeadingPairs>
  <TitlesOfParts>
    <vt:vector size="125" baseType="lpstr">
      <vt:lpstr>Office 主题</vt:lpstr>
      <vt:lpstr>公式</vt:lpstr>
      <vt:lpstr>第12章  纯系品种选育与杂种优势利用</vt:lpstr>
      <vt:lpstr>本章的主要内容</vt:lpstr>
      <vt:lpstr>§12.1 自交过程中的选择与纯系品种选育</vt:lpstr>
      <vt:lpstr>纯系品种的选育</vt:lpstr>
      <vt:lpstr>纯系品种选育的一般过程</vt:lpstr>
      <vt:lpstr>CIMMYT面包小麦育种流程图    包含修饰系谱（MODPED）和选择混合（SELBLK）两种选择方法</vt:lpstr>
      <vt:lpstr>选育纯系的常用方法和穿梭育种</vt:lpstr>
      <vt:lpstr>纯系选育过程中的决策问题</vt:lpstr>
      <vt:lpstr>理想的育种群体</vt:lpstr>
      <vt:lpstr>不同均值和方差的育种群体</vt:lpstr>
      <vt:lpstr>重组近交家系的群体均值</vt:lpstr>
      <vt:lpstr>F1衍生近交家系群体均值与亲本的关系</vt:lpstr>
      <vt:lpstr>BC1衍生近交家系群体均值与亲本的关系</vt:lpstr>
      <vt:lpstr>高遗传方差的重要性</vt:lpstr>
      <vt:lpstr>适宜的回交次数</vt:lpstr>
      <vt:lpstr>回交育种的模拟比较研究</vt:lpstr>
      <vt:lpstr>自交过程中的选择</vt:lpstr>
      <vt:lpstr>家系间、家系内的遗传力和相对选择效率</vt:lpstr>
      <vt:lpstr>不同自交世代和遗传力下家系间选择相对于家系内选择的效率</vt:lpstr>
      <vt:lpstr>§12.2 近交衰退与杂种优势</vt:lpstr>
      <vt:lpstr>近交衰退与杂种优势</vt:lpstr>
      <vt:lpstr>近交衰退与杂种优势的关系</vt:lpstr>
      <vt:lpstr>杂种优势与杂交种选育</vt:lpstr>
      <vt:lpstr>杂种优势的不同含义</vt:lpstr>
      <vt:lpstr>不同作物的产量性状超中亲杂种优势</vt:lpstr>
      <vt:lpstr>近交衰退或杂种优势的参照群体</vt:lpstr>
      <vt:lpstr>近交群体的均值和遗传方差计算</vt:lpstr>
      <vt:lpstr>单座位加显性遗传模型下，随机交配群体、近交群体的均值和遗传方差</vt:lpstr>
      <vt:lpstr>近交群体均值和遗传方差的变化量</vt:lpstr>
      <vt:lpstr>近交群体均值和遗传方差的变化量</vt:lpstr>
      <vt:lpstr>单基因模型下群体均值（上）和群体方差（下）随近交系数的变化</vt:lpstr>
      <vt:lpstr>家系内的加性方差遗传力</vt:lpstr>
      <vt:lpstr>近交家系间的加性遗传方差和总方差</vt:lpstr>
      <vt:lpstr>杂种优势的度量</vt:lpstr>
      <vt:lpstr>亲本群体的均值和中亲值</vt:lpstr>
      <vt:lpstr>两个亲本群体的配子基因型频率及杂交群体的均值和遗传方差计算</vt:lpstr>
      <vt:lpstr>杂交F1群体的均值和中亲优势</vt:lpstr>
      <vt:lpstr>杂交F1群体的均值和中亲优势</vt:lpstr>
      <vt:lpstr>杂交F2群体的均值和中亲优势</vt:lpstr>
      <vt:lpstr>杂种优势的其他度量方法</vt:lpstr>
      <vt:lpstr>杂种优势与亲本遗传差异的关系</vt:lpstr>
      <vt:lpstr>玉米杂交F1的平均单株产量（lb）与亲本自交系遗传差异的关系</vt:lpstr>
      <vt:lpstr>遗传方差在杂交F1间和杂交F1内的分解</vt:lpstr>
      <vt:lpstr>杂交F1间的协方差</vt:lpstr>
      <vt:lpstr>杂交F1内的方差</vt:lpstr>
      <vt:lpstr>杂种优势的遗传基础</vt:lpstr>
      <vt:lpstr>杂种优势遗传基础的显性假说</vt:lpstr>
      <vt:lpstr>两个基因座位下显性产生的杂种优势</vt:lpstr>
      <vt:lpstr>显性假说的两种反对意见</vt:lpstr>
      <vt:lpstr>杂种优势遗传基础的超显性假说</vt:lpstr>
      <vt:lpstr>紧密连锁引起的假超显性</vt:lpstr>
      <vt:lpstr>互斥连锁引起的假超显性</vt:lpstr>
      <vt:lpstr>无显性的上位性互作 均值m=4、两个座位的加性效应分别等于1和2、它们之间的加性×加性上位性互作效应等于2、其它效应均等于0时</vt:lpstr>
      <vt:lpstr>上位性效应对杂种优势的作用</vt:lpstr>
      <vt:lpstr>杂种优势的分子遗传学基础</vt:lpstr>
      <vt:lpstr>杂种优势的分子遗传学基础</vt:lpstr>
      <vt:lpstr>杂种优势的分子遗传学基础</vt:lpstr>
      <vt:lpstr>杂种优势的利用</vt:lpstr>
      <vt:lpstr>§12.3 配合力与双列杂交设计</vt:lpstr>
      <vt:lpstr>近交系的一般配合力</vt:lpstr>
      <vt:lpstr>两个近交系的特殊配合力</vt:lpstr>
      <vt:lpstr>遗传方差在配合力上的分解</vt:lpstr>
      <vt:lpstr>一般配合力的方差</vt:lpstr>
      <vt:lpstr>一般配合力的方差</vt:lpstr>
      <vt:lpstr>一般配合力的方差</vt:lpstr>
      <vt:lpstr>双列杂交遗传交配设计</vt:lpstr>
      <vt:lpstr>完全双列杂交及其类型</vt:lpstr>
      <vt:lpstr>不完全双列杂交</vt:lpstr>
      <vt:lpstr>不完全双列杂交与NCII设计的异同</vt:lpstr>
      <vt:lpstr>不完全双列杂交与NCII设计的异同</vt:lpstr>
      <vt:lpstr>包含9个亲本的双列杂交设计</vt:lpstr>
      <vt:lpstr>包含6个亲本、36个组合、两次重复的完全双列杂交</vt:lpstr>
      <vt:lpstr>不完全双列杂交设计的统计分析</vt:lpstr>
      <vt:lpstr>利用一般配合力预测杂交组合</vt:lpstr>
      <vt:lpstr>不完全双列杂交方差分析表</vt:lpstr>
      <vt:lpstr>利用表12.9重复平均数得到的亲本GCA和SCA估计值</vt:lpstr>
      <vt:lpstr>利用表12.8数据的不完全双列杂交方差分析</vt:lpstr>
      <vt:lpstr>利用一般配合力的杂交组合预测值</vt:lpstr>
      <vt:lpstr>包含正反交（有或无自交）的完全双列杂交</vt:lpstr>
      <vt:lpstr>包含正反交（有或无自交）的完全双列杂交</vt:lpstr>
      <vt:lpstr>包含正反交完全双列杂交的线性模型</vt:lpstr>
      <vt:lpstr>重复平均和总平均的计算</vt:lpstr>
      <vt:lpstr>行平均和列平均的计算</vt:lpstr>
      <vt:lpstr>样本均值与配合力的关系</vt:lpstr>
      <vt:lpstr>样本均值与配合力的关系</vt:lpstr>
      <vt:lpstr>样本均值与GCA关系及GCA计算</vt:lpstr>
      <vt:lpstr>SCA和剩余效应计算</vt:lpstr>
      <vt:lpstr>有自交的方差分析自由度与平方和</vt:lpstr>
      <vt:lpstr>包含正交、反交和自交的完全双列杂交方差分析表 亲本数为p，配制包括正交、反交和自交所有可能的p2个组合，每个组合有r次重复观察值</vt:lpstr>
      <vt:lpstr>无自交的方差分析自由度与平方和</vt:lpstr>
      <vt:lpstr>包含正、反交的完全双列杂交方差分析表 亲本数为p，配制包括正、反交的所有p(p-1)个组合，每个组合有r次重复观察值</vt:lpstr>
      <vt:lpstr>利用表12.9中36个组合重复平均数得到的GCA和SCA估计值</vt:lpstr>
      <vt:lpstr>利用表12.9中36个组合、两次重复观测值的方差分析</vt:lpstr>
      <vt:lpstr>利用表12.9中15个正交、15个反交重复平均数得到的GCA和SCA估计值</vt:lpstr>
      <vt:lpstr>利用表12.9中15个正交、15个反交两次重复平均数得到的方差分析结果</vt:lpstr>
      <vt:lpstr>利用一般配合力的杂交组合预测值</vt:lpstr>
      <vt:lpstr>包含正交（有或无自交）的完全双列杂交</vt:lpstr>
      <vt:lpstr>包含正交完全双列杂交的线性模型</vt:lpstr>
      <vt:lpstr>重复平均和亲本平均的计算</vt:lpstr>
      <vt:lpstr>总平均、各种平均与配合力的关系</vt:lpstr>
      <vt:lpstr>GCA的计算</vt:lpstr>
      <vt:lpstr>SCA和剩余效应计算</vt:lpstr>
      <vt:lpstr>有自交的方差分析自由度与平方和</vt:lpstr>
      <vt:lpstr>包含正交和自交的完全双列杂交方差分析表 亲本数为p，配制p(p-1)/2个正交和p个自交，共p(p+1)/2个，每个组合有r次重复观察值</vt:lpstr>
      <vt:lpstr>无自交的方差分析自由度与平方和</vt:lpstr>
      <vt:lpstr>只包含正交的完全双列杂交方差分析表 亲本数为p，配制包括p(p-1)/2个正交组合，每个组合有r次重复观察值</vt:lpstr>
      <vt:lpstr>重复平均数、一般配合力和特殊配合力估计 6个亲本的15个正交和6个自交完全双列杂交设计</vt:lpstr>
      <vt:lpstr>重复平均数、一般配合力和特殊配合力估计 6个亲本的15个正交完全双列杂交设计</vt:lpstr>
      <vt:lpstr>利用表12.8中15个正交及有自交和无自交两次重复观测数据的方差分析</vt:lpstr>
      <vt:lpstr>利用一般配合力的杂交组合预测值</vt:lpstr>
      <vt:lpstr>§12.4 轮回选择与群体改良</vt:lpstr>
      <vt:lpstr>轮回选择育种方法与群体改良</vt:lpstr>
      <vt:lpstr>轮回选择的优点</vt:lpstr>
      <vt:lpstr>玉米蛋白质和油份含量的长期选择试验</vt:lpstr>
      <vt:lpstr>玉米蛋白质和油份含量的长期选择试验</vt:lpstr>
      <vt:lpstr>玉米蛋白质和油份含量的长期选择试验</vt:lpstr>
      <vt:lpstr>群体间和群体内轮回选择</vt:lpstr>
      <vt:lpstr>常用的玉米轮回选择方法</vt:lpstr>
      <vt:lpstr>常用的轮回选择方法的预期遗传进度</vt:lpstr>
      <vt:lpstr>杂种优势预测与配合力选择</vt:lpstr>
      <vt:lpstr>杂种优势预测与配合力选择</vt:lpstr>
      <vt:lpstr>杂种优势预测与配合力选择</vt:lpstr>
      <vt:lpstr>杂种优势预测与配合力选择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第7章  双亲杂交后代的遗传分析</dc:title>
  <dc:creator>WangJK</dc:creator>
  <cp:lastModifiedBy>2014CB138105</cp:lastModifiedBy>
  <cp:revision>367</cp:revision>
  <dcterms:created xsi:type="dcterms:W3CDTF">2016-09-18T00:36:05Z</dcterms:created>
  <dcterms:modified xsi:type="dcterms:W3CDTF">2016-10-31T07:05:43Z</dcterms:modified>
</cp:coreProperties>
</file>