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2"/>
  </p:notesMasterIdLst>
  <p:sldIdLst>
    <p:sldId id="256" r:id="rId2"/>
    <p:sldId id="257" r:id="rId3"/>
    <p:sldId id="259" r:id="rId4"/>
    <p:sldId id="263" r:id="rId5"/>
    <p:sldId id="264" r:id="rId6"/>
    <p:sldId id="266" r:id="rId7"/>
    <p:sldId id="265" r:id="rId8"/>
    <p:sldId id="267" r:id="rId9"/>
    <p:sldId id="268" r:id="rId10"/>
    <p:sldId id="269" r:id="rId11"/>
    <p:sldId id="270" r:id="rId12"/>
    <p:sldId id="271" r:id="rId13"/>
    <p:sldId id="272" r:id="rId14"/>
    <p:sldId id="273" r:id="rId15"/>
    <p:sldId id="260"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74"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3" r:id="rId45"/>
    <p:sldId id="304" r:id="rId46"/>
    <p:sldId id="305" r:id="rId47"/>
    <p:sldId id="306" r:id="rId48"/>
    <p:sldId id="307" r:id="rId49"/>
    <p:sldId id="308" r:id="rId50"/>
    <p:sldId id="309" r:id="rId51"/>
    <p:sldId id="311" r:id="rId52"/>
    <p:sldId id="310" r:id="rId53"/>
    <p:sldId id="312" r:id="rId54"/>
    <p:sldId id="313" r:id="rId55"/>
    <p:sldId id="314" r:id="rId56"/>
    <p:sldId id="315" r:id="rId57"/>
    <p:sldId id="317" r:id="rId58"/>
    <p:sldId id="316" r:id="rId59"/>
    <p:sldId id="318" r:id="rId60"/>
    <p:sldId id="319" r:id="rId61"/>
    <p:sldId id="320" r:id="rId62"/>
    <p:sldId id="321" r:id="rId63"/>
    <p:sldId id="322" r:id="rId64"/>
    <p:sldId id="323" r:id="rId65"/>
    <p:sldId id="324" r:id="rId66"/>
    <p:sldId id="261" r:id="rId67"/>
    <p:sldId id="325" r:id="rId68"/>
    <p:sldId id="326" r:id="rId69"/>
    <p:sldId id="327" r:id="rId70"/>
    <p:sldId id="328" r:id="rId71"/>
    <p:sldId id="329" r:id="rId72"/>
    <p:sldId id="330" r:id="rId73"/>
    <p:sldId id="331" r:id="rId74"/>
    <p:sldId id="332" r:id="rId75"/>
    <p:sldId id="333" r:id="rId76"/>
    <p:sldId id="334" r:id="rId77"/>
    <p:sldId id="335" r:id="rId78"/>
    <p:sldId id="336" r:id="rId79"/>
    <p:sldId id="337" r:id="rId80"/>
    <p:sldId id="338" r:id="rId81"/>
    <p:sldId id="339" r:id="rId82"/>
    <p:sldId id="340" r:id="rId83"/>
    <p:sldId id="341" r:id="rId84"/>
    <p:sldId id="342" r:id="rId85"/>
    <p:sldId id="343" r:id="rId86"/>
    <p:sldId id="344" r:id="rId87"/>
    <p:sldId id="346" r:id="rId88"/>
    <p:sldId id="345" r:id="rId89"/>
    <p:sldId id="262" r:id="rId90"/>
    <p:sldId id="347" r:id="rId91"/>
    <p:sldId id="348" r:id="rId92"/>
    <p:sldId id="349" r:id="rId93"/>
    <p:sldId id="350" r:id="rId94"/>
    <p:sldId id="351" r:id="rId95"/>
    <p:sldId id="352" r:id="rId96"/>
    <p:sldId id="353" r:id="rId97"/>
    <p:sldId id="354" r:id="rId98"/>
    <p:sldId id="355" r:id="rId99"/>
    <p:sldId id="356" r:id="rId100"/>
    <p:sldId id="357" r:id="rId101"/>
    <p:sldId id="358" r:id="rId102"/>
    <p:sldId id="359" r:id="rId103"/>
    <p:sldId id="360" r:id="rId104"/>
    <p:sldId id="361" r:id="rId105"/>
    <p:sldId id="362" r:id="rId106"/>
    <p:sldId id="363" r:id="rId107"/>
    <p:sldId id="364" r:id="rId108"/>
    <p:sldId id="365" r:id="rId109"/>
    <p:sldId id="366" r:id="rId110"/>
    <p:sldId id="367" r:id="rId11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15" autoAdjust="0"/>
    <p:restoredTop sz="94660"/>
  </p:normalViewPr>
  <p:slideViewPr>
    <p:cSldViewPr>
      <p:cViewPr varScale="1">
        <p:scale>
          <a:sx n="72" d="100"/>
          <a:sy n="72" d="100"/>
        </p:scale>
        <p:origin x="-96" y="-374"/>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 Id="rId6" Type="http://schemas.openxmlformats.org/officeDocument/2006/relationships/image" Target="../media/image36.wmf"/><Relationship Id="rId5" Type="http://schemas.openxmlformats.org/officeDocument/2006/relationships/image" Target="../media/image35.wmf"/><Relationship Id="rId4" Type="http://schemas.openxmlformats.org/officeDocument/2006/relationships/image" Target="../media/image34.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 Id="rId4" Type="http://schemas.openxmlformats.org/officeDocument/2006/relationships/image" Target="../media/image43.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53.wmf"/><Relationship Id="rId1" Type="http://schemas.openxmlformats.org/officeDocument/2006/relationships/image" Target="../media/image52.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56.wmf"/><Relationship Id="rId7" Type="http://schemas.openxmlformats.org/officeDocument/2006/relationships/image" Target="../media/image60.wmf"/><Relationship Id="rId2" Type="http://schemas.openxmlformats.org/officeDocument/2006/relationships/image" Target="../media/image55.wmf"/><Relationship Id="rId1" Type="http://schemas.openxmlformats.org/officeDocument/2006/relationships/image" Target="../media/image54.wmf"/><Relationship Id="rId6" Type="http://schemas.openxmlformats.org/officeDocument/2006/relationships/image" Target="../media/image59.wmf"/><Relationship Id="rId5" Type="http://schemas.openxmlformats.org/officeDocument/2006/relationships/image" Target="../media/image58.wmf"/><Relationship Id="rId4" Type="http://schemas.openxmlformats.org/officeDocument/2006/relationships/image" Target="../media/image57.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61.wmf"/></Relationships>
</file>

<file path=ppt/drawings/_rels/vmlDrawing25.vml.rels><?xml version="1.0" encoding="UTF-8" standalone="yes"?>
<Relationships xmlns="http://schemas.openxmlformats.org/package/2006/relationships"><Relationship Id="rId8" Type="http://schemas.openxmlformats.org/officeDocument/2006/relationships/image" Target="../media/image69.wmf"/><Relationship Id="rId3" Type="http://schemas.openxmlformats.org/officeDocument/2006/relationships/image" Target="../media/image64.wmf"/><Relationship Id="rId7" Type="http://schemas.openxmlformats.org/officeDocument/2006/relationships/image" Target="../media/image68.wmf"/><Relationship Id="rId2" Type="http://schemas.openxmlformats.org/officeDocument/2006/relationships/image" Target="../media/image63.wmf"/><Relationship Id="rId1" Type="http://schemas.openxmlformats.org/officeDocument/2006/relationships/image" Target="../media/image62.wmf"/><Relationship Id="rId6" Type="http://schemas.openxmlformats.org/officeDocument/2006/relationships/image" Target="../media/image67.wmf"/><Relationship Id="rId5" Type="http://schemas.openxmlformats.org/officeDocument/2006/relationships/image" Target="../media/image66.wmf"/><Relationship Id="rId4" Type="http://schemas.openxmlformats.org/officeDocument/2006/relationships/image" Target="../media/image65.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73.wmf"/><Relationship Id="rId2" Type="http://schemas.openxmlformats.org/officeDocument/2006/relationships/image" Target="../media/image72.wmf"/><Relationship Id="rId1" Type="http://schemas.openxmlformats.org/officeDocument/2006/relationships/image" Target="../media/image71.wmf"/><Relationship Id="rId6" Type="http://schemas.openxmlformats.org/officeDocument/2006/relationships/image" Target="../media/image76.wmf"/><Relationship Id="rId5" Type="http://schemas.openxmlformats.org/officeDocument/2006/relationships/image" Target="../media/image75.wmf"/><Relationship Id="rId4" Type="http://schemas.openxmlformats.org/officeDocument/2006/relationships/image" Target="../media/image74.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79.wmf"/><Relationship Id="rId2" Type="http://schemas.openxmlformats.org/officeDocument/2006/relationships/image" Target="../media/image78.wmf"/><Relationship Id="rId1" Type="http://schemas.openxmlformats.org/officeDocument/2006/relationships/image" Target="../media/image77.wmf"/><Relationship Id="rId6" Type="http://schemas.openxmlformats.org/officeDocument/2006/relationships/image" Target="../media/image82.wmf"/><Relationship Id="rId5" Type="http://schemas.openxmlformats.org/officeDocument/2006/relationships/image" Target="../media/image81.wmf"/><Relationship Id="rId4" Type="http://schemas.openxmlformats.org/officeDocument/2006/relationships/image" Target="../media/image80.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85.wmf"/><Relationship Id="rId2" Type="http://schemas.openxmlformats.org/officeDocument/2006/relationships/image" Target="../media/image84.wmf"/><Relationship Id="rId1" Type="http://schemas.openxmlformats.org/officeDocument/2006/relationships/image" Target="../media/image83.wmf"/><Relationship Id="rId4" Type="http://schemas.openxmlformats.org/officeDocument/2006/relationships/image" Target="../media/image86.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89.wmf"/><Relationship Id="rId2" Type="http://schemas.openxmlformats.org/officeDocument/2006/relationships/image" Target="../media/image88.wmf"/><Relationship Id="rId1" Type="http://schemas.openxmlformats.org/officeDocument/2006/relationships/image" Target="../media/image8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30.vml.rels><?xml version="1.0" encoding="UTF-8" standalone="yes"?>
<Relationships xmlns="http://schemas.openxmlformats.org/package/2006/relationships"><Relationship Id="rId2" Type="http://schemas.openxmlformats.org/officeDocument/2006/relationships/image" Target="../media/image91.wmf"/><Relationship Id="rId1" Type="http://schemas.openxmlformats.org/officeDocument/2006/relationships/image" Target="../media/image90.wmf"/></Relationships>
</file>

<file path=ppt/drawings/_rels/vmlDrawing31.vml.rels><?xml version="1.0" encoding="UTF-8" standalone="yes"?>
<Relationships xmlns="http://schemas.openxmlformats.org/package/2006/relationships"><Relationship Id="rId3" Type="http://schemas.openxmlformats.org/officeDocument/2006/relationships/image" Target="../media/image94.wmf"/><Relationship Id="rId2" Type="http://schemas.openxmlformats.org/officeDocument/2006/relationships/image" Target="../media/image93.wmf"/><Relationship Id="rId1" Type="http://schemas.openxmlformats.org/officeDocument/2006/relationships/image" Target="../media/image92.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95.wmf"/></Relationships>
</file>

<file path=ppt/drawings/_rels/vmlDrawing33.vml.rels><?xml version="1.0" encoding="UTF-8" standalone="yes"?>
<Relationships xmlns="http://schemas.openxmlformats.org/package/2006/relationships"><Relationship Id="rId3" Type="http://schemas.openxmlformats.org/officeDocument/2006/relationships/image" Target="../media/image98.wmf"/><Relationship Id="rId2" Type="http://schemas.openxmlformats.org/officeDocument/2006/relationships/image" Target="../media/image97.wmf"/><Relationship Id="rId1" Type="http://schemas.openxmlformats.org/officeDocument/2006/relationships/image" Target="../media/image96.wmf"/><Relationship Id="rId6" Type="http://schemas.openxmlformats.org/officeDocument/2006/relationships/image" Target="../media/image101.wmf"/><Relationship Id="rId5" Type="http://schemas.openxmlformats.org/officeDocument/2006/relationships/image" Target="../media/image100.wmf"/><Relationship Id="rId4" Type="http://schemas.openxmlformats.org/officeDocument/2006/relationships/image" Target="../media/image99.wmf"/></Relationships>
</file>

<file path=ppt/drawings/_rels/vmlDrawing34.vml.rels><?xml version="1.0" encoding="UTF-8" standalone="yes"?>
<Relationships xmlns="http://schemas.openxmlformats.org/package/2006/relationships"><Relationship Id="rId2" Type="http://schemas.openxmlformats.org/officeDocument/2006/relationships/image" Target="../media/image103.wmf"/><Relationship Id="rId1" Type="http://schemas.openxmlformats.org/officeDocument/2006/relationships/image" Target="../media/image102.wmf"/></Relationships>
</file>

<file path=ppt/drawings/_rels/vmlDrawing35.vml.rels><?xml version="1.0" encoding="UTF-8" standalone="yes"?>
<Relationships xmlns="http://schemas.openxmlformats.org/package/2006/relationships"><Relationship Id="rId3" Type="http://schemas.openxmlformats.org/officeDocument/2006/relationships/image" Target="../media/image106.wmf"/><Relationship Id="rId2" Type="http://schemas.openxmlformats.org/officeDocument/2006/relationships/image" Target="../media/image105.wmf"/><Relationship Id="rId1" Type="http://schemas.openxmlformats.org/officeDocument/2006/relationships/image" Target="../media/image104.wmf"/><Relationship Id="rId4" Type="http://schemas.openxmlformats.org/officeDocument/2006/relationships/image" Target="../media/image107.wmf"/></Relationships>
</file>

<file path=ppt/drawings/_rels/vmlDrawing36.vml.rels><?xml version="1.0" encoding="UTF-8" standalone="yes"?>
<Relationships xmlns="http://schemas.openxmlformats.org/package/2006/relationships"><Relationship Id="rId2" Type="http://schemas.openxmlformats.org/officeDocument/2006/relationships/image" Target="../media/image109.wmf"/><Relationship Id="rId1" Type="http://schemas.openxmlformats.org/officeDocument/2006/relationships/image" Target="../media/image108.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110.wmf"/></Relationships>
</file>

<file path=ppt/drawings/_rels/vmlDrawing38.vml.rels><?xml version="1.0" encoding="UTF-8" standalone="yes"?>
<Relationships xmlns="http://schemas.openxmlformats.org/package/2006/relationships"><Relationship Id="rId2" Type="http://schemas.openxmlformats.org/officeDocument/2006/relationships/image" Target="../media/image112.wmf"/><Relationship Id="rId1" Type="http://schemas.openxmlformats.org/officeDocument/2006/relationships/image" Target="../media/image111.wmf"/></Relationships>
</file>

<file path=ppt/drawings/_rels/vmlDrawing39.vml.rels><?xml version="1.0" encoding="UTF-8" standalone="yes"?>
<Relationships xmlns="http://schemas.openxmlformats.org/package/2006/relationships"><Relationship Id="rId2" Type="http://schemas.openxmlformats.org/officeDocument/2006/relationships/image" Target="../media/image114.wmf"/><Relationship Id="rId1" Type="http://schemas.openxmlformats.org/officeDocument/2006/relationships/image" Target="../media/image11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0.vml.rels><?xml version="1.0" encoding="UTF-8" standalone="yes"?>
<Relationships xmlns="http://schemas.openxmlformats.org/package/2006/relationships"><Relationship Id="rId1" Type="http://schemas.openxmlformats.org/officeDocument/2006/relationships/image" Target="../media/image115.wmf"/></Relationships>
</file>

<file path=ppt/drawings/_rels/vmlDrawing41.vml.rels><?xml version="1.0" encoding="UTF-8" standalone="yes"?>
<Relationships xmlns="http://schemas.openxmlformats.org/package/2006/relationships"><Relationship Id="rId3" Type="http://schemas.openxmlformats.org/officeDocument/2006/relationships/image" Target="../media/image118.wmf"/><Relationship Id="rId7" Type="http://schemas.openxmlformats.org/officeDocument/2006/relationships/image" Target="../media/image122.wmf"/><Relationship Id="rId2" Type="http://schemas.openxmlformats.org/officeDocument/2006/relationships/image" Target="../media/image117.wmf"/><Relationship Id="rId1" Type="http://schemas.openxmlformats.org/officeDocument/2006/relationships/image" Target="../media/image116.wmf"/><Relationship Id="rId6" Type="http://schemas.openxmlformats.org/officeDocument/2006/relationships/image" Target="../media/image121.wmf"/><Relationship Id="rId5" Type="http://schemas.openxmlformats.org/officeDocument/2006/relationships/image" Target="../media/image120.wmf"/><Relationship Id="rId4" Type="http://schemas.openxmlformats.org/officeDocument/2006/relationships/image" Target="../media/image119.wmf"/></Relationships>
</file>

<file path=ppt/drawings/_rels/vmlDrawing42.vml.rels><?xml version="1.0" encoding="UTF-8" standalone="yes"?>
<Relationships xmlns="http://schemas.openxmlformats.org/package/2006/relationships"><Relationship Id="rId1" Type="http://schemas.openxmlformats.org/officeDocument/2006/relationships/image" Target="../media/image123.wmf"/></Relationships>
</file>

<file path=ppt/drawings/_rels/vmlDrawing43.vml.rels><?xml version="1.0" encoding="UTF-8" standalone="yes"?>
<Relationships xmlns="http://schemas.openxmlformats.org/package/2006/relationships"><Relationship Id="rId2" Type="http://schemas.openxmlformats.org/officeDocument/2006/relationships/image" Target="../media/image125.wmf"/><Relationship Id="rId1" Type="http://schemas.openxmlformats.org/officeDocument/2006/relationships/image" Target="../media/image124.wmf"/></Relationships>
</file>

<file path=ppt/drawings/_rels/vmlDrawing44.vml.rels><?xml version="1.0" encoding="UTF-8" standalone="yes"?>
<Relationships xmlns="http://schemas.openxmlformats.org/package/2006/relationships"><Relationship Id="rId2" Type="http://schemas.openxmlformats.org/officeDocument/2006/relationships/image" Target="../media/image127.wmf"/><Relationship Id="rId1" Type="http://schemas.openxmlformats.org/officeDocument/2006/relationships/image" Target="../media/image126.wmf"/></Relationships>
</file>

<file path=ppt/drawings/_rels/vmlDrawing45.vml.rels><?xml version="1.0" encoding="UTF-8" standalone="yes"?>
<Relationships xmlns="http://schemas.openxmlformats.org/package/2006/relationships"><Relationship Id="rId2" Type="http://schemas.openxmlformats.org/officeDocument/2006/relationships/image" Target="../media/image129.wmf"/><Relationship Id="rId1" Type="http://schemas.openxmlformats.org/officeDocument/2006/relationships/image" Target="../media/image128.wmf"/></Relationships>
</file>

<file path=ppt/drawings/_rels/vmlDrawing46.vml.rels><?xml version="1.0" encoding="UTF-8" standalone="yes"?>
<Relationships xmlns="http://schemas.openxmlformats.org/package/2006/relationships"><Relationship Id="rId3" Type="http://schemas.openxmlformats.org/officeDocument/2006/relationships/image" Target="../media/image132.wmf"/><Relationship Id="rId2" Type="http://schemas.openxmlformats.org/officeDocument/2006/relationships/image" Target="../media/image131.wmf"/><Relationship Id="rId1" Type="http://schemas.openxmlformats.org/officeDocument/2006/relationships/image" Target="../media/image130.wmf"/><Relationship Id="rId4" Type="http://schemas.openxmlformats.org/officeDocument/2006/relationships/image" Target="../media/image133.wmf"/></Relationships>
</file>

<file path=ppt/drawings/_rels/vmlDrawing47.vml.rels><?xml version="1.0" encoding="UTF-8" standalone="yes"?>
<Relationships xmlns="http://schemas.openxmlformats.org/package/2006/relationships"><Relationship Id="rId2" Type="http://schemas.openxmlformats.org/officeDocument/2006/relationships/image" Target="../media/image135.wmf"/><Relationship Id="rId1" Type="http://schemas.openxmlformats.org/officeDocument/2006/relationships/image" Target="../media/image134.wmf"/></Relationships>
</file>

<file path=ppt/drawings/_rels/vmlDrawing48.vml.rels><?xml version="1.0" encoding="UTF-8" standalone="yes"?>
<Relationships xmlns="http://schemas.openxmlformats.org/package/2006/relationships"><Relationship Id="rId1" Type="http://schemas.openxmlformats.org/officeDocument/2006/relationships/image" Target="../media/image136.wmf"/></Relationships>
</file>

<file path=ppt/drawings/_rels/vmlDrawing49.vml.rels><?xml version="1.0" encoding="UTF-8" standalone="yes"?>
<Relationships xmlns="http://schemas.openxmlformats.org/package/2006/relationships"><Relationship Id="rId2" Type="http://schemas.openxmlformats.org/officeDocument/2006/relationships/image" Target="../media/image138.wmf"/><Relationship Id="rId1" Type="http://schemas.openxmlformats.org/officeDocument/2006/relationships/image" Target="../media/image13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50.vml.rels><?xml version="1.0" encoding="UTF-8" standalone="yes"?>
<Relationships xmlns="http://schemas.openxmlformats.org/package/2006/relationships"><Relationship Id="rId1" Type="http://schemas.openxmlformats.org/officeDocument/2006/relationships/image" Target="../media/image139.wmf"/></Relationships>
</file>

<file path=ppt/drawings/_rels/vmlDrawing51.vml.rels><?xml version="1.0" encoding="UTF-8" standalone="yes"?>
<Relationships xmlns="http://schemas.openxmlformats.org/package/2006/relationships"><Relationship Id="rId3" Type="http://schemas.openxmlformats.org/officeDocument/2006/relationships/image" Target="../media/image142.wmf"/><Relationship Id="rId2" Type="http://schemas.openxmlformats.org/officeDocument/2006/relationships/image" Target="../media/image141.wmf"/><Relationship Id="rId1" Type="http://schemas.openxmlformats.org/officeDocument/2006/relationships/image" Target="../media/image140.wmf"/><Relationship Id="rId5" Type="http://schemas.openxmlformats.org/officeDocument/2006/relationships/image" Target="../media/image144.wmf"/><Relationship Id="rId4" Type="http://schemas.openxmlformats.org/officeDocument/2006/relationships/image" Target="../media/image143.wmf"/></Relationships>
</file>

<file path=ppt/drawings/_rels/vmlDrawing52.vml.rels><?xml version="1.0" encoding="UTF-8" standalone="yes"?>
<Relationships xmlns="http://schemas.openxmlformats.org/package/2006/relationships"><Relationship Id="rId2" Type="http://schemas.openxmlformats.org/officeDocument/2006/relationships/image" Target="../media/image146.wmf"/><Relationship Id="rId1" Type="http://schemas.openxmlformats.org/officeDocument/2006/relationships/image" Target="../media/image145.wmf"/></Relationships>
</file>

<file path=ppt/drawings/_rels/vmlDrawing53.vml.rels><?xml version="1.0" encoding="UTF-8" standalone="yes"?>
<Relationships xmlns="http://schemas.openxmlformats.org/package/2006/relationships"><Relationship Id="rId2" Type="http://schemas.openxmlformats.org/officeDocument/2006/relationships/image" Target="../media/image148.wmf"/><Relationship Id="rId1" Type="http://schemas.openxmlformats.org/officeDocument/2006/relationships/image" Target="../media/image147.wmf"/></Relationships>
</file>

<file path=ppt/drawings/_rels/vmlDrawing54.vml.rels><?xml version="1.0" encoding="UTF-8" standalone="yes"?>
<Relationships xmlns="http://schemas.openxmlformats.org/package/2006/relationships"><Relationship Id="rId3" Type="http://schemas.openxmlformats.org/officeDocument/2006/relationships/image" Target="../media/image151.wmf"/><Relationship Id="rId2" Type="http://schemas.openxmlformats.org/officeDocument/2006/relationships/image" Target="../media/image150.wmf"/><Relationship Id="rId1" Type="http://schemas.openxmlformats.org/officeDocument/2006/relationships/image" Target="../media/image149.wmf"/><Relationship Id="rId4" Type="http://schemas.openxmlformats.org/officeDocument/2006/relationships/image" Target="../media/image152.wmf"/></Relationships>
</file>

<file path=ppt/drawings/_rels/vmlDrawing55.vml.rels><?xml version="1.0" encoding="UTF-8" standalone="yes"?>
<Relationships xmlns="http://schemas.openxmlformats.org/package/2006/relationships"><Relationship Id="rId1" Type="http://schemas.openxmlformats.org/officeDocument/2006/relationships/image" Target="../media/image153.wmf"/></Relationships>
</file>

<file path=ppt/drawings/_rels/vmlDrawing56.vml.rels><?xml version="1.0" encoding="UTF-8" standalone="yes"?>
<Relationships xmlns="http://schemas.openxmlformats.org/package/2006/relationships"><Relationship Id="rId1" Type="http://schemas.openxmlformats.org/officeDocument/2006/relationships/image" Target="../media/image154.wmf"/></Relationships>
</file>

<file path=ppt/drawings/_rels/vmlDrawing57.vml.rels><?xml version="1.0" encoding="UTF-8" standalone="yes"?>
<Relationships xmlns="http://schemas.openxmlformats.org/package/2006/relationships"><Relationship Id="rId1" Type="http://schemas.openxmlformats.org/officeDocument/2006/relationships/image" Target="../media/image15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14.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15F9F6-6A50-4C18-87C8-DAD290097733}" type="datetimeFigureOut">
              <a:rPr lang="zh-CN" altLang="en-US" smtClean="0"/>
              <a:t>2016/11/22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5AA7E4-8E32-4DE6-B6AC-E89D4D936AD6}" type="slidenum">
              <a:rPr lang="zh-CN" altLang="en-US" smtClean="0"/>
              <a:t>‹#›</a:t>
            </a:fld>
            <a:endParaRPr lang="zh-CN" altLang="en-US"/>
          </a:p>
        </p:txBody>
      </p:sp>
    </p:spTree>
    <p:extLst>
      <p:ext uri="{BB962C8B-B14F-4D97-AF65-F5344CB8AC3E}">
        <p14:creationId xmlns:p14="http://schemas.microsoft.com/office/powerpoint/2010/main" val="3720346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2016/11/22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2016/11/22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2016/11/22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2016/11/22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2016/11/22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sbreeding.net/" TargetMode="External"/><Relationship Id="rId2" Type="http://schemas.openxmlformats.org/officeDocument/2006/relationships/hyperlink" Target="mailto:wangjiankang@caas.c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8" Type="http://schemas.openxmlformats.org/officeDocument/2006/relationships/image" Target="../media/image142.wmf"/><Relationship Id="rId3" Type="http://schemas.openxmlformats.org/officeDocument/2006/relationships/oleObject" Target="../embeddings/oleObject134.bin"/><Relationship Id="rId7" Type="http://schemas.openxmlformats.org/officeDocument/2006/relationships/oleObject" Target="../embeddings/oleObject136.bin"/><Relationship Id="rId12" Type="http://schemas.openxmlformats.org/officeDocument/2006/relationships/image" Target="../media/image144.wmf"/><Relationship Id="rId2" Type="http://schemas.openxmlformats.org/officeDocument/2006/relationships/slideLayout" Target="../slideLayouts/slideLayout2.xml"/><Relationship Id="rId1" Type="http://schemas.openxmlformats.org/officeDocument/2006/relationships/vmlDrawing" Target="../drawings/vmlDrawing51.vml"/><Relationship Id="rId6" Type="http://schemas.openxmlformats.org/officeDocument/2006/relationships/image" Target="../media/image141.wmf"/><Relationship Id="rId11" Type="http://schemas.openxmlformats.org/officeDocument/2006/relationships/oleObject" Target="../embeddings/oleObject138.bin"/><Relationship Id="rId5" Type="http://schemas.openxmlformats.org/officeDocument/2006/relationships/oleObject" Target="../embeddings/oleObject135.bin"/><Relationship Id="rId10" Type="http://schemas.openxmlformats.org/officeDocument/2006/relationships/image" Target="../media/image143.wmf"/><Relationship Id="rId4" Type="http://schemas.openxmlformats.org/officeDocument/2006/relationships/image" Target="../media/image140.wmf"/><Relationship Id="rId9" Type="http://schemas.openxmlformats.org/officeDocument/2006/relationships/oleObject" Target="../embeddings/oleObject137.bin"/></Relationships>
</file>

<file path=ppt/slides/_rels/slide101.xml.rels><?xml version="1.0" encoding="UTF-8" standalone="yes"?>
<Relationships xmlns="http://schemas.openxmlformats.org/package/2006/relationships"><Relationship Id="rId3" Type="http://schemas.openxmlformats.org/officeDocument/2006/relationships/oleObject" Target="../embeddings/oleObject139.bin"/><Relationship Id="rId2" Type="http://schemas.openxmlformats.org/officeDocument/2006/relationships/slideLayout" Target="../slideLayouts/slideLayout2.xml"/><Relationship Id="rId1" Type="http://schemas.openxmlformats.org/officeDocument/2006/relationships/vmlDrawing" Target="../drawings/vmlDrawing52.vml"/><Relationship Id="rId6" Type="http://schemas.openxmlformats.org/officeDocument/2006/relationships/image" Target="../media/image146.wmf"/><Relationship Id="rId5" Type="http://schemas.openxmlformats.org/officeDocument/2006/relationships/oleObject" Target="../embeddings/oleObject140.bin"/><Relationship Id="rId4" Type="http://schemas.openxmlformats.org/officeDocument/2006/relationships/image" Target="../media/image145.wmf"/></Relationships>
</file>

<file path=ppt/slides/_rels/slide102.xml.rels><?xml version="1.0" encoding="UTF-8" standalone="yes"?>
<Relationships xmlns="http://schemas.openxmlformats.org/package/2006/relationships"><Relationship Id="rId3" Type="http://schemas.openxmlformats.org/officeDocument/2006/relationships/oleObject" Target="../embeddings/oleObject141.bin"/><Relationship Id="rId2" Type="http://schemas.openxmlformats.org/officeDocument/2006/relationships/slideLayout" Target="../slideLayouts/slideLayout2.xml"/><Relationship Id="rId1" Type="http://schemas.openxmlformats.org/officeDocument/2006/relationships/vmlDrawing" Target="../drawings/vmlDrawing53.vml"/><Relationship Id="rId6" Type="http://schemas.openxmlformats.org/officeDocument/2006/relationships/image" Target="../media/image148.wmf"/><Relationship Id="rId5" Type="http://schemas.openxmlformats.org/officeDocument/2006/relationships/oleObject" Target="../embeddings/oleObject142.bin"/><Relationship Id="rId4" Type="http://schemas.openxmlformats.org/officeDocument/2006/relationships/image" Target="../media/image147.wmf"/></Relationships>
</file>

<file path=ppt/slides/_rels/slide103.xml.rels><?xml version="1.0" encoding="UTF-8" standalone="yes"?>
<Relationships xmlns="http://schemas.openxmlformats.org/package/2006/relationships"><Relationship Id="rId8" Type="http://schemas.openxmlformats.org/officeDocument/2006/relationships/image" Target="../media/image151.wmf"/><Relationship Id="rId3" Type="http://schemas.openxmlformats.org/officeDocument/2006/relationships/oleObject" Target="../embeddings/oleObject143.bin"/><Relationship Id="rId7" Type="http://schemas.openxmlformats.org/officeDocument/2006/relationships/oleObject" Target="../embeddings/oleObject145.bin"/><Relationship Id="rId2" Type="http://schemas.openxmlformats.org/officeDocument/2006/relationships/slideLayout" Target="../slideLayouts/slideLayout2.xml"/><Relationship Id="rId1" Type="http://schemas.openxmlformats.org/officeDocument/2006/relationships/vmlDrawing" Target="../drawings/vmlDrawing54.vml"/><Relationship Id="rId6" Type="http://schemas.openxmlformats.org/officeDocument/2006/relationships/image" Target="../media/image150.wmf"/><Relationship Id="rId5" Type="http://schemas.openxmlformats.org/officeDocument/2006/relationships/oleObject" Target="../embeddings/oleObject144.bin"/><Relationship Id="rId10" Type="http://schemas.openxmlformats.org/officeDocument/2006/relationships/image" Target="../media/image152.wmf"/><Relationship Id="rId4" Type="http://schemas.openxmlformats.org/officeDocument/2006/relationships/image" Target="../media/image149.wmf"/><Relationship Id="rId9" Type="http://schemas.openxmlformats.org/officeDocument/2006/relationships/oleObject" Target="../embeddings/oleObject146.bin"/></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oleObject" Target="../embeddings/oleObject147.bin"/><Relationship Id="rId2" Type="http://schemas.openxmlformats.org/officeDocument/2006/relationships/slideLayout" Target="../slideLayouts/slideLayout2.xml"/><Relationship Id="rId1" Type="http://schemas.openxmlformats.org/officeDocument/2006/relationships/vmlDrawing" Target="../drawings/vmlDrawing55.vml"/><Relationship Id="rId4" Type="http://schemas.openxmlformats.org/officeDocument/2006/relationships/image" Target="../media/image153.wmf"/></Relationships>
</file>

<file path=ppt/slides/_rels/slide109.xml.rels><?xml version="1.0" encoding="UTF-8" standalone="yes"?>
<Relationships xmlns="http://schemas.openxmlformats.org/package/2006/relationships"><Relationship Id="rId3" Type="http://schemas.openxmlformats.org/officeDocument/2006/relationships/oleObject" Target="../embeddings/oleObject148.bin"/><Relationship Id="rId2" Type="http://schemas.openxmlformats.org/officeDocument/2006/relationships/slideLayout" Target="../slideLayouts/slideLayout2.xml"/><Relationship Id="rId1" Type="http://schemas.openxmlformats.org/officeDocument/2006/relationships/vmlDrawing" Target="../drawings/vmlDrawing56.vml"/><Relationship Id="rId4" Type="http://schemas.openxmlformats.org/officeDocument/2006/relationships/image" Target="../media/image154.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3" Type="http://schemas.openxmlformats.org/officeDocument/2006/relationships/oleObject" Target="../embeddings/oleObject149.bin"/><Relationship Id="rId2" Type="http://schemas.openxmlformats.org/officeDocument/2006/relationships/slideLayout" Target="../slideLayouts/slideLayout2.xml"/><Relationship Id="rId1" Type="http://schemas.openxmlformats.org/officeDocument/2006/relationships/vmlDrawing" Target="../drawings/vmlDrawing57.vml"/><Relationship Id="rId4" Type="http://schemas.openxmlformats.org/officeDocument/2006/relationships/image" Target="../media/image155.wmf"/></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8.wmf"/></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image" Target="../media/image12.emf"/><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8.bin"/><Relationship Id="rId5" Type="http://schemas.openxmlformats.org/officeDocument/2006/relationships/image" Target="../media/image9.wmf"/><Relationship Id="rId4" Type="http://schemas.openxmlformats.org/officeDocument/2006/relationships/oleObject" Target="../embeddings/oleObject7.bin"/><Relationship Id="rId9" Type="http://schemas.openxmlformats.org/officeDocument/2006/relationships/image" Target="../media/image11.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4.wmf"/><Relationship Id="rId5" Type="http://schemas.openxmlformats.org/officeDocument/2006/relationships/oleObject" Target="../embeddings/oleObject11.bin"/><Relationship Id="rId4" Type="http://schemas.openxmlformats.org/officeDocument/2006/relationships/image" Target="../media/image13.wmf"/></Relationships>
</file>

<file path=ppt/slides/_rels/slide17.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6.wmf"/><Relationship Id="rId5" Type="http://schemas.openxmlformats.org/officeDocument/2006/relationships/oleObject" Target="../embeddings/oleObject14.bin"/><Relationship Id="rId4" Type="http://schemas.openxmlformats.org/officeDocument/2006/relationships/image" Target="../media/image15.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0.wmf"/><Relationship Id="rId5" Type="http://schemas.openxmlformats.org/officeDocument/2006/relationships/oleObject" Target="../embeddings/oleObject17.bin"/><Relationship Id="rId4" Type="http://schemas.openxmlformats.org/officeDocument/2006/relationships/image" Target="../media/image19.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2.wmf"/><Relationship Id="rId5" Type="http://schemas.openxmlformats.org/officeDocument/2006/relationships/oleObject" Target="../embeddings/oleObject19.bin"/><Relationship Id="rId4" Type="http://schemas.openxmlformats.org/officeDocument/2006/relationships/image" Target="../media/image21.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23.w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25.wmf"/><Relationship Id="rId5" Type="http://schemas.openxmlformats.org/officeDocument/2006/relationships/oleObject" Target="../embeddings/oleObject22.bin"/><Relationship Id="rId4" Type="http://schemas.openxmlformats.org/officeDocument/2006/relationships/image" Target="../media/image24.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28.wmf"/><Relationship Id="rId5" Type="http://schemas.openxmlformats.org/officeDocument/2006/relationships/oleObject" Target="../embeddings/oleObject24.bin"/><Relationship Id="rId4" Type="http://schemas.openxmlformats.org/officeDocument/2006/relationships/image" Target="../media/image27.w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30.wmf"/><Relationship Id="rId5" Type="http://schemas.openxmlformats.org/officeDocument/2006/relationships/oleObject" Target="../embeddings/oleObject26.bin"/><Relationship Id="rId4" Type="http://schemas.openxmlformats.org/officeDocument/2006/relationships/image" Target="../media/image29.wmf"/></Relationships>
</file>

<file path=ppt/slides/_rels/slide42.xml.rels><?xml version="1.0" encoding="UTF-8" standalone="yes"?>
<Relationships xmlns="http://schemas.openxmlformats.org/package/2006/relationships"><Relationship Id="rId8" Type="http://schemas.openxmlformats.org/officeDocument/2006/relationships/image" Target="../media/image33.wmf"/><Relationship Id="rId13" Type="http://schemas.openxmlformats.org/officeDocument/2006/relationships/oleObject" Target="../embeddings/oleObject32.bin"/><Relationship Id="rId3" Type="http://schemas.openxmlformats.org/officeDocument/2006/relationships/oleObject" Target="../embeddings/oleObject27.bin"/><Relationship Id="rId7" Type="http://schemas.openxmlformats.org/officeDocument/2006/relationships/oleObject" Target="../embeddings/oleObject29.bin"/><Relationship Id="rId12" Type="http://schemas.openxmlformats.org/officeDocument/2006/relationships/image" Target="../media/image35.wmf"/><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32.wmf"/><Relationship Id="rId11" Type="http://schemas.openxmlformats.org/officeDocument/2006/relationships/oleObject" Target="../embeddings/oleObject31.bin"/><Relationship Id="rId5" Type="http://schemas.openxmlformats.org/officeDocument/2006/relationships/oleObject" Target="../embeddings/oleObject28.bin"/><Relationship Id="rId10" Type="http://schemas.openxmlformats.org/officeDocument/2006/relationships/image" Target="../media/image34.wmf"/><Relationship Id="rId4" Type="http://schemas.openxmlformats.org/officeDocument/2006/relationships/image" Target="../media/image31.wmf"/><Relationship Id="rId9" Type="http://schemas.openxmlformats.org/officeDocument/2006/relationships/oleObject" Target="../embeddings/oleObject30.bin"/><Relationship Id="rId14" Type="http://schemas.openxmlformats.org/officeDocument/2006/relationships/image" Target="../media/image36.wmf"/></Relationships>
</file>

<file path=ppt/slides/_rels/slide43.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oleObject" Target="../embeddings/oleObject33.bin"/><Relationship Id="rId7"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38.wmf"/><Relationship Id="rId5" Type="http://schemas.openxmlformats.org/officeDocument/2006/relationships/oleObject" Target="../embeddings/oleObject34.bin"/><Relationship Id="rId4" Type="http://schemas.openxmlformats.org/officeDocument/2006/relationships/image" Target="../media/image37.w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image" Target="../media/image42.wmf"/><Relationship Id="rId3" Type="http://schemas.openxmlformats.org/officeDocument/2006/relationships/oleObject" Target="../embeddings/oleObject36.bin"/><Relationship Id="rId7"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41.wmf"/><Relationship Id="rId5" Type="http://schemas.openxmlformats.org/officeDocument/2006/relationships/oleObject" Target="../embeddings/oleObject37.bin"/><Relationship Id="rId10" Type="http://schemas.openxmlformats.org/officeDocument/2006/relationships/image" Target="../media/image43.wmf"/><Relationship Id="rId4" Type="http://schemas.openxmlformats.org/officeDocument/2006/relationships/image" Target="../media/image40.wmf"/><Relationship Id="rId9" Type="http://schemas.openxmlformats.org/officeDocument/2006/relationships/oleObject" Target="../embeddings/oleObject39.bin"/></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45.wmf"/><Relationship Id="rId5" Type="http://schemas.openxmlformats.org/officeDocument/2006/relationships/oleObject" Target="../embeddings/oleObject41.bin"/><Relationship Id="rId4" Type="http://schemas.openxmlformats.org/officeDocument/2006/relationships/image" Target="../media/image44.wmf"/></Relationships>
</file>

<file path=ppt/slides/_rels/slide47.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47.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image" Target="../media/image48.wmf"/></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49.wmf"/></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51.wmf"/><Relationship Id="rId5" Type="http://schemas.openxmlformats.org/officeDocument/2006/relationships/oleObject" Target="../embeddings/oleObject46.bin"/><Relationship Id="rId4" Type="http://schemas.openxmlformats.org/officeDocument/2006/relationships/image" Target="../media/image50.wmf"/></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53.wmf"/><Relationship Id="rId5" Type="http://schemas.openxmlformats.org/officeDocument/2006/relationships/oleObject" Target="../embeddings/oleObject48.bin"/><Relationship Id="rId4" Type="http://schemas.openxmlformats.org/officeDocument/2006/relationships/image" Target="../media/image52.wmf"/></Relationships>
</file>

<file path=ppt/slides/_rels/slide54.xml.rels><?xml version="1.0" encoding="UTF-8" standalone="yes"?>
<Relationships xmlns="http://schemas.openxmlformats.org/package/2006/relationships"><Relationship Id="rId8" Type="http://schemas.openxmlformats.org/officeDocument/2006/relationships/image" Target="../media/image56.wmf"/><Relationship Id="rId13" Type="http://schemas.openxmlformats.org/officeDocument/2006/relationships/oleObject" Target="../embeddings/oleObject54.bin"/><Relationship Id="rId3" Type="http://schemas.openxmlformats.org/officeDocument/2006/relationships/oleObject" Target="../embeddings/oleObject49.bin"/><Relationship Id="rId7" Type="http://schemas.openxmlformats.org/officeDocument/2006/relationships/oleObject" Target="../embeddings/oleObject51.bin"/><Relationship Id="rId12" Type="http://schemas.openxmlformats.org/officeDocument/2006/relationships/image" Target="../media/image58.wmf"/><Relationship Id="rId2" Type="http://schemas.openxmlformats.org/officeDocument/2006/relationships/slideLayout" Target="../slideLayouts/slideLayout6.xml"/><Relationship Id="rId16" Type="http://schemas.openxmlformats.org/officeDocument/2006/relationships/image" Target="../media/image60.wmf"/><Relationship Id="rId1" Type="http://schemas.openxmlformats.org/officeDocument/2006/relationships/vmlDrawing" Target="../drawings/vmlDrawing23.vml"/><Relationship Id="rId6" Type="http://schemas.openxmlformats.org/officeDocument/2006/relationships/image" Target="../media/image55.wmf"/><Relationship Id="rId11" Type="http://schemas.openxmlformats.org/officeDocument/2006/relationships/oleObject" Target="../embeddings/oleObject53.bin"/><Relationship Id="rId5" Type="http://schemas.openxmlformats.org/officeDocument/2006/relationships/oleObject" Target="../embeddings/oleObject50.bin"/><Relationship Id="rId15" Type="http://schemas.openxmlformats.org/officeDocument/2006/relationships/oleObject" Target="../embeddings/oleObject55.bin"/><Relationship Id="rId10" Type="http://schemas.openxmlformats.org/officeDocument/2006/relationships/image" Target="../media/image57.wmf"/><Relationship Id="rId4" Type="http://schemas.openxmlformats.org/officeDocument/2006/relationships/image" Target="../media/image54.wmf"/><Relationship Id="rId9" Type="http://schemas.openxmlformats.org/officeDocument/2006/relationships/oleObject" Target="../embeddings/oleObject52.bin"/><Relationship Id="rId14" Type="http://schemas.openxmlformats.org/officeDocument/2006/relationships/image" Target="../media/image59.wmf"/></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2.xml"/><Relationship Id="rId1" Type="http://schemas.openxmlformats.org/officeDocument/2006/relationships/vmlDrawing" Target="../drawings/vmlDrawing24.vml"/><Relationship Id="rId4" Type="http://schemas.openxmlformats.org/officeDocument/2006/relationships/image" Target="../media/image61.wmf"/></Relationships>
</file>

<file path=ppt/slides/_rels/slide56.xml.rels><?xml version="1.0" encoding="UTF-8" standalone="yes"?>
<Relationships xmlns="http://schemas.openxmlformats.org/package/2006/relationships"><Relationship Id="rId8" Type="http://schemas.openxmlformats.org/officeDocument/2006/relationships/image" Target="../media/image64.wmf"/><Relationship Id="rId13" Type="http://schemas.openxmlformats.org/officeDocument/2006/relationships/oleObject" Target="../embeddings/oleObject62.bin"/><Relationship Id="rId18" Type="http://schemas.openxmlformats.org/officeDocument/2006/relationships/image" Target="../media/image69.wmf"/><Relationship Id="rId3" Type="http://schemas.openxmlformats.org/officeDocument/2006/relationships/oleObject" Target="../embeddings/oleObject57.bin"/><Relationship Id="rId7" Type="http://schemas.openxmlformats.org/officeDocument/2006/relationships/oleObject" Target="../embeddings/oleObject59.bin"/><Relationship Id="rId12" Type="http://schemas.openxmlformats.org/officeDocument/2006/relationships/image" Target="../media/image66.wmf"/><Relationship Id="rId17" Type="http://schemas.openxmlformats.org/officeDocument/2006/relationships/oleObject" Target="../embeddings/oleObject64.bin"/><Relationship Id="rId2" Type="http://schemas.openxmlformats.org/officeDocument/2006/relationships/slideLayout" Target="../slideLayouts/slideLayout2.xml"/><Relationship Id="rId16" Type="http://schemas.openxmlformats.org/officeDocument/2006/relationships/image" Target="../media/image68.wmf"/><Relationship Id="rId1" Type="http://schemas.openxmlformats.org/officeDocument/2006/relationships/vmlDrawing" Target="../drawings/vmlDrawing25.vml"/><Relationship Id="rId6" Type="http://schemas.openxmlformats.org/officeDocument/2006/relationships/image" Target="../media/image63.wmf"/><Relationship Id="rId11" Type="http://schemas.openxmlformats.org/officeDocument/2006/relationships/oleObject" Target="../embeddings/oleObject61.bin"/><Relationship Id="rId5" Type="http://schemas.openxmlformats.org/officeDocument/2006/relationships/oleObject" Target="../embeddings/oleObject58.bin"/><Relationship Id="rId15" Type="http://schemas.openxmlformats.org/officeDocument/2006/relationships/oleObject" Target="../embeddings/oleObject63.bin"/><Relationship Id="rId10" Type="http://schemas.openxmlformats.org/officeDocument/2006/relationships/image" Target="../media/image65.wmf"/><Relationship Id="rId4" Type="http://schemas.openxmlformats.org/officeDocument/2006/relationships/image" Target="../media/image62.wmf"/><Relationship Id="rId9" Type="http://schemas.openxmlformats.org/officeDocument/2006/relationships/oleObject" Target="../embeddings/oleObject60.bin"/><Relationship Id="rId14" Type="http://schemas.openxmlformats.org/officeDocument/2006/relationships/image" Target="../media/image67.wmf"/></Relationships>
</file>

<file path=ppt/slides/_rels/slide57.xml.rels><?xml version="1.0" encoding="UTF-8" standalone="yes"?>
<Relationships xmlns="http://schemas.openxmlformats.org/package/2006/relationships"><Relationship Id="rId2" Type="http://schemas.openxmlformats.org/officeDocument/2006/relationships/image" Target="../media/image70.em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image" Target="../media/image73.wmf"/><Relationship Id="rId13" Type="http://schemas.openxmlformats.org/officeDocument/2006/relationships/oleObject" Target="../embeddings/oleObject70.bin"/><Relationship Id="rId3" Type="http://schemas.openxmlformats.org/officeDocument/2006/relationships/oleObject" Target="../embeddings/oleObject65.bin"/><Relationship Id="rId7" Type="http://schemas.openxmlformats.org/officeDocument/2006/relationships/oleObject" Target="../embeddings/oleObject67.bin"/><Relationship Id="rId12" Type="http://schemas.openxmlformats.org/officeDocument/2006/relationships/image" Target="../media/image75.wmf"/><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image" Target="../media/image72.wmf"/><Relationship Id="rId11" Type="http://schemas.openxmlformats.org/officeDocument/2006/relationships/oleObject" Target="../embeddings/oleObject69.bin"/><Relationship Id="rId5" Type="http://schemas.openxmlformats.org/officeDocument/2006/relationships/oleObject" Target="../embeddings/oleObject66.bin"/><Relationship Id="rId10" Type="http://schemas.openxmlformats.org/officeDocument/2006/relationships/image" Target="../media/image74.wmf"/><Relationship Id="rId4" Type="http://schemas.openxmlformats.org/officeDocument/2006/relationships/image" Target="../media/image71.wmf"/><Relationship Id="rId9" Type="http://schemas.openxmlformats.org/officeDocument/2006/relationships/oleObject" Target="../embeddings/oleObject68.bin"/><Relationship Id="rId14" Type="http://schemas.openxmlformats.org/officeDocument/2006/relationships/image" Target="../media/image76.wmf"/></Relationships>
</file>

<file path=ppt/slides/_rels/slide59.xml.rels><?xml version="1.0" encoding="UTF-8" standalone="yes"?>
<Relationships xmlns="http://schemas.openxmlformats.org/package/2006/relationships"><Relationship Id="rId8" Type="http://schemas.openxmlformats.org/officeDocument/2006/relationships/image" Target="../media/image79.wmf"/><Relationship Id="rId13" Type="http://schemas.openxmlformats.org/officeDocument/2006/relationships/oleObject" Target="../embeddings/oleObject76.bin"/><Relationship Id="rId3" Type="http://schemas.openxmlformats.org/officeDocument/2006/relationships/oleObject" Target="../embeddings/oleObject71.bin"/><Relationship Id="rId7" Type="http://schemas.openxmlformats.org/officeDocument/2006/relationships/oleObject" Target="../embeddings/oleObject73.bin"/><Relationship Id="rId12" Type="http://schemas.openxmlformats.org/officeDocument/2006/relationships/image" Target="../media/image81.wmf"/><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image" Target="../media/image78.wmf"/><Relationship Id="rId11" Type="http://schemas.openxmlformats.org/officeDocument/2006/relationships/oleObject" Target="../embeddings/oleObject75.bin"/><Relationship Id="rId5" Type="http://schemas.openxmlformats.org/officeDocument/2006/relationships/oleObject" Target="../embeddings/oleObject72.bin"/><Relationship Id="rId10" Type="http://schemas.openxmlformats.org/officeDocument/2006/relationships/image" Target="../media/image80.wmf"/><Relationship Id="rId4" Type="http://schemas.openxmlformats.org/officeDocument/2006/relationships/image" Target="../media/image77.wmf"/><Relationship Id="rId9" Type="http://schemas.openxmlformats.org/officeDocument/2006/relationships/oleObject" Target="../embeddings/oleObject74.bin"/><Relationship Id="rId14" Type="http://schemas.openxmlformats.org/officeDocument/2006/relationships/image" Target="../media/image82.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8" Type="http://schemas.openxmlformats.org/officeDocument/2006/relationships/image" Target="../media/image85.wmf"/><Relationship Id="rId3" Type="http://schemas.openxmlformats.org/officeDocument/2006/relationships/oleObject" Target="../embeddings/oleObject77.bin"/><Relationship Id="rId7" Type="http://schemas.openxmlformats.org/officeDocument/2006/relationships/oleObject" Target="../embeddings/oleObject79.bin"/><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image" Target="../media/image84.wmf"/><Relationship Id="rId5" Type="http://schemas.openxmlformats.org/officeDocument/2006/relationships/oleObject" Target="../embeddings/oleObject78.bin"/><Relationship Id="rId10" Type="http://schemas.openxmlformats.org/officeDocument/2006/relationships/image" Target="../media/image86.wmf"/><Relationship Id="rId4" Type="http://schemas.openxmlformats.org/officeDocument/2006/relationships/image" Target="../media/image83.wmf"/><Relationship Id="rId9" Type="http://schemas.openxmlformats.org/officeDocument/2006/relationships/oleObject" Target="../embeddings/oleObject80.bin"/></Relationships>
</file>

<file path=ppt/slides/_rels/slide61.xml.rels><?xml version="1.0" encoding="UTF-8" standalone="yes"?>
<Relationships xmlns="http://schemas.openxmlformats.org/package/2006/relationships"><Relationship Id="rId8" Type="http://schemas.openxmlformats.org/officeDocument/2006/relationships/image" Target="../media/image89.wmf"/><Relationship Id="rId3" Type="http://schemas.openxmlformats.org/officeDocument/2006/relationships/oleObject" Target="../embeddings/oleObject81.bin"/><Relationship Id="rId7" Type="http://schemas.openxmlformats.org/officeDocument/2006/relationships/oleObject" Target="../embeddings/oleObject83.bin"/><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image" Target="../media/image88.wmf"/><Relationship Id="rId5" Type="http://schemas.openxmlformats.org/officeDocument/2006/relationships/oleObject" Target="../embeddings/oleObject82.bin"/><Relationship Id="rId4" Type="http://schemas.openxmlformats.org/officeDocument/2006/relationships/image" Target="../media/image87.wmf"/></Relationships>
</file>

<file path=ppt/slides/_rels/slide62.xml.rels><?xml version="1.0" encoding="UTF-8" standalone="yes"?>
<Relationships xmlns="http://schemas.openxmlformats.org/package/2006/relationships"><Relationship Id="rId3" Type="http://schemas.openxmlformats.org/officeDocument/2006/relationships/oleObject" Target="../embeddings/oleObject84.bin"/><Relationship Id="rId2" Type="http://schemas.openxmlformats.org/officeDocument/2006/relationships/slideLayout" Target="../slideLayouts/slideLayout6.xml"/><Relationship Id="rId1" Type="http://schemas.openxmlformats.org/officeDocument/2006/relationships/vmlDrawing" Target="../drawings/vmlDrawing30.vml"/><Relationship Id="rId6" Type="http://schemas.openxmlformats.org/officeDocument/2006/relationships/image" Target="../media/image91.wmf"/><Relationship Id="rId5" Type="http://schemas.openxmlformats.org/officeDocument/2006/relationships/oleObject" Target="../embeddings/oleObject85.bin"/><Relationship Id="rId4" Type="http://schemas.openxmlformats.org/officeDocument/2006/relationships/image" Target="../media/image90.wmf"/></Relationships>
</file>

<file path=ppt/slides/_rels/slide63.xml.rels><?xml version="1.0" encoding="UTF-8" standalone="yes"?>
<Relationships xmlns="http://schemas.openxmlformats.org/package/2006/relationships"><Relationship Id="rId8" Type="http://schemas.openxmlformats.org/officeDocument/2006/relationships/image" Target="../media/image94.wmf"/><Relationship Id="rId3" Type="http://schemas.openxmlformats.org/officeDocument/2006/relationships/oleObject" Target="../embeddings/oleObject86.bin"/><Relationship Id="rId7" Type="http://schemas.openxmlformats.org/officeDocument/2006/relationships/oleObject" Target="../embeddings/oleObject88.bin"/><Relationship Id="rId2" Type="http://schemas.openxmlformats.org/officeDocument/2006/relationships/slideLayout" Target="../slideLayouts/slideLayout6.xml"/><Relationship Id="rId1" Type="http://schemas.openxmlformats.org/officeDocument/2006/relationships/vmlDrawing" Target="../drawings/vmlDrawing31.vml"/><Relationship Id="rId6" Type="http://schemas.openxmlformats.org/officeDocument/2006/relationships/image" Target="../media/image93.wmf"/><Relationship Id="rId5" Type="http://schemas.openxmlformats.org/officeDocument/2006/relationships/oleObject" Target="../embeddings/oleObject87.bin"/><Relationship Id="rId4" Type="http://schemas.openxmlformats.org/officeDocument/2006/relationships/image" Target="../media/image92.wmf"/></Relationships>
</file>

<file path=ppt/slides/_rels/slide64.xml.rels><?xml version="1.0" encoding="UTF-8" standalone="yes"?>
<Relationships xmlns="http://schemas.openxmlformats.org/package/2006/relationships"><Relationship Id="rId3" Type="http://schemas.openxmlformats.org/officeDocument/2006/relationships/oleObject" Target="../embeddings/oleObject89.bin"/><Relationship Id="rId2" Type="http://schemas.openxmlformats.org/officeDocument/2006/relationships/slideLayout" Target="../slideLayouts/slideLayout6.xml"/><Relationship Id="rId1" Type="http://schemas.openxmlformats.org/officeDocument/2006/relationships/vmlDrawing" Target="../drawings/vmlDrawing32.vml"/><Relationship Id="rId4" Type="http://schemas.openxmlformats.org/officeDocument/2006/relationships/image" Target="../media/image95.wmf"/></Relationships>
</file>

<file path=ppt/slides/_rels/slide65.xml.rels><?xml version="1.0" encoding="UTF-8" standalone="yes"?>
<Relationships xmlns="http://schemas.openxmlformats.org/package/2006/relationships"><Relationship Id="rId8" Type="http://schemas.openxmlformats.org/officeDocument/2006/relationships/image" Target="../media/image98.wmf"/><Relationship Id="rId13" Type="http://schemas.openxmlformats.org/officeDocument/2006/relationships/oleObject" Target="../embeddings/oleObject95.bin"/><Relationship Id="rId3" Type="http://schemas.openxmlformats.org/officeDocument/2006/relationships/oleObject" Target="../embeddings/oleObject90.bin"/><Relationship Id="rId7" Type="http://schemas.openxmlformats.org/officeDocument/2006/relationships/oleObject" Target="../embeddings/oleObject92.bin"/><Relationship Id="rId12" Type="http://schemas.openxmlformats.org/officeDocument/2006/relationships/image" Target="../media/image100.wmf"/><Relationship Id="rId2" Type="http://schemas.openxmlformats.org/officeDocument/2006/relationships/slideLayout" Target="../slideLayouts/slideLayout2.xml"/><Relationship Id="rId1" Type="http://schemas.openxmlformats.org/officeDocument/2006/relationships/vmlDrawing" Target="../drawings/vmlDrawing33.vml"/><Relationship Id="rId6" Type="http://schemas.openxmlformats.org/officeDocument/2006/relationships/image" Target="../media/image97.wmf"/><Relationship Id="rId11" Type="http://schemas.openxmlformats.org/officeDocument/2006/relationships/oleObject" Target="../embeddings/oleObject94.bin"/><Relationship Id="rId5" Type="http://schemas.openxmlformats.org/officeDocument/2006/relationships/oleObject" Target="../embeddings/oleObject91.bin"/><Relationship Id="rId10" Type="http://schemas.openxmlformats.org/officeDocument/2006/relationships/image" Target="../media/image99.wmf"/><Relationship Id="rId4" Type="http://schemas.openxmlformats.org/officeDocument/2006/relationships/image" Target="../media/image96.wmf"/><Relationship Id="rId9" Type="http://schemas.openxmlformats.org/officeDocument/2006/relationships/oleObject" Target="../embeddings/oleObject93.bin"/><Relationship Id="rId14" Type="http://schemas.openxmlformats.org/officeDocument/2006/relationships/image" Target="../media/image101.wmf"/></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70.xml.rels><?xml version="1.0" encoding="UTF-8" standalone="yes"?>
<Relationships xmlns="http://schemas.openxmlformats.org/package/2006/relationships"><Relationship Id="rId3" Type="http://schemas.openxmlformats.org/officeDocument/2006/relationships/oleObject" Target="../embeddings/oleObject96.bin"/><Relationship Id="rId2" Type="http://schemas.openxmlformats.org/officeDocument/2006/relationships/slideLayout" Target="../slideLayouts/slideLayout2.xml"/><Relationship Id="rId1" Type="http://schemas.openxmlformats.org/officeDocument/2006/relationships/vmlDrawing" Target="../drawings/vmlDrawing34.vml"/><Relationship Id="rId6" Type="http://schemas.openxmlformats.org/officeDocument/2006/relationships/image" Target="../media/image103.wmf"/><Relationship Id="rId5" Type="http://schemas.openxmlformats.org/officeDocument/2006/relationships/oleObject" Target="../embeddings/oleObject97.bin"/><Relationship Id="rId4" Type="http://schemas.openxmlformats.org/officeDocument/2006/relationships/image" Target="../media/image102.wmf"/></Relationships>
</file>

<file path=ppt/slides/_rels/slide71.xml.rels><?xml version="1.0" encoding="UTF-8" standalone="yes"?>
<Relationships xmlns="http://schemas.openxmlformats.org/package/2006/relationships"><Relationship Id="rId8" Type="http://schemas.openxmlformats.org/officeDocument/2006/relationships/image" Target="../media/image106.wmf"/><Relationship Id="rId3" Type="http://schemas.openxmlformats.org/officeDocument/2006/relationships/oleObject" Target="../embeddings/oleObject98.bin"/><Relationship Id="rId7" Type="http://schemas.openxmlformats.org/officeDocument/2006/relationships/oleObject" Target="../embeddings/oleObject100.bin"/><Relationship Id="rId2" Type="http://schemas.openxmlformats.org/officeDocument/2006/relationships/slideLayout" Target="../slideLayouts/slideLayout2.xml"/><Relationship Id="rId1" Type="http://schemas.openxmlformats.org/officeDocument/2006/relationships/vmlDrawing" Target="../drawings/vmlDrawing35.vml"/><Relationship Id="rId6" Type="http://schemas.openxmlformats.org/officeDocument/2006/relationships/image" Target="../media/image105.wmf"/><Relationship Id="rId5" Type="http://schemas.openxmlformats.org/officeDocument/2006/relationships/oleObject" Target="../embeddings/oleObject99.bin"/><Relationship Id="rId10" Type="http://schemas.openxmlformats.org/officeDocument/2006/relationships/image" Target="../media/image107.wmf"/><Relationship Id="rId4" Type="http://schemas.openxmlformats.org/officeDocument/2006/relationships/image" Target="../media/image104.wmf"/><Relationship Id="rId9" Type="http://schemas.openxmlformats.org/officeDocument/2006/relationships/oleObject" Target="../embeddings/oleObject101.bin"/></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oleObject" Target="../embeddings/oleObject102.bin"/><Relationship Id="rId2" Type="http://schemas.openxmlformats.org/officeDocument/2006/relationships/slideLayout" Target="../slideLayouts/slideLayout2.xml"/><Relationship Id="rId1" Type="http://schemas.openxmlformats.org/officeDocument/2006/relationships/vmlDrawing" Target="../drawings/vmlDrawing36.vml"/><Relationship Id="rId6" Type="http://schemas.openxmlformats.org/officeDocument/2006/relationships/image" Target="../media/image109.wmf"/><Relationship Id="rId5" Type="http://schemas.openxmlformats.org/officeDocument/2006/relationships/oleObject" Target="../embeddings/oleObject103.bin"/><Relationship Id="rId4" Type="http://schemas.openxmlformats.org/officeDocument/2006/relationships/image" Target="../media/image108.wmf"/></Relationships>
</file>

<file path=ppt/slides/_rels/slide76.xml.rels><?xml version="1.0" encoding="UTF-8" standalone="yes"?>
<Relationships xmlns="http://schemas.openxmlformats.org/package/2006/relationships"><Relationship Id="rId3" Type="http://schemas.openxmlformats.org/officeDocument/2006/relationships/oleObject" Target="../embeddings/oleObject104.bin"/><Relationship Id="rId2" Type="http://schemas.openxmlformats.org/officeDocument/2006/relationships/slideLayout" Target="../slideLayouts/slideLayout2.xml"/><Relationship Id="rId1" Type="http://schemas.openxmlformats.org/officeDocument/2006/relationships/vmlDrawing" Target="../drawings/vmlDrawing37.vml"/><Relationship Id="rId4" Type="http://schemas.openxmlformats.org/officeDocument/2006/relationships/image" Target="../media/image110.wmf"/></Relationships>
</file>

<file path=ppt/slides/_rels/slide77.xml.rels><?xml version="1.0" encoding="UTF-8" standalone="yes"?>
<Relationships xmlns="http://schemas.openxmlformats.org/package/2006/relationships"><Relationship Id="rId3" Type="http://schemas.openxmlformats.org/officeDocument/2006/relationships/oleObject" Target="../embeddings/oleObject105.bin"/><Relationship Id="rId2" Type="http://schemas.openxmlformats.org/officeDocument/2006/relationships/slideLayout" Target="../slideLayouts/slideLayout2.xml"/><Relationship Id="rId1" Type="http://schemas.openxmlformats.org/officeDocument/2006/relationships/vmlDrawing" Target="../drawings/vmlDrawing38.vml"/><Relationship Id="rId6" Type="http://schemas.openxmlformats.org/officeDocument/2006/relationships/image" Target="../media/image112.wmf"/><Relationship Id="rId5" Type="http://schemas.openxmlformats.org/officeDocument/2006/relationships/oleObject" Target="../embeddings/oleObject106.bin"/><Relationship Id="rId4" Type="http://schemas.openxmlformats.org/officeDocument/2006/relationships/image" Target="../media/image111.wmf"/></Relationships>
</file>

<file path=ppt/slides/_rels/slide78.xml.rels><?xml version="1.0" encoding="UTF-8" standalone="yes"?>
<Relationships xmlns="http://schemas.openxmlformats.org/package/2006/relationships"><Relationship Id="rId3" Type="http://schemas.openxmlformats.org/officeDocument/2006/relationships/oleObject" Target="../embeddings/oleObject107.bin"/><Relationship Id="rId2" Type="http://schemas.openxmlformats.org/officeDocument/2006/relationships/slideLayout" Target="../slideLayouts/slideLayout2.xml"/><Relationship Id="rId1" Type="http://schemas.openxmlformats.org/officeDocument/2006/relationships/vmlDrawing" Target="../drawings/vmlDrawing39.vml"/><Relationship Id="rId6" Type="http://schemas.openxmlformats.org/officeDocument/2006/relationships/image" Target="../media/image114.wmf"/><Relationship Id="rId5" Type="http://schemas.openxmlformats.org/officeDocument/2006/relationships/oleObject" Target="../embeddings/oleObject108.bin"/><Relationship Id="rId4" Type="http://schemas.openxmlformats.org/officeDocument/2006/relationships/image" Target="../media/image113.wmf"/></Relationships>
</file>

<file path=ppt/slides/_rels/slide79.xml.rels><?xml version="1.0" encoding="UTF-8" standalone="yes"?>
<Relationships xmlns="http://schemas.openxmlformats.org/package/2006/relationships"><Relationship Id="rId3" Type="http://schemas.openxmlformats.org/officeDocument/2006/relationships/oleObject" Target="../embeddings/oleObject109.bin"/><Relationship Id="rId2" Type="http://schemas.openxmlformats.org/officeDocument/2006/relationships/slideLayout" Target="../slideLayouts/slideLayout2.xml"/><Relationship Id="rId1" Type="http://schemas.openxmlformats.org/officeDocument/2006/relationships/vmlDrawing" Target="../drawings/vmlDrawing40.vml"/><Relationship Id="rId4" Type="http://schemas.openxmlformats.org/officeDocument/2006/relationships/image" Target="../media/image115.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80.xml.rels><?xml version="1.0" encoding="UTF-8" standalone="yes"?>
<Relationships xmlns="http://schemas.openxmlformats.org/package/2006/relationships"><Relationship Id="rId8" Type="http://schemas.openxmlformats.org/officeDocument/2006/relationships/image" Target="../media/image118.wmf"/><Relationship Id="rId13" Type="http://schemas.openxmlformats.org/officeDocument/2006/relationships/oleObject" Target="../embeddings/oleObject115.bin"/><Relationship Id="rId3" Type="http://schemas.openxmlformats.org/officeDocument/2006/relationships/oleObject" Target="../embeddings/oleObject110.bin"/><Relationship Id="rId7" Type="http://schemas.openxmlformats.org/officeDocument/2006/relationships/oleObject" Target="../embeddings/oleObject112.bin"/><Relationship Id="rId12" Type="http://schemas.openxmlformats.org/officeDocument/2006/relationships/image" Target="../media/image120.wmf"/><Relationship Id="rId2" Type="http://schemas.openxmlformats.org/officeDocument/2006/relationships/slideLayout" Target="../slideLayouts/slideLayout2.xml"/><Relationship Id="rId16" Type="http://schemas.openxmlformats.org/officeDocument/2006/relationships/image" Target="../media/image122.wmf"/><Relationship Id="rId1" Type="http://schemas.openxmlformats.org/officeDocument/2006/relationships/vmlDrawing" Target="../drawings/vmlDrawing41.vml"/><Relationship Id="rId6" Type="http://schemas.openxmlformats.org/officeDocument/2006/relationships/image" Target="../media/image117.wmf"/><Relationship Id="rId11" Type="http://schemas.openxmlformats.org/officeDocument/2006/relationships/oleObject" Target="../embeddings/oleObject114.bin"/><Relationship Id="rId5" Type="http://schemas.openxmlformats.org/officeDocument/2006/relationships/oleObject" Target="../embeddings/oleObject111.bin"/><Relationship Id="rId15" Type="http://schemas.openxmlformats.org/officeDocument/2006/relationships/oleObject" Target="../embeddings/oleObject116.bin"/><Relationship Id="rId10" Type="http://schemas.openxmlformats.org/officeDocument/2006/relationships/image" Target="../media/image119.wmf"/><Relationship Id="rId4" Type="http://schemas.openxmlformats.org/officeDocument/2006/relationships/image" Target="../media/image116.wmf"/><Relationship Id="rId9" Type="http://schemas.openxmlformats.org/officeDocument/2006/relationships/oleObject" Target="../embeddings/oleObject113.bin"/><Relationship Id="rId14" Type="http://schemas.openxmlformats.org/officeDocument/2006/relationships/image" Target="../media/image121.wmf"/></Relationships>
</file>

<file path=ppt/slides/_rels/slide81.xml.rels><?xml version="1.0" encoding="UTF-8" standalone="yes"?>
<Relationships xmlns="http://schemas.openxmlformats.org/package/2006/relationships"><Relationship Id="rId3" Type="http://schemas.openxmlformats.org/officeDocument/2006/relationships/oleObject" Target="../embeddings/oleObject117.bin"/><Relationship Id="rId2" Type="http://schemas.openxmlformats.org/officeDocument/2006/relationships/slideLayout" Target="../slideLayouts/slideLayout2.xml"/><Relationship Id="rId1" Type="http://schemas.openxmlformats.org/officeDocument/2006/relationships/vmlDrawing" Target="../drawings/vmlDrawing42.vml"/><Relationship Id="rId4" Type="http://schemas.openxmlformats.org/officeDocument/2006/relationships/image" Target="../media/image123.wmf"/></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3" Type="http://schemas.openxmlformats.org/officeDocument/2006/relationships/oleObject" Target="../embeddings/oleObject118.bin"/><Relationship Id="rId2" Type="http://schemas.openxmlformats.org/officeDocument/2006/relationships/slideLayout" Target="../slideLayouts/slideLayout6.xml"/><Relationship Id="rId1" Type="http://schemas.openxmlformats.org/officeDocument/2006/relationships/vmlDrawing" Target="../drawings/vmlDrawing43.vml"/><Relationship Id="rId6" Type="http://schemas.openxmlformats.org/officeDocument/2006/relationships/image" Target="../media/image125.wmf"/><Relationship Id="rId5" Type="http://schemas.openxmlformats.org/officeDocument/2006/relationships/oleObject" Target="../embeddings/oleObject119.bin"/><Relationship Id="rId4" Type="http://schemas.openxmlformats.org/officeDocument/2006/relationships/image" Target="../media/image124.wmf"/></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image" Target="../media/image6.emf"/><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3.wmf"/><Relationship Id="rId4" Type="http://schemas.openxmlformats.org/officeDocument/2006/relationships/oleObject" Target="../embeddings/oleObject3.bin"/><Relationship Id="rId9" Type="http://schemas.openxmlformats.org/officeDocument/2006/relationships/image" Target="../media/image5.wmf"/></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oleObject" Target="../embeddings/oleObject120.bin"/><Relationship Id="rId2" Type="http://schemas.openxmlformats.org/officeDocument/2006/relationships/slideLayout" Target="../slideLayouts/slideLayout2.xml"/><Relationship Id="rId1" Type="http://schemas.openxmlformats.org/officeDocument/2006/relationships/vmlDrawing" Target="../drawings/vmlDrawing44.vml"/><Relationship Id="rId6" Type="http://schemas.openxmlformats.org/officeDocument/2006/relationships/image" Target="../media/image127.wmf"/><Relationship Id="rId5" Type="http://schemas.openxmlformats.org/officeDocument/2006/relationships/oleObject" Target="../embeddings/oleObject121.bin"/><Relationship Id="rId4" Type="http://schemas.openxmlformats.org/officeDocument/2006/relationships/image" Target="../media/image126.wmf"/></Relationships>
</file>

<file path=ppt/slides/_rels/slide94.xml.rels><?xml version="1.0" encoding="UTF-8" standalone="yes"?>
<Relationships xmlns="http://schemas.openxmlformats.org/package/2006/relationships"><Relationship Id="rId3" Type="http://schemas.openxmlformats.org/officeDocument/2006/relationships/oleObject" Target="../embeddings/oleObject122.bin"/><Relationship Id="rId2" Type="http://schemas.openxmlformats.org/officeDocument/2006/relationships/slideLayout" Target="../slideLayouts/slideLayout2.xml"/><Relationship Id="rId1" Type="http://schemas.openxmlformats.org/officeDocument/2006/relationships/vmlDrawing" Target="../drawings/vmlDrawing45.vml"/><Relationship Id="rId6" Type="http://schemas.openxmlformats.org/officeDocument/2006/relationships/image" Target="../media/image129.wmf"/><Relationship Id="rId5" Type="http://schemas.openxmlformats.org/officeDocument/2006/relationships/oleObject" Target="../embeddings/oleObject123.bin"/><Relationship Id="rId4" Type="http://schemas.openxmlformats.org/officeDocument/2006/relationships/image" Target="../media/image128.wmf"/></Relationships>
</file>

<file path=ppt/slides/_rels/slide95.xml.rels><?xml version="1.0" encoding="UTF-8" standalone="yes"?>
<Relationships xmlns="http://schemas.openxmlformats.org/package/2006/relationships"><Relationship Id="rId8" Type="http://schemas.openxmlformats.org/officeDocument/2006/relationships/image" Target="../media/image132.wmf"/><Relationship Id="rId3" Type="http://schemas.openxmlformats.org/officeDocument/2006/relationships/oleObject" Target="../embeddings/oleObject124.bin"/><Relationship Id="rId7" Type="http://schemas.openxmlformats.org/officeDocument/2006/relationships/oleObject" Target="../embeddings/oleObject126.bin"/><Relationship Id="rId2" Type="http://schemas.openxmlformats.org/officeDocument/2006/relationships/slideLayout" Target="../slideLayouts/slideLayout2.xml"/><Relationship Id="rId1" Type="http://schemas.openxmlformats.org/officeDocument/2006/relationships/vmlDrawing" Target="../drawings/vmlDrawing46.vml"/><Relationship Id="rId6" Type="http://schemas.openxmlformats.org/officeDocument/2006/relationships/image" Target="../media/image131.wmf"/><Relationship Id="rId5" Type="http://schemas.openxmlformats.org/officeDocument/2006/relationships/oleObject" Target="../embeddings/oleObject125.bin"/><Relationship Id="rId10" Type="http://schemas.openxmlformats.org/officeDocument/2006/relationships/image" Target="../media/image133.wmf"/><Relationship Id="rId4" Type="http://schemas.openxmlformats.org/officeDocument/2006/relationships/image" Target="../media/image130.wmf"/><Relationship Id="rId9" Type="http://schemas.openxmlformats.org/officeDocument/2006/relationships/oleObject" Target="../embeddings/oleObject127.bin"/></Relationships>
</file>

<file path=ppt/slides/_rels/slide96.xml.rels><?xml version="1.0" encoding="UTF-8" standalone="yes"?>
<Relationships xmlns="http://schemas.openxmlformats.org/package/2006/relationships"><Relationship Id="rId3" Type="http://schemas.openxmlformats.org/officeDocument/2006/relationships/oleObject" Target="../embeddings/oleObject128.bin"/><Relationship Id="rId2" Type="http://schemas.openxmlformats.org/officeDocument/2006/relationships/slideLayout" Target="../slideLayouts/slideLayout2.xml"/><Relationship Id="rId1" Type="http://schemas.openxmlformats.org/officeDocument/2006/relationships/vmlDrawing" Target="../drawings/vmlDrawing47.vml"/><Relationship Id="rId6" Type="http://schemas.openxmlformats.org/officeDocument/2006/relationships/image" Target="../media/image135.wmf"/><Relationship Id="rId5" Type="http://schemas.openxmlformats.org/officeDocument/2006/relationships/oleObject" Target="../embeddings/oleObject129.bin"/><Relationship Id="rId4" Type="http://schemas.openxmlformats.org/officeDocument/2006/relationships/image" Target="../media/image134.wmf"/></Relationships>
</file>

<file path=ppt/slides/_rels/slide97.xml.rels><?xml version="1.0" encoding="UTF-8" standalone="yes"?>
<Relationships xmlns="http://schemas.openxmlformats.org/package/2006/relationships"><Relationship Id="rId3" Type="http://schemas.openxmlformats.org/officeDocument/2006/relationships/oleObject" Target="../embeddings/oleObject130.bin"/><Relationship Id="rId2" Type="http://schemas.openxmlformats.org/officeDocument/2006/relationships/slideLayout" Target="../slideLayouts/slideLayout2.xml"/><Relationship Id="rId1" Type="http://schemas.openxmlformats.org/officeDocument/2006/relationships/vmlDrawing" Target="../drawings/vmlDrawing48.vml"/><Relationship Id="rId4" Type="http://schemas.openxmlformats.org/officeDocument/2006/relationships/image" Target="../media/image136.wmf"/></Relationships>
</file>

<file path=ppt/slides/_rels/slide98.xml.rels><?xml version="1.0" encoding="UTF-8" standalone="yes"?>
<Relationships xmlns="http://schemas.openxmlformats.org/package/2006/relationships"><Relationship Id="rId3" Type="http://schemas.openxmlformats.org/officeDocument/2006/relationships/oleObject" Target="../embeddings/oleObject131.bin"/><Relationship Id="rId2" Type="http://schemas.openxmlformats.org/officeDocument/2006/relationships/slideLayout" Target="../slideLayouts/slideLayout2.xml"/><Relationship Id="rId1" Type="http://schemas.openxmlformats.org/officeDocument/2006/relationships/vmlDrawing" Target="../drawings/vmlDrawing49.vml"/><Relationship Id="rId6" Type="http://schemas.openxmlformats.org/officeDocument/2006/relationships/image" Target="../media/image138.wmf"/><Relationship Id="rId5" Type="http://schemas.openxmlformats.org/officeDocument/2006/relationships/oleObject" Target="../embeddings/oleObject132.bin"/><Relationship Id="rId4" Type="http://schemas.openxmlformats.org/officeDocument/2006/relationships/image" Target="../media/image137.wmf"/></Relationships>
</file>

<file path=ppt/slides/_rels/slide99.xml.rels><?xml version="1.0" encoding="UTF-8" standalone="yes"?>
<Relationships xmlns="http://schemas.openxmlformats.org/package/2006/relationships"><Relationship Id="rId3" Type="http://schemas.openxmlformats.org/officeDocument/2006/relationships/oleObject" Target="../embeddings/oleObject133.bin"/><Relationship Id="rId2" Type="http://schemas.openxmlformats.org/officeDocument/2006/relationships/slideLayout" Target="../slideLayouts/slideLayout2.xml"/><Relationship Id="rId1" Type="http://schemas.openxmlformats.org/officeDocument/2006/relationships/vmlDrawing" Target="../drawings/vmlDrawing50.vml"/><Relationship Id="rId4" Type="http://schemas.openxmlformats.org/officeDocument/2006/relationships/image" Target="../media/image13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67544" y="1124744"/>
            <a:ext cx="8208912" cy="1683618"/>
          </a:xfrm>
        </p:spPr>
        <p:txBody>
          <a:bodyPr>
            <a:noAutofit/>
          </a:bodyPr>
          <a:lstStyle/>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第</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11</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章 </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b="1" dirty="0">
                <a:latin typeface="Times New Roman" panose="02020603050405020304" pitchFamily="18" charset="0"/>
                <a:ea typeface="黑体" panose="02010609060101010101" pitchFamily="49" charset="-122"/>
                <a:cs typeface="Times New Roman" panose="02020603050405020304" pitchFamily="18" charset="0"/>
              </a:rPr>
              <a:t>随机交配群体的选择与遗传进度</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副标题 2"/>
          <p:cNvSpPr>
            <a:spLocks noGrp="1"/>
          </p:cNvSpPr>
          <p:nvPr>
            <p:ph type="subTitle" idx="1"/>
          </p:nvPr>
        </p:nvSpPr>
        <p:spPr>
          <a:xfrm>
            <a:off x="1403648" y="3454152"/>
            <a:ext cx="6400800" cy="2423120"/>
          </a:xfrm>
        </p:spPr>
        <p:txBody>
          <a:bodyPr>
            <a:normAutofit/>
          </a:bodyPr>
          <a:lstStyle/>
          <a:p>
            <a:r>
              <a:rPr lang="zh-CN" altLang="en-US"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王建康</a:t>
            </a:r>
            <a:endPar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中国农业科学院作物科学研究所</a:t>
            </a:r>
            <a:endPar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hlinkClick r:id="rId2"/>
              </a:rPr>
              <a:t>wangjiankang@caas.cn</a:t>
            </a:r>
            <a:endPar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hlinkClick r:id="rId3"/>
              </a:rPr>
              <a:t>http://www.isbreeding.net</a:t>
            </a:r>
            <a:endParaRPr lang="zh-CN" altLang="en-US" b="1" dirty="0"/>
          </a:p>
        </p:txBody>
      </p:sp>
    </p:spTree>
    <p:extLst>
      <p:ext uri="{BB962C8B-B14F-4D97-AF65-F5344CB8AC3E}">
        <p14:creationId xmlns:p14="http://schemas.microsoft.com/office/powerpoint/2010/main" val="2582632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现实</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遗传</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进度</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与现实遗传力</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611560" y="1124744"/>
            <a:ext cx="7920880" cy="4176464"/>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在一些实验群体中，遗传进度还可以从上下代的平均表现直接进行计算，这样的遗传进度称为观测或现实遗传进度（</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observed genetic gain or realized genetic gain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）。同时，通过预期遗传进度与观测遗传进度之间的对比，可以对数量遗传分析中的遗传模型进行适合性检验</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也</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可以用观测遗传进度与选择差的比值</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S</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来</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估计遗传力</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。为便于区分，利用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得到的遗传力称为现实遗传力（</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realized heritability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p>
        </p:txBody>
      </p:sp>
    </p:spTree>
    <p:extLst>
      <p:ext uri="{BB962C8B-B14F-4D97-AF65-F5344CB8AC3E}">
        <p14:creationId xmlns:p14="http://schemas.microsoft.com/office/powerpoint/2010/main" val="49206522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9512" y="274638"/>
            <a:ext cx="8784976" cy="778098"/>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综合指标</a:t>
            </a:r>
            <a:r>
              <a:rPr lang="en-US" altLang="zh-CN" sz="4000" b="1"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对选择指数</a:t>
            </a:r>
            <a:r>
              <a:rPr lang="en-US" altLang="zh-CN" sz="4000" b="1" i="1"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的回归系数</a:t>
            </a:r>
            <a:r>
              <a:rPr lang="en-US" altLang="zh-CN" sz="4000" b="1" i="1" dirty="0" err="1">
                <a:latin typeface="Times New Roman" panose="02020603050405020304" pitchFamily="18" charset="0"/>
                <a:ea typeface="黑体" panose="02010609060101010101" pitchFamily="49" charset="-122"/>
                <a:cs typeface="Times New Roman" panose="02020603050405020304" pitchFamily="18" charset="0"/>
              </a:rPr>
              <a:t>b</a:t>
            </a:r>
            <a:r>
              <a:rPr lang="en-US" altLang="zh-CN" sz="4000" b="1" i="1" baseline="-25000" dirty="0" err="1">
                <a:latin typeface="Times New Roman" panose="02020603050405020304" pitchFamily="18" charset="0"/>
                <a:ea typeface="黑体" panose="02010609060101010101" pitchFamily="49" charset="-122"/>
                <a:cs typeface="Times New Roman" panose="02020603050405020304" pitchFamily="18" charset="0"/>
              </a:rPr>
              <a:t>HI</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876263741"/>
              </p:ext>
            </p:extLst>
          </p:nvPr>
        </p:nvGraphicFramePr>
        <p:xfrm>
          <a:off x="539552" y="1340768"/>
          <a:ext cx="7992888" cy="663478"/>
        </p:xfrm>
        <a:graphic>
          <a:graphicData uri="http://schemas.openxmlformats.org/presentationml/2006/ole">
            <mc:AlternateContent xmlns:mc="http://schemas.openxmlformats.org/markup-compatibility/2006">
              <mc:Choice xmlns:v="urn:schemas-microsoft-com:vml" Requires="v">
                <p:oleObj spid="_x0000_s78899" name="公式" r:id="rId3" imgW="2844800" imgH="228600" progId="Equation.3">
                  <p:embed/>
                </p:oleObj>
              </mc:Choice>
              <mc:Fallback>
                <p:oleObj name="公式" r:id="rId3" imgW="28448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1340768"/>
                        <a:ext cx="7992888" cy="663478"/>
                      </a:xfrm>
                      <a:prstGeom prst="rect">
                        <a:avLst/>
                      </a:prstGeom>
                      <a:noFill/>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3782507352"/>
              </p:ext>
            </p:extLst>
          </p:nvPr>
        </p:nvGraphicFramePr>
        <p:xfrm>
          <a:off x="467544" y="2276872"/>
          <a:ext cx="7785547" cy="648072"/>
        </p:xfrm>
        <a:graphic>
          <a:graphicData uri="http://schemas.openxmlformats.org/presentationml/2006/ole">
            <mc:AlternateContent xmlns:mc="http://schemas.openxmlformats.org/markup-compatibility/2006">
              <mc:Choice xmlns:v="urn:schemas-microsoft-com:vml" Requires="v">
                <p:oleObj spid="_x0000_s78900" name="公式" r:id="rId5" imgW="2832100" imgH="228600" progId="Equation.3">
                  <p:embed/>
                </p:oleObj>
              </mc:Choice>
              <mc:Fallback>
                <p:oleObj name="公式" r:id="rId5" imgW="28321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544" y="2276872"/>
                        <a:ext cx="7785547" cy="648072"/>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1642797794"/>
              </p:ext>
            </p:extLst>
          </p:nvPr>
        </p:nvGraphicFramePr>
        <p:xfrm>
          <a:off x="2267744" y="3068960"/>
          <a:ext cx="4127161" cy="720080"/>
        </p:xfrm>
        <a:graphic>
          <a:graphicData uri="http://schemas.openxmlformats.org/presentationml/2006/ole">
            <mc:AlternateContent xmlns:mc="http://schemas.openxmlformats.org/markup-compatibility/2006">
              <mc:Choice xmlns:v="urn:schemas-microsoft-com:vml" Requires="v">
                <p:oleObj spid="_x0000_s78901" name="公式" r:id="rId7" imgW="1346200" imgH="228600" progId="Equation.3">
                  <p:embed/>
                </p:oleObj>
              </mc:Choice>
              <mc:Fallback>
                <p:oleObj name="公式" r:id="rId7" imgW="1346200" imgH="2286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67744" y="3068960"/>
                        <a:ext cx="4127161" cy="720080"/>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1952744827"/>
              </p:ext>
            </p:extLst>
          </p:nvPr>
        </p:nvGraphicFramePr>
        <p:xfrm>
          <a:off x="467543" y="4077072"/>
          <a:ext cx="3443434" cy="1224136"/>
        </p:xfrm>
        <a:graphic>
          <a:graphicData uri="http://schemas.openxmlformats.org/presentationml/2006/ole">
            <mc:AlternateContent xmlns:mc="http://schemas.openxmlformats.org/markup-compatibility/2006">
              <mc:Choice xmlns:v="urn:schemas-microsoft-com:vml" Requires="v">
                <p:oleObj spid="_x0000_s78902" name="公式" r:id="rId9" imgW="1244600" imgH="431800" progId="Equation.3">
                  <p:embed/>
                </p:oleObj>
              </mc:Choice>
              <mc:Fallback>
                <p:oleObj name="公式" r:id="rId9" imgW="1244600" imgH="4318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7543" y="4077072"/>
                        <a:ext cx="3443434" cy="1224136"/>
                      </a:xfrm>
                      <a:prstGeom prst="rect">
                        <a:avLst/>
                      </a:prstGeom>
                      <a:noFill/>
                    </p:spPr>
                  </p:pic>
                </p:oleObj>
              </mc:Fallback>
            </mc:AlternateContent>
          </a:graphicData>
        </a:graphic>
      </p:graphicFrame>
      <p:graphicFrame>
        <p:nvGraphicFramePr>
          <p:cNvPr id="15" name="对象 14"/>
          <p:cNvGraphicFramePr>
            <a:graphicFrameLocks noChangeAspect="1"/>
          </p:cNvGraphicFramePr>
          <p:nvPr>
            <p:extLst>
              <p:ext uri="{D42A27DB-BD31-4B8C-83A1-F6EECF244321}">
                <p14:modId xmlns:p14="http://schemas.microsoft.com/office/powerpoint/2010/main" val="1438962170"/>
              </p:ext>
            </p:extLst>
          </p:nvPr>
        </p:nvGraphicFramePr>
        <p:xfrm>
          <a:off x="4355976" y="4149080"/>
          <a:ext cx="4363214" cy="836712"/>
        </p:xfrm>
        <a:graphic>
          <a:graphicData uri="http://schemas.openxmlformats.org/presentationml/2006/ole">
            <mc:AlternateContent xmlns:mc="http://schemas.openxmlformats.org/markup-compatibility/2006">
              <mc:Choice xmlns:v="urn:schemas-microsoft-com:vml" Requires="v">
                <p:oleObj spid="_x0000_s78903" name="公式" r:id="rId11" imgW="1345616" imgH="253890" progId="Equation.3">
                  <p:embed/>
                </p:oleObj>
              </mc:Choice>
              <mc:Fallback>
                <p:oleObj name="公式" r:id="rId11" imgW="1345616" imgH="25389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355976" y="4149080"/>
                        <a:ext cx="4363214" cy="836712"/>
                      </a:xfrm>
                      <a:prstGeom prst="rect">
                        <a:avLst/>
                      </a:prstGeom>
                      <a:noFill/>
                    </p:spPr>
                  </p:pic>
                </p:oleObj>
              </mc:Fallback>
            </mc:AlternateContent>
          </a:graphicData>
        </a:graphic>
      </p:graphicFrame>
    </p:spTree>
    <p:extLst>
      <p:ext uri="{BB962C8B-B14F-4D97-AF65-F5344CB8AC3E}">
        <p14:creationId xmlns:p14="http://schemas.microsoft.com/office/powerpoint/2010/main" val="92922412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单</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性状的遗传进度</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85192" y="1052736"/>
            <a:ext cx="8435280" cy="1728192"/>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与综合指标</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的计算方法类似，如果能够得到每个性状的育种值对最优选择指数</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的回归系数，也就</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可以计算</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每个性状的遗传进度。</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1" name="对象 10"/>
          <p:cNvGraphicFramePr>
            <a:graphicFrameLocks noChangeAspect="1"/>
          </p:cNvGraphicFramePr>
          <p:nvPr>
            <p:extLst>
              <p:ext uri="{D42A27DB-BD31-4B8C-83A1-F6EECF244321}">
                <p14:modId xmlns:p14="http://schemas.microsoft.com/office/powerpoint/2010/main" val="2432632071"/>
              </p:ext>
            </p:extLst>
          </p:nvPr>
        </p:nvGraphicFramePr>
        <p:xfrm>
          <a:off x="323528" y="2780928"/>
          <a:ext cx="8056482" cy="720080"/>
        </p:xfrm>
        <a:graphic>
          <a:graphicData uri="http://schemas.openxmlformats.org/presentationml/2006/ole">
            <mc:AlternateContent xmlns:mc="http://schemas.openxmlformats.org/markup-compatibility/2006">
              <mc:Choice xmlns:v="urn:schemas-microsoft-com:vml" Requires="v">
                <p:oleObj spid="_x0000_s79897" name="公式" r:id="rId3" imgW="2730500" imgH="241300" progId="Equation.3">
                  <p:embed/>
                </p:oleObj>
              </mc:Choice>
              <mc:Fallback>
                <p:oleObj name="公式" r:id="rId3" imgW="27305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2780928"/>
                        <a:ext cx="8056482" cy="720080"/>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174106910"/>
              </p:ext>
            </p:extLst>
          </p:nvPr>
        </p:nvGraphicFramePr>
        <p:xfrm>
          <a:off x="683568" y="3573016"/>
          <a:ext cx="8299052" cy="1080120"/>
        </p:xfrm>
        <a:graphic>
          <a:graphicData uri="http://schemas.openxmlformats.org/presentationml/2006/ole">
            <mc:AlternateContent xmlns:mc="http://schemas.openxmlformats.org/markup-compatibility/2006">
              <mc:Choice xmlns:v="urn:schemas-microsoft-com:vml" Requires="v">
                <p:oleObj spid="_x0000_s79898" name="公式" r:id="rId5" imgW="3378200" imgH="431800" progId="Equation.3">
                  <p:embed/>
                </p:oleObj>
              </mc:Choice>
              <mc:Fallback>
                <p:oleObj name="公式" r:id="rId5" imgW="3378200" imgH="4318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3568" y="3573016"/>
                        <a:ext cx="8299052" cy="1080120"/>
                      </a:xfrm>
                      <a:prstGeom prst="rect">
                        <a:avLst/>
                      </a:prstGeom>
                      <a:noFill/>
                    </p:spPr>
                  </p:pic>
                </p:oleObj>
              </mc:Fallback>
            </mc:AlternateContent>
          </a:graphicData>
        </a:graphic>
      </p:graphicFrame>
    </p:spTree>
    <p:extLst>
      <p:ext uri="{BB962C8B-B14F-4D97-AF65-F5344CB8AC3E}">
        <p14:creationId xmlns:p14="http://schemas.microsoft.com/office/powerpoint/2010/main" val="419657166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单</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性状的遗传进度</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85192" y="1052736"/>
            <a:ext cx="8435280" cy="1512168"/>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与综合指标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的计算方法类似，如果能够得到每个性状的育种值对最优选择指数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的回归系数，也就</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可以计算</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每个性状的遗传进度。</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9" name="对象 18"/>
          <p:cNvGraphicFramePr>
            <a:graphicFrameLocks noChangeAspect="1"/>
          </p:cNvGraphicFramePr>
          <p:nvPr>
            <p:extLst>
              <p:ext uri="{D42A27DB-BD31-4B8C-83A1-F6EECF244321}">
                <p14:modId xmlns:p14="http://schemas.microsoft.com/office/powerpoint/2010/main" val="3211737818"/>
              </p:ext>
            </p:extLst>
          </p:nvPr>
        </p:nvGraphicFramePr>
        <p:xfrm>
          <a:off x="755576" y="2492896"/>
          <a:ext cx="2942485" cy="1152128"/>
        </p:xfrm>
        <a:graphic>
          <a:graphicData uri="http://schemas.openxmlformats.org/presentationml/2006/ole">
            <mc:AlternateContent xmlns:mc="http://schemas.openxmlformats.org/markup-compatibility/2006">
              <mc:Choice xmlns:v="urn:schemas-microsoft-com:vml" Requires="v">
                <p:oleObj spid="_x0000_s81937" name="公式" r:id="rId3" imgW="1117600" imgH="431800" progId="Equation.3">
                  <p:embed/>
                </p:oleObj>
              </mc:Choice>
              <mc:Fallback>
                <p:oleObj name="公式" r:id="rId3" imgW="11176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2492896"/>
                        <a:ext cx="2942485" cy="1152128"/>
                      </a:xfrm>
                      <a:prstGeom prst="rect">
                        <a:avLst/>
                      </a:prstGeom>
                      <a:noFill/>
                    </p:spPr>
                  </p:pic>
                </p:oleObj>
              </mc:Fallback>
            </mc:AlternateContent>
          </a:graphicData>
        </a:graphic>
      </p:graphicFrame>
      <p:graphicFrame>
        <p:nvGraphicFramePr>
          <p:cNvPr id="21" name="对象 20"/>
          <p:cNvGraphicFramePr>
            <a:graphicFrameLocks noChangeAspect="1"/>
          </p:cNvGraphicFramePr>
          <p:nvPr>
            <p:extLst>
              <p:ext uri="{D42A27DB-BD31-4B8C-83A1-F6EECF244321}">
                <p14:modId xmlns:p14="http://schemas.microsoft.com/office/powerpoint/2010/main" val="2892547575"/>
              </p:ext>
            </p:extLst>
          </p:nvPr>
        </p:nvGraphicFramePr>
        <p:xfrm>
          <a:off x="683568" y="3717032"/>
          <a:ext cx="7903512" cy="1296144"/>
        </p:xfrm>
        <a:graphic>
          <a:graphicData uri="http://schemas.openxmlformats.org/presentationml/2006/ole">
            <mc:AlternateContent xmlns:mc="http://schemas.openxmlformats.org/markup-compatibility/2006">
              <mc:Choice xmlns:v="urn:schemas-microsoft-com:vml" Requires="v">
                <p:oleObj spid="_x0000_s81938" name="公式" r:id="rId5" imgW="2971800" imgH="482600" progId="Equation.3">
                  <p:embed/>
                </p:oleObj>
              </mc:Choice>
              <mc:Fallback>
                <p:oleObj name="公式" r:id="rId5" imgW="2971800" imgH="482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3568" y="3717032"/>
                        <a:ext cx="7903512" cy="1296144"/>
                      </a:xfrm>
                      <a:prstGeom prst="rect">
                        <a:avLst/>
                      </a:prstGeom>
                      <a:noFill/>
                    </p:spPr>
                  </p:pic>
                </p:oleObj>
              </mc:Fallback>
            </mc:AlternateContent>
          </a:graphicData>
        </a:graphic>
      </p:graphicFrame>
    </p:spTree>
    <p:extLst>
      <p:ext uri="{BB962C8B-B14F-4D97-AF65-F5344CB8AC3E}">
        <p14:creationId xmlns:p14="http://schemas.microsoft.com/office/powerpoint/2010/main" val="2772559915"/>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综合指标</a:t>
            </a:r>
            <a:r>
              <a:rPr lang="en-US" altLang="zh-CN" sz="4000" b="1" i="1" dirty="0" smtClean="0">
                <a:latin typeface="Times New Roman" panose="02020603050405020304" pitchFamily="18" charset="0"/>
                <a:ea typeface="黑体" panose="02010609060101010101" pitchFamily="49" charset="-122"/>
                <a:cs typeface="Times New Roman" panose="02020603050405020304" pitchFamily="18" charset="0"/>
              </a:rPr>
              <a:t>H</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的方差、遗传力</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0" name="对象 9"/>
          <p:cNvGraphicFramePr>
            <a:graphicFrameLocks noChangeAspect="1"/>
          </p:cNvGraphicFramePr>
          <p:nvPr>
            <p:extLst>
              <p:ext uri="{D42A27DB-BD31-4B8C-83A1-F6EECF244321}">
                <p14:modId xmlns:p14="http://schemas.microsoft.com/office/powerpoint/2010/main" val="2854916860"/>
              </p:ext>
            </p:extLst>
          </p:nvPr>
        </p:nvGraphicFramePr>
        <p:xfrm>
          <a:off x="755576" y="1196628"/>
          <a:ext cx="5825144" cy="692696"/>
        </p:xfrm>
        <a:graphic>
          <a:graphicData uri="http://schemas.openxmlformats.org/presentationml/2006/ole">
            <mc:AlternateContent xmlns:mc="http://schemas.openxmlformats.org/markup-compatibility/2006">
              <mc:Choice xmlns:v="urn:schemas-microsoft-com:vml" Requires="v">
                <p:oleObj spid="_x0000_s80937" name="公式" r:id="rId3" imgW="1968500" imgH="228600" progId="Equation.3">
                  <p:embed/>
                </p:oleObj>
              </mc:Choice>
              <mc:Fallback>
                <p:oleObj name="公式" r:id="rId3" imgW="19685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1196628"/>
                        <a:ext cx="5825144" cy="692696"/>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2681589270"/>
              </p:ext>
            </p:extLst>
          </p:nvPr>
        </p:nvGraphicFramePr>
        <p:xfrm>
          <a:off x="755576" y="2060724"/>
          <a:ext cx="7477922" cy="1440160"/>
        </p:xfrm>
        <a:graphic>
          <a:graphicData uri="http://schemas.openxmlformats.org/presentationml/2006/ole">
            <mc:AlternateContent xmlns:mc="http://schemas.openxmlformats.org/markup-compatibility/2006">
              <mc:Choice xmlns:v="urn:schemas-microsoft-com:vml" Requires="v">
                <p:oleObj spid="_x0000_s80938" name="公式" r:id="rId5" imgW="2616200" imgH="495300" progId="Equation.3">
                  <p:embed/>
                </p:oleObj>
              </mc:Choice>
              <mc:Fallback>
                <p:oleObj name="公式" r:id="rId5" imgW="2616200" imgH="495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576" y="2060724"/>
                        <a:ext cx="7477922" cy="1440160"/>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1999472128"/>
              </p:ext>
            </p:extLst>
          </p:nvPr>
        </p:nvGraphicFramePr>
        <p:xfrm>
          <a:off x="683568" y="3572892"/>
          <a:ext cx="2701467" cy="1368276"/>
        </p:xfrm>
        <a:graphic>
          <a:graphicData uri="http://schemas.openxmlformats.org/presentationml/2006/ole">
            <mc:AlternateContent xmlns:mc="http://schemas.openxmlformats.org/markup-compatibility/2006">
              <mc:Choice xmlns:v="urn:schemas-microsoft-com:vml" Requires="v">
                <p:oleObj spid="_x0000_s80939" name="公式" r:id="rId7" imgW="876240" imgH="431640" progId="Equation.3">
                  <p:embed/>
                </p:oleObj>
              </mc:Choice>
              <mc:Fallback>
                <p:oleObj name="公式" r:id="rId7" imgW="876240" imgH="431640" progId="Equation.3">
                  <p:embed/>
                  <p:pic>
                    <p:nvPicPr>
                      <p:cNvPr id="0" name="Object 5"/>
                      <p:cNvPicPr>
                        <a:picLocks noChangeAspect="1" noChangeArrowheads="1"/>
                      </p:cNvPicPr>
                      <p:nvPr/>
                    </p:nvPicPr>
                    <p:blipFill>
                      <a:blip r:embed="rId8"/>
                      <a:srcRect/>
                      <a:stretch>
                        <a:fillRect/>
                      </a:stretch>
                    </p:blipFill>
                    <p:spPr bwMode="auto">
                      <a:xfrm>
                        <a:off x="683568" y="3572892"/>
                        <a:ext cx="2701467" cy="1368276"/>
                      </a:xfrm>
                      <a:prstGeom prst="rect">
                        <a:avLst/>
                      </a:prstGeom>
                      <a:noFill/>
                    </p:spPr>
                  </p:pic>
                </p:oleObj>
              </mc:Fallback>
            </mc:AlternateContent>
          </a:graphicData>
        </a:graphic>
      </p:graphicFrame>
      <p:graphicFrame>
        <p:nvGraphicFramePr>
          <p:cNvPr id="23" name="对象 22"/>
          <p:cNvGraphicFramePr>
            <a:graphicFrameLocks noChangeAspect="1"/>
          </p:cNvGraphicFramePr>
          <p:nvPr>
            <p:extLst>
              <p:ext uri="{D42A27DB-BD31-4B8C-83A1-F6EECF244321}">
                <p14:modId xmlns:p14="http://schemas.microsoft.com/office/powerpoint/2010/main" val="2528997230"/>
              </p:ext>
            </p:extLst>
          </p:nvPr>
        </p:nvGraphicFramePr>
        <p:xfrm>
          <a:off x="4043591" y="3788916"/>
          <a:ext cx="4480314" cy="764704"/>
        </p:xfrm>
        <a:graphic>
          <a:graphicData uri="http://schemas.openxmlformats.org/presentationml/2006/ole">
            <mc:AlternateContent xmlns:mc="http://schemas.openxmlformats.org/markup-compatibility/2006">
              <mc:Choice xmlns:v="urn:schemas-microsoft-com:vml" Requires="v">
                <p:oleObj spid="_x0000_s80940" name="公式" r:id="rId9" imgW="1511300" imgH="254000" progId="Equation.3">
                  <p:embed/>
                </p:oleObj>
              </mc:Choice>
              <mc:Fallback>
                <p:oleObj name="公式" r:id="rId9" imgW="1511300" imgH="2540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43591" y="3788916"/>
                        <a:ext cx="4480314" cy="764704"/>
                      </a:xfrm>
                      <a:prstGeom prst="rect">
                        <a:avLst/>
                      </a:prstGeom>
                      <a:noFill/>
                    </p:spPr>
                  </p:pic>
                </p:oleObj>
              </mc:Fallback>
            </mc:AlternateContent>
          </a:graphicData>
        </a:graphic>
      </p:graphicFrame>
    </p:spTree>
    <p:extLst>
      <p:ext uri="{BB962C8B-B14F-4D97-AF65-F5344CB8AC3E}">
        <p14:creationId xmlns:p14="http://schemas.microsoft.com/office/powerpoint/2010/main" val="4288916238"/>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4</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个性状权重均为</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的最优选择指数</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95536" y="1196752"/>
            <a:ext cx="8219256" cy="5184576"/>
          </a:xfrm>
        </p:spPr>
        <p:txBody>
          <a:bodyPr>
            <a:noAutofit/>
          </a:bodyPr>
          <a:lstStyle/>
          <a:p>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假定</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选择</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出指数最高的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个体，即选择强度</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=1.755</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从公式</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11.61</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得到选择指数</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的方差</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600" i="1" baseline="-25000" dirty="0"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=234.74</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公式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11.64</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得到综合指标</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的遗传进度为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26.89</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选择指数</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对</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个构成性状育种值的协方差分别为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113.11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94.60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-30.01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57.03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，从公式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11.67</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得到抽穗期、株高、百粒重、穗粒重的遗传进度分别为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12.97</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10.84</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-3.43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6.53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。因此，如果性状之间有比较复杂的相关关系，在利用最优指数进行选择时，正的权重不一定代表在这个性状上就一定会有正的遗传进度</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公式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11.68</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得到综合指标</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的方差等于</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273.08</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，选择指数</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的方差等于</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234.74</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。因此，选择指数的遗传力等于</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0.86</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，选择指数与综合指标的相关系数等于</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0.93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762636221"/>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a:latin typeface="黑体" panose="02010609060101010101" pitchFamily="49" charset="-122"/>
                <a:ea typeface="黑体" panose="02010609060101010101" pitchFamily="49" charset="-122"/>
              </a:rPr>
              <a:t>选择指数</a:t>
            </a:r>
            <a:r>
              <a:rPr lang="zh-CN" altLang="zh-CN" sz="4000" b="1" dirty="0" smtClean="0">
                <a:latin typeface="黑体" panose="02010609060101010101" pitchFamily="49" charset="-122"/>
                <a:ea typeface="黑体" panose="02010609060101010101" pitchFamily="49" charset="-122"/>
              </a:rPr>
              <a:t>的</a:t>
            </a:r>
            <a:r>
              <a:rPr lang="zh-CN" altLang="en-US" sz="4000" b="1" dirty="0" smtClean="0">
                <a:latin typeface="黑体" panose="02010609060101010101" pitchFamily="49" charset="-122"/>
                <a:ea typeface="黑体" panose="02010609060101010101" pitchFamily="49" charset="-122"/>
              </a:rPr>
              <a:t>育种</a:t>
            </a:r>
            <a:r>
              <a:rPr lang="zh-CN" altLang="zh-CN" sz="4000" b="1" dirty="0" smtClean="0">
                <a:latin typeface="黑体" panose="02010609060101010101" pitchFamily="49" charset="-122"/>
                <a:ea typeface="黑体" panose="02010609060101010101" pitchFamily="49" charset="-122"/>
              </a:rPr>
              <a:t>应用</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124744"/>
            <a:ext cx="8229600" cy="4929411"/>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前面介绍的最优选择指数主要是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Hazel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Lush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1942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）以及</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Hazel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1943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工作。最</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优选择指数自然有其理论上的优越性，但从前面的例子来看，计算最优选择指数的过程还相当繁琐</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一方面</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最优选择指数依赖于性状的权重，育种家对大多数目标性状的相对重要性一般都会心里有数，但要给出一个具体的权重数值可能还很困难。另外，性状的权重还可能因时间而发生变化。当一个性状经过一段时间的有效改良后，它的重要性可能就会下降，原来不太重要的性状随着时间和环境的变化可能会变得重要起来。</a:t>
            </a:r>
          </a:p>
        </p:txBody>
      </p:sp>
    </p:spTree>
    <p:extLst>
      <p:ext uri="{BB962C8B-B14F-4D97-AF65-F5344CB8AC3E}">
        <p14:creationId xmlns:p14="http://schemas.microsoft.com/office/powerpoint/2010/main" val="204656881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a:latin typeface="黑体" panose="02010609060101010101" pitchFamily="49" charset="-122"/>
                <a:ea typeface="黑体" panose="02010609060101010101" pitchFamily="49" charset="-122"/>
              </a:rPr>
              <a:t>选择指数</a:t>
            </a:r>
            <a:r>
              <a:rPr lang="zh-CN" altLang="zh-CN" sz="4000" b="1" dirty="0" smtClean="0">
                <a:latin typeface="黑体" panose="02010609060101010101" pitchFamily="49" charset="-122"/>
                <a:ea typeface="黑体" panose="02010609060101010101" pitchFamily="49" charset="-122"/>
              </a:rPr>
              <a:t>的</a:t>
            </a:r>
            <a:r>
              <a:rPr lang="zh-CN" altLang="en-US" sz="4000" b="1" dirty="0" smtClean="0">
                <a:latin typeface="黑体" panose="02010609060101010101" pitchFamily="49" charset="-122"/>
                <a:ea typeface="黑体" panose="02010609060101010101" pitchFamily="49" charset="-122"/>
              </a:rPr>
              <a:t>育种</a:t>
            </a:r>
            <a:r>
              <a:rPr lang="zh-CN" altLang="zh-CN" sz="4000" b="1" dirty="0" smtClean="0">
                <a:latin typeface="黑体" panose="02010609060101010101" pitchFamily="49" charset="-122"/>
                <a:ea typeface="黑体" panose="02010609060101010101" pitchFamily="49" charset="-122"/>
              </a:rPr>
              <a:t>应用</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124744"/>
            <a:ext cx="8229600" cy="4176464"/>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同时，选择既引起单个性状遗传方差和遗传力的改变，又会引起性状之间相关关系的改变。在多基因的情况下，同时选择会降低性状间的相关，并使得原来的正相关逐步变为负相关。构建最优选择指数时，需要利用育种群体的遗传参数。选择指数的优良性质是针对特定群体而言</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一</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个育种群体构建出的最优指数不一定适用于其它群体，不同的育种群体需要构建出不同的指数，以用于选择</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26117202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a:latin typeface="黑体" panose="02010609060101010101" pitchFamily="49" charset="-122"/>
                <a:ea typeface="黑体" panose="02010609060101010101" pitchFamily="49" charset="-122"/>
              </a:rPr>
              <a:t>选择指数</a:t>
            </a:r>
            <a:r>
              <a:rPr lang="zh-CN" altLang="zh-CN" sz="4000" b="1" dirty="0" smtClean="0">
                <a:latin typeface="黑体" panose="02010609060101010101" pitchFamily="49" charset="-122"/>
                <a:ea typeface="黑体" panose="02010609060101010101" pitchFamily="49" charset="-122"/>
              </a:rPr>
              <a:t>的</a:t>
            </a:r>
            <a:r>
              <a:rPr lang="zh-CN" altLang="en-US" sz="4000" b="1" dirty="0" smtClean="0">
                <a:latin typeface="黑体" panose="02010609060101010101" pitchFamily="49" charset="-122"/>
                <a:ea typeface="黑体" panose="02010609060101010101" pitchFamily="49" charset="-122"/>
              </a:rPr>
              <a:t>育种</a:t>
            </a:r>
            <a:r>
              <a:rPr lang="zh-CN" altLang="zh-CN" sz="4000" b="1" dirty="0" smtClean="0">
                <a:latin typeface="黑体" panose="02010609060101010101" pitchFamily="49" charset="-122"/>
                <a:ea typeface="黑体" panose="02010609060101010101" pitchFamily="49" charset="-122"/>
              </a:rPr>
              <a:t>应用</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124744"/>
            <a:ext cx="8229600" cy="5040560"/>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同时还要注意，单个性状的遗传进度不一定与权重的方向完全一致。当构成性状较多、性状间相关关系比较复杂时，构成性状不一定能够在预期的方向上发生改变</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尽管</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具有理论上的优越性，但由于上述的这些原因，最优选择指数只是在少数大型动物的育种过程中得以应用</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。植物</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育种群体具有个体多、单个个体经济价值低、世代短、选择强度高等特点，最优指数选择并没有得到普遍的应用。很多时候，育种家采用的选择方法仍以独立水平选择为主，但同时注重家系间和家系内两种水平的选择。</a:t>
            </a:r>
          </a:p>
        </p:txBody>
      </p:sp>
    </p:spTree>
    <p:extLst>
      <p:ext uri="{BB962C8B-B14F-4D97-AF65-F5344CB8AC3E}">
        <p14:creationId xmlns:p14="http://schemas.microsoft.com/office/powerpoint/2010/main" val="2307735831"/>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02630"/>
            <a:ext cx="8229600" cy="634082"/>
          </a:xfrm>
        </p:spPr>
        <p:txBody>
          <a:bodyPr>
            <a:noAutofit/>
          </a:bodyPr>
          <a:lstStyle/>
          <a:p>
            <a:r>
              <a:rPr lang="zh-CN" altLang="en-US" sz="4000" b="1" dirty="0" smtClean="0">
                <a:latin typeface="黑体" panose="02010609060101010101" pitchFamily="49" charset="-122"/>
                <a:ea typeface="黑体" panose="02010609060101010101" pitchFamily="49" charset="-122"/>
              </a:rPr>
              <a:t>其他类型的指数</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908720"/>
            <a:ext cx="8229600" cy="5544616"/>
          </a:xfrm>
        </p:spPr>
        <p:txBody>
          <a:bodyPr>
            <a:noAutofit/>
          </a:bodyPr>
          <a:lstStyle/>
          <a:p>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最优选择指数的构建，需要估计遗传协方差矩阵。育种中真正要利用它开展选择并不是一件容易的事。同时，选择后的群体要重建最优选择指数</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鉴于此，人们随后又提出了一些计算简便的指数。</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Williams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1962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）提出一个基础指数（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base index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），它直接用性状的经济权重表示</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出来。</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w</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w</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 </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w</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个性状的经济权重，由育种家根据目标性状的重要性来确定；</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表示表型观测值与群体均值的离差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4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基础指数中，一般把最重要性状的权重设为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。根据相对重要性，其他性状的权重在</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之间取值。</a:t>
            </a:r>
          </a:p>
        </p:txBody>
      </p:sp>
      <p:graphicFrame>
        <p:nvGraphicFramePr>
          <p:cNvPr id="10" name="对象 9"/>
          <p:cNvGraphicFramePr>
            <a:graphicFrameLocks noChangeAspect="1"/>
          </p:cNvGraphicFramePr>
          <p:nvPr>
            <p:extLst>
              <p:ext uri="{D42A27DB-BD31-4B8C-83A1-F6EECF244321}">
                <p14:modId xmlns:p14="http://schemas.microsoft.com/office/powerpoint/2010/main" val="228297286"/>
              </p:ext>
            </p:extLst>
          </p:nvPr>
        </p:nvGraphicFramePr>
        <p:xfrm>
          <a:off x="827584" y="4752528"/>
          <a:ext cx="5055720" cy="692696"/>
        </p:xfrm>
        <a:graphic>
          <a:graphicData uri="http://schemas.openxmlformats.org/presentationml/2006/ole">
            <mc:AlternateContent xmlns:mc="http://schemas.openxmlformats.org/markup-compatibility/2006">
              <mc:Choice xmlns:v="urn:schemas-microsoft-com:vml" Requires="v">
                <p:oleObj spid="_x0000_s82953" name="公式" r:id="rId3" imgW="1676400" imgH="228600" progId="Equation.3">
                  <p:embed/>
                </p:oleObj>
              </mc:Choice>
              <mc:Fallback>
                <p:oleObj name="公式" r:id="rId3" imgW="16764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4752528"/>
                        <a:ext cx="5055720" cy="692696"/>
                      </a:xfrm>
                      <a:prstGeom prst="rect">
                        <a:avLst/>
                      </a:prstGeom>
                      <a:noFill/>
                    </p:spPr>
                  </p:pic>
                </p:oleObj>
              </mc:Fallback>
            </mc:AlternateContent>
          </a:graphicData>
        </a:graphic>
      </p:graphicFrame>
    </p:spTree>
    <p:extLst>
      <p:ext uri="{BB962C8B-B14F-4D97-AF65-F5344CB8AC3E}">
        <p14:creationId xmlns:p14="http://schemas.microsoft.com/office/powerpoint/2010/main" val="188894120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06090"/>
          </a:xfrm>
        </p:spPr>
        <p:txBody>
          <a:bodyPr>
            <a:noAutofit/>
          </a:bodyPr>
          <a:lstStyle/>
          <a:p>
            <a:r>
              <a:rPr lang="zh-CN" altLang="en-US" sz="4000" b="1" dirty="0" smtClean="0">
                <a:latin typeface="黑体" panose="02010609060101010101" pitchFamily="49" charset="-122"/>
                <a:ea typeface="黑体" panose="02010609060101010101" pitchFamily="49" charset="-122"/>
              </a:rPr>
              <a:t>其他类型的指数</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052736"/>
            <a:ext cx="8229600" cy="1872208"/>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最优指数和基础指数都需要知道性状的经济权重，</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Elston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1963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）提出一个无权重的乘积指数，见公式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11.73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。其中，</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对应于第</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个性状的最低可接收的性状值，</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表示表型观测值</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7" name="对象 16"/>
          <p:cNvGraphicFramePr>
            <a:graphicFrameLocks noChangeAspect="1"/>
          </p:cNvGraphicFramePr>
          <p:nvPr>
            <p:extLst>
              <p:ext uri="{D42A27DB-BD31-4B8C-83A1-F6EECF244321}">
                <p14:modId xmlns:p14="http://schemas.microsoft.com/office/powerpoint/2010/main" val="3001672546"/>
              </p:ext>
            </p:extLst>
          </p:nvPr>
        </p:nvGraphicFramePr>
        <p:xfrm>
          <a:off x="755576" y="3068960"/>
          <a:ext cx="7970387" cy="648072"/>
        </p:xfrm>
        <a:graphic>
          <a:graphicData uri="http://schemas.openxmlformats.org/presentationml/2006/ole">
            <mc:AlternateContent xmlns:mc="http://schemas.openxmlformats.org/markup-compatibility/2006">
              <mc:Choice xmlns:v="urn:schemas-microsoft-com:vml" Requires="v">
                <p:oleObj spid="_x0000_s88073" name="公式" r:id="rId3" imgW="2819400" imgH="228600" progId="Equation.3">
                  <p:embed/>
                </p:oleObj>
              </mc:Choice>
              <mc:Fallback>
                <p:oleObj name="公式" r:id="rId3" imgW="28194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3068960"/>
                        <a:ext cx="7970387" cy="648072"/>
                      </a:xfrm>
                      <a:prstGeom prst="rect">
                        <a:avLst/>
                      </a:prstGeom>
                      <a:noFill/>
                    </p:spPr>
                  </p:pic>
                </p:oleObj>
              </mc:Fallback>
            </mc:AlternateContent>
          </a:graphicData>
        </a:graphic>
      </p:graphicFrame>
    </p:spTree>
    <p:extLst>
      <p:ext uri="{BB962C8B-B14F-4D97-AF65-F5344CB8AC3E}">
        <p14:creationId xmlns:p14="http://schemas.microsoft.com/office/powerpoint/2010/main" val="37147523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78098"/>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截尾</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选择</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539552" y="980728"/>
            <a:ext cx="8064896" cy="5472608"/>
          </a:xfrm>
        </p:spPr>
        <p:txBody>
          <a:bodyPr>
            <a:noAutofit/>
          </a:bodyPr>
          <a:lstStyle/>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较大</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的选择差说明中选个体离群体均值越远，选择的标准越高；选择差越小，说明中选个体离群体均值越近，选择的标准越低。因此，选择差是选择强弱程度的一种反映，一般由育种家来决定</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。但</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在实际育种群体中，有时更容易确定的是中选个体的比例或百分数，而不是选择差</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，需要研究一定选择比例下的选择差和遗传进度。在表型服从正态分布的群体中，截尾选择的选择差可根据选择比例和分布的标准差计算出来</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。以</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高值选择为例，所谓截尾选择（</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truncation selection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），就是从育种群体中挑选表型超过一定临界值的所有个体，作为中选个体，低于这个临界值的个体则被淘汰。</a:t>
            </a:r>
          </a:p>
        </p:txBody>
      </p:sp>
    </p:spTree>
    <p:extLst>
      <p:ext uri="{BB962C8B-B14F-4D97-AF65-F5344CB8AC3E}">
        <p14:creationId xmlns:p14="http://schemas.microsoft.com/office/powerpoint/2010/main" val="223651703"/>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34082"/>
          </a:xfrm>
        </p:spPr>
        <p:txBody>
          <a:bodyPr>
            <a:noAutofit/>
          </a:bodyPr>
          <a:lstStyle/>
          <a:p>
            <a:r>
              <a:rPr lang="zh-CN" altLang="en-US" sz="4000" b="1" dirty="0" smtClean="0">
                <a:latin typeface="黑体" panose="02010609060101010101" pitchFamily="49" charset="-122"/>
                <a:ea typeface="黑体" panose="02010609060101010101" pitchFamily="49" charset="-122"/>
              </a:rPr>
              <a:t>其他类型的指数</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052736"/>
            <a:ext cx="8229600" cy="3312368"/>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在正规方程（公式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11.59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）中，如果忽略不同性状之间的表型协方差和遗传协方差，表型方差协方差就变成一个对角阵，对角线元素为性状的表型方差；遗传方差协方差也变成一个对角阵，对角线元素为性状的加性方差。公式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11.74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给出这种情况下的选择指数，从而避免了协方差的估计和计算逆矩阵。</a:t>
            </a:r>
          </a:p>
        </p:txBody>
      </p:sp>
      <p:graphicFrame>
        <p:nvGraphicFramePr>
          <p:cNvPr id="19" name="对象 18"/>
          <p:cNvGraphicFramePr>
            <a:graphicFrameLocks noChangeAspect="1"/>
          </p:cNvGraphicFramePr>
          <p:nvPr>
            <p:extLst>
              <p:ext uri="{D42A27DB-BD31-4B8C-83A1-F6EECF244321}">
                <p14:modId xmlns:p14="http://schemas.microsoft.com/office/powerpoint/2010/main" val="3574751324"/>
              </p:ext>
            </p:extLst>
          </p:nvPr>
        </p:nvGraphicFramePr>
        <p:xfrm>
          <a:off x="827584" y="4365104"/>
          <a:ext cx="6987089" cy="836712"/>
        </p:xfrm>
        <a:graphic>
          <a:graphicData uri="http://schemas.openxmlformats.org/presentationml/2006/ole">
            <mc:AlternateContent xmlns:mc="http://schemas.openxmlformats.org/markup-compatibility/2006">
              <mc:Choice xmlns:v="urn:schemas-microsoft-com:vml" Requires="v">
                <p:oleObj spid="_x0000_s89098" name="公式" r:id="rId3" imgW="2032000" imgH="241300" progId="Equation.3">
                  <p:embed/>
                </p:oleObj>
              </mc:Choice>
              <mc:Fallback>
                <p:oleObj name="公式" r:id="rId3" imgW="2032000" imgH="2413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4365104"/>
                        <a:ext cx="6987089" cy="836712"/>
                      </a:xfrm>
                      <a:prstGeom prst="rect">
                        <a:avLst/>
                      </a:prstGeom>
                      <a:noFill/>
                    </p:spPr>
                  </p:pic>
                </p:oleObj>
              </mc:Fallback>
            </mc:AlternateContent>
          </a:graphicData>
        </a:graphic>
      </p:graphicFrame>
    </p:spTree>
    <p:extLst>
      <p:ext uri="{BB962C8B-B14F-4D97-AF65-F5344CB8AC3E}">
        <p14:creationId xmlns:p14="http://schemas.microsoft.com/office/powerpoint/2010/main" val="8065208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9512" y="188640"/>
            <a:ext cx="8712968" cy="634082"/>
          </a:xfrm>
        </p:spPr>
        <p:txBody>
          <a:bodyPr>
            <a:normAutofit fontScale="90000"/>
          </a:bodyPr>
          <a:lstStyle/>
          <a:p>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截尾</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选择差</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、选择比例</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和</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表型</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方差</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的关系</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5" name="图片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836712"/>
            <a:ext cx="7848872" cy="5184576"/>
          </a:xfrm>
          <a:prstGeom prst="rect">
            <a:avLst/>
          </a:prstGeom>
          <a:noFill/>
          <a:ln>
            <a:noFill/>
          </a:ln>
        </p:spPr>
      </p:pic>
    </p:spTree>
    <p:extLst>
      <p:ext uri="{BB962C8B-B14F-4D97-AF65-F5344CB8AC3E}">
        <p14:creationId xmlns:p14="http://schemas.microsoft.com/office/powerpoint/2010/main" val="17303053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标准化</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选择差</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，即</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选择</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强度</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908720"/>
            <a:ext cx="7920880" cy="2736304"/>
          </a:xfrm>
        </p:spPr>
        <p:txBody>
          <a:bodyPr>
            <a:norm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标准化</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变换后的选择差，与方差大小没有关系，只依赖于选择比例的高低。我们把标准化后的选择差称为选择强度（</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intensity of selection</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符号</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公式右</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端，</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为标准化前的选择差（公式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11.2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群体的表型方差，开平方后称为表型标准差。</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395764925"/>
              </p:ext>
            </p:extLst>
          </p:nvPr>
        </p:nvGraphicFramePr>
        <p:xfrm>
          <a:off x="3275856" y="3645024"/>
          <a:ext cx="1480220" cy="1268760"/>
        </p:xfrm>
        <a:graphic>
          <a:graphicData uri="http://schemas.openxmlformats.org/presentationml/2006/ole">
            <mc:AlternateContent xmlns:mc="http://schemas.openxmlformats.org/markup-compatibility/2006">
              <mc:Choice xmlns:v="urn:schemas-microsoft-com:vml" Requires="v">
                <p:oleObj spid="_x0000_s5171" name="公式" r:id="rId3" imgW="533169" imgH="457002" progId="Equation.3">
                  <p:embed/>
                </p:oleObj>
              </mc:Choice>
              <mc:Fallback>
                <p:oleObj name="公式" r:id="rId3" imgW="533169" imgH="457002"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5856" y="3645024"/>
                        <a:ext cx="1480220" cy="1268760"/>
                      </a:xfrm>
                      <a:prstGeom prst="rect">
                        <a:avLst/>
                      </a:prstGeom>
                      <a:noFill/>
                    </p:spPr>
                  </p:pic>
                </p:oleObj>
              </mc:Fallback>
            </mc:AlternateContent>
          </a:graphicData>
        </a:graphic>
      </p:graphicFrame>
    </p:spTree>
    <p:extLst>
      <p:ext uri="{BB962C8B-B14F-4D97-AF65-F5344CB8AC3E}">
        <p14:creationId xmlns:p14="http://schemas.microsoft.com/office/powerpoint/2010/main" val="39782261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39952" y="836712"/>
            <a:ext cx="4968552" cy="3816424"/>
          </a:xfrm>
          <a:prstGeom prst="rect">
            <a:avLst/>
          </a:prstGeom>
          <a:noFill/>
          <a:ln>
            <a:noFill/>
          </a:ln>
        </p:spPr>
      </p:pic>
      <p:sp>
        <p:nvSpPr>
          <p:cNvPr id="2" name="标题 1"/>
          <p:cNvSpPr>
            <a:spLocks noGrp="1"/>
          </p:cNvSpPr>
          <p:nvPr>
            <p:ph type="title"/>
          </p:nvPr>
        </p:nvSpPr>
        <p:spPr>
          <a:xfrm>
            <a:off x="457200" y="188640"/>
            <a:ext cx="8229600" cy="778098"/>
          </a:xfrm>
        </p:spPr>
        <p:txBody>
          <a:bodyPr>
            <a:norm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选择</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强度的计算方法</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3330307689"/>
              </p:ext>
            </p:extLst>
          </p:nvPr>
        </p:nvGraphicFramePr>
        <p:xfrm>
          <a:off x="179512" y="1700808"/>
          <a:ext cx="4432905" cy="1080120"/>
        </p:xfrm>
        <a:graphic>
          <a:graphicData uri="http://schemas.openxmlformats.org/presentationml/2006/ole">
            <mc:AlternateContent xmlns:mc="http://schemas.openxmlformats.org/markup-compatibility/2006">
              <mc:Choice xmlns:v="urn:schemas-microsoft-com:vml" Requires="v">
                <p:oleObj spid="_x0000_s8341" name="公式" r:id="rId4" imgW="1752600" imgH="419100" progId="Equation.3">
                  <p:embed/>
                </p:oleObj>
              </mc:Choice>
              <mc:Fallback>
                <p:oleObj name="公式" r:id="rId4" imgW="1752600" imgH="4191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512" y="1700808"/>
                        <a:ext cx="4432905" cy="1080120"/>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202919768"/>
              </p:ext>
            </p:extLst>
          </p:nvPr>
        </p:nvGraphicFramePr>
        <p:xfrm>
          <a:off x="251520" y="2964805"/>
          <a:ext cx="1944216" cy="1184275"/>
        </p:xfrm>
        <a:graphic>
          <a:graphicData uri="http://schemas.openxmlformats.org/presentationml/2006/ole">
            <mc:AlternateContent xmlns:mc="http://schemas.openxmlformats.org/markup-compatibility/2006">
              <mc:Choice xmlns:v="urn:schemas-microsoft-com:vml" Requires="v">
                <p:oleObj spid="_x0000_s8342" name="公式" r:id="rId6" imgW="799753" imgH="482391" progId="Equation.3">
                  <p:embed/>
                </p:oleObj>
              </mc:Choice>
              <mc:Fallback>
                <p:oleObj name="公式" r:id="rId6" imgW="799753" imgH="482391"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520" y="2964805"/>
                        <a:ext cx="1944216" cy="1184275"/>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320464590"/>
              </p:ext>
            </p:extLst>
          </p:nvPr>
        </p:nvGraphicFramePr>
        <p:xfrm>
          <a:off x="145827" y="4321076"/>
          <a:ext cx="6802437" cy="1700212"/>
        </p:xfrm>
        <a:graphic>
          <a:graphicData uri="http://schemas.openxmlformats.org/presentationml/2006/ole">
            <mc:AlternateContent xmlns:mc="http://schemas.openxmlformats.org/markup-compatibility/2006">
              <mc:Choice xmlns:v="urn:schemas-microsoft-com:vml" Requires="v">
                <p:oleObj spid="_x0000_s8343" name="公式" r:id="rId8" imgW="2831760" imgH="698400" progId="Equation.3">
                  <p:embed/>
                </p:oleObj>
              </mc:Choice>
              <mc:Fallback>
                <p:oleObj name="公式" r:id="rId8" imgW="2831760" imgH="698400" progId="Equation.3">
                  <p:embed/>
                  <p:pic>
                    <p:nvPicPr>
                      <p:cNvPr id="0" name="Object 6"/>
                      <p:cNvPicPr>
                        <a:picLocks noChangeAspect="1" noChangeArrowheads="1"/>
                      </p:cNvPicPr>
                      <p:nvPr/>
                    </p:nvPicPr>
                    <p:blipFill>
                      <a:blip r:embed="rId9"/>
                      <a:srcRect/>
                      <a:stretch>
                        <a:fillRect/>
                      </a:stretch>
                    </p:blipFill>
                    <p:spPr bwMode="auto">
                      <a:xfrm>
                        <a:off x="145827" y="4321076"/>
                        <a:ext cx="6802437" cy="1700212"/>
                      </a:xfrm>
                      <a:prstGeom prst="rect">
                        <a:avLst/>
                      </a:prstGeom>
                      <a:noFill/>
                    </p:spPr>
                  </p:pic>
                </p:oleObj>
              </mc:Fallback>
            </mc:AlternateContent>
          </a:graphicData>
        </a:graphic>
      </p:graphicFrame>
    </p:spTree>
    <p:extLst>
      <p:ext uri="{BB962C8B-B14F-4D97-AF65-F5344CB8AC3E}">
        <p14:creationId xmlns:p14="http://schemas.microsoft.com/office/powerpoint/2010/main" val="18699231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7504" y="260648"/>
            <a:ext cx="8928992" cy="778098"/>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不同选择比例下的选择强度</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表格 4"/>
          <p:cNvGraphicFramePr>
            <a:graphicFrameLocks noGrp="1"/>
          </p:cNvGraphicFramePr>
          <p:nvPr>
            <p:extLst>
              <p:ext uri="{D42A27DB-BD31-4B8C-83A1-F6EECF244321}">
                <p14:modId xmlns:p14="http://schemas.microsoft.com/office/powerpoint/2010/main" val="2224116435"/>
              </p:ext>
            </p:extLst>
          </p:nvPr>
        </p:nvGraphicFramePr>
        <p:xfrm>
          <a:off x="611560" y="1052736"/>
          <a:ext cx="7904798" cy="2560320"/>
        </p:xfrm>
        <a:graphic>
          <a:graphicData uri="http://schemas.openxmlformats.org/drawingml/2006/table">
            <a:tbl>
              <a:tblPr firstRow="1" bandRow="1">
                <a:tableStyleId>{5C22544A-7EE6-4342-B048-85BDC9FD1C3A}</a:tableStyleId>
              </a:tblPr>
              <a:tblGrid>
                <a:gridCol w="1837373"/>
                <a:gridCol w="1213485"/>
                <a:gridCol w="1213485"/>
                <a:gridCol w="1213485"/>
                <a:gridCol w="1213485"/>
                <a:gridCol w="1213485"/>
              </a:tblGrid>
              <a:tr h="288032">
                <a:tc>
                  <a:txBody>
                    <a:bodyPr/>
                    <a:lstStyle/>
                    <a:p>
                      <a:pPr algn="just">
                        <a:lnSpc>
                          <a:spcPct val="150000"/>
                        </a:lnSpc>
                        <a:spcAft>
                          <a:spcPts val="0"/>
                        </a:spcAft>
                      </a:pPr>
                      <a:r>
                        <a:rPr lang="zh-CN" sz="2800" kern="0" dirty="0">
                          <a:effectLst/>
                        </a:rPr>
                        <a:t>选择比例</a:t>
                      </a:r>
                      <a:r>
                        <a:rPr lang="en-US" sz="2800" kern="0" dirty="0">
                          <a:effectLst/>
                        </a:rPr>
                        <a:t>p</a:t>
                      </a:r>
                      <a:endParaRPr lang="zh-CN" sz="2800" kern="100" dirty="0">
                        <a:effectLst/>
                        <a:latin typeface="Calibri"/>
                        <a:ea typeface="宋体"/>
                        <a:cs typeface="Times New Roman"/>
                      </a:endParaRPr>
                    </a:p>
                  </a:txBody>
                  <a:tcPr marL="68580" marR="68580" marT="0" marB="0" anchor="b"/>
                </a:tc>
                <a:tc>
                  <a:txBody>
                    <a:bodyPr/>
                    <a:lstStyle/>
                    <a:p>
                      <a:pPr marR="133350" algn="just">
                        <a:lnSpc>
                          <a:spcPct val="150000"/>
                        </a:lnSpc>
                        <a:spcAft>
                          <a:spcPts val="0"/>
                        </a:spcAft>
                      </a:pPr>
                      <a:r>
                        <a:rPr lang="en-US" sz="2800" kern="0" dirty="0">
                          <a:effectLst/>
                        </a:rPr>
                        <a:t>0.5</a:t>
                      </a:r>
                      <a:endParaRPr lang="zh-CN" sz="2800" kern="100" dirty="0">
                        <a:effectLst/>
                        <a:latin typeface="Calibri"/>
                        <a:ea typeface="宋体"/>
                        <a:cs typeface="Times New Roman"/>
                      </a:endParaRPr>
                    </a:p>
                  </a:txBody>
                  <a:tcPr marL="68580" marR="68580" marT="0" marB="0" anchor="b"/>
                </a:tc>
                <a:tc>
                  <a:txBody>
                    <a:bodyPr/>
                    <a:lstStyle/>
                    <a:p>
                      <a:pPr marR="133350" algn="just">
                        <a:lnSpc>
                          <a:spcPct val="150000"/>
                        </a:lnSpc>
                        <a:spcAft>
                          <a:spcPts val="0"/>
                        </a:spcAft>
                      </a:pPr>
                      <a:r>
                        <a:rPr lang="en-US" sz="2800" kern="0">
                          <a:effectLst/>
                        </a:rPr>
                        <a:t>0.4</a:t>
                      </a:r>
                      <a:endParaRPr lang="zh-CN" sz="2800" kern="100">
                        <a:effectLst/>
                        <a:latin typeface="Calibri"/>
                        <a:ea typeface="宋体"/>
                        <a:cs typeface="Times New Roman"/>
                      </a:endParaRPr>
                    </a:p>
                  </a:txBody>
                  <a:tcPr marL="68580" marR="68580" marT="0" marB="0" anchor="b"/>
                </a:tc>
                <a:tc>
                  <a:txBody>
                    <a:bodyPr/>
                    <a:lstStyle/>
                    <a:p>
                      <a:pPr marR="133350" algn="just">
                        <a:lnSpc>
                          <a:spcPct val="150000"/>
                        </a:lnSpc>
                        <a:spcAft>
                          <a:spcPts val="0"/>
                        </a:spcAft>
                      </a:pPr>
                      <a:r>
                        <a:rPr lang="en-US" sz="2800" kern="0" dirty="0">
                          <a:effectLst/>
                        </a:rPr>
                        <a:t>0.3</a:t>
                      </a:r>
                      <a:endParaRPr lang="zh-CN" sz="2800" kern="100" dirty="0">
                        <a:effectLst/>
                        <a:latin typeface="Calibri"/>
                        <a:ea typeface="宋体"/>
                        <a:cs typeface="Times New Roman"/>
                      </a:endParaRPr>
                    </a:p>
                  </a:txBody>
                  <a:tcPr marL="68580" marR="68580" marT="0" marB="0" anchor="b"/>
                </a:tc>
                <a:tc>
                  <a:txBody>
                    <a:bodyPr/>
                    <a:lstStyle/>
                    <a:p>
                      <a:pPr marR="133350" algn="just">
                        <a:lnSpc>
                          <a:spcPct val="150000"/>
                        </a:lnSpc>
                        <a:spcAft>
                          <a:spcPts val="0"/>
                        </a:spcAft>
                      </a:pPr>
                      <a:r>
                        <a:rPr lang="en-US" sz="2800" kern="0" dirty="0">
                          <a:effectLst/>
                        </a:rPr>
                        <a:t>0.2</a:t>
                      </a:r>
                      <a:endParaRPr lang="zh-CN" sz="2800" kern="100" dirty="0">
                        <a:effectLst/>
                        <a:latin typeface="Calibri"/>
                        <a:ea typeface="宋体"/>
                        <a:cs typeface="Times New Roman"/>
                      </a:endParaRPr>
                    </a:p>
                  </a:txBody>
                  <a:tcPr marL="68580" marR="68580" marT="0" marB="0" anchor="b"/>
                </a:tc>
                <a:tc>
                  <a:txBody>
                    <a:bodyPr/>
                    <a:lstStyle/>
                    <a:p>
                      <a:pPr marR="133350" algn="just">
                        <a:lnSpc>
                          <a:spcPct val="150000"/>
                        </a:lnSpc>
                        <a:spcAft>
                          <a:spcPts val="0"/>
                        </a:spcAft>
                      </a:pPr>
                      <a:r>
                        <a:rPr lang="en-US" sz="2800" kern="0" dirty="0">
                          <a:effectLst/>
                        </a:rPr>
                        <a:t>0.1</a:t>
                      </a:r>
                      <a:endParaRPr lang="zh-CN" sz="2800" kern="100" dirty="0">
                        <a:effectLst/>
                        <a:latin typeface="Calibri"/>
                        <a:ea typeface="宋体"/>
                        <a:cs typeface="Times New Roman"/>
                      </a:endParaRPr>
                    </a:p>
                  </a:txBody>
                  <a:tcPr marL="68580" marR="68580" marT="0" marB="0" anchor="b"/>
                </a:tc>
              </a:tr>
              <a:tr h="74159">
                <a:tc>
                  <a:txBody>
                    <a:bodyPr/>
                    <a:lstStyle/>
                    <a:p>
                      <a:pPr algn="just">
                        <a:lnSpc>
                          <a:spcPct val="150000"/>
                        </a:lnSpc>
                        <a:spcAft>
                          <a:spcPts val="0"/>
                        </a:spcAft>
                      </a:pPr>
                      <a:r>
                        <a:rPr lang="en-US" sz="2800" i="1" kern="0" dirty="0">
                          <a:effectLst/>
                        </a:rPr>
                        <a:t>x</a:t>
                      </a:r>
                      <a:endParaRPr lang="zh-CN" sz="2800" i="1" kern="100" dirty="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a:effectLst/>
                        </a:rPr>
                        <a:t>0 </a:t>
                      </a:r>
                      <a:endParaRPr lang="zh-CN" sz="2800" kern="10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dirty="0">
                          <a:effectLst/>
                        </a:rPr>
                        <a:t>0.2533</a:t>
                      </a:r>
                      <a:endParaRPr lang="zh-CN" sz="2800" kern="100" dirty="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dirty="0">
                          <a:effectLst/>
                        </a:rPr>
                        <a:t>0.5244</a:t>
                      </a:r>
                      <a:endParaRPr lang="zh-CN" sz="2800" kern="100" dirty="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a:effectLst/>
                        </a:rPr>
                        <a:t>0.8416</a:t>
                      </a:r>
                      <a:endParaRPr lang="zh-CN" sz="2800" kern="10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dirty="0">
                          <a:effectLst/>
                        </a:rPr>
                        <a:t>1.2816</a:t>
                      </a:r>
                      <a:endParaRPr lang="zh-CN" sz="2800" kern="100" dirty="0">
                        <a:effectLst/>
                        <a:latin typeface="Calibri"/>
                        <a:ea typeface="宋体"/>
                        <a:cs typeface="Times New Roman"/>
                      </a:endParaRPr>
                    </a:p>
                  </a:txBody>
                  <a:tcPr marL="68580" marR="68580" marT="0" marB="0" anchor="b"/>
                </a:tc>
              </a:tr>
              <a:tr h="76310">
                <a:tc>
                  <a:txBody>
                    <a:bodyPr/>
                    <a:lstStyle/>
                    <a:p>
                      <a:pPr algn="just">
                        <a:lnSpc>
                          <a:spcPct val="150000"/>
                        </a:lnSpc>
                        <a:spcAft>
                          <a:spcPts val="0"/>
                        </a:spcAft>
                      </a:pPr>
                      <a:r>
                        <a:rPr lang="en-US" sz="2800" i="1" kern="0" dirty="0">
                          <a:effectLst/>
                        </a:rPr>
                        <a:t>z</a:t>
                      </a:r>
                      <a:endParaRPr lang="zh-CN" sz="2800" i="1" kern="100" dirty="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a:effectLst/>
                        </a:rPr>
                        <a:t>0.3989</a:t>
                      </a:r>
                      <a:endParaRPr lang="zh-CN" sz="2800" kern="10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a:effectLst/>
                        </a:rPr>
                        <a:t>0.3863</a:t>
                      </a:r>
                      <a:endParaRPr lang="zh-CN" sz="2800" kern="10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a:effectLst/>
                        </a:rPr>
                        <a:t>0.3477</a:t>
                      </a:r>
                      <a:endParaRPr lang="zh-CN" sz="2800" kern="10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a:effectLst/>
                        </a:rPr>
                        <a:t>0.2800</a:t>
                      </a:r>
                      <a:endParaRPr lang="zh-CN" sz="2800" kern="10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a:effectLst/>
                        </a:rPr>
                        <a:t>0.1755</a:t>
                      </a:r>
                      <a:endParaRPr lang="zh-CN" sz="2800" kern="100">
                        <a:effectLst/>
                        <a:latin typeface="Calibri"/>
                        <a:ea typeface="宋体"/>
                        <a:cs typeface="Times New Roman"/>
                      </a:endParaRPr>
                    </a:p>
                  </a:txBody>
                  <a:tcPr marL="68580" marR="68580" marT="0" marB="0" anchor="b"/>
                </a:tc>
              </a:tr>
              <a:tr h="370840">
                <a:tc>
                  <a:txBody>
                    <a:bodyPr/>
                    <a:lstStyle/>
                    <a:p>
                      <a:pPr algn="just">
                        <a:lnSpc>
                          <a:spcPct val="150000"/>
                        </a:lnSpc>
                        <a:spcAft>
                          <a:spcPts val="0"/>
                        </a:spcAft>
                      </a:pPr>
                      <a:r>
                        <a:rPr lang="zh-CN" sz="2800" kern="0" dirty="0" smtClean="0">
                          <a:effectLst/>
                        </a:rPr>
                        <a:t>选择强度</a:t>
                      </a:r>
                      <a:r>
                        <a:rPr lang="en-US" sz="2800" i="1" kern="0" dirty="0" err="1" smtClean="0">
                          <a:effectLst/>
                        </a:rPr>
                        <a:t>i</a:t>
                      </a:r>
                      <a:r>
                        <a:rPr lang="en-US" sz="2800" kern="0" dirty="0" smtClean="0">
                          <a:effectLst/>
                        </a:rPr>
                        <a:t> </a:t>
                      </a:r>
                      <a:endParaRPr lang="zh-CN" sz="2800" kern="100" dirty="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dirty="0">
                          <a:effectLst/>
                        </a:rPr>
                        <a:t>0.7979</a:t>
                      </a:r>
                      <a:endParaRPr lang="zh-CN" sz="2800" kern="100" dirty="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a:effectLst/>
                        </a:rPr>
                        <a:t>0.9659</a:t>
                      </a:r>
                      <a:endParaRPr lang="zh-CN" sz="2800" kern="10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dirty="0">
                          <a:effectLst/>
                        </a:rPr>
                        <a:t>1.1590</a:t>
                      </a:r>
                      <a:endParaRPr lang="zh-CN" sz="2800" kern="100" dirty="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a:effectLst/>
                        </a:rPr>
                        <a:t>1.3998</a:t>
                      </a:r>
                      <a:endParaRPr lang="zh-CN" sz="2800" kern="10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dirty="0">
                          <a:effectLst/>
                        </a:rPr>
                        <a:t>1.7550</a:t>
                      </a:r>
                      <a:endParaRPr lang="zh-CN" sz="2800" kern="100" dirty="0">
                        <a:effectLst/>
                        <a:latin typeface="Calibri"/>
                        <a:ea typeface="宋体"/>
                        <a:cs typeface="Times New Roman"/>
                      </a:endParaRPr>
                    </a:p>
                  </a:txBody>
                  <a:tcPr marL="68580" marR="68580" marT="0" marB="0" anchor="b"/>
                </a:tc>
              </a:tr>
            </a:tbl>
          </a:graphicData>
        </a:graphic>
      </p:graphicFrame>
      <p:graphicFrame>
        <p:nvGraphicFramePr>
          <p:cNvPr id="7" name="表格 6"/>
          <p:cNvGraphicFramePr>
            <a:graphicFrameLocks noGrp="1"/>
          </p:cNvGraphicFramePr>
          <p:nvPr>
            <p:extLst>
              <p:ext uri="{D42A27DB-BD31-4B8C-83A1-F6EECF244321}">
                <p14:modId xmlns:p14="http://schemas.microsoft.com/office/powerpoint/2010/main" val="1203373632"/>
              </p:ext>
            </p:extLst>
          </p:nvPr>
        </p:nvGraphicFramePr>
        <p:xfrm>
          <a:off x="611560" y="3717032"/>
          <a:ext cx="6696076" cy="2560320"/>
        </p:xfrm>
        <a:graphic>
          <a:graphicData uri="http://schemas.openxmlformats.org/drawingml/2006/table">
            <a:tbl>
              <a:tblPr firstRow="1" bandRow="1">
                <a:tableStyleId>{5C22544A-7EE6-4342-B048-85BDC9FD1C3A}</a:tableStyleId>
              </a:tblPr>
              <a:tblGrid>
                <a:gridCol w="1837373"/>
                <a:gridCol w="1213485"/>
                <a:gridCol w="1213485"/>
                <a:gridCol w="1213485"/>
                <a:gridCol w="1218248"/>
              </a:tblGrid>
              <a:tr h="139040">
                <a:tc>
                  <a:txBody>
                    <a:bodyPr/>
                    <a:lstStyle/>
                    <a:p>
                      <a:pPr algn="just">
                        <a:lnSpc>
                          <a:spcPct val="150000"/>
                        </a:lnSpc>
                        <a:spcAft>
                          <a:spcPts val="0"/>
                        </a:spcAft>
                      </a:pPr>
                      <a:r>
                        <a:rPr lang="zh-CN" sz="2800" kern="0" dirty="0">
                          <a:effectLst/>
                        </a:rPr>
                        <a:t>选择比例</a:t>
                      </a:r>
                      <a:r>
                        <a:rPr lang="en-US" sz="2800" kern="0" dirty="0">
                          <a:effectLst/>
                        </a:rPr>
                        <a:t>p</a:t>
                      </a:r>
                      <a:endParaRPr lang="zh-CN" sz="2800" kern="100" dirty="0">
                        <a:effectLst/>
                        <a:latin typeface="Calibri"/>
                        <a:ea typeface="宋体"/>
                        <a:cs typeface="Times New Roman"/>
                      </a:endParaRPr>
                    </a:p>
                  </a:txBody>
                  <a:tcPr marL="68580" marR="68580" marT="0" marB="0" anchor="b"/>
                </a:tc>
                <a:tc>
                  <a:txBody>
                    <a:bodyPr/>
                    <a:lstStyle/>
                    <a:p>
                      <a:pPr marR="133350" algn="just">
                        <a:lnSpc>
                          <a:spcPct val="150000"/>
                        </a:lnSpc>
                        <a:spcAft>
                          <a:spcPts val="0"/>
                        </a:spcAft>
                      </a:pPr>
                      <a:r>
                        <a:rPr lang="en-US" sz="2800" kern="0" dirty="0">
                          <a:effectLst/>
                        </a:rPr>
                        <a:t>0.05</a:t>
                      </a:r>
                      <a:endParaRPr lang="zh-CN" sz="2800" kern="100" dirty="0">
                        <a:effectLst/>
                        <a:latin typeface="Calibri"/>
                        <a:ea typeface="宋体"/>
                        <a:cs typeface="Times New Roman"/>
                      </a:endParaRPr>
                    </a:p>
                  </a:txBody>
                  <a:tcPr marL="68580" marR="68580" marT="0" marB="0" anchor="b"/>
                </a:tc>
                <a:tc>
                  <a:txBody>
                    <a:bodyPr/>
                    <a:lstStyle/>
                    <a:p>
                      <a:pPr marR="133350" algn="just">
                        <a:lnSpc>
                          <a:spcPct val="150000"/>
                        </a:lnSpc>
                        <a:spcAft>
                          <a:spcPts val="0"/>
                        </a:spcAft>
                      </a:pPr>
                      <a:r>
                        <a:rPr lang="en-US" sz="2800" kern="0" dirty="0">
                          <a:effectLst/>
                        </a:rPr>
                        <a:t>0.01</a:t>
                      </a:r>
                      <a:endParaRPr lang="zh-CN" sz="2800" kern="100" dirty="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a:effectLst/>
                        </a:rPr>
                        <a:t>0.001</a:t>
                      </a:r>
                      <a:endParaRPr lang="zh-CN" sz="2800" kern="10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a:effectLst/>
                        </a:rPr>
                        <a:t>0.0001</a:t>
                      </a:r>
                      <a:endParaRPr lang="zh-CN" sz="2800" kern="100">
                        <a:effectLst/>
                        <a:latin typeface="Calibri"/>
                        <a:ea typeface="宋体"/>
                        <a:cs typeface="Times New Roman"/>
                      </a:endParaRPr>
                    </a:p>
                  </a:txBody>
                  <a:tcPr marL="68580" marR="68580" marT="0" marB="0" anchor="b"/>
                </a:tc>
              </a:tr>
              <a:tr h="370840">
                <a:tc>
                  <a:txBody>
                    <a:bodyPr/>
                    <a:lstStyle/>
                    <a:p>
                      <a:pPr algn="just">
                        <a:lnSpc>
                          <a:spcPct val="150000"/>
                        </a:lnSpc>
                        <a:spcAft>
                          <a:spcPts val="0"/>
                        </a:spcAft>
                      </a:pPr>
                      <a:r>
                        <a:rPr lang="en-US" sz="2800" kern="0">
                          <a:effectLst/>
                        </a:rPr>
                        <a:t>x</a:t>
                      </a:r>
                      <a:endParaRPr lang="zh-CN" sz="2800" kern="10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dirty="0">
                          <a:effectLst/>
                        </a:rPr>
                        <a:t>1.6449</a:t>
                      </a:r>
                      <a:endParaRPr lang="zh-CN" sz="2800" kern="100" dirty="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dirty="0">
                          <a:effectLst/>
                        </a:rPr>
                        <a:t>2.3263</a:t>
                      </a:r>
                      <a:endParaRPr lang="zh-CN" sz="2800" kern="100" dirty="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dirty="0">
                          <a:effectLst/>
                        </a:rPr>
                        <a:t>3.0902</a:t>
                      </a:r>
                      <a:endParaRPr lang="zh-CN" sz="2800" kern="100" dirty="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dirty="0">
                          <a:effectLst/>
                        </a:rPr>
                        <a:t>3.7190</a:t>
                      </a:r>
                      <a:endParaRPr lang="zh-CN" sz="2800" kern="100" dirty="0">
                        <a:effectLst/>
                        <a:latin typeface="Calibri"/>
                        <a:ea typeface="宋体"/>
                        <a:cs typeface="Times New Roman"/>
                      </a:endParaRPr>
                    </a:p>
                  </a:txBody>
                  <a:tcPr marL="68580" marR="68580" marT="0" marB="0" anchor="b"/>
                </a:tc>
              </a:tr>
              <a:tr h="370840">
                <a:tc>
                  <a:txBody>
                    <a:bodyPr/>
                    <a:lstStyle/>
                    <a:p>
                      <a:pPr algn="just">
                        <a:lnSpc>
                          <a:spcPct val="150000"/>
                        </a:lnSpc>
                        <a:spcAft>
                          <a:spcPts val="0"/>
                        </a:spcAft>
                      </a:pPr>
                      <a:r>
                        <a:rPr lang="en-US" sz="2800" kern="0">
                          <a:effectLst/>
                        </a:rPr>
                        <a:t>z</a:t>
                      </a:r>
                      <a:endParaRPr lang="zh-CN" sz="2800" kern="10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a:effectLst/>
                        </a:rPr>
                        <a:t>0.1031</a:t>
                      </a:r>
                      <a:endParaRPr lang="zh-CN" sz="2800" kern="10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a:effectLst/>
                        </a:rPr>
                        <a:t>0.0267</a:t>
                      </a:r>
                      <a:endParaRPr lang="zh-CN" sz="2800" kern="10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a:effectLst/>
                        </a:rPr>
                        <a:t>0.0034</a:t>
                      </a:r>
                      <a:endParaRPr lang="zh-CN" sz="2800" kern="10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dirty="0">
                          <a:effectLst/>
                        </a:rPr>
                        <a:t>0.0004</a:t>
                      </a:r>
                      <a:endParaRPr lang="zh-CN" sz="2800" kern="100" dirty="0">
                        <a:effectLst/>
                        <a:latin typeface="Calibri"/>
                        <a:ea typeface="宋体"/>
                        <a:cs typeface="Times New Roman"/>
                      </a:endParaRPr>
                    </a:p>
                  </a:txBody>
                  <a:tcPr marL="68580" marR="68580" marT="0" marB="0" anchor="b"/>
                </a:tc>
              </a:tr>
              <a:tr h="370840">
                <a:tc>
                  <a:txBody>
                    <a:bodyPr/>
                    <a:lstStyle/>
                    <a:p>
                      <a:pPr algn="just">
                        <a:lnSpc>
                          <a:spcPct val="150000"/>
                        </a:lnSpc>
                        <a:spcAft>
                          <a:spcPts val="0"/>
                        </a:spcAft>
                      </a:pPr>
                      <a:r>
                        <a:rPr lang="zh-CN" sz="2800" kern="0" dirty="0" smtClean="0">
                          <a:effectLst/>
                        </a:rPr>
                        <a:t>选择强度</a:t>
                      </a:r>
                      <a:r>
                        <a:rPr lang="en-US" sz="2800" i="1" kern="0" dirty="0" err="1" smtClean="0">
                          <a:effectLst/>
                        </a:rPr>
                        <a:t>i</a:t>
                      </a:r>
                      <a:r>
                        <a:rPr lang="en-US" sz="2800" i="1" kern="0" dirty="0" smtClean="0">
                          <a:effectLst/>
                        </a:rPr>
                        <a:t> </a:t>
                      </a:r>
                      <a:endParaRPr lang="zh-CN" sz="2800" i="1" kern="100" dirty="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a:effectLst/>
                        </a:rPr>
                        <a:t>2.0627</a:t>
                      </a:r>
                      <a:endParaRPr lang="zh-CN" sz="2800" kern="10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a:effectLst/>
                        </a:rPr>
                        <a:t>2.6652</a:t>
                      </a:r>
                      <a:endParaRPr lang="zh-CN" sz="2800" kern="10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a:effectLst/>
                        </a:rPr>
                        <a:t>3.3671</a:t>
                      </a:r>
                      <a:endParaRPr lang="zh-CN" sz="2800" kern="100">
                        <a:effectLst/>
                        <a:latin typeface="Calibri"/>
                        <a:ea typeface="宋体"/>
                        <a:cs typeface="Times New Roman"/>
                      </a:endParaRPr>
                    </a:p>
                  </a:txBody>
                  <a:tcPr marL="68580" marR="68580" marT="0" marB="0" anchor="b"/>
                </a:tc>
                <a:tc>
                  <a:txBody>
                    <a:bodyPr/>
                    <a:lstStyle/>
                    <a:p>
                      <a:pPr algn="just">
                        <a:lnSpc>
                          <a:spcPct val="150000"/>
                        </a:lnSpc>
                        <a:spcAft>
                          <a:spcPts val="0"/>
                        </a:spcAft>
                      </a:pPr>
                      <a:r>
                        <a:rPr lang="en-US" sz="2800" kern="0" dirty="0">
                          <a:effectLst/>
                        </a:rPr>
                        <a:t>3.9585</a:t>
                      </a:r>
                      <a:endParaRPr lang="zh-CN" sz="2800" kern="100" dirty="0">
                        <a:effectLst/>
                        <a:latin typeface="Calibri"/>
                        <a:ea typeface="宋体"/>
                        <a:cs typeface="Times New Roman"/>
                      </a:endParaRPr>
                    </a:p>
                  </a:txBody>
                  <a:tcPr marL="68580" marR="68580" marT="0" marB="0" anchor="b"/>
                </a:tc>
              </a:tr>
            </a:tbl>
          </a:graphicData>
        </a:graphic>
      </p:graphicFrame>
    </p:spTree>
    <p:extLst>
      <p:ext uri="{BB962C8B-B14F-4D97-AF65-F5344CB8AC3E}">
        <p14:creationId xmlns:p14="http://schemas.microsoft.com/office/powerpoint/2010/main" val="23056095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依赖于</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性别的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选择强度</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和遗传进度</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980728"/>
            <a:ext cx="8208912" cy="3600400"/>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有时，选择在性别之间还可能存在差异，有时甚至只能对雌性个体进行选择，或者只能对雄性个体进行选择。不管两种性别的选择强度如何，中选雌亲和中选雄亲对后代的贡献各占一半</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，选择差等于两种性别选择差（分别用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S</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f</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S</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表示）的简单</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平均，</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选择强度等于两种性别选择强度（分别用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f</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表示）的简单</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平均。</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同样可以利用公式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11.5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计算后代群体的遗传进度。</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747213967"/>
              </p:ext>
            </p:extLst>
          </p:nvPr>
        </p:nvGraphicFramePr>
        <p:xfrm>
          <a:off x="827584" y="4542434"/>
          <a:ext cx="2592288" cy="1046806"/>
        </p:xfrm>
        <a:graphic>
          <a:graphicData uri="http://schemas.openxmlformats.org/presentationml/2006/ole">
            <mc:AlternateContent xmlns:mc="http://schemas.openxmlformats.org/markup-compatibility/2006">
              <mc:Choice xmlns:v="urn:schemas-microsoft-com:vml" Requires="v">
                <p:oleObj spid="_x0000_s10382" name="公式" r:id="rId3" imgW="990170" imgH="393529" progId="Equation.3">
                  <p:embed/>
                </p:oleObj>
              </mc:Choice>
              <mc:Fallback>
                <p:oleObj name="公式" r:id="rId3" imgW="990170" imgH="393529"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4542434"/>
                        <a:ext cx="2592288" cy="1046806"/>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395971154"/>
              </p:ext>
            </p:extLst>
          </p:nvPr>
        </p:nvGraphicFramePr>
        <p:xfrm>
          <a:off x="3792385" y="4509120"/>
          <a:ext cx="2224028" cy="1080120"/>
        </p:xfrm>
        <a:graphic>
          <a:graphicData uri="http://schemas.openxmlformats.org/presentationml/2006/ole">
            <mc:AlternateContent xmlns:mc="http://schemas.openxmlformats.org/markup-compatibility/2006">
              <mc:Choice xmlns:v="urn:schemas-microsoft-com:vml" Requires="v">
                <p:oleObj spid="_x0000_s10383" name="公式" r:id="rId5" imgW="837836" imgH="393529" progId="Equation.3">
                  <p:embed/>
                </p:oleObj>
              </mc:Choice>
              <mc:Fallback>
                <p:oleObj name="公式" r:id="rId5" imgW="837836" imgH="393529"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92385" y="4509120"/>
                        <a:ext cx="2224028" cy="1080120"/>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1425311114"/>
              </p:ext>
            </p:extLst>
          </p:nvPr>
        </p:nvGraphicFramePr>
        <p:xfrm>
          <a:off x="6300192" y="4653136"/>
          <a:ext cx="1556352" cy="620688"/>
        </p:xfrm>
        <a:graphic>
          <a:graphicData uri="http://schemas.openxmlformats.org/presentationml/2006/ole">
            <mc:AlternateContent xmlns:mc="http://schemas.openxmlformats.org/markup-compatibility/2006">
              <mc:Choice xmlns:v="urn:schemas-microsoft-com:vml" Requires="v">
                <p:oleObj spid="_x0000_s10384" name="公式" r:id="rId7" imgW="533169" imgH="203112" progId="Equation.3">
                  <p:embed/>
                </p:oleObj>
              </mc:Choice>
              <mc:Fallback>
                <p:oleObj name="公式" r:id="rId7" imgW="533169" imgH="203112"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00192" y="4653136"/>
                        <a:ext cx="1556352" cy="620688"/>
                      </a:xfrm>
                      <a:prstGeom prst="rect">
                        <a:avLst/>
                      </a:prstGeom>
                      <a:noFill/>
                    </p:spPr>
                  </p:pic>
                </p:oleObj>
              </mc:Fallback>
            </mc:AlternateContent>
          </a:graphicData>
        </a:graphic>
      </p:graphicFrame>
    </p:spTree>
    <p:extLst>
      <p:ext uri="{BB962C8B-B14F-4D97-AF65-F5344CB8AC3E}">
        <p14:creationId xmlns:p14="http://schemas.microsoft.com/office/powerpoint/2010/main" val="4519181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50106"/>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选择强度和遗传进度</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2204865"/>
            <a:ext cx="8208912" cy="2376264"/>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这样，在已知遗传力</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和表型方差</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的育种群体中，只要育种家提出一个选择比例，就能从公式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11.9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计算或表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11.1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中得到选择强度，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代入</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上面的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公式就</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得到遗传进度的估计值</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等价</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公式：</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7" name="对象 6"/>
          <p:cNvGraphicFramePr>
            <a:graphicFrameLocks noChangeAspect="1"/>
          </p:cNvGraphicFramePr>
          <p:nvPr>
            <p:extLst>
              <p:ext uri="{D42A27DB-BD31-4B8C-83A1-F6EECF244321}">
                <p14:modId xmlns:p14="http://schemas.microsoft.com/office/powerpoint/2010/main" val="2392808473"/>
              </p:ext>
            </p:extLst>
          </p:nvPr>
        </p:nvGraphicFramePr>
        <p:xfrm>
          <a:off x="2241550" y="1124744"/>
          <a:ext cx="4432300" cy="1008062"/>
        </p:xfrm>
        <a:graphic>
          <a:graphicData uri="http://schemas.openxmlformats.org/presentationml/2006/ole">
            <mc:AlternateContent xmlns:mc="http://schemas.openxmlformats.org/markup-compatibility/2006">
              <mc:Choice xmlns:v="urn:schemas-microsoft-com:vml" Requires="v">
                <p:oleObj spid="_x0000_s11403" name="公式" r:id="rId3" imgW="1130040" imgH="253800" progId="Equation.3">
                  <p:embed/>
                </p:oleObj>
              </mc:Choice>
              <mc:Fallback>
                <p:oleObj name="公式" r:id="rId3" imgW="1130040" imgH="253800" progId="Equation.3">
                  <p:embed/>
                  <p:pic>
                    <p:nvPicPr>
                      <p:cNvPr id="0" name="Object 1"/>
                      <p:cNvPicPr>
                        <a:picLocks noChangeAspect="1" noChangeArrowheads="1"/>
                      </p:cNvPicPr>
                      <p:nvPr/>
                    </p:nvPicPr>
                    <p:blipFill>
                      <a:blip r:embed="rId4"/>
                      <a:srcRect/>
                      <a:stretch>
                        <a:fillRect/>
                      </a:stretch>
                    </p:blipFill>
                    <p:spPr bwMode="auto">
                      <a:xfrm>
                        <a:off x="2241550" y="1124744"/>
                        <a:ext cx="4432300" cy="1008062"/>
                      </a:xfrm>
                      <a:prstGeom prst="rect">
                        <a:avLst/>
                      </a:prstGeom>
                      <a:noFill/>
                    </p:spPr>
                  </p:pic>
                </p:oleObj>
              </mc:Fallback>
            </mc:AlternateContent>
          </a:graphicData>
        </a:graphic>
      </p:graphicFrame>
      <p:sp>
        <p:nvSpPr>
          <p:cNvPr id="12"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3" name="对象 12"/>
          <p:cNvGraphicFramePr>
            <a:graphicFrameLocks noChangeAspect="1"/>
          </p:cNvGraphicFramePr>
          <p:nvPr>
            <p:extLst>
              <p:ext uri="{D42A27DB-BD31-4B8C-83A1-F6EECF244321}">
                <p14:modId xmlns:p14="http://schemas.microsoft.com/office/powerpoint/2010/main" val="3449568466"/>
              </p:ext>
            </p:extLst>
          </p:nvPr>
        </p:nvGraphicFramePr>
        <p:xfrm>
          <a:off x="1979712" y="4427636"/>
          <a:ext cx="2376264" cy="1665660"/>
        </p:xfrm>
        <a:graphic>
          <a:graphicData uri="http://schemas.openxmlformats.org/presentationml/2006/ole">
            <mc:AlternateContent xmlns:mc="http://schemas.openxmlformats.org/markup-compatibility/2006">
              <mc:Choice xmlns:v="urn:schemas-microsoft-com:vml" Requires="v">
                <p:oleObj spid="_x0000_s11404" name="公式" r:id="rId5" imgW="660400" imgH="457200" progId="Equation.3">
                  <p:embed/>
                </p:oleObj>
              </mc:Choice>
              <mc:Fallback>
                <p:oleObj name="公式" r:id="rId5" imgW="660400" imgH="4572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79712" y="4427636"/>
                        <a:ext cx="2376264" cy="1665660"/>
                      </a:xfrm>
                      <a:prstGeom prst="rect">
                        <a:avLst/>
                      </a:prstGeom>
                      <a:noFill/>
                    </p:spPr>
                  </p:pic>
                </p:oleObj>
              </mc:Fallback>
            </mc:AlternateContent>
          </a:graphicData>
        </a:graphic>
      </p:graphicFrame>
      <p:sp>
        <p:nvSpPr>
          <p:cNvPr id="14"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5" name="对象 14"/>
          <p:cNvGraphicFramePr>
            <a:graphicFrameLocks noChangeAspect="1"/>
          </p:cNvGraphicFramePr>
          <p:nvPr>
            <p:extLst>
              <p:ext uri="{D42A27DB-BD31-4B8C-83A1-F6EECF244321}">
                <p14:modId xmlns:p14="http://schemas.microsoft.com/office/powerpoint/2010/main" val="711832086"/>
              </p:ext>
            </p:extLst>
          </p:nvPr>
        </p:nvGraphicFramePr>
        <p:xfrm>
          <a:off x="4932040" y="4653135"/>
          <a:ext cx="2671803" cy="1008113"/>
        </p:xfrm>
        <a:graphic>
          <a:graphicData uri="http://schemas.openxmlformats.org/presentationml/2006/ole">
            <mc:AlternateContent xmlns:mc="http://schemas.openxmlformats.org/markup-compatibility/2006">
              <mc:Choice xmlns:v="urn:schemas-microsoft-com:vml" Requires="v">
                <p:oleObj spid="_x0000_s11405" name="公式" r:id="rId7" imgW="685800" imgH="254000" progId="Equation.3">
                  <p:embed/>
                </p:oleObj>
              </mc:Choice>
              <mc:Fallback>
                <p:oleObj name="公式" r:id="rId7" imgW="685800" imgH="2540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32040" y="4653135"/>
                        <a:ext cx="2671803" cy="1008113"/>
                      </a:xfrm>
                      <a:prstGeom prst="rect">
                        <a:avLst/>
                      </a:prstGeom>
                      <a:noFill/>
                    </p:spPr>
                  </p:pic>
                </p:oleObj>
              </mc:Fallback>
            </mc:AlternateContent>
          </a:graphicData>
        </a:graphic>
      </p:graphicFrame>
    </p:spTree>
    <p:extLst>
      <p:ext uri="{BB962C8B-B14F-4D97-AF65-F5344CB8AC3E}">
        <p14:creationId xmlns:p14="http://schemas.microsoft.com/office/powerpoint/2010/main" val="29782851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1282154"/>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提高遗传</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进度</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的途径分析</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en-US" sz="32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1</a:t>
            </a:r>
            <a:r>
              <a:rPr lang="zh-CN" altLang="en-US" sz="32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使用较小的选择比例，即提高选择强度</a:t>
            </a:r>
            <a:endParaRPr lang="zh-CN" altLang="en-US" sz="32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1484784"/>
            <a:ext cx="8301608" cy="5073427"/>
          </a:xfrm>
        </p:spPr>
        <p:txBody>
          <a:bodyPr>
            <a:normAutofit fontScale="85000" lnSpcReduction="20000"/>
          </a:bodyPr>
          <a:lstStyle/>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当</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选择比例为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时，选择强度为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1.76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；选择比例为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时，选择强度为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2.67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。因此，在其它参数一致的情况下，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的遗传进度相对于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的遗传进度的倍数等于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2.67/1.76=1.52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。可见，选择比例从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降低到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时，遗传进度仅提高了大约</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50%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。同时，采用较高的选择强度，需要增加被选择的个体或家系数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小群体</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的随机飘变和近交程度较高，如存在近交衰退，也会严重影响下一代群体的表现和遗传变异。一般来说，用于重组下一轮群体的个体不应低于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。如需</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个个体互交形成下一轮育种群体，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的选择比例只需评价</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300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个个体；如要采用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的选择比例，则需要评价</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3000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个个体。因此在实际育种中，选择强度的提高受群体大小的限制，选择强度不可能被无限地提高。</a:t>
            </a: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4"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16453319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1282154"/>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提高遗传</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进度</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的途径分析</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en-US" sz="32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2</a:t>
            </a:r>
            <a:r>
              <a:rPr lang="zh-CN" altLang="en-US" sz="32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3200" dirty="0" smtClean="0">
                <a:latin typeface="Times New Roman" panose="02020603050405020304" pitchFamily="18" charset="0"/>
                <a:ea typeface="黑体" panose="02010609060101010101" pitchFamily="49" charset="-122"/>
                <a:cs typeface="Times New Roman" panose="02020603050405020304" pitchFamily="18" charset="0"/>
              </a:rPr>
              <a:t>提高</a:t>
            </a:r>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加性方差在遗传方差中所占的比例</a:t>
            </a:r>
            <a:endParaRPr lang="zh-CN" altLang="en-US" sz="32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484784"/>
            <a:ext cx="8136904" cy="4248472"/>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章我们看到，不同亲缘关系群体中包含加性方差</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的倍数是有差别的，有的家系中</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只有</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或</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1/4</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但有些家系可有</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倍甚至超过</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A </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。育种</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群体中，加性方差的倍数越高，遗传力就越大</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动物育种中，可以通过产生全同胞家系的方法，来提高加性方差的倍数。在植物育种中，可以通过控制花粉和产生自交家系的方法，来提高加性方差的倍数。</a:t>
            </a: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4"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42542606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a:latin typeface="黑体" panose="02010609060101010101" pitchFamily="49" charset="-122"/>
                <a:ea typeface="黑体" panose="02010609060101010101" pitchFamily="49" charset="-122"/>
              </a:rPr>
              <a:t>本章的主要内容</a:t>
            </a:r>
            <a:endParaRPr lang="zh-CN" altLang="en-US" dirty="0"/>
          </a:p>
        </p:txBody>
      </p:sp>
      <p:sp>
        <p:nvSpPr>
          <p:cNvPr id="6" name="内容占位符 5"/>
          <p:cNvSpPr>
            <a:spLocks noGrp="1"/>
          </p:cNvSpPr>
          <p:nvPr>
            <p:ph idx="1"/>
          </p:nvPr>
        </p:nvSpPr>
        <p:spPr>
          <a:xfrm>
            <a:off x="457200" y="1484784"/>
            <a:ext cx="8435280" cy="3240359"/>
          </a:xfrm>
        </p:spPr>
        <p:txBody>
          <a:bodyPr>
            <a:noAutofit/>
          </a:bodyPr>
          <a:lstStyle/>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§11.1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个体选择与遗传</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进度</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11.2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利用亲缘关系的选择与遗传</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进度</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11.3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性状相关和相关遗传</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进度</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11.4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多性状同时</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选择</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7823087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1282154"/>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提高遗传</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进度</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的途径分析</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en-US" sz="32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3</a:t>
            </a:r>
            <a:r>
              <a:rPr lang="zh-CN" altLang="en-US" sz="32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3200" dirty="0" smtClean="0">
                <a:latin typeface="Times New Roman" panose="02020603050405020304" pitchFamily="18" charset="0"/>
                <a:ea typeface="黑体" panose="02010609060101010101" pitchFamily="49" charset="-122"/>
                <a:cs typeface="Times New Roman" panose="02020603050405020304" pitchFamily="18" charset="0"/>
              </a:rPr>
              <a:t>提高</a:t>
            </a:r>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加性方差本身的大小</a:t>
            </a:r>
            <a:endParaRPr lang="zh-CN" altLang="en-US" sz="32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484784"/>
            <a:ext cx="8136904" cy="4104457"/>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加性</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本身</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的提高可以通过引入新的种质来实现。引入新种质的同时，也就引入了新的基因，从而引起遗传方差的增加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新</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种质刚被引入的一段时间内，可能会由于有利基因与不利基因之间的连锁，造成群体平均数的下降。因此在开始的几个育种周期中，遗传进度可能不一定会高。</a:t>
            </a: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4"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1890980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1282154"/>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提高遗传</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进度</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的途径分析</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sz="32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200" dirty="0" smtClean="0">
                <a:latin typeface="Times New Roman" panose="02020603050405020304" pitchFamily="18" charset="0"/>
                <a:ea typeface="黑体" panose="02010609060101010101" pitchFamily="49" charset="-122"/>
                <a:cs typeface="Times New Roman" panose="02020603050405020304" pitchFamily="18" charset="0"/>
              </a:rPr>
              <a:t>4</a:t>
            </a:r>
            <a:r>
              <a:rPr lang="zh-CN" altLang="zh-CN" sz="32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降低非遗传方差</a:t>
            </a:r>
            <a:endParaRPr lang="zh-CN" altLang="en-US" sz="32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95536" y="1484784"/>
            <a:ext cx="8424936" cy="4176464"/>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从表型所包含的方差成分来看，随机误差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l-GR"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ε</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和</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互作</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GE</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任何</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程度的降低，都会引起遗传力的增加，进而提高选择进度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随机误差方差</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V</a:t>
            </a:r>
            <a:r>
              <a:rPr lang="el-GR"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ε</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通过田间试验设计得以控制，如区组设计。在第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章我们看到，通过对目标环境群体的划分，还可以降低基因型×环境互作</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GE</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另外</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，增加表型观测的次数，可以降低表型平均数中的随机误差，进而提高以重复平均数为选择单位的遗传力。</a:t>
            </a: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4"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27546709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1282154"/>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提高遗传</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进度</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的途径分析</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sz="32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200" dirty="0" smtClean="0">
                <a:latin typeface="黑体" panose="02010609060101010101" pitchFamily="49" charset="-122"/>
                <a:ea typeface="黑体" panose="02010609060101010101" pitchFamily="49" charset="-122"/>
                <a:cs typeface="Times New Roman" panose="02020603050405020304" pitchFamily="18" charset="0"/>
              </a:rPr>
              <a:t>5</a:t>
            </a:r>
            <a:r>
              <a:rPr lang="zh-CN" altLang="zh-CN" sz="3200" dirty="0" smtClean="0">
                <a:latin typeface="黑体" panose="02010609060101010101" pitchFamily="49" charset="-122"/>
                <a:ea typeface="黑体" panose="02010609060101010101" pitchFamily="49" charset="-122"/>
                <a:cs typeface="Times New Roman" panose="02020603050405020304" pitchFamily="18" charset="0"/>
              </a:rPr>
              <a:t>）</a:t>
            </a:r>
            <a:r>
              <a:rPr lang="zh-CN" altLang="zh-CN" sz="3200" dirty="0">
                <a:latin typeface="黑体" panose="02010609060101010101" pitchFamily="49" charset="-122"/>
                <a:ea typeface="黑体" panose="02010609060101010101" pitchFamily="49" charset="-122"/>
              </a:rPr>
              <a:t>缩短育种周期</a:t>
            </a:r>
            <a:endParaRPr lang="zh-CN" altLang="en-US" sz="32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83568" y="1556792"/>
            <a:ext cx="7776864" cy="3816424"/>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以上</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个方面，提高的都是单个育种周期的遗传进度。有时，不同选择方法完成一个育种周期的时间存在差异，育种家更关心的可能还是单位时间所能取得的遗传进度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单位</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周期遗传进度除以时间（一般以年为单位），称为年份遗传进度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。育种</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中的加代，其实就是试图通过缩短育种周期的方法来提高年份遗传进度。</a:t>
            </a: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4"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11153680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92088"/>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选择对等位基因频率的影响</a:t>
            </a:r>
            <a:endParaRPr lang="zh-CN" altLang="en-US" sz="32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1052736"/>
            <a:ext cx="7776864" cy="4608512"/>
          </a:xfrm>
        </p:spPr>
        <p:txBody>
          <a:bodyPr>
            <a:norm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选择</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前后群体均值的变化，其实是由被选择座位上基因频率的变化引起的。当控制性状的基因较多时，育种群体中难以区分不同个体的基因型，也难以追踪到选择对数量性状座位上等位基因频率的改变</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下面在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单座位加显性模型的假定下，通过建立不同基因型的选择系数与遗传效应和选择强度之间的近似关系，然后利用第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章的相关结论，从理论的角度简单说明选择对数量性状基因频率的改变量</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4"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9022199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p:nvPr/>
        </p:nvPicPr>
        <p:blipFill rotWithShape="1">
          <a:blip r:embed="rId2" cstate="print">
            <a:extLst>
              <a:ext uri="{28A0092B-C50C-407E-A947-70E740481C1C}">
                <a14:useLocalDpi xmlns:a14="http://schemas.microsoft.com/office/drawing/2010/main" val="0"/>
              </a:ext>
            </a:extLst>
          </a:blip>
          <a:srcRect t="14702"/>
          <a:stretch/>
        </p:blipFill>
        <p:spPr bwMode="auto">
          <a:xfrm>
            <a:off x="1187624" y="1700808"/>
            <a:ext cx="6480720" cy="4115214"/>
          </a:xfrm>
          <a:prstGeom prst="rect">
            <a:avLst/>
          </a:prstGeom>
          <a:noFill/>
          <a:ln>
            <a:noFill/>
          </a:ln>
        </p:spPr>
      </p:pic>
      <p:sp>
        <p:nvSpPr>
          <p:cNvPr id="2" name="标题 1"/>
          <p:cNvSpPr>
            <a:spLocks noGrp="1"/>
          </p:cNvSpPr>
          <p:nvPr>
            <p:ph type="title"/>
          </p:nvPr>
        </p:nvSpPr>
        <p:spPr>
          <a:xfrm>
            <a:off x="1115616" y="332656"/>
            <a:ext cx="6840760" cy="1224136"/>
          </a:xfrm>
        </p:spPr>
        <p:txBody>
          <a:bodyPr>
            <a:noAutofit/>
          </a:bodyPr>
          <a:lstStyle/>
          <a:p>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一个数量性状座位上，两种纯合基因型的标准化分布曲线</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6709714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基因型</a:t>
            </a:r>
            <a:r>
              <a:rPr lang="en-US" altLang="zh-CN" sz="4000" b="1" i="1" dirty="0" smtClean="0">
                <a:latin typeface="Times New Roman" panose="02020603050405020304" pitchFamily="18" charset="0"/>
                <a:ea typeface="黑体" panose="02010609060101010101" pitchFamily="49" charset="-122"/>
                <a:cs typeface="Times New Roman" panose="02020603050405020304" pitchFamily="18" charset="0"/>
              </a:rPr>
              <a:t>aa</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相对于</a:t>
            </a:r>
            <a:r>
              <a:rPr lang="en-US" altLang="zh-CN" sz="4000" b="1" i="1" dirty="0" smtClean="0">
                <a:latin typeface="Times New Roman" panose="02020603050405020304" pitchFamily="18" charset="0"/>
                <a:ea typeface="黑体" panose="02010609060101010101" pitchFamily="49" charset="-122"/>
                <a:cs typeface="Times New Roman" panose="02020603050405020304" pitchFamily="18" charset="0"/>
              </a:rPr>
              <a:t>AA</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适合度</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7" name="内容占位符 6"/>
          <p:cNvSpPr>
            <a:spLocks noGrp="1"/>
          </p:cNvSpPr>
          <p:nvPr>
            <p:ph idx="1"/>
          </p:nvPr>
        </p:nvSpPr>
        <p:spPr>
          <a:xfrm>
            <a:off x="457200" y="3573016"/>
            <a:ext cx="8229600" cy="576064"/>
          </a:xfrm>
        </p:spPr>
        <p:txBody>
          <a:bodyPr>
            <a:normAutofit lnSpcReduction="10000"/>
          </a:bodyPr>
          <a:lstStyle/>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选择系数与选择强度的关系</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3436731617"/>
              </p:ext>
            </p:extLst>
          </p:nvPr>
        </p:nvGraphicFramePr>
        <p:xfrm>
          <a:off x="899593" y="1340768"/>
          <a:ext cx="7056784" cy="1922995"/>
        </p:xfrm>
        <a:graphic>
          <a:graphicData uri="http://schemas.openxmlformats.org/presentationml/2006/ole">
            <mc:AlternateContent xmlns:mc="http://schemas.openxmlformats.org/markup-compatibility/2006">
              <mc:Choice xmlns:v="urn:schemas-microsoft-com:vml" Requires="v">
                <p:oleObj spid="_x0000_s12381" name="公式" r:id="rId3" imgW="2578100" imgH="685800" progId="Equation.3">
                  <p:embed/>
                </p:oleObj>
              </mc:Choice>
              <mc:Fallback>
                <p:oleObj name="公式" r:id="rId3" imgW="2578100" imgH="685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3" y="1340768"/>
                        <a:ext cx="7056784" cy="1922995"/>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3544398490"/>
              </p:ext>
            </p:extLst>
          </p:nvPr>
        </p:nvGraphicFramePr>
        <p:xfrm>
          <a:off x="884848" y="4365104"/>
          <a:ext cx="1742936" cy="1296144"/>
        </p:xfrm>
        <a:graphic>
          <a:graphicData uri="http://schemas.openxmlformats.org/presentationml/2006/ole">
            <mc:AlternateContent xmlns:mc="http://schemas.openxmlformats.org/markup-compatibility/2006">
              <mc:Choice xmlns:v="urn:schemas-microsoft-com:vml" Requires="v">
                <p:oleObj spid="_x0000_s12382" name="公式" r:id="rId5" imgW="622300" imgH="457200" progId="Equation.3">
                  <p:embed/>
                </p:oleObj>
              </mc:Choice>
              <mc:Fallback>
                <p:oleObj name="公式" r:id="rId5" imgW="622300" imgH="4572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4848" y="4365104"/>
                        <a:ext cx="1742936" cy="1296144"/>
                      </a:xfrm>
                      <a:prstGeom prst="rect">
                        <a:avLst/>
                      </a:prstGeom>
                      <a:noFill/>
                    </p:spPr>
                  </p:pic>
                </p:oleObj>
              </mc:Fallback>
            </mc:AlternateContent>
          </a:graphicData>
        </a:graphic>
      </p:graphicFrame>
    </p:spTree>
    <p:extLst>
      <p:ext uri="{BB962C8B-B14F-4D97-AF65-F5344CB8AC3E}">
        <p14:creationId xmlns:p14="http://schemas.microsoft.com/office/powerpoint/2010/main" val="15659245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50106"/>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等位基因</a:t>
            </a:r>
            <a:r>
              <a:rPr lang="en-US" altLang="zh-CN" sz="4000" b="1" i="1"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频率的改变量</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7" name="内容占位符 6"/>
          <p:cNvSpPr>
            <a:spLocks noGrp="1"/>
          </p:cNvSpPr>
          <p:nvPr>
            <p:ph idx="1"/>
          </p:nvPr>
        </p:nvSpPr>
        <p:spPr>
          <a:xfrm>
            <a:off x="539552" y="1412776"/>
            <a:ext cx="8229600" cy="2520280"/>
          </a:xfrm>
        </p:spPr>
        <p:txBody>
          <a:bodyPr>
            <a:normAutofit/>
          </a:bodyPr>
          <a:lstStyle/>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完全显性</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加性</a:t>
            </a:r>
            <a:r>
              <a:rPr lang="zh-CN" altLang="en-US" dirty="0">
                <a:latin typeface="Times New Roman" panose="02020603050405020304" pitchFamily="18" charset="0"/>
                <a:ea typeface="黑体" panose="02010609060101010101" pitchFamily="49" charset="-122"/>
                <a:cs typeface="Times New Roman" panose="02020603050405020304" pitchFamily="18" charset="0"/>
              </a:rPr>
              <a:t>模型</a:t>
            </a:r>
          </a:p>
        </p:txBody>
      </p:sp>
      <p:graphicFrame>
        <p:nvGraphicFramePr>
          <p:cNvPr id="8" name="对象 7"/>
          <p:cNvGraphicFramePr>
            <a:graphicFrameLocks noChangeAspect="1"/>
          </p:cNvGraphicFramePr>
          <p:nvPr>
            <p:extLst>
              <p:ext uri="{D42A27DB-BD31-4B8C-83A1-F6EECF244321}">
                <p14:modId xmlns:p14="http://schemas.microsoft.com/office/powerpoint/2010/main" val="1527015086"/>
              </p:ext>
            </p:extLst>
          </p:nvPr>
        </p:nvGraphicFramePr>
        <p:xfrm>
          <a:off x="3145279" y="1340768"/>
          <a:ext cx="3310368" cy="720080"/>
        </p:xfrm>
        <a:graphic>
          <a:graphicData uri="http://schemas.openxmlformats.org/presentationml/2006/ole">
            <mc:AlternateContent xmlns:mc="http://schemas.openxmlformats.org/markup-compatibility/2006">
              <mc:Choice xmlns:v="urn:schemas-microsoft-com:vml" Requires="v">
                <p:oleObj spid="_x0000_s20573" name="公式" r:id="rId3" imgW="1054100" imgH="228600" progId="Equation.3">
                  <p:embed/>
                </p:oleObj>
              </mc:Choice>
              <mc:Fallback>
                <p:oleObj name="公式" r:id="rId3" imgW="10541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5279" y="1340768"/>
                        <a:ext cx="3310368" cy="720080"/>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3547825059"/>
              </p:ext>
            </p:extLst>
          </p:nvPr>
        </p:nvGraphicFramePr>
        <p:xfrm>
          <a:off x="3131840" y="2852936"/>
          <a:ext cx="3667513" cy="1224136"/>
        </p:xfrm>
        <a:graphic>
          <a:graphicData uri="http://schemas.openxmlformats.org/presentationml/2006/ole">
            <mc:AlternateContent xmlns:mc="http://schemas.openxmlformats.org/markup-compatibility/2006">
              <mc:Choice xmlns:v="urn:schemas-microsoft-com:vml" Requires="v">
                <p:oleObj spid="_x0000_s20574" name="公式" r:id="rId5" imgW="1193800" imgH="393700" progId="Equation.3">
                  <p:embed/>
                </p:oleObj>
              </mc:Choice>
              <mc:Fallback>
                <p:oleObj name="公式" r:id="rId5" imgW="11938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31840" y="2852936"/>
                        <a:ext cx="3667513" cy="1224136"/>
                      </a:xfrm>
                      <a:prstGeom prst="rect">
                        <a:avLst/>
                      </a:prstGeom>
                      <a:noFill/>
                    </p:spPr>
                  </p:pic>
                </p:oleObj>
              </mc:Fallback>
            </mc:AlternateContent>
          </a:graphicData>
        </a:graphic>
      </p:graphicFrame>
    </p:spTree>
    <p:extLst>
      <p:ext uri="{BB962C8B-B14F-4D97-AF65-F5344CB8AC3E}">
        <p14:creationId xmlns:p14="http://schemas.microsoft.com/office/powerpoint/2010/main" val="16800543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21296" y="332656"/>
            <a:ext cx="4834880" cy="1354162"/>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数量性状基因座位的标准化</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效应</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7" name="内容占位符 6"/>
          <p:cNvSpPr>
            <a:spLocks noGrp="1"/>
          </p:cNvSpPr>
          <p:nvPr>
            <p:ph idx="1"/>
          </p:nvPr>
        </p:nvSpPr>
        <p:spPr>
          <a:xfrm>
            <a:off x="539552" y="1772816"/>
            <a:ext cx="8229600" cy="4752528"/>
          </a:xfrm>
        </p:spPr>
        <p:txBody>
          <a:bodyPr>
            <a:normAutofit fontScale="85000" lnSpcReduction="10000"/>
          </a:bodyPr>
          <a:lstStyle/>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一</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个座位解释</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12.5%</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的表型变异，如不考虑显性效应，标准化加性效应为</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0.5</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50%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选择比例对应的选择强度为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0.7979</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，根据公式</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11.16</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得到的选择系数也是</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0.7979</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。起始等位基因</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的频率为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，利用公式</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11.17</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得到基因频率的改变量</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dirty="0" err="1" smtClean="0">
                <a:latin typeface="Times New Roman" panose="02020603050405020304" pitchFamily="18" charset="0"/>
                <a:ea typeface="黑体" panose="02010609060101010101" pitchFamily="49" charset="-122"/>
                <a:cs typeface="Times New Roman" panose="02020603050405020304" pitchFamily="18" charset="0"/>
              </a:rPr>
              <a:t>Δ</a:t>
            </a:r>
            <a:r>
              <a:rPr lang="en-US" altLang="zh-CN" i="1" dirty="0" err="1" smtClean="0">
                <a:latin typeface="Times New Roman" panose="02020603050405020304" pitchFamily="18" charset="0"/>
                <a:ea typeface="黑体" panose="02010609060101010101" pitchFamily="49" charset="-122"/>
                <a:cs typeface="Times New Roman" panose="02020603050405020304" pitchFamily="18" charset="0"/>
              </a:rPr>
              <a:t>q</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=-0.0499</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大多数</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数量性状基因，解释的表型变异可能只有百分之几，甚至更低，标准化效应一般为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0.05~0.125</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。对</a:t>
            </a:r>
            <a:r>
              <a:rPr lang="en-US" altLang="zh-CN"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的选择系数在</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s</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=0.088</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到</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s</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=0.334</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之间</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。因此，对不利纯合基因型的选择系数较低，有利等位基因的频率提高和被固定是一个缓慢的过程。</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0" name="对象 9"/>
          <p:cNvGraphicFramePr>
            <a:graphicFrameLocks noChangeAspect="1"/>
          </p:cNvGraphicFramePr>
          <p:nvPr>
            <p:extLst>
              <p:ext uri="{D42A27DB-BD31-4B8C-83A1-F6EECF244321}">
                <p14:modId xmlns:p14="http://schemas.microsoft.com/office/powerpoint/2010/main" val="778192794"/>
              </p:ext>
            </p:extLst>
          </p:nvPr>
        </p:nvGraphicFramePr>
        <p:xfrm>
          <a:off x="6300192" y="260648"/>
          <a:ext cx="971600" cy="1381937"/>
        </p:xfrm>
        <a:graphic>
          <a:graphicData uri="http://schemas.openxmlformats.org/presentationml/2006/ole">
            <mc:AlternateContent xmlns:mc="http://schemas.openxmlformats.org/markup-compatibility/2006">
              <mc:Choice xmlns:v="urn:schemas-microsoft-com:vml" Requires="v">
                <p:oleObj spid="_x0000_s21550" name="公式" r:id="rId3" imgW="330200" imgH="457200" progId="Equation.3">
                  <p:embed/>
                </p:oleObj>
              </mc:Choice>
              <mc:Fallback>
                <p:oleObj name="公式" r:id="rId3" imgW="330200" imgH="4572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260648"/>
                        <a:ext cx="971600" cy="1381937"/>
                      </a:xfrm>
                      <a:prstGeom prst="rect">
                        <a:avLst/>
                      </a:prstGeom>
                      <a:noFill/>
                    </p:spPr>
                  </p:pic>
                </p:oleObj>
              </mc:Fallback>
            </mc:AlternateContent>
          </a:graphicData>
        </a:graphic>
      </p:graphicFrame>
    </p:spTree>
    <p:extLst>
      <p:ext uri="{BB962C8B-B14F-4D97-AF65-F5344CB8AC3E}">
        <p14:creationId xmlns:p14="http://schemas.microsoft.com/office/powerpoint/2010/main" val="34648533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7504" y="404664"/>
            <a:ext cx="8928992" cy="864096"/>
          </a:xfrm>
        </p:spPr>
        <p:txBody>
          <a:bodyPr>
            <a:no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11.2 </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利用亲缘关系的选择与遗传进度</a:t>
            </a:r>
          </a:p>
        </p:txBody>
      </p:sp>
      <p:sp>
        <p:nvSpPr>
          <p:cNvPr id="6" name="内容占位符 5"/>
          <p:cNvSpPr>
            <a:spLocks noGrp="1"/>
          </p:cNvSpPr>
          <p:nvPr>
            <p:ph idx="1"/>
          </p:nvPr>
        </p:nvSpPr>
        <p:spPr>
          <a:xfrm>
            <a:off x="755576" y="1556793"/>
            <a:ext cx="7776864" cy="3096344"/>
          </a:xfrm>
        </p:spPr>
        <p:txBody>
          <a:bodyPr>
            <a:noAutofit/>
          </a:bodyPr>
          <a:lstStyle/>
          <a:p>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11.2.1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亲缘关系与选择</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方法</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§11.2.2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亲缘关系中的遗传力和遗传</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进度</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§11.2.3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利用亲缘关系的选择</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方法</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§11.2.4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多种亲缘关系的指数</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选择</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§11.2.5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指数选择的遗传</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进度</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1643970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zh-CN" sz="4000" b="1" dirty="0">
                <a:latin typeface="黑体" panose="02010609060101010101" pitchFamily="49" charset="-122"/>
                <a:ea typeface="黑体" panose="02010609060101010101" pitchFamily="49" charset="-122"/>
              </a:rPr>
              <a:t>亲缘关系与选择方法</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457200" y="1052736"/>
            <a:ext cx="8229600" cy="5040560"/>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除育种值外，个体的表型中还包含显性离差效应和各种互作效应，当然还有环境效应和随机误差效应，这些效应都不能传递到下一代。因此，个体水平的遗传力较低，选择的效果往往较差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育种</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群体中，一般都包含各种各样的同胞和亲子等亲缘关系信息。在对一个育种群体进行选择时，除了利用被选择个体自身的表型数据外，有时还有大量的亲缘关系数据可供利用</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这些</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亲缘关系数据可以是来自全同胞、半同胞或自交等家系内其他个体的表型，也可以是来自个体的上一代亲本，甚至是来自个体的后代</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541764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11.1 </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个体选择与遗传进度</a:t>
            </a:r>
          </a:p>
        </p:txBody>
      </p:sp>
      <p:sp>
        <p:nvSpPr>
          <p:cNvPr id="6" name="内容占位符 5"/>
          <p:cNvSpPr>
            <a:spLocks noGrp="1"/>
          </p:cNvSpPr>
          <p:nvPr>
            <p:ph idx="1"/>
          </p:nvPr>
        </p:nvSpPr>
        <p:spPr>
          <a:xfrm>
            <a:off x="457200" y="1600201"/>
            <a:ext cx="8229600" cy="2980928"/>
          </a:xfrm>
        </p:spPr>
        <p:txBody>
          <a:bodyPr>
            <a:noAutofit/>
          </a:bodyPr>
          <a:lstStyle/>
          <a:p>
            <a:r>
              <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11.1.1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选择差和遗传</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进度</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§11.1.2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选择比例和</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选择强度</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§11.1.3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选择强度和遗传</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进度</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§11.1.4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选择对等位基因频率的</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影响</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6580193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a:latin typeface="黑体" panose="02010609060101010101" pitchFamily="49" charset="-122"/>
                <a:ea typeface="黑体" panose="02010609060101010101" pitchFamily="49" charset="-122"/>
              </a:rPr>
              <a:t>亲缘关系与选择方法</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457200" y="1124744"/>
            <a:ext cx="8229600" cy="4320480"/>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有时</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，利用亲缘信息还可以估计个体的育种值。育种值直接度量了后代群体的平均表现与亲本群体的差异，根据育种值的选择一般都会优于个体选择</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动物育种中，有些性状只能在雌性或雄性个体中表现出来，如奶牛的产奶量。这时，对公牛产奶量的选择只能依赖于后代母牛的产奶量。如何利用各种亲缘关系数据预测育种值，提高选择效率是育种中的一个现实问题。</a:t>
            </a:r>
          </a:p>
        </p:txBody>
      </p:sp>
    </p:spTree>
    <p:extLst>
      <p:ext uri="{BB962C8B-B14F-4D97-AF65-F5344CB8AC3E}">
        <p14:creationId xmlns:p14="http://schemas.microsoft.com/office/powerpoint/2010/main" val="1160235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1584176"/>
          </a:xfrm>
        </p:spPr>
        <p:txBody>
          <a:bodyPr>
            <a:noAutofit/>
          </a:bodyPr>
          <a:lstStyle/>
          <a:p>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一个随机交配群体中</a:t>
            </a:r>
            <a:r>
              <a:rPr lang="en-US" altLang="zh-CN" sz="3200" b="1"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个全同胞家系的个体表型数据。只考虑遗传因素，不考虑环境效应、随机误差和抽样误差等非遗传</a:t>
            </a:r>
            <a:r>
              <a:rPr lang="zh-CN" altLang="zh-CN" sz="3200" b="1" dirty="0" smtClean="0">
                <a:latin typeface="Times New Roman" panose="02020603050405020304" pitchFamily="18" charset="0"/>
                <a:ea typeface="黑体" panose="02010609060101010101" pitchFamily="49" charset="-122"/>
                <a:cs typeface="Times New Roman" panose="02020603050405020304" pitchFamily="18" charset="0"/>
              </a:rPr>
              <a:t>因素</a:t>
            </a:r>
            <a:endParaRPr lang="zh-CN" altLang="en-US" sz="32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表格 3"/>
          <p:cNvGraphicFramePr>
            <a:graphicFrameLocks noGrp="1"/>
          </p:cNvGraphicFramePr>
          <p:nvPr>
            <p:extLst>
              <p:ext uri="{D42A27DB-BD31-4B8C-83A1-F6EECF244321}">
                <p14:modId xmlns:p14="http://schemas.microsoft.com/office/powerpoint/2010/main" val="3591187018"/>
              </p:ext>
            </p:extLst>
          </p:nvPr>
        </p:nvGraphicFramePr>
        <p:xfrm>
          <a:off x="611560" y="2060845"/>
          <a:ext cx="7942534" cy="4104459"/>
        </p:xfrm>
        <a:graphic>
          <a:graphicData uri="http://schemas.openxmlformats.org/drawingml/2006/table">
            <a:tbl>
              <a:tblPr firstRow="1" firstCol="1" bandRow="1">
                <a:tableStyleId>{5C22544A-7EE6-4342-B048-85BDC9FD1C3A}</a:tableStyleId>
              </a:tblPr>
              <a:tblGrid>
                <a:gridCol w="2893060"/>
                <a:gridCol w="1032510"/>
                <a:gridCol w="992628"/>
                <a:gridCol w="1008112"/>
                <a:gridCol w="1008112"/>
                <a:gridCol w="1008112"/>
              </a:tblGrid>
              <a:tr h="456051">
                <a:tc rowSpan="2">
                  <a:txBody>
                    <a:bodyPr/>
                    <a:lstStyle/>
                    <a:p>
                      <a:pPr algn="l">
                        <a:spcAft>
                          <a:spcPts val="0"/>
                        </a:spcAft>
                      </a:pPr>
                      <a:r>
                        <a:rPr lang="zh-CN" sz="2800" kern="0" dirty="0">
                          <a:effectLst/>
                        </a:rPr>
                        <a:t>个体编号</a:t>
                      </a:r>
                      <a:endParaRPr lang="zh-CN" sz="2800" kern="100" dirty="0">
                        <a:effectLst/>
                        <a:latin typeface="Calibri"/>
                        <a:ea typeface="宋体"/>
                        <a:cs typeface="Times New Roman"/>
                      </a:endParaRPr>
                    </a:p>
                  </a:txBody>
                  <a:tcPr marL="68580" marR="68580" marT="0" marB="0" anchor="ctr"/>
                </a:tc>
                <a:tc gridSpan="5">
                  <a:txBody>
                    <a:bodyPr/>
                    <a:lstStyle/>
                    <a:p>
                      <a:pPr algn="l">
                        <a:spcAft>
                          <a:spcPts val="0"/>
                        </a:spcAft>
                      </a:pPr>
                      <a:r>
                        <a:rPr lang="zh-CN" sz="2800" kern="0" dirty="0">
                          <a:effectLst/>
                        </a:rPr>
                        <a:t>全同胞家系编号</a:t>
                      </a:r>
                      <a:endParaRPr lang="zh-CN" sz="2800" kern="100" dirty="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456051">
                <a:tc vMerge="1">
                  <a:txBody>
                    <a:bodyPr/>
                    <a:lstStyle/>
                    <a:p>
                      <a:endParaRPr lang="zh-CN" altLang="en-US"/>
                    </a:p>
                  </a:txBody>
                  <a:tcPr/>
                </a:tc>
                <a:tc>
                  <a:txBody>
                    <a:bodyPr/>
                    <a:lstStyle/>
                    <a:p>
                      <a:pPr algn="l">
                        <a:spcAft>
                          <a:spcPts val="0"/>
                        </a:spcAft>
                      </a:pPr>
                      <a:r>
                        <a:rPr lang="en-US" sz="2800" kern="0">
                          <a:effectLst/>
                        </a:rPr>
                        <a:t>A</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B</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C</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D</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E</a:t>
                      </a:r>
                      <a:endParaRPr lang="zh-CN" sz="2800" kern="100">
                        <a:effectLst/>
                        <a:latin typeface="Calibri"/>
                        <a:ea typeface="宋体"/>
                        <a:cs typeface="Times New Roman"/>
                      </a:endParaRPr>
                    </a:p>
                  </a:txBody>
                  <a:tcPr marL="68580" marR="68580" marT="0" marB="0" anchor="ctr"/>
                </a:tc>
              </a:tr>
              <a:tr h="456051">
                <a:tc>
                  <a:txBody>
                    <a:bodyPr/>
                    <a:lstStyle/>
                    <a:p>
                      <a:pPr algn="l">
                        <a:spcAft>
                          <a:spcPts val="0"/>
                        </a:spcAft>
                      </a:pPr>
                      <a:r>
                        <a:rPr lang="en-US" sz="2800" kern="0">
                          <a:effectLst/>
                        </a:rPr>
                        <a:t>1</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26</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23</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22</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19</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20</a:t>
                      </a:r>
                      <a:endParaRPr lang="zh-CN" sz="2800" kern="100">
                        <a:effectLst/>
                        <a:latin typeface="Calibri"/>
                        <a:ea typeface="宋体"/>
                        <a:cs typeface="Times New Roman"/>
                      </a:endParaRPr>
                    </a:p>
                  </a:txBody>
                  <a:tcPr marL="68580" marR="68580" marT="0" marB="0" anchor="ctr"/>
                </a:tc>
              </a:tr>
              <a:tr h="456051">
                <a:tc>
                  <a:txBody>
                    <a:bodyPr/>
                    <a:lstStyle/>
                    <a:p>
                      <a:pPr algn="l">
                        <a:spcAft>
                          <a:spcPts val="0"/>
                        </a:spcAft>
                      </a:pPr>
                      <a:r>
                        <a:rPr lang="en-US" sz="2800" kern="0">
                          <a:effectLst/>
                        </a:rPr>
                        <a:t>2</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22</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18</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19</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16</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14</a:t>
                      </a:r>
                      <a:endParaRPr lang="zh-CN" sz="2800" kern="100">
                        <a:effectLst/>
                        <a:latin typeface="Calibri"/>
                        <a:ea typeface="宋体"/>
                        <a:cs typeface="Times New Roman"/>
                      </a:endParaRPr>
                    </a:p>
                  </a:txBody>
                  <a:tcPr marL="68580" marR="68580" marT="0" marB="0" anchor="ctr"/>
                </a:tc>
              </a:tr>
              <a:tr h="456051">
                <a:tc>
                  <a:txBody>
                    <a:bodyPr/>
                    <a:lstStyle/>
                    <a:p>
                      <a:pPr algn="l">
                        <a:spcAft>
                          <a:spcPts val="0"/>
                        </a:spcAft>
                      </a:pPr>
                      <a:r>
                        <a:rPr lang="en-US" sz="2800" kern="0">
                          <a:effectLst/>
                        </a:rPr>
                        <a:t>3</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20</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17</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15</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dirty="0">
                          <a:effectLst/>
                        </a:rPr>
                        <a:t>12</a:t>
                      </a:r>
                      <a:endParaRPr lang="zh-CN" sz="2800" kern="100" dirty="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11</a:t>
                      </a:r>
                      <a:endParaRPr lang="zh-CN" sz="2800" kern="100">
                        <a:effectLst/>
                        <a:latin typeface="Calibri"/>
                        <a:ea typeface="宋体"/>
                        <a:cs typeface="Times New Roman"/>
                      </a:endParaRPr>
                    </a:p>
                  </a:txBody>
                  <a:tcPr marL="68580" marR="68580" marT="0" marB="0" anchor="ctr"/>
                </a:tc>
              </a:tr>
              <a:tr h="456051">
                <a:tc>
                  <a:txBody>
                    <a:bodyPr/>
                    <a:lstStyle/>
                    <a:p>
                      <a:pPr algn="l">
                        <a:spcAft>
                          <a:spcPts val="0"/>
                        </a:spcAft>
                      </a:pPr>
                      <a:r>
                        <a:rPr lang="en-US" sz="2800" kern="0">
                          <a:effectLst/>
                        </a:rPr>
                        <a:t>4</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17</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14</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12</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11</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8</a:t>
                      </a:r>
                      <a:endParaRPr lang="zh-CN" sz="2800" kern="100">
                        <a:effectLst/>
                        <a:latin typeface="Calibri"/>
                        <a:ea typeface="宋体"/>
                        <a:cs typeface="Times New Roman"/>
                      </a:endParaRPr>
                    </a:p>
                  </a:txBody>
                  <a:tcPr marL="68580" marR="68580" marT="0" marB="0" anchor="ctr"/>
                </a:tc>
              </a:tr>
              <a:tr h="456051">
                <a:tc>
                  <a:txBody>
                    <a:bodyPr/>
                    <a:lstStyle/>
                    <a:p>
                      <a:pPr algn="l">
                        <a:spcAft>
                          <a:spcPts val="0"/>
                        </a:spcAft>
                      </a:pPr>
                      <a:r>
                        <a:rPr lang="en-US" sz="2800" kern="0">
                          <a:effectLst/>
                        </a:rPr>
                        <a:t>5</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15</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13</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12</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7</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7</a:t>
                      </a:r>
                      <a:endParaRPr lang="zh-CN" sz="2800" kern="100">
                        <a:effectLst/>
                        <a:latin typeface="Calibri"/>
                        <a:ea typeface="宋体"/>
                        <a:cs typeface="Times New Roman"/>
                      </a:endParaRPr>
                    </a:p>
                  </a:txBody>
                  <a:tcPr marL="68580" marR="68580" marT="0" marB="0" anchor="ctr"/>
                </a:tc>
              </a:tr>
              <a:tr h="456051">
                <a:tc>
                  <a:txBody>
                    <a:bodyPr/>
                    <a:lstStyle/>
                    <a:p>
                      <a:pPr algn="l">
                        <a:spcAft>
                          <a:spcPts val="0"/>
                        </a:spcAft>
                      </a:pPr>
                      <a:r>
                        <a:rPr lang="zh-CN" sz="2800" kern="0">
                          <a:effectLst/>
                        </a:rPr>
                        <a:t>总均值</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15.6</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r>
              <a:tr h="456051">
                <a:tc>
                  <a:txBody>
                    <a:bodyPr/>
                    <a:lstStyle/>
                    <a:p>
                      <a:pPr algn="l">
                        <a:spcAft>
                          <a:spcPts val="0"/>
                        </a:spcAft>
                      </a:pPr>
                      <a:r>
                        <a:rPr lang="zh-CN" sz="2800" kern="0" dirty="0">
                          <a:effectLst/>
                        </a:rPr>
                        <a:t>总</a:t>
                      </a:r>
                      <a:r>
                        <a:rPr lang="zh-CN" sz="2800" kern="0" dirty="0" smtClean="0">
                          <a:effectLst/>
                        </a:rPr>
                        <a:t>方差</a:t>
                      </a:r>
                      <a:r>
                        <a:rPr lang="en-US" altLang="zh-CN" sz="2800" kern="0" dirty="0" smtClean="0">
                          <a:effectLst/>
                        </a:rPr>
                        <a:t>=</a:t>
                      </a:r>
                      <a:r>
                        <a:rPr lang="en-US" altLang="zh-CN" sz="2800" i="1" kern="0" dirty="0" smtClean="0">
                          <a:effectLst/>
                        </a:rPr>
                        <a:t>V</a:t>
                      </a:r>
                      <a:r>
                        <a:rPr lang="en-US" altLang="zh-CN" sz="2800" i="1" kern="0" baseline="-25000" dirty="0" smtClean="0">
                          <a:effectLst/>
                        </a:rPr>
                        <a:t>A</a:t>
                      </a:r>
                      <a:r>
                        <a:rPr lang="en-US" altLang="zh-CN" sz="2800" kern="0" dirty="0" smtClean="0">
                          <a:effectLst/>
                        </a:rPr>
                        <a:t>+</a:t>
                      </a:r>
                      <a:r>
                        <a:rPr lang="en-US" altLang="zh-CN" sz="2800" i="1" kern="0" dirty="0" smtClean="0">
                          <a:effectLst/>
                        </a:rPr>
                        <a:t>V</a:t>
                      </a:r>
                      <a:r>
                        <a:rPr lang="en-US" altLang="zh-CN" sz="2800" i="1" kern="0" baseline="-25000" dirty="0" smtClean="0">
                          <a:effectLst/>
                        </a:rPr>
                        <a:t>D</a:t>
                      </a:r>
                      <a:endParaRPr lang="zh-CN" sz="2800" kern="100" dirty="0">
                        <a:effectLst/>
                        <a:latin typeface="Calibri"/>
                        <a:ea typeface="宋体"/>
                        <a:cs typeface="Times New Roman"/>
                      </a:endParaRPr>
                    </a:p>
                  </a:txBody>
                  <a:tcPr marL="68580" marR="68580" marT="0" marB="0" anchor="ctr"/>
                </a:tc>
                <a:tc>
                  <a:txBody>
                    <a:bodyPr/>
                    <a:lstStyle/>
                    <a:p>
                      <a:pPr algn="l">
                        <a:spcAft>
                          <a:spcPts val="0"/>
                        </a:spcAft>
                      </a:pPr>
                      <a:r>
                        <a:rPr lang="en-US" sz="2800" kern="0" dirty="0">
                          <a:effectLst/>
                        </a:rPr>
                        <a:t>24.64</a:t>
                      </a:r>
                      <a:endParaRPr lang="zh-CN" sz="2800" kern="100" dirty="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dirty="0">
                          <a:effectLst/>
                        </a:rPr>
                        <a:t> </a:t>
                      </a:r>
                      <a:endParaRPr lang="zh-CN" sz="2800" kern="100" dirty="0">
                        <a:effectLst/>
                        <a:latin typeface="Calibri"/>
                        <a:ea typeface="宋体"/>
                        <a:cs typeface="Times New Roman"/>
                      </a:endParaRPr>
                    </a:p>
                  </a:txBody>
                  <a:tcPr marL="68580" marR="68580" marT="0" marB="0" anchor="ctr"/>
                </a:tc>
              </a:tr>
            </a:tbl>
          </a:graphicData>
        </a:graphic>
      </p:graphicFrame>
    </p:spTree>
    <p:extLst>
      <p:ext uri="{BB962C8B-B14F-4D97-AF65-F5344CB8AC3E}">
        <p14:creationId xmlns:p14="http://schemas.microsoft.com/office/powerpoint/2010/main" val="2398657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92088"/>
          </a:xfrm>
        </p:spPr>
        <p:txBody>
          <a:bodyPr>
            <a:noAutofit/>
          </a:bodyPr>
          <a:lstStyle/>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遗传</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方差的分解</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表格 2"/>
          <p:cNvGraphicFramePr>
            <a:graphicFrameLocks noGrp="1"/>
          </p:cNvGraphicFramePr>
          <p:nvPr>
            <p:extLst>
              <p:ext uri="{D42A27DB-BD31-4B8C-83A1-F6EECF244321}">
                <p14:modId xmlns:p14="http://schemas.microsoft.com/office/powerpoint/2010/main" val="2353920725"/>
              </p:ext>
            </p:extLst>
          </p:nvPr>
        </p:nvGraphicFramePr>
        <p:xfrm>
          <a:off x="107504" y="1196752"/>
          <a:ext cx="8958898" cy="3413760"/>
        </p:xfrm>
        <a:graphic>
          <a:graphicData uri="http://schemas.openxmlformats.org/drawingml/2006/table">
            <a:tbl>
              <a:tblPr firstRow="1" firstCol="1" bandRow="1">
                <a:tableStyleId>{5C22544A-7EE6-4342-B048-85BDC9FD1C3A}</a:tableStyleId>
              </a:tblPr>
              <a:tblGrid>
                <a:gridCol w="4791710"/>
                <a:gridCol w="1032510"/>
                <a:gridCol w="851535"/>
                <a:gridCol w="851535"/>
                <a:gridCol w="851535"/>
                <a:gridCol w="580073"/>
              </a:tblGrid>
              <a:tr h="0">
                <a:tc rowSpan="2">
                  <a:txBody>
                    <a:bodyPr/>
                    <a:lstStyle/>
                    <a:p>
                      <a:pPr algn="l">
                        <a:spcAft>
                          <a:spcPts val="0"/>
                        </a:spcAft>
                      </a:pPr>
                      <a:r>
                        <a:rPr lang="zh-CN" sz="2800" kern="0" dirty="0">
                          <a:effectLst/>
                        </a:rPr>
                        <a:t>个体编号</a:t>
                      </a:r>
                      <a:endParaRPr lang="zh-CN" sz="2800" kern="100" dirty="0">
                        <a:effectLst/>
                        <a:latin typeface="Calibri"/>
                        <a:ea typeface="宋体"/>
                        <a:cs typeface="Times New Roman"/>
                      </a:endParaRPr>
                    </a:p>
                  </a:txBody>
                  <a:tcPr marL="68580" marR="68580" marT="0" marB="0" anchor="ctr"/>
                </a:tc>
                <a:tc gridSpan="5">
                  <a:txBody>
                    <a:bodyPr/>
                    <a:lstStyle/>
                    <a:p>
                      <a:pPr algn="l">
                        <a:spcAft>
                          <a:spcPts val="0"/>
                        </a:spcAft>
                      </a:pPr>
                      <a:r>
                        <a:rPr lang="zh-CN" sz="2800" kern="0">
                          <a:effectLst/>
                        </a:rPr>
                        <a:t>全同胞家系编号</a:t>
                      </a:r>
                      <a:endParaRPr lang="zh-CN" sz="28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0">
                <a:tc vMerge="1">
                  <a:txBody>
                    <a:bodyPr/>
                    <a:lstStyle/>
                    <a:p>
                      <a:endParaRPr lang="zh-CN" altLang="en-US"/>
                    </a:p>
                  </a:txBody>
                  <a:tcPr/>
                </a:tc>
                <a:tc>
                  <a:txBody>
                    <a:bodyPr/>
                    <a:lstStyle/>
                    <a:p>
                      <a:pPr algn="l">
                        <a:spcAft>
                          <a:spcPts val="0"/>
                        </a:spcAft>
                      </a:pPr>
                      <a:r>
                        <a:rPr lang="en-US" sz="2800" kern="0">
                          <a:effectLst/>
                        </a:rPr>
                        <a:t>A</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B</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C</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D</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E</a:t>
                      </a:r>
                      <a:endParaRPr lang="zh-CN" sz="2800" kern="100">
                        <a:effectLst/>
                        <a:latin typeface="Calibri"/>
                        <a:ea typeface="宋体"/>
                        <a:cs typeface="Times New Roman"/>
                      </a:endParaRPr>
                    </a:p>
                  </a:txBody>
                  <a:tcPr marL="68580" marR="68580" marT="0" marB="0" anchor="ctr"/>
                </a:tc>
              </a:tr>
              <a:tr h="0">
                <a:tc>
                  <a:txBody>
                    <a:bodyPr/>
                    <a:lstStyle/>
                    <a:p>
                      <a:pPr algn="l">
                        <a:spcAft>
                          <a:spcPts val="0"/>
                        </a:spcAft>
                      </a:pPr>
                      <a:r>
                        <a:rPr lang="zh-CN" sz="2800" kern="0" dirty="0">
                          <a:effectLst/>
                        </a:rPr>
                        <a:t>家系平均数</a:t>
                      </a:r>
                      <a:endParaRPr lang="zh-CN" sz="2800" kern="100" dirty="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20</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17</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16</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13</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12</a:t>
                      </a:r>
                      <a:endParaRPr lang="zh-CN" sz="2800" kern="100">
                        <a:effectLst/>
                        <a:latin typeface="Calibri"/>
                        <a:ea typeface="宋体"/>
                        <a:cs typeface="Times New Roman"/>
                      </a:endParaRPr>
                    </a:p>
                  </a:txBody>
                  <a:tcPr marL="68580" marR="68580" marT="0" marB="0" anchor="ctr"/>
                </a:tc>
              </a:tr>
              <a:tr h="0">
                <a:tc>
                  <a:txBody>
                    <a:bodyPr/>
                    <a:lstStyle/>
                    <a:p>
                      <a:pPr algn="l">
                        <a:spcAft>
                          <a:spcPts val="0"/>
                        </a:spcAft>
                      </a:pPr>
                      <a:r>
                        <a:rPr lang="zh-CN" sz="2800" kern="0" dirty="0">
                          <a:effectLst/>
                        </a:rPr>
                        <a:t>家系间</a:t>
                      </a:r>
                      <a:r>
                        <a:rPr lang="zh-CN" sz="2800" kern="0" dirty="0" smtClean="0">
                          <a:effectLst/>
                        </a:rPr>
                        <a:t>方差</a:t>
                      </a:r>
                      <a:r>
                        <a:rPr lang="en-US" altLang="zh-CN" sz="2800" kern="0" dirty="0" smtClean="0">
                          <a:effectLst/>
                        </a:rPr>
                        <a:t>=1/2 </a:t>
                      </a:r>
                      <a:r>
                        <a:rPr lang="en-US" altLang="zh-CN" sz="2800" i="1" kern="0" dirty="0" smtClean="0">
                          <a:effectLst/>
                        </a:rPr>
                        <a:t>V</a:t>
                      </a:r>
                      <a:r>
                        <a:rPr lang="en-US" altLang="zh-CN" sz="2800" i="1" kern="0" baseline="-25000" dirty="0" smtClean="0">
                          <a:effectLst/>
                        </a:rPr>
                        <a:t>A</a:t>
                      </a:r>
                      <a:r>
                        <a:rPr lang="en-US" altLang="zh-CN" sz="2800" kern="0" dirty="0" smtClean="0">
                          <a:effectLst/>
                        </a:rPr>
                        <a:t>+ ¼</a:t>
                      </a:r>
                      <a:r>
                        <a:rPr lang="en-US" altLang="zh-CN" sz="2800" i="1" kern="0" dirty="0" smtClean="0">
                          <a:effectLst/>
                        </a:rPr>
                        <a:t>V</a:t>
                      </a:r>
                      <a:r>
                        <a:rPr lang="en-US" altLang="zh-CN" sz="2800" i="1" kern="0" baseline="-25000" dirty="0" smtClean="0">
                          <a:effectLst/>
                        </a:rPr>
                        <a:t>D</a:t>
                      </a:r>
                      <a:r>
                        <a:rPr lang="en-US" altLang="zh-CN" sz="2800" i="0" kern="0" baseline="0" dirty="0" smtClean="0">
                          <a:effectLst/>
                        </a:rPr>
                        <a:t> </a:t>
                      </a:r>
                      <a:endParaRPr lang="zh-CN" sz="2800" kern="100" dirty="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8.24</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r>
              <a:tr h="0">
                <a:tc>
                  <a:txBody>
                    <a:bodyPr/>
                    <a:lstStyle/>
                    <a:p>
                      <a:pPr algn="l">
                        <a:spcAft>
                          <a:spcPts val="0"/>
                        </a:spcAft>
                      </a:pPr>
                      <a:r>
                        <a:rPr lang="zh-CN" sz="2800" kern="0">
                          <a:effectLst/>
                        </a:rPr>
                        <a:t>家系内方差</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14.8</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dirty="0">
                          <a:effectLst/>
                        </a:rPr>
                        <a:t>12.4</a:t>
                      </a:r>
                      <a:endParaRPr lang="zh-CN" sz="2800" kern="100" dirty="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15.6</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17.2</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22</a:t>
                      </a:r>
                      <a:endParaRPr lang="zh-CN" sz="2800" kern="100">
                        <a:effectLst/>
                        <a:latin typeface="Calibri"/>
                        <a:ea typeface="宋体"/>
                        <a:cs typeface="Times New Roman"/>
                      </a:endParaRPr>
                    </a:p>
                  </a:txBody>
                  <a:tcPr marL="68580" marR="68580" marT="0" marB="0" anchor="ctr"/>
                </a:tc>
              </a:tr>
              <a:tr h="0">
                <a:tc>
                  <a:txBody>
                    <a:bodyPr/>
                    <a:lstStyle/>
                    <a:p>
                      <a:pPr algn="l">
                        <a:spcAft>
                          <a:spcPts val="0"/>
                        </a:spcAft>
                      </a:pPr>
                      <a:r>
                        <a:rPr lang="zh-CN" sz="2800" kern="0" dirty="0">
                          <a:effectLst/>
                        </a:rPr>
                        <a:t>家系内平均</a:t>
                      </a:r>
                      <a:r>
                        <a:rPr lang="zh-CN" sz="2800" kern="0" dirty="0" smtClean="0">
                          <a:effectLst/>
                        </a:rPr>
                        <a:t>方差</a:t>
                      </a:r>
                      <a:r>
                        <a:rPr lang="en-US" altLang="zh-CN" sz="2800" kern="0" dirty="0" smtClean="0">
                          <a:effectLst/>
                        </a:rPr>
                        <a:t>=1/2 </a:t>
                      </a:r>
                      <a:r>
                        <a:rPr lang="en-US" altLang="zh-CN" sz="2800" i="1" kern="0" dirty="0" smtClean="0">
                          <a:effectLst/>
                        </a:rPr>
                        <a:t>V</a:t>
                      </a:r>
                      <a:r>
                        <a:rPr lang="en-US" altLang="zh-CN" sz="2800" i="1" kern="0" baseline="-25000" dirty="0" smtClean="0">
                          <a:effectLst/>
                        </a:rPr>
                        <a:t>A</a:t>
                      </a:r>
                      <a:r>
                        <a:rPr lang="en-US" altLang="zh-CN" sz="2800" kern="0" dirty="0" smtClean="0">
                          <a:effectLst/>
                        </a:rPr>
                        <a:t>+ ¾</a:t>
                      </a:r>
                      <a:r>
                        <a:rPr lang="en-US" altLang="zh-CN" sz="2800" kern="0" baseline="0" dirty="0" smtClean="0">
                          <a:effectLst/>
                        </a:rPr>
                        <a:t> </a:t>
                      </a:r>
                      <a:r>
                        <a:rPr lang="en-US" altLang="zh-CN" sz="2800" i="1" kern="0" dirty="0" smtClean="0">
                          <a:effectLst/>
                        </a:rPr>
                        <a:t>V</a:t>
                      </a:r>
                      <a:r>
                        <a:rPr lang="en-US" altLang="zh-CN" sz="2800" i="1" kern="0" baseline="-25000" dirty="0" smtClean="0">
                          <a:effectLst/>
                        </a:rPr>
                        <a:t>D</a:t>
                      </a:r>
                      <a:endParaRPr lang="zh-CN" altLang="zh-CN" sz="2800" kern="100" dirty="0">
                        <a:effectLst/>
                        <a:latin typeface="+mn-lt"/>
                        <a:ea typeface="+mn-ea"/>
                        <a:cs typeface="Times New Roman"/>
                      </a:endParaRPr>
                    </a:p>
                  </a:txBody>
                  <a:tcPr marL="68580" marR="68580" marT="0" marB="0" anchor="ctr"/>
                </a:tc>
                <a:tc>
                  <a:txBody>
                    <a:bodyPr/>
                    <a:lstStyle/>
                    <a:p>
                      <a:pPr algn="l">
                        <a:spcAft>
                          <a:spcPts val="0"/>
                        </a:spcAft>
                      </a:pPr>
                      <a:r>
                        <a:rPr lang="en-US" sz="2800" kern="0" dirty="0">
                          <a:effectLst/>
                        </a:rPr>
                        <a:t>16.4</a:t>
                      </a:r>
                      <a:endParaRPr lang="zh-CN" sz="2800" kern="100" dirty="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r>
              <a:tr h="0">
                <a:tc>
                  <a:txBody>
                    <a:bodyPr/>
                    <a:lstStyle/>
                    <a:p>
                      <a:pPr algn="l">
                        <a:spcAft>
                          <a:spcPts val="0"/>
                        </a:spcAft>
                      </a:pPr>
                      <a:r>
                        <a:rPr lang="zh-CN" sz="2800" kern="0" dirty="0">
                          <a:effectLst/>
                        </a:rPr>
                        <a:t>加性</a:t>
                      </a:r>
                      <a:r>
                        <a:rPr lang="zh-CN" sz="2800" kern="0" dirty="0" smtClean="0">
                          <a:effectLst/>
                        </a:rPr>
                        <a:t>方差</a:t>
                      </a:r>
                      <a:r>
                        <a:rPr lang="en-US" altLang="zh-CN" sz="2800" kern="0" dirty="0" smtClean="0">
                          <a:effectLst/>
                        </a:rPr>
                        <a:t>=</a:t>
                      </a:r>
                      <a:r>
                        <a:rPr lang="en-US" sz="2800" kern="0" dirty="0" smtClean="0">
                          <a:effectLst/>
                        </a:rPr>
                        <a:t>V</a:t>
                      </a:r>
                      <a:r>
                        <a:rPr lang="en-US" sz="2800" kern="0" baseline="-25000" dirty="0" smtClean="0">
                          <a:effectLst/>
                        </a:rPr>
                        <a:t>A</a:t>
                      </a:r>
                      <a:endParaRPr lang="zh-CN" sz="2800" kern="100" dirty="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8.32</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r>
              <a:tr h="0">
                <a:tc>
                  <a:txBody>
                    <a:bodyPr/>
                    <a:lstStyle/>
                    <a:p>
                      <a:pPr algn="l">
                        <a:spcAft>
                          <a:spcPts val="0"/>
                        </a:spcAft>
                      </a:pPr>
                      <a:r>
                        <a:rPr lang="zh-CN" sz="2800" kern="0" dirty="0" smtClean="0">
                          <a:effectLst/>
                        </a:rPr>
                        <a:t>显性方差</a:t>
                      </a:r>
                      <a:r>
                        <a:rPr lang="en-US" altLang="zh-CN" sz="2800" kern="0" dirty="0" smtClean="0">
                          <a:effectLst/>
                        </a:rPr>
                        <a:t>=</a:t>
                      </a:r>
                      <a:r>
                        <a:rPr lang="en-US" sz="2800" kern="0" dirty="0" smtClean="0">
                          <a:effectLst/>
                        </a:rPr>
                        <a:t>V</a:t>
                      </a:r>
                      <a:r>
                        <a:rPr lang="en-US" sz="2800" kern="0" baseline="-25000" dirty="0" smtClean="0">
                          <a:effectLst/>
                        </a:rPr>
                        <a:t>D</a:t>
                      </a:r>
                      <a:r>
                        <a:rPr lang="en-US" sz="2800" kern="0" baseline="0" dirty="0" smtClean="0">
                          <a:effectLst/>
                        </a:rPr>
                        <a:t> </a:t>
                      </a:r>
                      <a:endParaRPr lang="zh-CN" sz="2800" kern="100" dirty="0">
                        <a:effectLst/>
                        <a:latin typeface="Calibri"/>
                        <a:ea typeface="宋体"/>
                        <a:cs typeface="Times New Roman"/>
                      </a:endParaRPr>
                    </a:p>
                  </a:txBody>
                  <a:tcPr marL="68580" marR="68580" marT="0" marB="0" anchor="ctr"/>
                </a:tc>
                <a:tc>
                  <a:txBody>
                    <a:bodyPr/>
                    <a:lstStyle/>
                    <a:p>
                      <a:pPr algn="l">
                        <a:spcAft>
                          <a:spcPts val="0"/>
                        </a:spcAft>
                      </a:pPr>
                      <a:r>
                        <a:rPr lang="en-US" sz="2800" kern="0" dirty="0">
                          <a:effectLst/>
                        </a:rPr>
                        <a:t>16.32</a:t>
                      </a:r>
                      <a:endParaRPr lang="zh-CN" sz="2800" kern="100" dirty="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nchor="ctr"/>
                </a:tc>
                <a:tc>
                  <a:txBody>
                    <a:bodyPr/>
                    <a:lstStyle/>
                    <a:p>
                      <a:pPr algn="l">
                        <a:spcAft>
                          <a:spcPts val="0"/>
                        </a:spcAft>
                      </a:pPr>
                      <a:r>
                        <a:rPr lang="en-US" sz="2800" kern="0" dirty="0">
                          <a:effectLst/>
                        </a:rPr>
                        <a:t> </a:t>
                      </a:r>
                      <a:endParaRPr lang="zh-CN" sz="2800" kern="100" dirty="0">
                        <a:effectLst/>
                        <a:latin typeface="Calibri"/>
                        <a:ea typeface="宋体"/>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4419095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50106"/>
          </a:xfrm>
        </p:spPr>
        <p:txBody>
          <a:bodyPr>
            <a:noAutofit/>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表型效应的分解</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57200" y="1124744"/>
            <a:ext cx="8229600" cy="3168352"/>
          </a:xfrm>
        </p:spPr>
        <p:txBody>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表</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11.2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的家系平均数与总平均数的离差，称为家系间效应，用</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P</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bF</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表示；表型与家系平均数的离差称为家系内效应，用</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P</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wF</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11.2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每个个体的表型</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与总平均数</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的离差</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，就可以分解为家系间效应</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P</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bF</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和家系内效应</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P</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wF</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两部分之</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和。</a:t>
            </a:r>
            <a:endParaRPr lang="zh-CN" altLang="zh-CN" dirty="0">
              <a:latin typeface="Times New Roman" panose="02020603050405020304" pitchFamily="18" charset="0"/>
              <a:ea typeface="黑体" panose="02010609060101010101" pitchFamily="49" charset="-122"/>
              <a:cs typeface="Times New Roman" panose="02020603050405020304" pitchFamily="18" charset="0"/>
            </a:endParaRPr>
          </a:p>
          <a:p>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1147156816"/>
              </p:ext>
            </p:extLst>
          </p:nvPr>
        </p:nvGraphicFramePr>
        <p:xfrm>
          <a:off x="899592" y="4509120"/>
          <a:ext cx="2120266" cy="620688"/>
        </p:xfrm>
        <a:graphic>
          <a:graphicData uri="http://schemas.openxmlformats.org/presentationml/2006/ole">
            <mc:AlternateContent xmlns:mc="http://schemas.openxmlformats.org/markup-compatibility/2006">
              <mc:Choice xmlns:v="urn:schemas-microsoft-com:vml" Requires="v">
                <p:oleObj spid="_x0000_s24657" name="公式" r:id="rId3" imgW="672808" imgH="190417" progId="Equation.3">
                  <p:embed/>
                </p:oleObj>
              </mc:Choice>
              <mc:Fallback>
                <p:oleObj name="公式" r:id="rId3" imgW="672808" imgH="190417"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4509120"/>
                        <a:ext cx="2120266" cy="620688"/>
                      </a:xfrm>
                      <a:prstGeom prst="rect">
                        <a:avLst/>
                      </a:prstGeom>
                      <a:noFill/>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1854902296"/>
              </p:ext>
            </p:extLst>
          </p:nvPr>
        </p:nvGraphicFramePr>
        <p:xfrm>
          <a:off x="3635896" y="4437112"/>
          <a:ext cx="2539885" cy="692696"/>
        </p:xfrm>
        <a:graphic>
          <a:graphicData uri="http://schemas.openxmlformats.org/presentationml/2006/ole">
            <mc:AlternateContent xmlns:mc="http://schemas.openxmlformats.org/markup-compatibility/2006">
              <mc:Choice xmlns:v="urn:schemas-microsoft-com:vml" Requires="v">
                <p:oleObj spid="_x0000_s24658" name="公式" r:id="rId5" imgW="838200" imgH="228600" progId="Equation.3">
                  <p:embed/>
                </p:oleObj>
              </mc:Choice>
              <mc:Fallback>
                <p:oleObj name="公式" r:id="rId5" imgW="8382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35896" y="4437112"/>
                        <a:ext cx="2539885" cy="692696"/>
                      </a:xfrm>
                      <a:prstGeom prst="rect">
                        <a:avLst/>
                      </a:prstGeom>
                      <a:noFill/>
                    </p:spPr>
                  </p:pic>
                </p:oleObj>
              </mc:Fallback>
            </mc:AlternateContent>
          </a:graphicData>
        </a:graphic>
      </p:graphicFrame>
    </p:spTree>
    <p:extLst>
      <p:ext uri="{BB962C8B-B14F-4D97-AF65-F5344CB8AC3E}">
        <p14:creationId xmlns:p14="http://schemas.microsoft.com/office/powerpoint/2010/main" val="5298916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9512" y="332656"/>
            <a:ext cx="8820472" cy="850106"/>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表</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11.2</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数据的</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家系间效应和家系内效应</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表格 4"/>
          <p:cNvGraphicFramePr>
            <a:graphicFrameLocks noGrp="1"/>
          </p:cNvGraphicFramePr>
          <p:nvPr>
            <p:extLst>
              <p:ext uri="{D42A27DB-BD31-4B8C-83A1-F6EECF244321}">
                <p14:modId xmlns:p14="http://schemas.microsoft.com/office/powerpoint/2010/main" val="685436260"/>
              </p:ext>
            </p:extLst>
          </p:nvPr>
        </p:nvGraphicFramePr>
        <p:xfrm>
          <a:off x="323528" y="1340768"/>
          <a:ext cx="8424085" cy="3413760"/>
        </p:xfrm>
        <a:graphic>
          <a:graphicData uri="http://schemas.openxmlformats.org/drawingml/2006/table">
            <a:tbl>
              <a:tblPr firstRow="1" firstCol="1" bandRow="1">
                <a:tableStyleId>{5C22544A-7EE6-4342-B048-85BDC9FD1C3A}</a:tableStyleId>
              </a:tblPr>
              <a:tblGrid>
                <a:gridCol w="3193098"/>
                <a:gridCol w="970677"/>
                <a:gridCol w="808831"/>
                <a:gridCol w="808831"/>
                <a:gridCol w="930575"/>
                <a:gridCol w="931975"/>
                <a:gridCol w="780098"/>
              </a:tblGrid>
              <a:tr h="0">
                <a:tc rowSpan="2" gridSpan="2">
                  <a:txBody>
                    <a:bodyPr/>
                    <a:lstStyle/>
                    <a:p>
                      <a:pPr algn="l">
                        <a:spcAft>
                          <a:spcPts val="0"/>
                        </a:spcAft>
                      </a:pPr>
                      <a:r>
                        <a:rPr lang="zh-CN" sz="2800" kern="0">
                          <a:effectLst/>
                        </a:rPr>
                        <a:t>效应类型</a:t>
                      </a:r>
                      <a:endParaRPr lang="zh-CN" sz="2800" kern="100">
                        <a:effectLst/>
                        <a:latin typeface="Calibri"/>
                        <a:ea typeface="宋体"/>
                        <a:cs typeface="Times New Roman"/>
                      </a:endParaRPr>
                    </a:p>
                  </a:txBody>
                  <a:tcPr marL="68580" marR="68580" marT="0" marB="0"/>
                </a:tc>
                <a:tc rowSpan="2" hMerge="1">
                  <a:txBody>
                    <a:bodyPr/>
                    <a:lstStyle/>
                    <a:p>
                      <a:endParaRPr lang="zh-CN" altLang="en-US"/>
                    </a:p>
                  </a:txBody>
                  <a:tcPr/>
                </a:tc>
                <a:tc gridSpan="5">
                  <a:txBody>
                    <a:bodyPr/>
                    <a:lstStyle/>
                    <a:p>
                      <a:pPr algn="l">
                        <a:spcAft>
                          <a:spcPts val="0"/>
                        </a:spcAft>
                      </a:pPr>
                      <a:r>
                        <a:rPr lang="zh-CN" sz="2800" kern="0">
                          <a:effectLst/>
                        </a:rPr>
                        <a:t>全同胞家系编号</a:t>
                      </a:r>
                      <a:endParaRPr lang="zh-CN" sz="2800" kern="10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0">
                <a:tc gridSpan="2" vMerge="1">
                  <a:txBody>
                    <a:bodyPr/>
                    <a:lstStyle/>
                    <a:p>
                      <a:endParaRPr lang="zh-CN" altLang="en-US"/>
                    </a:p>
                  </a:txBody>
                  <a:tcPr/>
                </a:tc>
                <a:tc hMerge="1" vMerge="1">
                  <a:txBody>
                    <a:bodyPr/>
                    <a:lstStyle/>
                    <a:p>
                      <a:endParaRPr lang="zh-CN" altLang="en-US"/>
                    </a:p>
                  </a:txBody>
                  <a:tcPr/>
                </a:tc>
                <a:tc>
                  <a:txBody>
                    <a:bodyPr/>
                    <a:lstStyle/>
                    <a:p>
                      <a:pPr algn="l">
                        <a:spcAft>
                          <a:spcPts val="0"/>
                        </a:spcAft>
                      </a:pPr>
                      <a:r>
                        <a:rPr lang="en-US" sz="2800" kern="0">
                          <a:effectLst/>
                        </a:rPr>
                        <a:t>A</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B</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C</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D</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E</a:t>
                      </a:r>
                      <a:endParaRPr lang="zh-CN" sz="2800" kern="100">
                        <a:effectLst/>
                        <a:latin typeface="Calibri"/>
                        <a:ea typeface="宋体"/>
                        <a:cs typeface="Times New Roman"/>
                      </a:endParaRPr>
                    </a:p>
                  </a:txBody>
                  <a:tcPr marL="68580" marR="68580" marT="0" marB="0"/>
                </a:tc>
              </a:tr>
              <a:tr h="0">
                <a:tc gridSpan="2">
                  <a:txBody>
                    <a:bodyPr/>
                    <a:lstStyle/>
                    <a:p>
                      <a:pPr algn="l">
                        <a:spcAft>
                          <a:spcPts val="0"/>
                        </a:spcAft>
                      </a:pPr>
                      <a:r>
                        <a:rPr lang="zh-CN" sz="2800" kern="0">
                          <a:effectLst/>
                        </a:rPr>
                        <a:t>家系间效应（</a:t>
                      </a:r>
                      <a:r>
                        <a:rPr lang="en-US" sz="2800" kern="0">
                          <a:effectLst/>
                        </a:rPr>
                        <a:t>P</a:t>
                      </a:r>
                      <a:r>
                        <a:rPr lang="en-US" sz="2800" kern="0" baseline="-25000">
                          <a:effectLst/>
                        </a:rPr>
                        <a:t>bF</a:t>
                      </a:r>
                      <a:r>
                        <a:rPr lang="zh-CN" sz="2800" kern="0">
                          <a:effectLst/>
                        </a:rPr>
                        <a:t>）</a:t>
                      </a:r>
                      <a:endParaRPr lang="zh-CN" sz="2800" kern="100">
                        <a:effectLst/>
                        <a:latin typeface="Calibri"/>
                        <a:ea typeface="宋体"/>
                        <a:cs typeface="Times New Roman"/>
                      </a:endParaRPr>
                    </a:p>
                  </a:txBody>
                  <a:tcPr marL="68580" marR="68580" marT="0" marB="0"/>
                </a:tc>
                <a:tc hMerge="1">
                  <a:txBody>
                    <a:bodyPr/>
                    <a:lstStyle/>
                    <a:p>
                      <a:endParaRPr lang="zh-CN" altLang="en-US"/>
                    </a:p>
                  </a:txBody>
                  <a:tcPr/>
                </a:tc>
                <a:tc>
                  <a:txBody>
                    <a:bodyPr/>
                    <a:lstStyle/>
                    <a:p>
                      <a:pPr algn="l">
                        <a:spcAft>
                          <a:spcPts val="0"/>
                        </a:spcAft>
                      </a:pPr>
                      <a:r>
                        <a:rPr lang="en-US" sz="2800" kern="0">
                          <a:effectLst/>
                        </a:rPr>
                        <a:t>4.4</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1.4</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0.4</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-2.6</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-3.6</a:t>
                      </a:r>
                      <a:endParaRPr lang="zh-CN" sz="2800" kern="100">
                        <a:effectLst/>
                        <a:latin typeface="Calibri"/>
                        <a:ea typeface="宋体"/>
                        <a:cs typeface="Times New Roman"/>
                      </a:endParaRPr>
                    </a:p>
                  </a:txBody>
                  <a:tcPr marL="68580" marR="68580" marT="0" marB="0" anchor="b"/>
                </a:tc>
              </a:tr>
              <a:tr h="0">
                <a:tc rowSpan="5">
                  <a:txBody>
                    <a:bodyPr/>
                    <a:lstStyle/>
                    <a:p>
                      <a:pPr algn="l">
                        <a:spcAft>
                          <a:spcPts val="0"/>
                        </a:spcAft>
                      </a:pPr>
                      <a:r>
                        <a:rPr lang="zh-CN" sz="2800" kern="0">
                          <a:effectLst/>
                        </a:rPr>
                        <a:t>家系内效应（</a:t>
                      </a:r>
                      <a:r>
                        <a:rPr lang="en-US" sz="2800" kern="0">
                          <a:effectLst/>
                        </a:rPr>
                        <a:t>P</a:t>
                      </a:r>
                      <a:r>
                        <a:rPr lang="en-US" sz="2800" kern="0" baseline="-25000">
                          <a:effectLst/>
                        </a:rPr>
                        <a:t>wF</a:t>
                      </a:r>
                      <a:r>
                        <a:rPr lang="zh-CN" sz="2800" kern="0">
                          <a:effectLst/>
                        </a:rPr>
                        <a:t>）</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1</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6</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6</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6</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6</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8</a:t>
                      </a:r>
                      <a:endParaRPr lang="zh-CN" sz="2800" kern="100">
                        <a:effectLst/>
                        <a:latin typeface="Calibri"/>
                        <a:ea typeface="宋体"/>
                        <a:cs typeface="Times New Roman"/>
                      </a:endParaRPr>
                    </a:p>
                  </a:txBody>
                  <a:tcPr marL="68580" marR="68580" marT="0" marB="0" anchor="b"/>
                </a:tc>
              </a:tr>
              <a:tr h="0">
                <a:tc vMerge="1">
                  <a:txBody>
                    <a:bodyPr/>
                    <a:lstStyle/>
                    <a:p>
                      <a:endParaRPr lang="zh-CN" altLang="en-US"/>
                    </a:p>
                  </a:txBody>
                  <a:tcPr/>
                </a:tc>
                <a:tc>
                  <a:txBody>
                    <a:bodyPr/>
                    <a:lstStyle/>
                    <a:p>
                      <a:pPr algn="l">
                        <a:spcAft>
                          <a:spcPts val="0"/>
                        </a:spcAft>
                      </a:pPr>
                      <a:r>
                        <a:rPr lang="en-US" sz="2800" kern="0">
                          <a:effectLst/>
                        </a:rPr>
                        <a:t>2</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2</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1</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3</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3</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2</a:t>
                      </a:r>
                      <a:endParaRPr lang="zh-CN" sz="2800" kern="100">
                        <a:effectLst/>
                        <a:latin typeface="Calibri"/>
                        <a:ea typeface="宋体"/>
                        <a:cs typeface="Times New Roman"/>
                      </a:endParaRPr>
                    </a:p>
                  </a:txBody>
                  <a:tcPr marL="68580" marR="68580" marT="0" marB="0" anchor="b"/>
                </a:tc>
              </a:tr>
              <a:tr h="0">
                <a:tc vMerge="1">
                  <a:txBody>
                    <a:bodyPr/>
                    <a:lstStyle/>
                    <a:p>
                      <a:endParaRPr lang="zh-CN" altLang="en-US"/>
                    </a:p>
                  </a:txBody>
                  <a:tcPr/>
                </a:tc>
                <a:tc>
                  <a:txBody>
                    <a:bodyPr/>
                    <a:lstStyle/>
                    <a:p>
                      <a:pPr algn="l">
                        <a:spcAft>
                          <a:spcPts val="0"/>
                        </a:spcAft>
                      </a:pPr>
                      <a:r>
                        <a:rPr lang="en-US" sz="2800" kern="0">
                          <a:effectLst/>
                        </a:rPr>
                        <a:t>3</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0</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-1</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-1</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-1</a:t>
                      </a:r>
                      <a:endParaRPr lang="zh-CN" sz="2800" kern="100">
                        <a:effectLst/>
                        <a:latin typeface="Calibri"/>
                        <a:ea typeface="宋体"/>
                        <a:cs typeface="Times New Roman"/>
                      </a:endParaRPr>
                    </a:p>
                  </a:txBody>
                  <a:tcPr marL="68580" marR="68580" marT="0" marB="0" anchor="b"/>
                </a:tc>
              </a:tr>
              <a:tr h="0">
                <a:tc vMerge="1">
                  <a:txBody>
                    <a:bodyPr/>
                    <a:lstStyle/>
                    <a:p>
                      <a:endParaRPr lang="zh-CN" altLang="en-US"/>
                    </a:p>
                  </a:txBody>
                  <a:tcPr/>
                </a:tc>
                <a:tc>
                  <a:txBody>
                    <a:bodyPr/>
                    <a:lstStyle/>
                    <a:p>
                      <a:pPr algn="l">
                        <a:spcAft>
                          <a:spcPts val="0"/>
                        </a:spcAft>
                      </a:pPr>
                      <a:r>
                        <a:rPr lang="en-US" sz="2800" kern="0">
                          <a:effectLst/>
                        </a:rPr>
                        <a:t>4</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-3</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-3</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-4</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-2</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-4</a:t>
                      </a:r>
                      <a:endParaRPr lang="zh-CN" sz="2800" kern="100">
                        <a:effectLst/>
                        <a:latin typeface="Calibri"/>
                        <a:ea typeface="宋体"/>
                        <a:cs typeface="Times New Roman"/>
                      </a:endParaRPr>
                    </a:p>
                  </a:txBody>
                  <a:tcPr marL="68580" marR="68580" marT="0" marB="0" anchor="b"/>
                </a:tc>
              </a:tr>
              <a:tr h="0">
                <a:tc vMerge="1">
                  <a:txBody>
                    <a:bodyPr/>
                    <a:lstStyle/>
                    <a:p>
                      <a:endParaRPr lang="zh-CN" altLang="en-US"/>
                    </a:p>
                  </a:txBody>
                  <a:tcPr/>
                </a:tc>
                <a:tc>
                  <a:txBody>
                    <a:bodyPr/>
                    <a:lstStyle/>
                    <a:p>
                      <a:pPr algn="l">
                        <a:spcAft>
                          <a:spcPts val="0"/>
                        </a:spcAft>
                      </a:pPr>
                      <a:r>
                        <a:rPr lang="en-US" sz="2800" kern="0">
                          <a:effectLst/>
                        </a:rPr>
                        <a:t>5</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-5</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-4</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-4</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-6</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dirty="0">
                          <a:effectLst/>
                        </a:rPr>
                        <a:t>-5</a:t>
                      </a:r>
                      <a:endParaRPr lang="zh-CN" sz="2800" kern="100" dirty="0">
                        <a:effectLst/>
                        <a:latin typeface="Calibri"/>
                        <a:ea typeface="宋体"/>
                        <a:cs typeface="Times New Roman"/>
                      </a:endParaRPr>
                    </a:p>
                  </a:txBody>
                  <a:tcPr marL="68580" marR="68580" marT="0" marB="0" anchor="b"/>
                </a:tc>
              </a:tr>
            </a:tbl>
          </a:graphicData>
        </a:graphic>
      </p:graphicFrame>
    </p:spTree>
    <p:extLst>
      <p:ext uri="{BB962C8B-B14F-4D97-AF65-F5344CB8AC3E}">
        <p14:creationId xmlns:p14="http://schemas.microsoft.com/office/powerpoint/2010/main" val="30348321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74638"/>
            <a:ext cx="8219256"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个体表型选择的结果</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980728"/>
            <a:ext cx="8229600" cy="5184575"/>
          </a:xfrm>
        </p:spPr>
        <p:txBody>
          <a:bodyPr>
            <a:normAutofit fontScale="92500" lnSpcReduction="10000"/>
          </a:bodyPr>
          <a:lstStyle/>
          <a:p>
            <a:pPr>
              <a:lnSpc>
                <a:spcPct val="110000"/>
              </a:lnSpc>
            </a:pP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如果现在要从表</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11.2</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25</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个个体中，选择</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个个体作为亲本随机交配产生下一代群体，这时就会有多种可能的选择方法</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一</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是不考虑表</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11.2</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和表</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11.3</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的家系结构，只是根据个体的表型（即公式</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11.18</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中的</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）选择最高的</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个，也就是前一节介绍的个体选择或混合选择。显然，个体选择也可以被看作是根据</a:t>
            </a:r>
            <a:r>
              <a:rPr lang="en-US" altLang="zh-CN" sz="3000" i="1" dirty="0" err="1">
                <a:latin typeface="Times New Roman" panose="02020603050405020304" pitchFamily="18" charset="0"/>
                <a:ea typeface="黑体" panose="02010609060101010101" pitchFamily="49" charset="-122"/>
                <a:cs typeface="Times New Roman" panose="02020603050405020304" pitchFamily="18" charset="0"/>
              </a:rPr>
              <a:t>P</a:t>
            </a:r>
            <a:r>
              <a:rPr lang="en-US" altLang="zh-CN" sz="3000" i="1" baseline="-25000" dirty="0" err="1">
                <a:latin typeface="Times New Roman" panose="02020603050405020304" pitchFamily="18" charset="0"/>
                <a:ea typeface="黑体" panose="02010609060101010101" pitchFamily="49" charset="-122"/>
                <a:cs typeface="Times New Roman" panose="02020603050405020304" pitchFamily="18" charset="0"/>
              </a:rPr>
              <a:t>bF</a:t>
            </a:r>
            <a:r>
              <a:rPr lang="en-US" altLang="zh-CN" sz="30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err="1">
                <a:latin typeface="Times New Roman" panose="02020603050405020304" pitchFamily="18" charset="0"/>
                <a:ea typeface="黑体" panose="02010609060101010101" pitchFamily="49" charset="-122"/>
                <a:cs typeface="Times New Roman" panose="02020603050405020304" pitchFamily="18" charset="0"/>
              </a:rPr>
              <a:t>P</a:t>
            </a:r>
            <a:r>
              <a:rPr lang="en-US" altLang="zh-CN" sz="3000" i="1" baseline="-25000" dirty="0" err="1">
                <a:latin typeface="Times New Roman" panose="02020603050405020304" pitchFamily="18" charset="0"/>
                <a:ea typeface="黑体" panose="02010609060101010101" pitchFamily="49" charset="-122"/>
                <a:cs typeface="Times New Roman" panose="02020603050405020304" pitchFamily="18" charset="0"/>
              </a:rPr>
              <a:t>wF</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的高低进行选择。</a:t>
            </a:r>
            <a:r>
              <a:rPr lang="zh-CN" altLang="zh-CN" sz="3500" b="1" dirty="0">
                <a:latin typeface="Times New Roman" panose="02020603050405020304" pitchFamily="18" charset="0"/>
                <a:ea typeface="黑体" panose="02010609060101010101" pitchFamily="49" charset="-122"/>
                <a:cs typeface="Times New Roman" panose="02020603050405020304" pitchFamily="18" charset="0"/>
              </a:rPr>
              <a:t>混合选择中选的前</a:t>
            </a:r>
            <a:r>
              <a:rPr lang="en-US" altLang="zh-CN" sz="3500" b="1"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3500" b="1" dirty="0">
                <a:latin typeface="Times New Roman" panose="02020603050405020304" pitchFamily="18" charset="0"/>
                <a:ea typeface="黑体" panose="02010609060101010101" pitchFamily="49" charset="-122"/>
                <a:cs typeface="Times New Roman" panose="02020603050405020304" pitchFamily="18" charset="0"/>
              </a:rPr>
              <a:t>个个体是</a:t>
            </a:r>
            <a:r>
              <a:rPr lang="en-US" altLang="zh-CN" sz="3500" b="1" dirty="0">
                <a:latin typeface="Times New Roman" panose="02020603050405020304" pitchFamily="18" charset="0"/>
                <a:ea typeface="黑体" panose="02010609060101010101" pitchFamily="49" charset="-122"/>
                <a:cs typeface="Times New Roman" panose="02020603050405020304" pitchFamily="18" charset="0"/>
              </a:rPr>
              <a:t>A1</a:t>
            </a:r>
            <a:r>
              <a:rPr lang="zh-CN" altLang="zh-CN" sz="3500" b="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500" b="1" dirty="0">
                <a:latin typeface="Times New Roman" panose="02020603050405020304" pitchFamily="18" charset="0"/>
                <a:ea typeface="黑体" panose="02010609060101010101" pitchFamily="49" charset="-122"/>
                <a:cs typeface="Times New Roman" panose="02020603050405020304" pitchFamily="18" charset="0"/>
              </a:rPr>
              <a:t>A2</a:t>
            </a:r>
            <a:r>
              <a:rPr lang="zh-CN" altLang="zh-CN" sz="3500" b="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500" b="1" dirty="0">
                <a:latin typeface="Times New Roman" panose="02020603050405020304" pitchFamily="18" charset="0"/>
                <a:ea typeface="黑体" panose="02010609060101010101" pitchFamily="49" charset="-122"/>
                <a:cs typeface="Times New Roman" panose="02020603050405020304" pitchFamily="18" charset="0"/>
              </a:rPr>
              <a:t>B1</a:t>
            </a:r>
            <a:r>
              <a:rPr lang="zh-CN" altLang="zh-CN" sz="3500" b="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500" b="1" dirty="0">
                <a:latin typeface="Times New Roman" panose="02020603050405020304" pitchFamily="18" charset="0"/>
                <a:ea typeface="黑体" panose="02010609060101010101" pitchFamily="49" charset="-122"/>
                <a:cs typeface="Times New Roman" panose="02020603050405020304" pitchFamily="18" charset="0"/>
              </a:rPr>
              <a:t>C1</a:t>
            </a:r>
            <a:r>
              <a:rPr lang="zh-CN" altLang="zh-CN" sz="3500" b="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500" b="1" dirty="0">
                <a:latin typeface="Times New Roman" panose="02020603050405020304" pitchFamily="18" charset="0"/>
                <a:ea typeface="黑体" panose="02010609060101010101" pitchFamily="49" charset="-122"/>
                <a:cs typeface="Times New Roman" panose="02020603050405020304" pitchFamily="18" charset="0"/>
              </a:rPr>
              <a:t>A3</a:t>
            </a:r>
            <a:r>
              <a:rPr lang="zh-CN" altLang="zh-CN" sz="3500" b="1"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3500" b="1" dirty="0">
                <a:latin typeface="Times New Roman" panose="02020603050405020304" pitchFamily="18" charset="0"/>
                <a:ea typeface="黑体" panose="02010609060101010101" pitchFamily="49" charset="-122"/>
                <a:cs typeface="Times New Roman" panose="02020603050405020304" pitchFamily="18" charset="0"/>
              </a:rPr>
              <a:t>E1</a:t>
            </a:r>
            <a:r>
              <a:rPr lang="zh-CN" altLang="zh-CN" sz="3500" b="1" dirty="0">
                <a:latin typeface="Times New Roman" panose="02020603050405020304" pitchFamily="18" charset="0"/>
                <a:ea typeface="黑体" panose="02010609060101010101" pitchFamily="49" charset="-122"/>
                <a:cs typeface="Times New Roman" panose="02020603050405020304" pitchFamily="18" charset="0"/>
              </a:rPr>
              <a:t>的表型相同，如没有家系信息可用时，只能从二者之中任选一个。</a:t>
            </a:r>
            <a:endParaRPr lang="zh-CN" altLang="en-US" sz="3500" b="1"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9177184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74638"/>
            <a:ext cx="8219256" cy="77809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家系间和家系内选择的结果</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23528" y="1124745"/>
            <a:ext cx="8496944" cy="4248471"/>
          </a:xfrm>
        </p:spPr>
        <p:txBody>
          <a:bodyPr>
            <a:normAutofit/>
          </a:bodyPr>
          <a:lstStyle/>
          <a:p>
            <a:pPr>
              <a:lnSpc>
                <a:spcPct val="11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二是根据家系的平均表现（即公式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11.18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）或家系间效应（即公式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11.18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中的</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bF</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）进行选择，这样的选择称为家系间选择（</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between-</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familiy</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selection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中选个体为家系</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的全部</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个个体</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是根据个体的家系内效应（即公式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11.18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中的</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wF</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）进行选择，这样的选择称为家系内选择（</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within-</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familiy</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selection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中选个体为每个家系中表现最高的个体，即</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A1</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B1</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C1</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D1</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E1</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1868080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74638"/>
            <a:ext cx="8219256" cy="706090"/>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后代测验</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的亲本选择</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052737"/>
            <a:ext cx="8064896" cy="4968551"/>
          </a:xfrm>
        </p:spPr>
        <p:txBody>
          <a:bodyPr>
            <a:noAutofit/>
          </a:bodyPr>
          <a:lstStyle/>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此外，根据表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11.2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的全同胞家系平均数，还可以反过来选择亲本。家系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的平均数最高，如只选择一组全同胞的亲本，中选的是家系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的两个亲本。当然，实际育种中也可以根据半同胞家系的平均表现来选择亲本。利用后代表现的亲本选择方法，称为后代测验（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progeny testing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在有世代重叠的物种中，有时可以把表型选择的中选个体与后代测验的中选亲本混合在一起，形成下一世代的亲本群体</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8637773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74638"/>
            <a:ext cx="8219256" cy="706090"/>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后代测验</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的优缺点</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1052735"/>
            <a:ext cx="8229600" cy="5040561"/>
          </a:xfrm>
        </p:spPr>
        <p:txBody>
          <a:bodyPr>
            <a:noAutofit/>
          </a:bodyPr>
          <a:lstStyle/>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后代测验</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亲本的选择其实就是利用育种值进行选择，预期遗传进度也会比较高。但需要知道的是，后代测验的选择方法需要更长的育种周期。育种中除关注周期遗传进度外，更关注单位时间的遗传进度。有时，后代测验的单位时间遗传进度不一定是最高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，如何评价不同的选择方法，如何利用各种亲缘关系数据获得最好的遗传进度，是育种家经常面临的一个实际问题。</a:t>
            </a:r>
          </a:p>
        </p:txBody>
      </p:sp>
    </p:spTree>
    <p:extLst>
      <p:ext uri="{BB962C8B-B14F-4D97-AF65-F5344CB8AC3E}">
        <p14:creationId xmlns:p14="http://schemas.microsoft.com/office/powerpoint/2010/main" val="38098222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188640"/>
            <a:ext cx="7416824" cy="1224136"/>
          </a:xfrm>
        </p:spPr>
        <p:txBody>
          <a:bodyPr>
            <a:noAutofit/>
          </a:bodyPr>
          <a:lstStyle/>
          <a:p>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半同胞和全同胞家系中，家系间方差和家系内方差的构成</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266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3983"/>
          <a:stretch/>
        </p:blipFill>
        <p:spPr bwMode="auto">
          <a:xfrm>
            <a:off x="323528" y="1412776"/>
            <a:ext cx="8496944" cy="5323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2725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16632"/>
            <a:ext cx="822960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育种过程中的选择</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457200" y="908720"/>
            <a:ext cx="8229600" cy="5616624"/>
          </a:xfrm>
        </p:spPr>
        <p:txBody>
          <a:bodyPr>
            <a:noAutofit/>
          </a:bodyPr>
          <a:lstStyle/>
          <a:p>
            <a:r>
              <a:rPr lang="zh-CN" altLang="zh-CN" sz="2500" dirty="0">
                <a:latin typeface="Times New Roman" panose="02020603050405020304" pitchFamily="18" charset="0"/>
                <a:ea typeface="黑体" panose="02010609060101010101" pitchFamily="49" charset="-122"/>
                <a:cs typeface="Times New Roman" panose="02020603050405020304" pitchFamily="18" charset="0"/>
              </a:rPr>
              <a:t>从自然或人工创建的遗传分离群体中，选择合乎人类需要的理想基因型，是动植物育种的主要内容。选择效果的好坏直接影响着育种工作的成败，如何制定有效的选择方案、提高选择效果，一直是育种中关心的重要课题</a:t>
            </a:r>
            <a:r>
              <a:rPr lang="zh-CN" altLang="zh-CN" sz="25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5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500" dirty="0" smtClean="0">
                <a:latin typeface="Times New Roman" panose="02020603050405020304" pitchFamily="18" charset="0"/>
                <a:ea typeface="黑体" panose="02010609060101010101" pitchFamily="49" charset="-122"/>
                <a:cs typeface="Times New Roman" panose="02020603050405020304" pitchFamily="18" charset="0"/>
              </a:rPr>
              <a:t>育种</a:t>
            </a:r>
            <a:r>
              <a:rPr lang="zh-CN" altLang="zh-CN" sz="2500" dirty="0">
                <a:latin typeface="Times New Roman" panose="02020603050405020304" pitchFamily="18" charset="0"/>
                <a:ea typeface="黑体" panose="02010609060101010101" pitchFamily="49" charset="-122"/>
                <a:cs typeface="Times New Roman" panose="02020603050405020304" pitchFamily="18" charset="0"/>
              </a:rPr>
              <a:t>家所能观察到的，通常都是个体的表型值，其中包含遗传和非遗传两方面的因素。这些个体通常都不是孤立的，它们之间存在着各种各样的亲缘关系。各种表型性状通常也不是孤立的，它们之间存在着各种各样的相关关系</a:t>
            </a:r>
            <a:r>
              <a:rPr lang="zh-CN" altLang="zh-CN" sz="25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5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5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500" dirty="0">
                <a:latin typeface="Times New Roman" panose="02020603050405020304" pitchFamily="18" charset="0"/>
                <a:ea typeface="黑体" panose="02010609060101010101" pitchFamily="49" charset="-122"/>
                <a:cs typeface="Times New Roman" panose="02020603050405020304" pitchFamily="18" charset="0"/>
              </a:rPr>
              <a:t>我们用前面几章的方法，把遗传方差和环境方差从表型方差中分离出来，就能够判断出被选择群体各种性状的变异程度。这样，不但可以预测表型选择所能产生的遗传效应，预测不同亲缘关系和相关性状所能产生的遗传效应，而且可以改进选择方案，提高育种成效</a:t>
            </a:r>
            <a:r>
              <a:rPr lang="zh-CN" altLang="zh-CN" sz="25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5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088479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332656"/>
            <a:ext cx="7416824" cy="792088"/>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家系间</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遗传力</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和</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家系</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内</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遗传力</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3121248482"/>
              </p:ext>
            </p:extLst>
          </p:nvPr>
        </p:nvGraphicFramePr>
        <p:xfrm>
          <a:off x="1351460" y="1340768"/>
          <a:ext cx="5092748" cy="1196752"/>
        </p:xfrm>
        <a:graphic>
          <a:graphicData uri="http://schemas.openxmlformats.org/presentationml/2006/ole">
            <mc:AlternateContent xmlns:mc="http://schemas.openxmlformats.org/markup-compatibility/2006">
              <mc:Choice xmlns:v="urn:schemas-microsoft-com:vml" Requires="v">
                <p:oleObj spid="_x0000_s27727" name="公式" r:id="rId3" imgW="1841500" imgH="431800" progId="Equation.3">
                  <p:embed/>
                </p:oleObj>
              </mc:Choice>
              <mc:Fallback>
                <p:oleObj name="公式" r:id="rId3" imgW="1841500" imgH="431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1460" y="1340768"/>
                        <a:ext cx="5092748" cy="1196752"/>
                      </a:xfrm>
                      <a:prstGeom prst="rect">
                        <a:avLst/>
                      </a:prstGeom>
                      <a:noFill/>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802017650"/>
              </p:ext>
            </p:extLst>
          </p:nvPr>
        </p:nvGraphicFramePr>
        <p:xfrm>
          <a:off x="1331640" y="2924944"/>
          <a:ext cx="6803442" cy="1152128"/>
        </p:xfrm>
        <a:graphic>
          <a:graphicData uri="http://schemas.openxmlformats.org/presentationml/2006/ole">
            <mc:AlternateContent xmlns:mc="http://schemas.openxmlformats.org/markup-compatibility/2006">
              <mc:Choice xmlns:v="urn:schemas-microsoft-com:vml" Requires="v">
                <p:oleObj spid="_x0000_s27728" name="公式" r:id="rId5" imgW="2552700" imgH="431800" progId="Equation.3">
                  <p:embed/>
                </p:oleObj>
              </mc:Choice>
              <mc:Fallback>
                <p:oleObj name="公式" r:id="rId5" imgW="2552700" imgH="4318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1640" y="2924944"/>
                        <a:ext cx="6803442" cy="1152128"/>
                      </a:xfrm>
                      <a:prstGeom prst="rect">
                        <a:avLst/>
                      </a:prstGeom>
                      <a:noFill/>
                    </p:spPr>
                  </p:pic>
                </p:oleObj>
              </mc:Fallback>
            </mc:AlternateContent>
          </a:graphicData>
        </a:graphic>
      </p:graphicFrame>
    </p:spTree>
    <p:extLst>
      <p:ext uri="{BB962C8B-B14F-4D97-AF65-F5344CB8AC3E}">
        <p14:creationId xmlns:p14="http://schemas.microsoft.com/office/powerpoint/2010/main" val="42028786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476672"/>
            <a:ext cx="8496944" cy="792088"/>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家系间</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选择</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和</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家系</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内</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选择的遗传进度</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218814916"/>
              </p:ext>
            </p:extLst>
          </p:nvPr>
        </p:nvGraphicFramePr>
        <p:xfrm>
          <a:off x="1000250" y="1484784"/>
          <a:ext cx="6380062" cy="1224136"/>
        </p:xfrm>
        <a:graphic>
          <a:graphicData uri="http://schemas.openxmlformats.org/presentationml/2006/ole">
            <mc:AlternateContent xmlns:mc="http://schemas.openxmlformats.org/markup-compatibility/2006">
              <mc:Choice xmlns:v="urn:schemas-microsoft-com:vml" Requires="v">
                <p:oleObj spid="_x0000_s32847" name="公式" r:id="rId3" imgW="2222500" imgH="419100" progId="Equation.3">
                  <p:embed/>
                </p:oleObj>
              </mc:Choice>
              <mc:Fallback>
                <p:oleObj name="公式" r:id="rId3" imgW="2222500" imgH="4191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0250" y="1484784"/>
                        <a:ext cx="6380062" cy="1224136"/>
                      </a:xfrm>
                      <a:prstGeom prst="rect">
                        <a:avLst/>
                      </a:prstGeom>
                      <a:noFill/>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3862162487"/>
              </p:ext>
            </p:extLst>
          </p:nvPr>
        </p:nvGraphicFramePr>
        <p:xfrm>
          <a:off x="971600" y="2996952"/>
          <a:ext cx="7622401" cy="1224136"/>
        </p:xfrm>
        <a:graphic>
          <a:graphicData uri="http://schemas.openxmlformats.org/presentationml/2006/ole">
            <mc:AlternateContent xmlns:mc="http://schemas.openxmlformats.org/markup-compatibility/2006">
              <mc:Choice xmlns:v="urn:schemas-microsoft-com:vml" Requires="v">
                <p:oleObj spid="_x0000_s32848" name="公式" r:id="rId5" imgW="2654300" imgH="419100" progId="Equation.3">
                  <p:embed/>
                </p:oleObj>
              </mc:Choice>
              <mc:Fallback>
                <p:oleObj name="公式" r:id="rId5" imgW="2654300" imgH="4191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600" y="2996952"/>
                        <a:ext cx="7622401" cy="1224136"/>
                      </a:xfrm>
                      <a:prstGeom prst="rect">
                        <a:avLst/>
                      </a:prstGeom>
                      <a:noFill/>
                    </p:spPr>
                  </p:pic>
                </p:oleObj>
              </mc:Fallback>
            </mc:AlternateContent>
          </a:graphicData>
        </a:graphic>
      </p:graphicFrame>
    </p:spTree>
    <p:extLst>
      <p:ext uri="{BB962C8B-B14F-4D97-AF65-F5344CB8AC3E}">
        <p14:creationId xmlns:p14="http://schemas.microsoft.com/office/powerpoint/2010/main" val="12037396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55576" y="260648"/>
            <a:ext cx="7704856" cy="1440160"/>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表</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11.2</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数据</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的家系间</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选择</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和</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家系</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内</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选择相对效率</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374522552"/>
              </p:ext>
            </p:extLst>
          </p:nvPr>
        </p:nvGraphicFramePr>
        <p:xfrm>
          <a:off x="492025" y="1772816"/>
          <a:ext cx="3503911" cy="1080120"/>
        </p:xfrm>
        <a:graphic>
          <a:graphicData uri="http://schemas.openxmlformats.org/presentationml/2006/ole">
            <mc:AlternateContent xmlns:mc="http://schemas.openxmlformats.org/markup-compatibility/2006">
              <mc:Choice xmlns:v="urn:schemas-microsoft-com:vml" Requires="v">
                <p:oleObj spid="_x0000_s34021" name="公式" r:id="rId3" imgW="1282700" imgH="393700" progId="Equation.3">
                  <p:embed/>
                </p:oleObj>
              </mc:Choice>
              <mc:Fallback>
                <p:oleObj name="公式" r:id="rId3" imgW="12827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2025" y="1772816"/>
                        <a:ext cx="3503911" cy="1080120"/>
                      </a:xfrm>
                      <a:prstGeom prst="rect">
                        <a:avLst/>
                      </a:prstGeom>
                      <a:noFill/>
                    </p:spPr>
                  </p:pic>
                </p:oleObj>
              </mc:Fallback>
            </mc:AlternateContent>
          </a:graphicData>
        </a:graphic>
      </p:graphicFrame>
      <p:sp>
        <p:nvSpPr>
          <p:cNvPr id="9" name="矩形 8"/>
          <p:cNvSpPr/>
          <p:nvPr/>
        </p:nvSpPr>
        <p:spPr>
          <a:xfrm>
            <a:off x="4283968" y="1916832"/>
            <a:ext cx="1200970" cy="646331"/>
          </a:xfrm>
          <a:prstGeom prst="rect">
            <a:avLst/>
          </a:prstGeom>
        </p:spPr>
        <p:txBody>
          <a:bodyPr wrap="none">
            <a:spAutoFit/>
          </a:bodyPr>
          <a:lstStyle/>
          <a:p>
            <a:r>
              <a:rPr lang="en-US" altLang="zh-CN" sz="3600" i="1" dirty="0">
                <a:latin typeface="Times New Roman" panose="02020603050405020304" pitchFamily="18" charset="0"/>
                <a:cs typeface="Times New Roman" panose="02020603050405020304" pitchFamily="18" charset="0"/>
              </a:rPr>
              <a:t>r</a:t>
            </a:r>
            <a:r>
              <a:rPr lang="en-US" altLang="zh-CN" sz="3600" dirty="0">
                <a:latin typeface="Times New Roman" panose="02020603050405020304" pitchFamily="18" charset="0"/>
                <a:cs typeface="Times New Roman" panose="02020603050405020304" pitchFamily="18" charset="0"/>
              </a:rPr>
              <a:t>=0.5</a:t>
            </a:r>
            <a:endParaRPr lang="zh-CN" altLang="en-US" sz="3600" dirty="0">
              <a:latin typeface="Times New Roman" panose="02020603050405020304" pitchFamily="18" charset="0"/>
              <a:cs typeface="Times New Roman" panose="02020603050405020304" pitchFamily="18" charset="0"/>
            </a:endParaRPr>
          </a:p>
        </p:txBody>
      </p:sp>
      <p:graphicFrame>
        <p:nvGraphicFramePr>
          <p:cNvPr id="11" name="对象 10"/>
          <p:cNvGraphicFramePr>
            <a:graphicFrameLocks noChangeAspect="1"/>
          </p:cNvGraphicFramePr>
          <p:nvPr>
            <p:extLst>
              <p:ext uri="{D42A27DB-BD31-4B8C-83A1-F6EECF244321}">
                <p14:modId xmlns:p14="http://schemas.microsoft.com/office/powerpoint/2010/main" val="2781489973"/>
              </p:ext>
            </p:extLst>
          </p:nvPr>
        </p:nvGraphicFramePr>
        <p:xfrm>
          <a:off x="5724128" y="1772816"/>
          <a:ext cx="2938262" cy="980728"/>
        </p:xfrm>
        <a:graphic>
          <a:graphicData uri="http://schemas.openxmlformats.org/presentationml/2006/ole">
            <mc:AlternateContent xmlns:mc="http://schemas.openxmlformats.org/markup-compatibility/2006">
              <mc:Choice xmlns:v="urn:schemas-microsoft-com:vml" Requires="v">
                <p:oleObj spid="_x0000_s34022" name="公式" r:id="rId5" imgW="1180588" imgH="393529" progId="Equation.3">
                  <p:embed/>
                </p:oleObj>
              </mc:Choice>
              <mc:Fallback>
                <p:oleObj name="公式" r:id="rId5" imgW="1180588" imgH="393529"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24128" y="1772816"/>
                        <a:ext cx="2938262" cy="980728"/>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639469143"/>
              </p:ext>
            </p:extLst>
          </p:nvPr>
        </p:nvGraphicFramePr>
        <p:xfrm>
          <a:off x="467544" y="3140968"/>
          <a:ext cx="2403384" cy="720080"/>
        </p:xfrm>
        <a:graphic>
          <a:graphicData uri="http://schemas.openxmlformats.org/presentationml/2006/ole">
            <mc:AlternateContent xmlns:mc="http://schemas.openxmlformats.org/markup-compatibility/2006">
              <mc:Choice xmlns:v="urn:schemas-microsoft-com:vml" Requires="v">
                <p:oleObj spid="_x0000_s34023" name="公式" r:id="rId7" imgW="812447" imgH="241195" progId="Equation.3">
                  <p:embed/>
                </p:oleObj>
              </mc:Choice>
              <mc:Fallback>
                <p:oleObj name="公式" r:id="rId7" imgW="812447" imgH="241195"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7544" y="3140968"/>
                        <a:ext cx="2403384" cy="720080"/>
                      </a:xfrm>
                      <a:prstGeom prst="rect">
                        <a:avLst/>
                      </a:prstGeom>
                      <a:noFill/>
                    </p:spPr>
                  </p:pic>
                </p:oleObj>
              </mc:Fallback>
            </mc:AlternateContent>
          </a:graphicData>
        </a:graphic>
      </p:graphicFrame>
      <p:graphicFrame>
        <p:nvGraphicFramePr>
          <p:cNvPr id="15" name="对象 14"/>
          <p:cNvGraphicFramePr>
            <a:graphicFrameLocks noChangeAspect="1"/>
          </p:cNvGraphicFramePr>
          <p:nvPr>
            <p:extLst>
              <p:ext uri="{D42A27DB-BD31-4B8C-83A1-F6EECF244321}">
                <p14:modId xmlns:p14="http://schemas.microsoft.com/office/powerpoint/2010/main" val="1633645375"/>
              </p:ext>
            </p:extLst>
          </p:nvPr>
        </p:nvGraphicFramePr>
        <p:xfrm>
          <a:off x="4135224" y="3096344"/>
          <a:ext cx="2597016" cy="764704"/>
        </p:xfrm>
        <a:graphic>
          <a:graphicData uri="http://schemas.openxmlformats.org/presentationml/2006/ole">
            <mc:AlternateContent xmlns:mc="http://schemas.openxmlformats.org/markup-compatibility/2006">
              <mc:Choice xmlns:v="urn:schemas-microsoft-com:vml" Requires="v">
                <p:oleObj spid="_x0000_s34024" name="公式" r:id="rId9" imgW="825500" imgH="241300" progId="Equation.3">
                  <p:embed/>
                </p:oleObj>
              </mc:Choice>
              <mc:Fallback>
                <p:oleObj name="公式" r:id="rId9" imgW="825500" imgH="2413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35224" y="3096344"/>
                        <a:ext cx="2597016" cy="764704"/>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3033452548"/>
              </p:ext>
            </p:extLst>
          </p:nvPr>
        </p:nvGraphicFramePr>
        <p:xfrm>
          <a:off x="467544" y="4149080"/>
          <a:ext cx="3024336" cy="757356"/>
        </p:xfrm>
        <a:graphic>
          <a:graphicData uri="http://schemas.openxmlformats.org/presentationml/2006/ole">
            <mc:AlternateContent xmlns:mc="http://schemas.openxmlformats.org/markup-compatibility/2006">
              <mc:Choice xmlns:v="urn:schemas-microsoft-com:vml" Requires="v">
                <p:oleObj spid="_x0000_s34025" name="公式" r:id="rId11" imgW="939800" imgH="228600" progId="Equation.3">
                  <p:embed/>
                </p:oleObj>
              </mc:Choice>
              <mc:Fallback>
                <p:oleObj name="公式" r:id="rId11" imgW="939800" imgH="22860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7544" y="4149080"/>
                        <a:ext cx="3024336" cy="757356"/>
                      </a:xfrm>
                      <a:prstGeom prst="rect">
                        <a:avLst/>
                      </a:prstGeom>
                      <a:noFill/>
                    </p:spPr>
                  </p:pic>
                </p:oleObj>
              </mc:Fallback>
            </mc:AlternateContent>
          </a:graphicData>
        </a:graphic>
      </p:graphicFrame>
      <p:graphicFrame>
        <p:nvGraphicFramePr>
          <p:cNvPr id="19" name="对象 18"/>
          <p:cNvGraphicFramePr>
            <a:graphicFrameLocks noChangeAspect="1"/>
          </p:cNvGraphicFramePr>
          <p:nvPr>
            <p:extLst>
              <p:ext uri="{D42A27DB-BD31-4B8C-83A1-F6EECF244321}">
                <p14:modId xmlns:p14="http://schemas.microsoft.com/office/powerpoint/2010/main" val="490026494"/>
              </p:ext>
            </p:extLst>
          </p:nvPr>
        </p:nvGraphicFramePr>
        <p:xfrm>
          <a:off x="4139952" y="4149080"/>
          <a:ext cx="2766131" cy="692696"/>
        </p:xfrm>
        <a:graphic>
          <a:graphicData uri="http://schemas.openxmlformats.org/presentationml/2006/ole">
            <mc:AlternateContent xmlns:mc="http://schemas.openxmlformats.org/markup-compatibility/2006">
              <mc:Choice xmlns:v="urn:schemas-microsoft-com:vml" Requires="v">
                <p:oleObj spid="_x0000_s34026" name="公式" r:id="rId13" imgW="939800" imgH="228600" progId="Equation.3">
                  <p:embed/>
                </p:oleObj>
              </mc:Choice>
              <mc:Fallback>
                <p:oleObj name="公式" r:id="rId13" imgW="939800" imgH="228600" progId="Equation.3">
                  <p:embed/>
                  <p:pic>
                    <p:nvPicPr>
                      <p:cNvPr id="0"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39952" y="4149080"/>
                        <a:ext cx="2766131" cy="692696"/>
                      </a:xfrm>
                      <a:prstGeom prst="rect">
                        <a:avLst/>
                      </a:prstGeom>
                      <a:noFill/>
                    </p:spPr>
                  </p:pic>
                </p:oleObj>
              </mc:Fallback>
            </mc:AlternateContent>
          </a:graphicData>
        </a:graphic>
      </p:graphicFrame>
    </p:spTree>
    <p:extLst>
      <p:ext uri="{BB962C8B-B14F-4D97-AF65-F5344CB8AC3E}">
        <p14:creationId xmlns:p14="http://schemas.microsoft.com/office/powerpoint/2010/main" val="84627457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利用亲缘关系</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指数</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选择</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内容占位符 4"/>
          <p:cNvSpPr>
            <a:spLocks noGrp="1"/>
          </p:cNvSpPr>
          <p:nvPr>
            <p:ph idx="1"/>
          </p:nvPr>
        </p:nvSpPr>
        <p:spPr>
          <a:xfrm>
            <a:off x="457200" y="1196752"/>
            <a:ext cx="8229600" cy="2520280"/>
          </a:xfrm>
        </p:spPr>
        <p:txBody>
          <a:bodyPr>
            <a:normAutofit/>
          </a:bodyPr>
          <a:lstStyle/>
          <a:p>
            <a:pPr>
              <a:spcBef>
                <a:spcPts val="1200"/>
              </a:spcBef>
            </a:pP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从个体表型的育种值预测</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spcBef>
                <a:spcPts val="1200"/>
              </a:spcBef>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家系</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间效应和家系内效应均包含着个体育种值的信息</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这两部分效应无相关的条件下，以家系间和家系内遗传力为权重的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线性组合，</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是个体育种值的最优估计。</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20" name="对象 19"/>
          <p:cNvGraphicFramePr>
            <a:graphicFrameLocks noChangeAspect="1"/>
          </p:cNvGraphicFramePr>
          <p:nvPr>
            <p:extLst>
              <p:ext uri="{D42A27DB-BD31-4B8C-83A1-F6EECF244321}">
                <p14:modId xmlns:p14="http://schemas.microsoft.com/office/powerpoint/2010/main" val="951975627"/>
              </p:ext>
            </p:extLst>
          </p:nvPr>
        </p:nvGraphicFramePr>
        <p:xfrm>
          <a:off x="5004047" y="1124744"/>
          <a:ext cx="2726887" cy="648072"/>
        </p:xfrm>
        <a:graphic>
          <a:graphicData uri="http://schemas.openxmlformats.org/presentationml/2006/ole">
            <mc:AlternateContent xmlns:mc="http://schemas.openxmlformats.org/markup-compatibility/2006">
              <mc:Choice xmlns:v="urn:schemas-microsoft-com:vml" Requires="v">
                <p:oleObj spid="_x0000_s34928" name="公式" r:id="rId3" imgW="863225" imgH="203112" progId="Equation.3">
                  <p:embed/>
                </p:oleObj>
              </mc:Choice>
              <mc:Fallback>
                <p:oleObj name="公式" r:id="rId3" imgW="863225" imgH="203112"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7" y="1124744"/>
                        <a:ext cx="2726887" cy="648072"/>
                      </a:xfrm>
                      <a:prstGeom prst="rect">
                        <a:avLst/>
                      </a:prstGeom>
                      <a:noFill/>
                    </p:spPr>
                  </p:pic>
                </p:oleObj>
              </mc:Fallback>
            </mc:AlternateContent>
          </a:graphicData>
        </a:graphic>
      </p:graphicFrame>
      <p:graphicFrame>
        <p:nvGraphicFramePr>
          <p:cNvPr id="22" name="对象 21"/>
          <p:cNvGraphicFramePr>
            <a:graphicFrameLocks noChangeAspect="1"/>
          </p:cNvGraphicFramePr>
          <p:nvPr>
            <p:extLst>
              <p:ext uri="{D42A27DB-BD31-4B8C-83A1-F6EECF244321}">
                <p14:modId xmlns:p14="http://schemas.microsoft.com/office/powerpoint/2010/main" val="2261775826"/>
              </p:ext>
            </p:extLst>
          </p:nvPr>
        </p:nvGraphicFramePr>
        <p:xfrm>
          <a:off x="827584" y="3501008"/>
          <a:ext cx="7475006" cy="1152128"/>
        </p:xfrm>
        <a:graphic>
          <a:graphicData uri="http://schemas.openxmlformats.org/presentationml/2006/ole">
            <mc:AlternateContent xmlns:mc="http://schemas.openxmlformats.org/markup-compatibility/2006">
              <mc:Choice xmlns:v="urn:schemas-microsoft-com:vml" Requires="v">
                <p:oleObj spid="_x0000_s34929" name="公式" r:id="rId5" imgW="2565400" imgH="393700" progId="Equation.3">
                  <p:embed/>
                </p:oleObj>
              </mc:Choice>
              <mc:Fallback>
                <p:oleObj name="公式" r:id="rId5" imgW="25654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7584" y="3501008"/>
                        <a:ext cx="7475006" cy="1152128"/>
                      </a:xfrm>
                      <a:prstGeom prst="rect">
                        <a:avLst/>
                      </a:prstGeom>
                      <a:noFill/>
                    </p:spPr>
                  </p:pic>
                </p:oleObj>
              </mc:Fallback>
            </mc:AlternateContent>
          </a:graphicData>
        </a:graphic>
      </p:graphicFrame>
      <p:graphicFrame>
        <p:nvGraphicFramePr>
          <p:cNvPr id="24" name="对象 23"/>
          <p:cNvGraphicFramePr>
            <a:graphicFrameLocks noChangeAspect="1"/>
          </p:cNvGraphicFramePr>
          <p:nvPr>
            <p:extLst>
              <p:ext uri="{D42A27DB-BD31-4B8C-83A1-F6EECF244321}">
                <p14:modId xmlns:p14="http://schemas.microsoft.com/office/powerpoint/2010/main" val="2408537896"/>
              </p:ext>
            </p:extLst>
          </p:nvPr>
        </p:nvGraphicFramePr>
        <p:xfrm>
          <a:off x="804304" y="4725144"/>
          <a:ext cx="7584120" cy="1296144"/>
        </p:xfrm>
        <a:graphic>
          <a:graphicData uri="http://schemas.openxmlformats.org/presentationml/2006/ole">
            <mc:AlternateContent xmlns:mc="http://schemas.openxmlformats.org/markup-compatibility/2006">
              <mc:Choice xmlns:v="urn:schemas-microsoft-com:vml" Requires="v">
                <p:oleObj spid="_x0000_s34930" name="公式" r:id="rId7" imgW="2489200" imgH="419100" progId="Equation.3">
                  <p:embed/>
                </p:oleObj>
              </mc:Choice>
              <mc:Fallback>
                <p:oleObj name="公式" r:id="rId7" imgW="2489200" imgH="4191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04304" y="4725144"/>
                        <a:ext cx="7584120" cy="1296144"/>
                      </a:xfrm>
                      <a:prstGeom prst="rect">
                        <a:avLst/>
                      </a:prstGeom>
                      <a:noFill/>
                    </p:spPr>
                  </p:pic>
                </p:oleObj>
              </mc:Fallback>
            </mc:AlternateContent>
          </a:graphicData>
        </a:graphic>
      </p:graphicFrame>
    </p:spTree>
    <p:extLst>
      <p:ext uri="{BB962C8B-B14F-4D97-AF65-F5344CB8AC3E}">
        <p14:creationId xmlns:p14="http://schemas.microsoft.com/office/powerpoint/2010/main" val="40713447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利用表</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11.2</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的数据得到的选择指数</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2268581065"/>
              </p:ext>
            </p:extLst>
          </p:nvPr>
        </p:nvGraphicFramePr>
        <p:xfrm>
          <a:off x="899592" y="1052736"/>
          <a:ext cx="7323775" cy="2560320"/>
        </p:xfrm>
        <a:graphic>
          <a:graphicData uri="http://schemas.openxmlformats.org/drawingml/2006/table">
            <a:tbl>
              <a:tblPr firstRow="1" firstCol="1" bandRow="1">
                <a:tableStyleId>{5C22544A-7EE6-4342-B048-85BDC9FD1C3A}</a:tableStyleId>
              </a:tblPr>
              <a:tblGrid>
                <a:gridCol w="1751648"/>
                <a:gridCol w="1118235"/>
                <a:gridCol w="1113473"/>
                <a:gridCol w="1113473"/>
                <a:gridCol w="1113473"/>
                <a:gridCol w="1113473"/>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2800" kern="0" dirty="0" smtClean="0">
                          <a:effectLst/>
                        </a:rPr>
                        <a:t>公式</a:t>
                      </a:r>
                      <a:r>
                        <a:rPr lang="en-US" altLang="zh-CN" sz="2800" kern="0" dirty="0" smtClean="0">
                          <a:effectLst/>
                        </a:rPr>
                        <a:t>11.26</a:t>
                      </a:r>
                      <a:endParaRPr lang="zh-CN" altLang="zh-CN" sz="2800" kern="100" dirty="0" smtClean="0">
                        <a:effectLst/>
                        <a:latin typeface="+mn-lt"/>
                        <a:ea typeface="+mn-ea"/>
                        <a:cs typeface="Times New Roman"/>
                      </a:endParaRPr>
                    </a:p>
                  </a:txBody>
                  <a:tcPr marL="68580" marR="68580" marT="0" marB="0"/>
                </a:tc>
                <a:tc>
                  <a:txBody>
                    <a:bodyPr/>
                    <a:lstStyle/>
                    <a:p>
                      <a:pPr algn="l">
                        <a:spcAft>
                          <a:spcPts val="0"/>
                        </a:spcAft>
                      </a:pPr>
                      <a:r>
                        <a:rPr lang="en-US" sz="2800" kern="0" dirty="0">
                          <a:effectLst/>
                        </a:rPr>
                        <a:t>A</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en-US" sz="2800" kern="0" dirty="0">
                          <a:effectLst/>
                        </a:rPr>
                        <a:t>B</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en-US" sz="2800" kern="0" dirty="0">
                          <a:effectLst/>
                        </a:rPr>
                        <a:t>C</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en-US" sz="2800" kern="0" dirty="0">
                          <a:effectLst/>
                        </a:rPr>
                        <a:t>D</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en-US" sz="2800" kern="0" dirty="0">
                          <a:effectLst/>
                        </a:rPr>
                        <a:t>E</a:t>
                      </a:r>
                      <a:endParaRPr lang="zh-CN" sz="2800" kern="100" dirty="0">
                        <a:effectLst/>
                        <a:latin typeface="Calibri"/>
                        <a:ea typeface="宋体"/>
                        <a:cs typeface="Times New Roman"/>
                      </a:endParaRPr>
                    </a:p>
                  </a:txBody>
                  <a:tcPr marL="68580" marR="68580" marT="0" marB="0"/>
                </a:tc>
              </a:tr>
              <a:tr h="0">
                <a:tc>
                  <a:txBody>
                    <a:bodyPr/>
                    <a:lstStyle/>
                    <a:p>
                      <a:pPr algn="l">
                        <a:spcAft>
                          <a:spcPts val="0"/>
                        </a:spcAft>
                      </a:pPr>
                      <a:r>
                        <a:rPr lang="en-US" sz="2800" kern="0" dirty="0">
                          <a:effectLst/>
                        </a:rPr>
                        <a:t>1</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en-US" sz="2800" b="1" kern="0" dirty="0">
                          <a:solidFill>
                            <a:srgbClr val="0070C0"/>
                          </a:solidFill>
                          <a:effectLst/>
                        </a:rPr>
                        <a:t>30.36 </a:t>
                      </a:r>
                      <a:endParaRPr lang="zh-CN" sz="2800" b="1" kern="100" dirty="0">
                        <a:solidFill>
                          <a:srgbClr val="0070C0"/>
                        </a:solidFill>
                        <a:effectLst/>
                        <a:latin typeface="Calibri"/>
                        <a:ea typeface="宋体"/>
                        <a:cs typeface="Times New Roman"/>
                      </a:endParaRPr>
                    </a:p>
                  </a:txBody>
                  <a:tcPr marL="68580" marR="68580" marT="0" marB="0" anchor="b"/>
                </a:tc>
                <a:tc>
                  <a:txBody>
                    <a:bodyPr/>
                    <a:lstStyle/>
                    <a:p>
                      <a:pPr algn="l">
                        <a:spcAft>
                          <a:spcPts val="0"/>
                        </a:spcAft>
                      </a:pPr>
                      <a:r>
                        <a:rPr lang="en-US" sz="2800" b="1" kern="0" dirty="0">
                          <a:solidFill>
                            <a:srgbClr val="0070C0"/>
                          </a:solidFill>
                          <a:effectLst/>
                          <a:latin typeface="+mn-lt"/>
                          <a:ea typeface="+mn-ea"/>
                          <a:cs typeface="+mn-cs"/>
                        </a:rPr>
                        <a:t>24.39</a:t>
                      </a:r>
                      <a:r>
                        <a:rPr lang="en-US" sz="2800" kern="0" dirty="0">
                          <a:effectLst/>
                        </a:rPr>
                        <a:t> </a:t>
                      </a:r>
                      <a:endParaRPr lang="zh-CN" sz="2800" kern="100" dirty="0">
                        <a:effectLst/>
                        <a:latin typeface="Calibri"/>
                        <a:ea typeface="宋体"/>
                        <a:cs typeface="Times New Roman"/>
                      </a:endParaRPr>
                    </a:p>
                  </a:txBody>
                  <a:tcPr marL="68580" marR="68580" marT="0" marB="0" anchor="b"/>
                </a:tc>
                <a:tc>
                  <a:txBody>
                    <a:bodyPr/>
                    <a:lstStyle/>
                    <a:p>
                      <a:pPr algn="l">
                        <a:spcAft>
                          <a:spcPts val="0"/>
                        </a:spcAft>
                      </a:pPr>
                      <a:r>
                        <a:rPr lang="en-US" sz="2800" b="1" kern="0" dirty="0">
                          <a:solidFill>
                            <a:srgbClr val="0070C0"/>
                          </a:solidFill>
                          <a:effectLst/>
                          <a:latin typeface="+mn-lt"/>
                          <a:ea typeface="+mn-ea"/>
                          <a:cs typeface="+mn-cs"/>
                        </a:rPr>
                        <a:t>22.40 </a:t>
                      </a:r>
                      <a:endParaRPr lang="zh-CN" sz="2800" b="1" kern="0" dirty="0">
                        <a:solidFill>
                          <a:srgbClr val="0070C0"/>
                        </a:solidFill>
                        <a:effectLst/>
                        <a:latin typeface="+mn-lt"/>
                        <a:ea typeface="+mn-ea"/>
                        <a:cs typeface="+mn-cs"/>
                      </a:endParaRPr>
                    </a:p>
                  </a:txBody>
                  <a:tcPr marL="68580" marR="68580" marT="0" marB="0" anchor="b"/>
                </a:tc>
                <a:tc>
                  <a:txBody>
                    <a:bodyPr/>
                    <a:lstStyle/>
                    <a:p>
                      <a:pPr algn="l">
                        <a:spcAft>
                          <a:spcPts val="0"/>
                        </a:spcAft>
                      </a:pPr>
                      <a:r>
                        <a:rPr lang="en-US" sz="2800" kern="0">
                          <a:effectLst/>
                        </a:rPr>
                        <a:t>16.43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dirty="0">
                          <a:effectLst/>
                        </a:rPr>
                        <a:t>16.43 </a:t>
                      </a:r>
                      <a:endParaRPr lang="zh-CN" sz="2800" kern="100" dirty="0">
                        <a:effectLst/>
                        <a:latin typeface="Calibri"/>
                        <a:ea typeface="宋体"/>
                        <a:cs typeface="Times New Roman"/>
                      </a:endParaRPr>
                    </a:p>
                  </a:txBody>
                  <a:tcPr marL="68580" marR="68580" marT="0" marB="0" anchor="b"/>
                </a:tc>
              </a:tr>
              <a:tr h="270872">
                <a:tc>
                  <a:txBody>
                    <a:bodyPr/>
                    <a:lstStyle/>
                    <a:p>
                      <a:pPr algn="l">
                        <a:spcAft>
                          <a:spcPts val="0"/>
                        </a:spcAft>
                      </a:pPr>
                      <a:r>
                        <a:rPr lang="en-US" sz="2800" kern="0" dirty="0">
                          <a:effectLst/>
                        </a:rPr>
                        <a:t>2</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en-US" sz="2800" b="1" kern="0" dirty="0">
                          <a:solidFill>
                            <a:srgbClr val="0070C0"/>
                          </a:solidFill>
                          <a:effectLst/>
                          <a:latin typeface="+mn-lt"/>
                          <a:ea typeface="+mn-ea"/>
                          <a:cs typeface="+mn-cs"/>
                        </a:rPr>
                        <a:t>26.36 </a:t>
                      </a:r>
                      <a:endParaRPr lang="zh-CN" sz="2800" b="1" kern="0" dirty="0">
                        <a:solidFill>
                          <a:srgbClr val="0070C0"/>
                        </a:solidFill>
                        <a:effectLst/>
                        <a:latin typeface="+mn-lt"/>
                        <a:ea typeface="+mn-ea"/>
                        <a:cs typeface="+mn-cs"/>
                      </a:endParaRPr>
                    </a:p>
                  </a:txBody>
                  <a:tcPr marL="68580" marR="68580" marT="0" marB="0" anchor="b"/>
                </a:tc>
                <a:tc>
                  <a:txBody>
                    <a:bodyPr/>
                    <a:lstStyle/>
                    <a:p>
                      <a:pPr algn="l">
                        <a:spcAft>
                          <a:spcPts val="0"/>
                        </a:spcAft>
                      </a:pPr>
                      <a:r>
                        <a:rPr lang="en-US" sz="2800" kern="0">
                          <a:effectLst/>
                        </a:rPr>
                        <a:t>19.39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19.40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13.43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10.43 </a:t>
                      </a:r>
                      <a:endParaRPr lang="zh-CN" sz="2800" kern="100">
                        <a:effectLst/>
                        <a:latin typeface="Calibri"/>
                        <a:ea typeface="宋体"/>
                        <a:cs typeface="Times New Roman"/>
                      </a:endParaRPr>
                    </a:p>
                  </a:txBody>
                  <a:tcPr marL="68580" marR="68580" marT="0" marB="0" anchor="b"/>
                </a:tc>
              </a:tr>
              <a:tr h="0">
                <a:tc>
                  <a:txBody>
                    <a:bodyPr/>
                    <a:lstStyle/>
                    <a:p>
                      <a:pPr algn="l">
                        <a:spcAft>
                          <a:spcPts val="0"/>
                        </a:spcAft>
                      </a:pPr>
                      <a:r>
                        <a:rPr lang="en-US" sz="2800" kern="0">
                          <a:effectLst/>
                        </a:rPr>
                        <a:t>3</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b="1" kern="0" dirty="0">
                          <a:solidFill>
                            <a:srgbClr val="0070C0"/>
                          </a:solidFill>
                          <a:effectLst/>
                          <a:latin typeface="+mn-lt"/>
                          <a:ea typeface="+mn-ea"/>
                          <a:cs typeface="+mn-cs"/>
                        </a:rPr>
                        <a:t>24.36 </a:t>
                      </a:r>
                      <a:endParaRPr lang="zh-CN" sz="2800" b="1" kern="0" dirty="0">
                        <a:solidFill>
                          <a:srgbClr val="0070C0"/>
                        </a:solidFill>
                        <a:effectLst/>
                        <a:latin typeface="+mn-lt"/>
                        <a:ea typeface="+mn-ea"/>
                        <a:cs typeface="+mn-cs"/>
                      </a:endParaRPr>
                    </a:p>
                  </a:txBody>
                  <a:tcPr marL="68580" marR="68580" marT="0" marB="0" anchor="b"/>
                </a:tc>
                <a:tc>
                  <a:txBody>
                    <a:bodyPr/>
                    <a:lstStyle/>
                    <a:p>
                      <a:pPr algn="l">
                        <a:spcAft>
                          <a:spcPts val="0"/>
                        </a:spcAft>
                      </a:pPr>
                      <a:r>
                        <a:rPr lang="en-US" sz="2800" kern="0">
                          <a:effectLst/>
                        </a:rPr>
                        <a:t>18.39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15.40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9.43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7.43 </a:t>
                      </a:r>
                      <a:endParaRPr lang="zh-CN" sz="2800" kern="100">
                        <a:effectLst/>
                        <a:latin typeface="Calibri"/>
                        <a:ea typeface="宋体"/>
                        <a:cs typeface="Times New Roman"/>
                      </a:endParaRPr>
                    </a:p>
                  </a:txBody>
                  <a:tcPr marL="68580" marR="68580" marT="0" marB="0" anchor="b"/>
                </a:tc>
              </a:tr>
              <a:tr h="0">
                <a:tc>
                  <a:txBody>
                    <a:bodyPr/>
                    <a:lstStyle/>
                    <a:p>
                      <a:pPr algn="l">
                        <a:spcAft>
                          <a:spcPts val="0"/>
                        </a:spcAft>
                      </a:pPr>
                      <a:r>
                        <a:rPr lang="en-US" sz="2800" kern="0">
                          <a:effectLst/>
                        </a:rPr>
                        <a:t>4</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21.36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15.39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12.40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8.43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4.43 </a:t>
                      </a:r>
                      <a:endParaRPr lang="zh-CN" sz="2800" kern="100">
                        <a:effectLst/>
                        <a:latin typeface="Calibri"/>
                        <a:ea typeface="宋体"/>
                        <a:cs typeface="Times New Roman"/>
                      </a:endParaRPr>
                    </a:p>
                  </a:txBody>
                  <a:tcPr marL="68580" marR="68580" marT="0" marB="0" anchor="b"/>
                </a:tc>
              </a:tr>
              <a:tr h="0">
                <a:tc>
                  <a:txBody>
                    <a:bodyPr/>
                    <a:lstStyle/>
                    <a:p>
                      <a:pPr algn="l">
                        <a:spcAft>
                          <a:spcPts val="0"/>
                        </a:spcAft>
                      </a:pPr>
                      <a:r>
                        <a:rPr lang="en-US" sz="2800" kern="0" dirty="0">
                          <a:effectLst/>
                        </a:rPr>
                        <a:t>5</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en-US" sz="2800" kern="0">
                          <a:effectLst/>
                        </a:rPr>
                        <a:t>19.36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14.39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12.40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4.43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dirty="0">
                          <a:effectLst/>
                        </a:rPr>
                        <a:t>3.43 </a:t>
                      </a:r>
                      <a:endParaRPr lang="zh-CN" sz="2800" kern="100" dirty="0">
                        <a:effectLst/>
                        <a:latin typeface="Calibri"/>
                        <a:ea typeface="宋体"/>
                        <a:cs typeface="Times New Roman"/>
                      </a:endParaRPr>
                    </a:p>
                  </a:txBody>
                  <a:tcPr marL="68580" marR="68580" marT="0" marB="0" anchor="b"/>
                </a:tc>
              </a:tr>
            </a:tbl>
          </a:graphicData>
        </a:graphic>
      </p:graphicFrame>
      <p:graphicFrame>
        <p:nvGraphicFramePr>
          <p:cNvPr id="25" name="表格 24"/>
          <p:cNvGraphicFramePr>
            <a:graphicFrameLocks noGrp="1"/>
          </p:cNvGraphicFramePr>
          <p:nvPr>
            <p:extLst>
              <p:ext uri="{D42A27DB-BD31-4B8C-83A1-F6EECF244321}">
                <p14:modId xmlns:p14="http://schemas.microsoft.com/office/powerpoint/2010/main" val="231129888"/>
              </p:ext>
            </p:extLst>
          </p:nvPr>
        </p:nvGraphicFramePr>
        <p:xfrm>
          <a:off x="899592" y="3893016"/>
          <a:ext cx="7344816" cy="2560320"/>
        </p:xfrm>
        <a:graphic>
          <a:graphicData uri="http://schemas.openxmlformats.org/drawingml/2006/table">
            <a:tbl>
              <a:tblPr firstRow="1" firstCol="1" bandRow="1">
                <a:tableStyleId>{5C22544A-7EE6-4342-B048-85BDC9FD1C3A}</a:tableStyleId>
              </a:tblPr>
              <a:tblGrid>
                <a:gridCol w="1751648"/>
                <a:gridCol w="1136869"/>
                <a:gridCol w="1080120"/>
                <a:gridCol w="1152128"/>
                <a:gridCol w="1080120"/>
                <a:gridCol w="1143931"/>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2800" kern="0" dirty="0" smtClean="0">
                          <a:effectLst/>
                        </a:rPr>
                        <a:t>公式</a:t>
                      </a:r>
                      <a:r>
                        <a:rPr lang="en-US" altLang="zh-CN" sz="2800" kern="0" dirty="0" smtClean="0">
                          <a:effectLst/>
                        </a:rPr>
                        <a:t>11.25</a:t>
                      </a:r>
                      <a:endParaRPr lang="zh-CN" altLang="zh-CN" sz="2800" kern="100" dirty="0" smtClean="0">
                        <a:effectLst/>
                        <a:latin typeface="+mn-lt"/>
                        <a:ea typeface="+mn-ea"/>
                        <a:cs typeface="Times New Roman"/>
                      </a:endParaRPr>
                    </a:p>
                  </a:txBody>
                  <a:tcPr marL="68580" marR="68580" marT="0" marB="0"/>
                </a:tc>
                <a:tc>
                  <a:txBody>
                    <a:bodyPr/>
                    <a:lstStyle/>
                    <a:p>
                      <a:pPr algn="l">
                        <a:spcAft>
                          <a:spcPts val="0"/>
                        </a:spcAft>
                      </a:pPr>
                      <a:r>
                        <a:rPr lang="en-US" sz="2800" kern="0" dirty="0">
                          <a:effectLst/>
                        </a:rPr>
                        <a:t>A</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en-US" sz="2800" kern="0" dirty="0">
                          <a:effectLst/>
                        </a:rPr>
                        <a:t>B</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en-US" sz="2800" kern="0" dirty="0">
                          <a:effectLst/>
                        </a:rPr>
                        <a:t>C</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en-US" sz="2800" kern="0" dirty="0">
                          <a:effectLst/>
                        </a:rPr>
                        <a:t>D</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en-US" sz="2800" kern="0" dirty="0">
                          <a:effectLst/>
                        </a:rPr>
                        <a:t>E</a:t>
                      </a:r>
                      <a:endParaRPr lang="zh-CN" sz="2800" kern="100" dirty="0">
                        <a:effectLst/>
                        <a:latin typeface="Calibri"/>
                        <a:ea typeface="宋体"/>
                        <a:cs typeface="Times New Roman"/>
                      </a:endParaRPr>
                    </a:p>
                  </a:txBody>
                  <a:tcPr marL="68580" marR="68580" marT="0" marB="0"/>
                </a:tc>
              </a:tr>
              <a:tr h="0">
                <a:tc>
                  <a:txBody>
                    <a:bodyPr/>
                    <a:lstStyle/>
                    <a:p>
                      <a:pPr algn="l">
                        <a:spcAft>
                          <a:spcPts val="0"/>
                        </a:spcAft>
                      </a:pPr>
                      <a:r>
                        <a:rPr lang="en-US" sz="2800" kern="0" dirty="0">
                          <a:effectLst/>
                        </a:rPr>
                        <a:t>1</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en-US" sz="2800" b="1" kern="0" dirty="0">
                          <a:solidFill>
                            <a:srgbClr val="0070C0"/>
                          </a:solidFill>
                          <a:effectLst/>
                          <a:latin typeface="+mn-lt"/>
                          <a:ea typeface="+mn-ea"/>
                          <a:cs typeface="+mn-cs"/>
                        </a:rPr>
                        <a:t>3.74 </a:t>
                      </a:r>
                      <a:endParaRPr lang="zh-CN" sz="2800" b="1" kern="0" dirty="0">
                        <a:solidFill>
                          <a:srgbClr val="0070C0"/>
                        </a:solidFill>
                        <a:effectLst/>
                        <a:latin typeface="+mn-lt"/>
                        <a:ea typeface="+mn-ea"/>
                        <a:cs typeface="+mn-cs"/>
                      </a:endParaRPr>
                    </a:p>
                  </a:txBody>
                  <a:tcPr marL="68580" marR="68580" marT="0" marB="0" anchor="b"/>
                </a:tc>
                <a:tc>
                  <a:txBody>
                    <a:bodyPr/>
                    <a:lstStyle/>
                    <a:p>
                      <a:pPr marL="0" algn="l" defTabSz="914400" rtl="0" eaLnBrk="1" latinLnBrk="0" hangingPunct="1">
                        <a:spcAft>
                          <a:spcPts val="0"/>
                        </a:spcAft>
                      </a:pPr>
                      <a:r>
                        <a:rPr lang="en-US" sz="2800" b="1" kern="0" dirty="0">
                          <a:solidFill>
                            <a:srgbClr val="0070C0"/>
                          </a:solidFill>
                          <a:effectLst/>
                          <a:latin typeface="+mn-lt"/>
                          <a:ea typeface="+mn-ea"/>
                          <a:cs typeface="+mn-cs"/>
                        </a:rPr>
                        <a:t>2.23 </a:t>
                      </a:r>
                      <a:endParaRPr lang="zh-CN" sz="2800" b="1" kern="0" dirty="0">
                        <a:solidFill>
                          <a:srgbClr val="0070C0"/>
                        </a:solidFill>
                        <a:effectLst/>
                        <a:latin typeface="+mn-lt"/>
                        <a:ea typeface="+mn-ea"/>
                        <a:cs typeface="+mn-cs"/>
                      </a:endParaRPr>
                    </a:p>
                  </a:txBody>
                  <a:tcPr marL="68580" marR="68580" marT="0" marB="0" anchor="b"/>
                </a:tc>
                <a:tc>
                  <a:txBody>
                    <a:bodyPr/>
                    <a:lstStyle/>
                    <a:p>
                      <a:pPr marL="0" algn="l" defTabSz="914400" rtl="0" eaLnBrk="1" latinLnBrk="0" hangingPunct="1">
                        <a:spcAft>
                          <a:spcPts val="0"/>
                        </a:spcAft>
                      </a:pPr>
                      <a:r>
                        <a:rPr lang="en-US" sz="2800" b="1" kern="0" dirty="0">
                          <a:solidFill>
                            <a:srgbClr val="0070C0"/>
                          </a:solidFill>
                          <a:effectLst/>
                          <a:latin typeface="+mn-lt"/>
                          <a:ea typeface="+mn-ea"/>
                          <a:cs typeface="+mn-cs"/>
                        </a:rPr>
                        <a:t>1.72 </a:t>
                      </a:r>
                      <a:endParaRPr lang="zh-CN" sz="2800" b="1" kern="0" dirty="0">
                        <a:solidFill>
                          <a:srgbClr val="0070C0"/>
                        </a:solidFill>
                        <a:effectLst/>
                        <a:latin typeface="+mn-lt"/>
                        <a:ea typeface="+mn-ea"/>
                        <a:cs typeface="+mn-cs"/>
                      </a:endParaRPr>
                    </a:p>
                  </a:txBody>
                  <a:tcPr marL="68580" marR="68580" marT="0" marB="0" anchor="b"/>
                </a:tc>
                <a:tc>
                  <a:txBody>
                    <a:bodyPr/>
                    <a:lstStyle/>
                    <a:p>
                      <a:pPr algn="l">
                        <a:spcAft>
                          <a:spcPts val="0"/>
                        </a:spcAft>
                      </a:pPr>
                      <a:r>
                        <a:rPr lang="en-US" sz="2800" kern="0">
                          <a:effectLst/>
                        </a:rPr>
                        <a:t>0.21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dirty="0">
                          <a:effectLst/>
                        </a:rPr>
                        <a:t>0.21 </a:t>
                      </a:r>
                      <a:endParaRPr lang="zh-CN" sz="2800" kern="100" dirty="0">
                        <a:effectLst/>
                        <a:latin typeface="Calibri"/>
                        <a:ea typeface="宋体"/>
                        <a:cs typeface="Times New Roman"/>
                      </a:endParaRPr>
                    </a:p>
                  </a:txBody>
                  <a:tcPr marL="68580" marR="68580" marT="0" marB="0" anchor="b"/>
                </a:tc>
              </a:tr>
              <a:tr h="270872">
                <a:tc>
                  <a:txBody>
                    <a:bodyPr/>
                    <a:lstStyle/>
                    <a:p>
                      <a:pPr algn="l">
                        <a:spcAft>
                          <a:spcPts val="0"/>
                        </a:spcAft>
                      </a:pPr>
                      <a:r>
                        <a:rPr lang="en-US" sz="2800" kern="0" dirty="0">
                          <a:effectLst/>
                        </a:rPr>
                        <a:t>2</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en-US" sz="2800" b="1" kern="0" dirty="0">
                          <a:solidFill>
                            <a:srgbClr val="0070C0"/>
                          </a:solidFill>
                          <a:effectLst/>
                          <a:latin typeface="+mn-lt"/>
                          <a:ea typeface="+mn-ea"/>
                          <a:cs typeface="+mn-cs"/>
                        </a:rPr>
                        <a:t>2.73 </a:t>
                      </a:r>
                      <a:endParaRPr lang="zh-CN" sz="2800" b="1" kern="0" dirty="0">
                        <a:solidFill>
                          <a:srgbClr val="0070C0"/>
                        </a:solidFill>
                        <a:effectLst/>
                        <a:latin typeface="+mn-lt"/>
                        <a:ea typeface="+mn-ea"/>
                        <a:cs typeface="+mn-cs"/>
                      </a:endParaRPr>
                    </a:p>
                  </a:txBody>
                  <a:tcPr marL="68580" marR="68580" marT="0" marB="0" anchor="b"/>
                </a:tc>
                <a:tc>
                  <a:txBody>
                    <a:bodyPr/>
                    <a:lstStyle/>
                    <a:p>
                      <a:pPr algn="l">
                        <a:spcAft>
                          <a:spcPts val="0"/>
                        </a:spcAft>
                      </a:pPr>
                      <a:r>
                        <a:rPr lang="en-US" sz="2800" kern="0">
                          <a:effectLst/>
                        </a:rPr>
                        <a:t>0.96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0.96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dirty="0">
                          <a:effectLst/>
                        </a:rPr>
                        <a:t>-0.55 </a:t>
                      </a:r>
                      <a:endParaRPr lang="zh-CN" sz="2800" kern="100" dirty="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-1.31 </a:t>
                      </a:r>
                      <a:endParaRPr lang="zh-CN" sz="2800" kern="100">
                        <a:effectLst/>
                        <a:latin typeface="Calibri"/>
                        <a:ea typeface="宋体"/>
                        <a:cs typeface="Times New Roman"/>
                      </a:endParaRPr>
                    </a:p>
                  </a:txBody>
                  <a:tcPr marL="68580" marR="68580" marT="0" marB="0" anchor="b"/>
                </a:tc>
              </a:tr>
              <a:tr h="0">
                <a:tc>
                  <a:txBody>
                    <a:bodyPr/>
                    <a:lstStyle/>
                    <a:p>
                      <a:pPr algn="l">
                        <a:spcAft>
                          <a:spcPts val="0"/>
                        </a:spcAft>
                      </a:pPr>
                      <a:r>
                        <a:rPr lang="en-US" sz="2800" kern="0">
                          <a:effectLst/>
                        </a:rPr>
                        <a:t>3</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b="1" kern="0" dirty="0">
                          <a:solidFill>
                            <a:srgbClr val="0070C0"/>
                          </a:solidFill>
                          <a:effectLst/>
                          <a:latin typeface="+mn-lt"/>
                          <a:ea typeface="+mn-ea"/>
                          <a:cs typeface="+mn-cs"/>
                        </a:rPr>
                        <a:t>2.22 </a:t>
                      </a:r>
                      <a:endParaRPr lang="zh-CN" sz="2800" b="1" kern="0" dirty="0">
                        <a:solidFill>
                          <a:srgbClr val="0070C0"/>
                        </a:solidFill>
                        <a:effectLst/>
                        <a:latin typeface="+mn-lt"/>
                        <a:ea typeface="+mn-ea"/>
                        <a:cs typeface="+mn-cs"/>
                      </a:endParaRPr>
                    </a:p>
                  </a:txBody>
                  <a:tcPr marL="68580" marR="68580" marT="0" marB="0" anchor="b"/>
                </a:tc>
                <a:tc>
                  <a:txBody>
                    <a:bodyPr/>
                    <a:lstStyle/>
                    <a:p>
                      <a:pPr algn="l">
                        <a:spcAft>
                          <a:spcPts val="0"/>
                        </a:spcAft>
                      </a:pPr>
                      <a:r>
                        <a:rPr lang="en-US" sz="2800" kern="0">
                          <a:effectLst/>
                        </a:rPr>
                        <a:t>0.71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-0.05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-1.57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-2.07 </a:t>
                      </a:r>
                      <a:endParaRPr lang="zh-CN" sz="2800" kern="100">
                        <a:effectLst/>
                        <a:latin typeface="Calibri"/>
                        <a:ea typeface="宋体"/>
                        <a:cs typeface="Times New Roman"/>
                      </a:endParaRPr>
                    </a:p>
                  </a:txBody>
                  <a:tcPr marL="68580" marR="68580" marT="0" marB="0" anchor="b"/>
                </a:tc>
              </a:tr>
              <a:tr h="0">
                <a:tc>
                  <a:txBody>
                    <a:bodyPr/>
                    <a:lstStyle/>
                    <a:p>
                      <a:pPr algn="l">
                        <a:spcAft>
                          <a:spcPts val="0"/>
                        </a:spcAft>
                      </a:pPr>
                      <a:r>
                        <a:rPr lang="en-US" sz="2800" kern="0">
                          <a:effectLst/>
                        </a:rPr>
                        <a:t>4</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1.46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-0.05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-0.81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-1.82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-2.83 </a:t>
                      </a:r>
                      <a:endParaRPr lang="zh-CN" sz="2800" kern="100">
                        <a:effectLst/>
                        <a:latin typeface="Calibri"/>
                        <a:ea typeface="宋体"/>
                        <a:cs typeface="Times New Roman"/>
                      </a:endParaRPr>
                    </a:p>
                  </a:txBody>
                  <a:tcPr marL="68580" marR="68580" marT="0" marB="0" anchor="b"/>
                </a:tc>
              </a:tr>
              <a:tr h="0">
                <a:tc>
                  <a:txBody>
                    <a:bodyPr/>
                    <a:lstStyle/>
                    <a:p>
                      <a:pPr algn="l">
                        <a:spcAft>
                          <a:spcPts val="0"/>
                        </a:spcAft>
                      </a:pPr>
                      <a:r>
                        <a:rPr lang="en-US" sz="2800" kern="0" dirty="0">
                          <a:effectLst/>
                        </a:rPr>
                        <a:t>5</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en-US" sz="2800" kern="0" dirty="0">
                          <a:effectLst/>
                        </a:rPr>
                        <a:t>0.95 </a:t>
                      </a:r>
                      <a:endParaRPr lang="zh-CN" sz="2800" kern="100" dirty="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-0.31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-0.81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a:effectLst/>
                        </a:rPr>
                        <a:t>-2.83 </a:t>
                      </a:r>
                      <a:endParaRPr lang="zh-CN" sz="2800" kern="100">
                        <a:effectLst/>
                        <a:latin typeface="Calibri"/>
                        <a:ea typeface="宋体"/>
                        <a:cs typeface="Times New Roman"/>
                      </a:endParaRPr>
                    </a:p>
                  </a:txBody>
                  <a:tcPr marL="68580" marR="68580" marT="0" marB="0" anchor="b"/>
                </a:tc>
                <a:tc>
                  <a:txBody>
                    <a:bodyPr/>
                    <a:lstStyle/>
                    <a:p>
                      <a:pPr algn="l">
                        <a:spcAft>
                          <a:spcPts val="0"/>
                        </a:spcAft>
                      </a:pPr>
                      <a:r>
                        <a:rPr lang="en-US" sz="2800" kern="0" dirty="0">
                          <a:effectLst/>
                        </a:rPr>
                        <a:t>-3.09 </a:t>
                      </a:r>
                      <a:endParaRPr lang="zh-CN" sz="2800" kern="100" dirty="0">
                        <a:effectLst/>
                        <a:latin typeface="Calibri"/>
                        <a:ea typeface="宋体"/>
                        <a:cs typeface="Times New Roman"/>
                      </a:endParaRPr>
                    </a:p>
                  </a:txBody>
                  <a:tcPr marL="68580" marR="68580" marT="0" marB="0" anchor="b"/>
                </a:tc>
              </a:tr>
            </a:tbl>
          </a:graphicData>
        </a:graphic>
      </p:graphicFrame>
    </p:spTree>
    <p:extLst>
      <p:ext uri="{BB962C8B-B14F-4D97-AF65-F5344CB8AC3E}">
        <p14:creationId xmlns:p14="http://schemas.microsoft.com/office/powerpoint/2010/main" val="124711044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346646"/>
            <a:ext cx="8712968" cy="77809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选择指数的方差、与育种值的协方差</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3925306497"/>
              </p:ext>
            </p:extLst>
          </p:nvPr>
        </p:nvGraphicFramePr>
        <p:xfrm>
          <a:off x="251520" y="3645023"/>
          <a:ext cx="8496944" cy="793217"/>
        </p:xfrm>
        <a:graphic>
          <a:graphicData uri="http://schemas.openxmlformats.org/presentationml/2006/ole">
            <mc:AlternateContent xmlns:mc="http://schemas.openxmlformats.org/markup-compatibility/2006">
              <mc:Choice xmlns:v="urn:schemas-microsoft-com:vml" Requires="v">
                <p:oleObj spid="_x0000_s35973" name="公式" r:id="rId3" imgW="4241800" imgH="393700" progId="Equation.3">
                  <p:embed/>
                </p:oleObj>
              </mc:Choice>
              <mc:Fallback>
                <p:oleObj name="公式" r:id="rId3" imgW="42418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3645023"/>
                        <a:ext cx="8496944" cy="793217"/>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1925972248"/>
              </p:ext>
            </p:extLst>
          </p:nvPr>
        </p:nvGraphicFramePr>
        <p:xfrm>
          <a:off x="1490382" y="4581128"/>
          <a:ext cx="2505554" cy="936104"/>
        </p:xfrm>
        <a:graphic>
          <a:graphicData uri="http://schemas.openxmlformats.org/presentationml/2006/ole">
            <mc:AlternateContent xmlns:mc="http://schemas.openxmlformats.org/markup-compatibility/2006">
              <mc:Choice xmlns:v="urn:schemas-microsoft-com:vml" Requires="v">
                <p:oleObj spid="_x0000_s35974" name="公式" r:id="rId5" imgW="1143000" imgH="419100" progId="Equation.3">
                  <p:embed/>
                </p:oleObj>
              </mc:Choice>
              <mc:Fallback>
                <p:oleObj name="公式" r:id="rId5" imgW="1143000" imgH="4191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90382" y="4581128"/>
                        <a:ext cx="2505554" cy="936104"/>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291660655"/>
              </p:ext>
            </p:extLst>
          </p:nvPr>
        </p:nvGraphicFramePr>
        <p:xfrm>
          <a:off x="323528" y="1412776"/>
          <a:ext cx="8478511" cy="864096"/>
        </p:xfrm>
        <a:graphic>
          <a:graphicData uri="http://schemas.openxmlformats.org/presentationml/2006/ole">
            <mc:AlternateContent xmlns:mc="http://schemas.openxmlformats.org/markup-compatibility/2006">
              <mc:Choice xmlns:v="urn:schemas-microsoft-com:vml" Requires="v">
                <p:oleObj spid="_x0000_s35975" name="公式" r:id="rId7" imgW="3886200" imgH="393700" progId="Equation.3">
                  <p:embed/>
                </p:oleObj>
              </mc:Choice>
              <mc:Fallback>
                <p:oleObj name="公式" r:id="rId7" imgW="3886200" imgH="3937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3528" y="1412776"/>
                        <a:ext cx="8478511" cy="864096"/>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2985831297"/>
              </p:ext>
            </p:extLst>
          </p:nvPr>
        </p:nvGraphicFramePr>
        <p:xfrm>
          <a:off x="971600" y="2460491"/>
          <a:ext cx="2592288" cy="968509"/>
        </p:xfrm>
        <a:graphic>
          <a:graphicData uri="http://schemas.openxmlformats.org/presentationml/2006/ole">
            <mc:AlternateContent xmlns:mc="http://schemas.openxmlformats.org/markup-compatibility/2006">
              <mc:Choice xmlns:v="urn:schemas-microsoft-com:vml" Requires="v">
                <p:oleObj spid="_x0000_s35976" name="公式" r:id="rId9" imgW="1143000" imgH="419100" progId="Equation.3">
                  <p:embed/>
                </p:oleObj>
              </mc:Choice>
              <mc:Fallback>
                <p:oleObj name="公式" r:id="rId9" imgW="1143000" imgH="4191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71600" y="2460491"/>
                        <a:ext cx="2592288" cy="968509"/>
                      </a:xfrm>
                      <a:prstGeom prst="rect">
                        <a:avLst/>
                      </a:prstGeom>
                      <a:noFill/>
                    </p:spPr>
                  </p:pic>
                </p:oleObj>
              </mc:Fallback>
            </mc:AlternateContent>
          </a:graphicData>
        </a:graphic>
      </p:graphicFrame>
    </p:spTree>
    <p:extLst>
      <p:ext uri="{BB962C8B-B14F-4D97-AF65-F5344CB8AC3E}">
        <p14:creationId xmlns:p14="http://schemas.microsoft.com/office/powerpoint/2010/main" val="32173286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1560" y="332656"/>
            <a:ext cx="8064896" cy="142617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选择指数的遗传力和指数选择引起的遗传进度</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3005485896"/>
              </p:ext>
            </p:extLst>
          </p:nvPr>
        </p:nvGraphicFramePr>
        <p:xfrm>
          <a:off x="539553" y="2060848"/>
          <a:ext cx="3456384" cy="1195075"/>
        </p:xfrm>
        <a:graphic>
          <a:graphicData uri="http://schemas.openxmlformats.org/presentationml/2006/ole">
            <mc:AlternateContent xmlns:mc="http://schemas.openxmlformats.org/markup-compatibility/2006">
              <mc:Choice xmlns:v="urn:schemas-microsoft-com:vml" Requires="v">
                <p:oleObj spid="_x0000_s36934" name="公式" r:id="rId3" imgW="1231366" imgH="418918" progId="Equation.3">
                  <p:embed/>
                </p:oleObj>
              </mc:Choice>
              <mc:Fallback>
                <p:oleObj name="公式" r:id="rId3" imgW="1231366" imgH="418918"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3" y="2060848"/>
                        <a:ext cx="3456384" cy="1195075"/>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686193876"/>
              </p:ext>
            </p:extLst>
          </p:nvPr>
        </p:nvGraphicFramePr>
        <p:xfrm>
          <a:off x="539552" y="3573016"/>
          <a:ext cx="8148390" cy="1296144"/>
        </p:xfrm>
        <a:graphic>
          <a:graphicData uri="http://schemas.openxmlformats.org/presentationml/2006/ole">
            <mc:AlternateContent xmlns:mc="http://schemas.openxmlformats.org/markup-compatibility/2006">
              <mc:Choice xmlns:v="urn:schemas-microsoft-com:vml" Requires="v">
                <p:oleObj spid="_x0000_s36935" name="公式" r:id="rId5" imgW="3048000" imgH="482600" progId="Equation.3">
                  <p:embed/>
                </p:oleObj>
              </mc:Choice>
              <mc:Fallback>
                <p:oleObj name="公式" r:id="rId5" imgW="3048000" imgH="48260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552" y="3573016"/>
                        <a:ext cx="8148390" cy="1296144"/>
                      </a:xfrm>
                      <a:prstGeom prst="rect">
                        <a:avLst/>
                      </a:prstGeom>
                      <a:noFill/>
                    </p:spPr>
                  </p:pic>
                </p:oleObj>
              </mc:Fallback>
            </mc:AlternateContent>
          </a:graphicData>
        </a:graphic>
      </p:graphicFrame>
    </p:spTree>
    <p:extLst>
      <p:ext uri="{BB962C8B-B14F-4D97-AF65-F5344CB8AC3E}">
        <p14:creationId xmlns:p14="http://schemas.microsoft.com/office/powerpoint/2010/main" val="327426688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1560" y="332656"/>
            <a:ext cx="8064896" cy="1426170"/>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相同强度下，三种选择方法相对于混合选择的遗传进度</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5" name="图片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008" y="1628800"/>
            <a:ext cx="9036496" cy="4032448"/>
          </a:xfrm>
          <a:prstGeom prst="rect">
            <a:avLst/>
          </a:prstGeom>
          <a:noFill/>
          <a:ln>
            <a:noFill/>
          </a:ln>
        </p:spPr>
      </p:pic>
    </p:spTree>
    <p:extLst>
      <p:ext uri="{BB962C8B-B14F-4D97-AF65-F5344CB8AC3E}">
        <p14:creationId xmlns:p14="http://schemas.microsoft.com/office/powerpoint/2010/main" val="82753534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zh-CN" sz="4000" b="1" dirty="0">
                <a:latin typeface="黑体" panose="02010609060101010101" pitchFamily="49" charset="-122"/>
                <a:ea typeface="黑体" panose="02010609060101010101" pitchFamily="49" charset="-122"/>
              </a:rPr>
              <a:t>多种</a:t>
            </a:r>
            <a:r>
              <a:rPr lang="zh-CN" altLang="zh-CN" sz="4000" b="1" dirty="0" smtClean="0">
                <a:latin typeface="黑体" panose="02010609060101010101" pitchFamily="49" charset="-122"/>
                <a:ea typeface="黑体" panose="02010609060101010101" pitchFamily="49" charset="-122"/>
              </a:rPr>
              <a:t>亲缘关系</a:t>
            </a:r>
            <a:r>
              <a:rPr lang="zh-CN" altLang="en-US" sz="4000" b="1" dirty="0" smtClean="0">
                <a:latin typeface="黑体" panose="02010609060101010101" pitchFamily="49" charset="-122"/>
                <a:ea typeface="黑体" panose="02010609060101010101" pitchFamily="49" charset="-122"/>
              </a:rPr>
              <a:t>数据的利用</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052736"/>
            <a:ext cx="8229600" cy="4824536"/>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实际</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育种群体中，亲缘关系的种类有很多种。除上一节介绍的全同胞和半同胞家系外，还有亲子关系、以及稍远一点的同胞关系和亲子关系等等</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现</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假定有</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个与个体育种值估计有关的观测数据，这些数据可以来自不同的亲缘关系个体，它们与群体均值的离差分别用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表示。这些数据有时会比个体表型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包含更多的遗传信息，因此可以获得更准确的个体育种值估计</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同时</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，对于没有表型的个体，我们也可以对它的育种值进行估计并进行选择</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1529676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a:latin typeface="黑体" panose="02010609060101010101" pitchFamily="49" charset="-122"/>
                <a:ea typeface="黑体" panose="02010609060101010101" pitchFamily="49" charset="-122"/>
              </a:rPr>
              <a:t>多种亲缘关系的指数选择</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83568" y="1196752"/>
            <a:ext cx="7848872" cy="1656184"/>
          </a:xfrm>
        </p:spPr>
        <p:txBody>
          <a:bodyPr>
            <a:noAutofit/>
          </a:bodyPr>
          <a:lstStyle/>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多种亲缘关系数据的最优选择指数，是满足一定条件的线性组合，</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用</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公式表示</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最优选择指数</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1135234000"/>
              </p:ext>
            </p:extLst>
          </p:nvPr>
        </p:nvGraphicFramePr>
        <p:xfrm>
          <a:off x="800537" y="2924944"/>
          <a:ext cx="5787687" cy="864096"/>
        </p:xfrm>
        <a:graphic>
          <a:graphicData uri="http://schemas.openxmlformats.org/presentationml/2006/ole">
            <mc:AlternateContent xmlns:mc="http://schemas.openxmlformats.org/markup-compatibility/2006">
              <mc:Choice xmlns:v="urn:schemas-microsoft-com:vml" Requires="v">
                <p:oleObj spid="_x0000_s37921" name="公式" r:id="rId3" imgW="1574800" imgH="228600" progId="Equation.3">
                  <p:embed/>
                </p:oleObj>
              </mc:Choice>
              <mc:Fallback>
                <p:oleObj name="公式" r:id="rId3" imgW="15748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0537" y="2924944"/>
                        <a:ext cx="5787687" cy="864096"/>
                      </a:xfrm>
                      <a:prstGeom prst="rect">
                        <a:avLst/>
                      </a:prstGeom>
                      <a:noFill/>
                    </p:spPr>
                  </p:pic>
                </p:oleObj>
              </mc:Fallback>
            </mc:AlternateContent>
          </a:graphicData>
        </a:graphic>
      </p:graphicFrame>
    </p:spTree>
    <p:extLst>
      <p:ext uri="{BB962C8B-B14F-4D97-AF65-F5344CB8AC3E}">
        <p14:creationId xmlns:p14="http://schemas.microsoft.com/office/powerpoint/2010/main" val="4695052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20080"/>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随机交配</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中的混合选择</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611560" y="980728"/>
            <a:ext cx="7848872" cy="5400600"/>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最</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简单的选择形式就是根据表型挑选满足一定条件的个体，将它们作为亲本进行互交形成下一世代的育种群体。这样的选择没有利用任何家系或亲本信息，个体表型是唯一的选择标准。因此称为个体选择（</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individual selection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），有时也称混合选择（</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mass selection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）或表型选择（</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phenotypic selection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控制数量性状的基因个数较多，个体的基因型不易区分，因此难以研究控制数量性状的基因频率在上下代之间的变化。但是，选择发生前后群体平均数的变化还是可以度量的，这就是遗传进度（</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genetic gain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），也称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选择响应。</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13952785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a:latin typeface="黑体" panose="02010609060101010101" pitchFamily="49" charset="-122"/>
                <a:ea typeface="黑体" panose="02010609060101010101" pitchFamily="49" charset="-122"/>
              </a:rPr>
              <a:t>选择</a:t>
            </a:r>
            <a:r>
              <a:rPr lang="zh-CN" altLang="zh-CN" sz="4000" b="1" dirty="0" smtClean="0">
                <a:latin typeface="黑体" panose="02010609060101010101" pitchFamily="49" charset="-122"/>
                <a:ea typeface="黑体" panose="02010609060101010101" pitchFamily="49" charset="-122"/>
              </a:rPr>
              <a:t>指数</a:t>
            </a:r>
            <a:r>
              <a:rPr lang="zh-CN" altLang="en-US" sz="4000" b="1" dirty="0" smtClean="0">
                <a:latin typeface="黑体" panose="02010609060101010101" pitchFamily="49" charset="-122"/>
                <a:ea typeface="黑体" panose="02010609060101010101" pitchFamily="49" charset="-122"/>
              </a:rPr>
              <a:t>的矩阵表示</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1124744"/>
            <a:ext cx="8064896" cy="2736304"/>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推广</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个个体，每个个体都有一个选择指数，联合起来构成一个阶为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的向量或阶为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的矩阵，用</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表示；每个个体都有对应的</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种亲缘关系信息</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，联合起来构成一个阶为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的矩阵，用</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个系数构成的参数向量用</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表示。这时就得到选择指数的矩阵</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表达式。</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3574523305"/>
              </p:ext>
            </p:extLst>
          </p:nvPr>
        </p:nvGraphicFramePr>
        <p:xfrm>
          <a:off x="1035254" y="4005064"/>
          <a:ext cx="1664538" cy="692696"/>
        </p:xfrm>
        <a:graphic>
          <a:graphicData uri="http://schemas.openxmlformats.org/presentationml/2006/ole">
            <mc:AlternateContent xmlns:mc="http://schemas.openxmlformats.org/markup-compatibility/2006">
              <mc:Choice xmlns:v="urn:schemas-microsoft-com:vml" Requires="v">
                <p:oleObj spid="_x0000_s40994" name="公式" r:id="rId3" imgW="507780" imgH="203112" progId="Equation.3">
                  <p:embed/>
                </p:oleObj>
              </mc:Choice>
              <mc:Fallback>
                <p:oleObj name="公式" r:id="rId3" imgW="507780" imgH="203112"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5254" y="4005064"/>
                        <a:ext cx="1664538" cy="692696"/>
                      </a:xfrm>
                      <a:prstGeom prst="rect">
                        <a:avLst/>
                      </a:prstGeom>
                      <a:noFill/>
                    </p:spPr>
                  </p:pic>
                </p:oleObj>
              </mc:Fallback>
            </mc:AlternateContent>
          </a:graphicData>
        </a:graphic>
      </p:graphicFrame>
    </p:spTree>
    <p:extLst>
      <p:ext uri="{BB962C8B-B14F-4D97-AF65-F5344CB8AC3E}">
        <p14:creationId xmlns:p14="http://schemas.microsoft.com/office/powerpoint/2010/main" val="389524791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648072"/>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待估计个体的育种值</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251520" y="980728"/>
            <a:ext cx="8579296" cy="5256583"/>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为避免与亲缘关系数据中包含的育种值混淆，同时又与后两节的内容保持一致</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表示待估计个体的育种值</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使得</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前面</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公式给</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出最好的育种值估计，就要求选择指数</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与待估育种值</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之间的离差平方和最小。对于育种群体中的</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个个体来说，即</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要求</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下面</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离差平方和最小，其中</a:t>
            </a:r>
            <a:r>
              <a:rPr lang="en-US" altLang="zh-CN" sz="2600" b="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个个体待估育种值构成的列向量</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6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如把</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看作因变量、</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看作自变量进行回归分析，</a:t>
            </a:r>
            <a:r>
              <a:rPr lang="zh-CN" altLang="en-US" sz="2600" dirty="0">
                <a:latin typeface="Times New Roman" panose="02020603050405020304" pitchFamily="18" charset="0"/>
                <a:ea typeface="黑体" panose="02010609060101010101" pitchFamily="49" charset="-122"/>
                <a:cs typeface="Times New Roman" panose="02020603050405020304" pitchFamily="18" charset="0"/>
              </a:rPr>
              <a:t>前面</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的离差平方和，与多元回归模型公式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6.74</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或公式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6.75</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的离回归平方和是完全一致的。</a:t>
            </a:r>
            <a:endParaRPr lang="en-US" altLang="zh-CN" sz="2600" dirty="0">
              <a:latin typeface="Times New Roman" panose="02020603050405020304" pitchFamily="18" charset="0"/>
              <a:ea typeface="黑体" panose="02010609060101010101" pitchFamily="49" charset="-122"/>
              <a:cs typeface="Times New Roman" panose="02020603050405020304" pitchFamily="18" charset="0"/>
            </a:endParaRPr>
          </a:p>
          <a:p>
            <a:endParaRPr lang="zh-CN"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844226479"/>
              </p:ext>
            </p:extLst>
          </p:nvPr>
        </p:nvGraphicFramePr>
        <p:xfrm>
          <a:off x="611560" y="3429000"/>
          <a:ext cx="6302799" cy="936104"/>
        </p:xfrm>
        <a:graphic>
          <a:graphicData uri="http://schemas.openxmlformats.org/presentationml/2006/ole">
            <mc:AlternateContent xmlns:mc="http://schemas.openxmlformats.org/markup-compatibility/2006">
              <mc:Choice xmlns:v="urn:schemas-microsoft-com:vml" Requires="v">
                <p:oleObj spid="_x0000_s42018" name="公式" r:id="rId3" imgW="2197100" imgH="317500" progId="Equation.3">
                  <p:embed/>
                </p:oleObj>
              </mc:Choice>
              <mc:Fallback>
                <p:oleObj name="公式" r:id="rId3" imgW="2197100" imgH="3175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3429000"/>
                        <a:ext cx="6302799" cy="936104"/>
                      </a:xfrm>
                      <a:prstGeom prst="rect">
                        <a:avLst/>
                      </a:prstGeom>
                      <a:noFill/>
                    </p:spPr>
                  </p:pic>
                </p:oleObj>
              </mc:Fallback>
            </mc:AlternateContent>
          </a:graphicData>
        </a:graphic>
      </p:graphicFrame>
    </p:spTree>
    <p:extLst>
      <p:ext uri="{BB962C8B-B14F-4D97-AF65-F5344CB8AC3E}">
        <p14:creationId xmlns:p14="http://schemas.microsoft.com/office/powerpoint/2010/main" val="333833714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34082"/>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选择指数中系数的估计</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052736"/>
            <a:ext cx="8229600" cy="3168352"/>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类似</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正规方程的公式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6.76</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得到选择指数中</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系数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向量</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的正规方程，其中，</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均用群体平均数的离差表示</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1" baseline="30000" dirty="0" smtClean="0">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就是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变量</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之间的方差协方差矩阵</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800" b="1" dirty="0" err="1">
                <a:latin typeface="Times New Roman" panose="02020603050405020304" pitchFamily="18" charset="0"/>
                <a:ea typeface="黑体" panose="02010609060101010101" pitchFamily="49" charset="-122"/>
                <a:cs typeface="Times New Roman" panose="02020603050405020304" pitchFamily="18" charset="0"/>
              </a:rPr>
              <a:t>Cov</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(P, P)</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1" baseline="30000" dirty="0" smtClean="0">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就是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变量</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与待估育种值</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之间的协方差向量，</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800" b="1" dirty="0" err="1">
                <a:latin typeface="Times New Roman" panose="02020603050405020304" pitchFamily="18" charset="0"/>
                <a:ea typeface="黑体" panose="02010609060101010101" pitchFamily="49" charset="-122"/>
                <a:cs typeface="Times New Roman" panose="02020603050405020304" pitchFamily="18" charset="0"/>
              </a:rPr>
              <a:t>Cov</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(P, </a:t>
            </a:r>
            <a: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。这样，得到另外一个等价的、用向量和矩阵表示的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正规方程。</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8" name="对象 7"/>
          <p:cNvGraphicFramePr>
            <a:graphicFrameLocks noChangeAspect="1"/>
          </p:cNvGraphicFramePr>
          <p:nvPr>
            <p:extLst>
              <p:ext uri="{D42A27DB-BD31-4B8C-83A1-F6EECF244321}">
                <p14:modId xmlns:p14="http://schemas.microsoft.com/office/powerpoint/2010/main" val="3241632881"/>
              </p:ext>
            </p:extLst>
          </p:nvPr>
        </p:nvGraphicFramePr>
        <p:xfrm>
          <a:off x="2066765" y="4221088"/>
          <a:ext cx="2783593" cy="720080"/>
        </p:xfrm>
        <a:graphic>
          <a:graphicData uri="http://schemas.openxmlformats.org/presentationml/2006/ole">
            <mc:AlternateContent xmlns:mc="http://schemas.openxmlformats.org/markup-compatibility/2006">
              <mc:Choice xmlns:v="urn:schemas-microsoft-com:vml" Requires="v">
                <p:oleObj spid="_x0000_s43073" name="公式" r:id="rId3" imgW="812447" imgH="203112" progId="Equation.3">
                  <p:embed/>
                </p:oleObj>
              </mc:Choice>
              <mc:Fallback>
                <p:oleObj name="公式" r:id="rId3" imgW="812447" imgH="203112"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6765" y="4221088"/>
                        <a:ext cx="2783593" cy="720080"/>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2706703439"/>
              </p:ext>
            </p:extLst>
          </p:nvPr>
        </p:nvGraphicFramePr>
        <p:xfrm>
          <a:off x="2038350" y="5229572"/>
          <a:ext cx="4810125" cy="647700"/>
        </p:xfrm>
        <a:graphic>
          <a:graphicData uri="http://schemas.openxmlformats.org/presentationml/2006/ole">
            <mc:AlternateContent xmlns:mc="http://schemas.openxmlformats.org/markup-compatibility/2006">
              <mc:Choice xmlns:v="urn:schemas-microsoft-com:vml" Requires="v">
                <p:oleObj spid="_x0000_s43074" name="公式" r:id="rId5" imgW="1523880" imgH="203040" progId="Equation.3">
                  <p:embed/>
                </p:oleObj>
              </mc:Choice>
              <mc:Fallback>
                <p:oleObj name="公式" r:id="rId5" imgW="1523880" imgH="203040" progId="Equation.3">
                  <p:embed/>
                  <p:pic>
                    <p:nvPicPr>
                      <p:cNvPr id="0" name="Object 3"/>
                      <p:cNvPicPr>
                        <a:picLocks noChangeAspect="1" noChangeArrowheads="1"/>
                      </p:cNvPicPr>
                      <p:nvPr/>
                    </p:nvPicPr>
                    <p:blipFill>
                      <a:blip r:embed="rId6"/>
                      <a:srcRect/>
                      <a:stretch>
                        <a:fillRect/>
                      </a:stretch>
                    </p:blipFill>
                    <p:spPr bwMode="auto">
                      <a:xfrm>
                        <a:off x="2038350" y="5229572"/>
                        <a:ext cx="4810125" cy="647700"/>
                      </a:xfrm>
                      <a:prstGeom prst="rect">
                        <a:avLst/>
                      </a:prstGeom>
                      <a:noFill/>
                    </p:spPr>
                  </p:pic>
                </p:oleObj>
              </mc:Fallback>
            </mc:AlternateContent>
          </a:graphicData>
        </a:graphic>
      </p:graphicFrame>
    </p:spTree>
    <p:extLst>
      <p:ext uri="{BB962C8B-B14F-4D97-AF65-F5344CB8AC3E}">
        <p14:creationId xmlns:p14="http://schemas.microsoft.com/office/powerpoint/2010/main" val="126204678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34082"/>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选择指数中系数的估计</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052736"/>
            <a:ext cx="8229600" cy="1872208"/>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由于育种值与非育种值之间的协方差为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，因此</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等于亲缘信息</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中的育种值</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与待估育种值</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协方差。</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这样就得到正规方程公式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11.35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的另一种形式及其展开</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形式。</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0" name="对象 9"/>
          <p:cNvGraphicFramePr>
            <a:graphicFrameLocks noChangeAspect="1"/>
          </p:cNvGraphicFramePr>
          <p:nvPr>
            <p:extLst>
              <p:ext uri="{D42A27DB-BD31-4B8C-83A1-F6EECF244321}">
                <p14:modId xmlns:p14="http://schemas.microsoft.com/office/powerpoint/2010/main" val="1502205233"/>
              </p:ext>
            </p:extLst>
          </p:nvPr>
        </p:nvGraphicFramePr>
        <p:xfrm>
          <a:off x="827584" y="2997200"/>
          <a:ext cx="4392488" cy="581673"/>
        </p:xfrm>
        <a:graphic>
          <a:graphicData uri="http://schemas.openxmlformats.org/presentationml/2006/ole">
            <mc:AlternateContent xmlns:mc="http://schemas.openxmlformats.org/markup-compatibility/2006">
              <mc:Choice xmlns:v="urn:schemas-microsoft-com:vml" Requires="v">
                <p:oleObj spid="_x0000_s44091" name="公式" r:id="rId3" imgW="1549080" imgH="203040" progId="Equation.3">
                  <p:embed/>
                </p:oleObj>
              </mc:Choice>
              <mc:Fallback>
                <p:oleObj name="公式" r:id="rId3" imgW="1549080" imgH="203040" progId="Equation.3">
                  <p:embed/>
                  <p:pic>
                    <p:nvPicPr>
                      <p:cNvPr id="0" name=""/>
                      <p:cNvPicPr>
                        <a:picLocks noChangeAspect="1" noChangeArrowheads="1"/>
                      </p:cNvPicPr>
                      <p:nvPr/>
                    </p:nvPicPr>
                    <p:blipFill>
                      <a:blip r:embed="rId4"/>
                      <a:srcRect/>
                      <a:stretch>
                        <a:fillRect/>
                      </a:stretch>
                    </p:blipFill>
                    <p:spPr bwMode="auto">
                      <a:xfrm>
                        <a:off x="827584" y="2997200"/>
                        <a:ext cx="4392488" cy="581673"/>
                      </a:xfrm>
                      <a:prstGeom prst="rect">
                        <a:avLst/>
                      </a:prstGeom>
                      <a:noFill/>
                    </p:spPr>
                  </p:pic>
                </p:oleObj>
              </mc:Fallback>
            </mc:AlternateContent>
          </a:graphicData>
        </a:graphic>
      </p:graphicFrame>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1" name="对象 10"/>
          <p:cNvGraphicFramePr>
            <a:graphicFrameLocks noChangeAspect="1"/>
          </p:cNvGraphicFramePr>
          <p:nvPr>
            <p:extLst>
              <p:ext uri="{D42A27DB-BD31-4B8C-83A1-F6EECF244321}">
                <p14:modId xmlns:p14="http://schemas.microsoft.com/office/powerpoint/2010/main" val="3416109451"/>
              </p:ext>
            </p:extLst>
          </p:nvPr>
        </p:nvGraphicFramePr>
        <p:xfrm>
          <a:off x="251519" y="3861048"/>
          <a:ext cx="8764737" cy="2016224"/>
        </p:xfrm>
        <a:graphic>
          <a:graphicData uri="http://schemas.openxmlformats.org/presentationml/2006/ole">
            <mc:AlternateContent xmlns:mc="http://schemas.openxmlformats.org/markup-compatibility/2006">
              <mc:Choice xmlns:v="urn:schemas-microsoft-com:vml" Requires="v">
                <p:oleObj spid="_x0000_s44092" name="公式" r:id="rId5" imgW="4152900" imgH="939800" progId="Equation.3">
                  <p:embed/>
                </p:oleObj>
              </mc:Choice>
              <mc:Fallback>
                <p:oleObj name="公式" r:id="rId5" imgW="4152900" imgH="939800" progId="Equation.3">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519" y="3861048"/>
                        <a:ext cx="8764737" cy="2016224"/>
                      </a:xfrm>
                      <a:prstGeom prst="rect">
                        <a:avLst/>
                      </a:prstGeom>
                      <a:noFill/>
                    </p:spPr>
                  </p:pic>
                </p:oleObj>
              </mc:Fallback>
            </mc:AlternateContent>
          </a:graphicData>
        </a:graphic>
      </p:graphicFrame>
    </p:spTree>
    <p:extLst>
      <p:ext uri="{BB962C8B-B14F-4D97-AF65-F5344CB8AC3E}">
        <p14:creationId xmlns:p14="http://schemas.microsoft.com/office/powerpoint/2010/main" val="135830513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282154"/>
          </a:xfrm>
        </p:spPr>
        <p:txBody>
          <a:bodyPr>
            <a:noAutofit/>
          </a:bodyPr>
          <a:lstStyle/>
          <a:p>
            <a:r>
              <a:rPr lang="zh-CN" altLang="zh-CN" sz="4000" b="1" dirty="0">
                <a:latin typeface="黑体" panose="02010609060101010101" pitchFamily="49" charset="-122"/>
                <a:ea typeface="黑体" panose="02010609060101010101" pitchFamily="49" charset="-122"/>
              </a:rPr>
              <a:t>全同胞家系间和家系内两种</a:t>
            </a:r>
            <a:r>
              <a:rPr lang="zh-CN" altLang="zh-CN" sz="4000" b="1" dirty="0" smtClean="0">
                <a:latin typeface="黑体" panose="02010609060101010101" pitchFamily="49" charset="-122"/>
                <a:ea typeface="黑体" panose="02010609060101010101" pitchFamily="49" charset="-122"/>
              </a:rPr>
              <a:t>亲缘</a:t>
            </a:r>
            <a:r>
              <a:rPr lang="zh-CN" altLang="en-US" sz="4000" b="1" dirty="0" smtClean="0">
                <a:latin typeface="黑体" panose="02010609060101010101" pitchFamily="49" charset="-122"/>
                <a:ea typeface="黑体" panose="02010609060101010101" pitchFamily="49" charset="-122"/>
              </a:rPr>
              <a:t>关系数据的选择指数</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13" name="对象 12"/>
          <p:cNvGraphicFramePr>
            <a:graphicFrameLocks noChangeAspect="1"/>
          </p:cNvGraphicFramePr>
          <p:nvPr>
            <p:extLst>
              <p:ext uri="{D42A27DB-BD31-4B8C-83A1-F6EECF244321}">
                <p14:modId xmlns:p14="http://schemas.microsoft.com/office/powerpoint/2010/main" val="700135328"/>
              </p:ext>
            </p:extLst>
          </p:nvPr>
        </p:nvGraphicFramePr>
        <p:xfrm>
          <a:off x="2272581" y="1916832"/>
          <a:ext cx="1867371" cy="864096"/>
        </p:xfrm>
        <a:graphic>
          <a:graphicData uri="http://schemas.openxmlformats.org/presentationml/2006/ole">
            <mc:AlternateContent xmlns:mc="http://schemas.openxmlformats.org/markup-compatibility/2006">
              <mc:Choice xmlns:v="urn:schemas-microsoft-com:vml" Requires="v">
                <p:oleObj spid="_x0000_s45267" name="公式" r:id="rId3" imgW="508000" imgH="228600" progId="Equation.3">
                  <p:embed/>
                </p:oleObj>
              </mc:Choice>
              <mc:Fallback>
                <p:oleObj name="公式" r:id="rId3" imgW="5080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72581" y="1916832"/>
                        <a:ext cx="1867371" cy="864096"/>
                      </a:xfrm>
                      <a:prstGeom prst="rect">
                        <a:avLst/>
                      </a:prstGeom>
                      <a:noFill/>
                    </p:spPr>
                  </p:pic>
                </p:oleObj>
              </mc:Fallback>
            </mc:AlternateContent>
          </a:graphicData>
        </a:graphic>
      </p:graphicFrame>
      <p:graphicFrame>
        <p:nvGraphicFramePr>
          <p:cNvPr id="15" name="对象 14"/>
          <p:cNvGraphicFramePr>
            <a:graphicFrameLocks noChangeAspect="1"/>
          </p:cNvGraphicFramePr>
          <p:nvPr>
            <p:extLst>
              <p:ext uri="{D42A27DB-BD31-4B8C-83A1-F6EECF244321}">
                <p14:modId xmlns:p14="http://schemas.microsoft.com/office/powerpoint/2010/main" val="1042852863"/>
              </p:ext>
            </p:extLst>
          </p:nvPr>
        </p:nvGraphicFramePr>
        <p:xfrm>
          <a:off x="4716016" y="1916832"/>
          <a:ext cx="1800200" cy="798305"/>
        </p:xfrm>
        <a:graphic>
          <a:graphicData uri="http://schemas.openxmlformats.org/presentationml/2006/ole">
            <mc:AlternateContent xmlns:mc="http://schemas.openxmlformats.org/markup-compatibility/2006">
              <mc:Choice xmlns:v="urn:schemas-microsoft-com:vml" Requires="v">
                <p:oleObj spid="_x0000_s45268" name="公式" r:id="rId5" imgW="533169" imgH="228501" progId="Equation.3">
                  <p:embed/>
                </p:oleObj>
              </mc:Choice>
              <mc:Fallback>
                <p:oleObj name="公式" r:id="rId5" imgW="533169" imgH="228501"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6016" y="1916832"/>
                        <a:ext cx="1800200" cy="798305"/>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1348704580"/>
              </p:ext>
            </p:extLst>
          </p:nvPr>
        </p:nvGraphicFramePr>
        <p:xfrm>
          <a:off x="251521" y="2996952"/>
          <a:ext cx="3600400" cy="613799"/>
        </p:xfrm>
        <a:graphic>
          <a:graphicData uri="http://schemas.openxmlformats.org/presentationml/2006/ole">
            <mc:AlternateContent xmlns:mc="http://schemas.openxmlformats.org/markup-compatibility/2006">
              <mc:Choice xmlns:v="urn:schemas-microsoft-com:vml" Requires="v">
                <p:oleObj spid="_x0000_s45269" name="公式" r:id="rId7" imgW="1384300" imgH="228600" progId="Equation.3">
                  <p:embed/>
                </p:oleObj>
              </mc:Choice>
              <mc:Fallback>
                <p:oleObj name="公式" r:id="rId7" imgW="1384300" imgH="2286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1521" y="2996952"/>
                        <a:ext cx="3600400" cy="613799"/>
                      </a:xfrm>
                      <a:prstGeom prst="rect">
                        <a:avLst/>
                      </a:prstGeom>
                      <a:noFill/>
                    </p:spPr>
                  </p:pic>
                </p:oleObj>
              </mc:Fallback>
            </mc:AlternateContent>
          </a:graphicData>
        </a:graphic>
      </p:graphicFrame>
      <p:graphicFrame>
        <p:nvGraphicFramePr>
          <p:cNvPr id="19" name="对象 18"/>
          <p:cNvGraphicFramePr>
            <a:graphicFrameLocks noChangeAspect="1"/>
          </p:cNvGraphicFramePr>
          <p:nvPr>
            <p:extLst>
              <p:ext uri="{D42A27DB-BD31-4B8C-83A1-F6EECF244321}">
                <p14:modId xmlns:p14="http://schemas.microsoft.com/office/powerpoint/2010/main" val="2494074519"/>
              </p:ext>
            </p:extLst>
          </p:nvPr>
        </p:nvGraphicFramePr>
        <p:xfrm>
          <a:off x="4335223" y="2996952"/>
          <a:ext cx="4269225" cy="581459"/>
        </p:xfrm>
        <a:graphic>
          <a:graphicData uri="http://schemas.openxmlformats.org/presentationml/2006/ole">
            <mc:AlternateContent xmlns:mc="http://schemas.openxmlformats.org/markup-compatibility/2006">
              <mc:Choice xmlns:v="urn:schemas-microsoft-com:vml" Requires="v">
                <p:oleObj spid="_x0000_s45270" name="公式" r:id="rId9" imgW="1727200" imgH="228600" progId="Equation.3">
                  <p:embed/>
                </p:oleObj>
              </mc:Choice>
              <mc:Fallback>
                <p:oleObj name="公式" r:id="rId9" imgW="1727200" imgH="2286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35223" y="2996952"/>
                        <a:ext cx="4269225" cy="581459"/>
                      </a:xfrm>
                      <a:prstGeom prst="rect">
                        <a:avLst/>
                      </a:prstGeom>
                      <a:noFill/>
                    </p:spPr>
                  </p:pic>
                </p:oleObj>
              </mc:Fallback>
            </mc:AlternateContent>
          </a:graphicData>
        </a:graphic>
      </p:graphicFrame>
      <p:graphicFrame>
        <p:nvGraphicFramePr>
          <p:cNvPr id="21" name="对象 20"/>
          <p:cNvGraphicFramePr>
            <a:graphicFrameLocks noChangeAspect="1"/>
          </p:cNvGraphicFramePr>
          <p:nvPr>
            <p:extLst>
              <p:ext uri="{D42A27DB-BD31-4B8C-83A1-F6EECF244321}">
                <p14:modId xmlns:p14="http://schemas.microsoft.com/office/powerpoint/2010/main" val="2810690237"/>
              </p:ext>
            </p:extLst>
          </p:nvPr>
        </p:nvGraphicFramePr>
        <p:xfrm>
          <a:off x="251519" y="3789040"/>
          <a:ext cx="4752529" cy="593001"/>
        </p:xfrm>
        <a:graphic>
          <a:graphicData uri="http://schemas.openxmlformats.org/presentationml/2006/ole">
            <mc:AlternateContent xmlns:mc="http://schemas.openxmlformats.org/markup-compatibility/2006">
              <mc:Choice xmlns:v="urn:schemas-microsoft-com:vml" Requires="v">
                <p:oleObj spid="_x0000_s45271" name="公式" r:id="rId11" imgW="1764534" imgH="215806" progId="Equation.3">
                  <p:embed/>
                </p:oleObj>
              </mc:Choice>
              <mc:Fallback>
                <p:oleObj name="公式" r:id="rId11" imgW="1764534" imgH="215806"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51519" y="3789040"/>
                        <a:ext cx="4752529" cy="593001"/>
                      </a:xfrm>
                      <a:prstGeom prst="rect">
                        <a:avLst/>
                      </a:prstGeom>
                      <a:noFill/>
                    </p:spPr>
                  </p:pic>
                </p:oleObj>
              </mc:Fallback>
            </mc:AlternateContent>
          </a:graphicData>
        </a:graphic>
      </p:graphicFrame>
      <p:graphicFrame>
        <p:nvGraphicFramePr>
          <p:cNvPr id="23" name="对象 22"/>
          <p:cNvGraphicFramePr>
            <a:graphicFrameLocks noChangeAspect="1"/>
          </p:cNvGraphicFramePr>
          <p:nvPr>
            <p:extLst>
              <p:ext uri="{D42A27DB-BD31-4B8C-83A1-F6EECF244321}">
                <p14:modId xmlns:p14="http://schemas.microsoft.com/office/powerpoint/2010/main" val="3200139117"/>
              </p:ext>
            </p:extLst>
          </p:nvPr>
        </p:nvGraphicFramePr>
        <p:xfrm>
          <a:off x="251519" y="4725144"/>
          <a:ext cx="3816425" cy="626955"/>
        </p:xfrm>
        <a:graphic>
          <a:graphicData uri="http://schemas.openxmlformats.org/presentationml/2006/ole">
            <mc:AlternateContent xmlns:mc="http://schemas.openxmlformats.org/markup-compatibility/2006">
              <mc:Choice xmlns:v="urn:schemas-microsoft-com:vml" Requires="v">
                <p:oleObj spid="_x0000_s45272" name="公式" r:id="rId13" imgW="1435100" imgH="228600" progId="Equation.3">
                  <p:embed/>
                </p:oleObj>
              </mc:Choice>
              <mc:Fallback>
                <p:oleObj name="公式" r:id="rId13" imgW="1435100" imgH="228600" progId="Equation.3">
                  <p:embed/>
                  <p:pic>
                    <p:nvPicPr>
                      <p:cNvPr id="0"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51519" y="4725144"/>
                        <a:ext cx="3816425" cy="626955"/>
                      </a:xfrm>
                      <a:prstGeom prst="rect">
                        <a:avLst/>
                      </a:prstGeom>
                      <a:noFill/>
                    </p:spPr>
                  </p:pic>
                </p:oleObj>
              </mc:Fallback>
            </mc:AlternateContent>
          </a:graphicData>
        </a:graphic>
      </p:graphicFrame>
      <p:graphicFrame>
        <p:nvGraphicFramePr>
          <p:cNvPr id="25" name="对象 24"/>
          <p:cNvGraphicFramePr>
            <a:graphicFrameLocks noChangeAspect="1"/>
          </p:cNvGraphicFramePr>
          <p:nvPr>
            <p:extLst>
              <p:ext uri="{D42A27DB-BD31-4B8C-83A1-F6EECF244321}">
                <p14:modId xmlns:p14="http://schemas.microsoft.com/office/powerpoint/2010/main" val="965583055"/>
              </p:ext>
            </p:extLst>
          </p:nvPr>
        </p:nvGraphicFramePr>
        <p:xfrm>
          <a:off x="4427984" y="4756816"/>
          <a:ext cx="4608512" cy="616400"/>
        </p:xfrm>
        <a:graphic>
          <a:graphicData uri="http://schemas.openxmlformats.org/presentationml/2006/ole">
            <mc:AlternateContent xmlns:mc="http://schemas.openxmlformats.org/markup-compatibility/2006">
              <mc:Choice xmlns:v="urn:schemas-microsoft-com:vml" Requires="v">
                <p:oleObj spid="_x0000_s45273" name="公式" r:id="rId15" imgW="1765300" imgH="228600" progId="Equation.3">
                  <p:embed/>
                </p:oleObj>
              </mc:Choice>
              <mc:Fallback>
                <p:oleObj name="公式" r:id="rId15" imgW="1765300" imgH="228600" progId="Equation.3">
                  <p:embed/>
                  <p:pic>
                    <p:nvPicPr>
                      <p:cNvPr id="0" name="Object 1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27984" y="4756816"/>
                        <a:ext cx="4608512" cy="616400"/>
                      </a:xfrm>
                      <a:prstGeom prst="rect">
                        <a:avLst/>
                      </a:prstGeom>
                      <a:noFill/>
                    </p:spPr>
                  </p:pic>
                </p:oleObj>
              </mc:Fallback>
            </mc:AlternateContent>
          </a:graphicData>
        </a:graphic>
      </p:graphicFrame>
    </p:spTree>
    <p:extLst>
      <p:ext uri="{BB962C8B-B14F-4D97-AF65-F5344CB8AC3E}">
        <p14:creationId xmlns:p14="http://schemas.microsoft.com/office/powerpoint/2010/main" val="282593622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74638"/>
            <a:ext cx="7488832" cy="1354162"/>
          </a:xfrm>
        </p:spPr>
        <p:txBody>
          <a:bodyPr>
            <a:noAutofit/>
          </a:bodyPr>
          <a:lstStyle/>
          <a:p>
            <a:r>
              <a:rPr lang="zh-CN" altLang="zh-CN" sz="4000" b="1" dirty="0">
                <a:latin typeface="黑体" panose="02010609060101010101" pitchFamily="49" charset="-122"/>
                <a:ea typeface="黑体" panose="02010609060101010101" pitchFamily="49" charset="-122"/>
              </a:rPr>
              <a:t>全同胞家系间和家系内两种亲缘</a:t>
            </a:r>
            <a:r>
              <a:rPr lang="zh-CN" altLang="zh-CN" sz="4000" b="1" dirty="0" smtClean="0">
                <a:latin typeface="黑体" panose="02010609060101010101" pitchFamily="49" charset="-122"/>
                <a:ea typeface="黑体" panose="02010609060101010101" pitchFamily="49" charset="-122"/>
              </a:rPr>
              <a:t>信息</a:t>
            </a:r>
            <a:r>
              <a:rPr lang="zh-CN" altLang="en-US" sz="4000" b="1" dirty="0" smtClean="0">
                <a:latin typeface="黑体" panose="02010609060101010101" pitchFamily="49" charset="-122"/>
                <a:ea typeface="黑体" panose="02010609060101010101" pitchFamily="49" charset="-122"/>
              </a:rPr>
              <a:t>的选择指数</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0" name="内容占位符 9"/>
          <p:cNvSpPr>
            <a:spLocks noGrp="1"/>
          </p:cNvSpPr>
          <p:nvPr>
            <p:ph idx="1"/>
          </p:nvPr>
        </p:nvSpPr>
        <p:spPr>
          <a:xfrm>
            <a:off x="539552" y="3933057"/>
            <a:ext cx="7992888" cy="720080"/>
          </a:xfrm>
        </p:spPr>
        <p:txBody>
          <a:bodyPr>
            <a:normAutofit/>
          </a:bodyPr>
          <a:lstStyle/>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上面的结果与公式</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11.24</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完全相同。</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6"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8"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0"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2"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4"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 name="对象 7"/>
          <p:cNvGraphicFramePr>
            <a:graphicFrameLocks noChangeAspect="1"/>
          </p:cNvGraphicFramePr>
          <p:nvPr>
            <p:extLst>
              <p:ext uri="{D42A27DB-BD31-4B8C-83A1-F6EECF244321}">
                <p14:modId xmlns:p14="http://schemas.microsoft.com/office/powerpoint/2010/main" val="2262984958"/>
              </p:ext>
            </p:extLst>
          </p:nvPr>
        </p:nvGraphicFramePr>
        <p:xfrm>
          <a:off x="1413814" y="1988840"/>
          <a:ext cx="6316371" cy="1484784"/>
        </p:xfrm>
        <a:graphic>
          <a:graphicData uri="http://schemas.openxmlformats.org/presentationml/2006/ole">
            <mc:AlternateContent xmlns:mc="http://schemas.openxmlformats.org/markup-compatibility/2006">
              <mc:Choice xmlns:v="urn:schemas-microsoft-com:vml" Requires="v">
                <p:oleObj spid="_x0000_s46112" name="公式" r:id="rId3" imgW="2070100" imgH="482600" progId="Equation.3">
                  <p:embed/>
                </p:oleObj>
              </mc:Choice>
              <mc:Fallback>
                <p:oleObj name="公式" r:id="rId3" imgW="2070100" imgH="482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13814" y="1988840"/>
                        <a:ext cx="6316371" cy="1484784"/>
                      </a:xfrm>
                      <a:prstGeom prst="rect">
                        <a:avLst/>
                      </a:prstGeom>
                      <a:noFill/>
                    </p:spPr>
                  </p:pic>
                </p:oleObj>
              </mc:Fallback>
            </mc:AlternateContent>
          </a:graphicData>
        </a:graphic>
      </p:graphicFrame>
    </p:spTree>
    <p:extLst>
      <p:ext uri="{BB962C8B-B14F-4D97-AF65-F5344CB8AC3E}">
        <p14:creationId xmlns:p14="http://schemas.microsoft.com/office/powerpoint/2010/main" val="152515577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个体与他的一个亲缘关系个体</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0" name="内容占位符 9"/>
          <p:cNvSpPr>
            <a:spLocks noGrp="1"/>
          </p:cNvSpPr>
          <p:nvPr>
            <p:ph idx="1"/>
          </p:nvPr>
        </p:nvSpPr>
        <p:spPr>
          <a:xfrm>
            <a:off x="323528" y="1052736"/>
            <a:ext cx="8435280" cy="1440159"/>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假定在一个育种群体中，每个个体除了自身表型外，还有相同类型亲缘关系个体的表型。两种信息分别用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表示，需要估计每个个体的育种值</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3" name="对象 12"/>
          <p:cNvGraphicFramePr>
            <a:graphicFrameLocks noChangeAspect="1"/>
          </p:cNvGraphicFramePr>
          <p:nvPr>
            <p:extLst>
              <p:ext uri="{D42A27DB-BD31-4B8C-83A1-F6EECF244321}">
                <p14:modId xmlns:p14="http://schemas.microsoft.com/office/powerpoint/2010/main" val="347270780"/>
              </p:ext>
            </p:extLst>
          </p:nvPr>
        </p:nvGraphicFramePr>
        <p:xfrm>
          <a:off x="683569" y="2492896"/>
          <a:ext cx="2304256" cy="509209"/>
        </p:xfrm>
        <a:graphic>
          <a:graphicData uri="http://schemas.openxmlformats.org/presentationml/2006/ole">
            <mc:AlternateContent xmlns:mc="http://schemas.openxmlformats.org/markup-compatibility/2006">
              <mc:Choice xmlns:v="urn:schemas-microsoft-com:vml" Requires="v">
                <p:oleObj spid="_x0000_s47345" name="公式" r:id="rId3" imgW="990170" imgH="215806" progId="Equation.3">
                  <p:embed/>
                </p:oleObj>
              </mc:Choice>
              <mc:Fallback>
                <p:oleObj name="公式" r:id="rId3" imgW="990170" imgH="215806"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9" y="2492896"/>
                        <a:ext cx="2304256" cy="509209"/>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1522679545"/>
              </p:ext>
            </p:extLst>
          </p:nvPr>
        </p:nvGraphicFramePr>
        <p:xfrm>
          <a:off x="3470646" y="2492896"/>
          <a:ext cx="2685530" cy="576064"/>
        </p:xfrm>
        <a:graphic>
          <a:graphicData uri="http://schemas.openxmlformats.org/presentationml/2006/ole">
            <mc:AlternateContent xmlns:mc="http://schemas.openxmlformats.org/markup-compatibility/2006">
              <mc:Choice xmlns:v="urn:schemas-microsoft-com:vml" Requires="v">
                <p:oleObj spid="_x0000_s47346" name="公式" r:id="rId5" imgW="1028254" imgH="215806" progId="Equation.3">
                  <p:embed/>
                </p:oleObj>
              </mc:Choice>
              <mc:Fallback>
                <p:oleObj name="公式" r:id="rId5" imgW="1028254" imgH="215806"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70646" y="2492896"/>
                        <a:ext cx="2685530" cy="576064"/>
                      </a:xfrm>
                      <a:prstGeom prst="rect">
                        <a:avLst/>
                      </a:prstGeom>
                      <a:noFill/>
                    </p:spPr>
                  </p:pic>
                </p:oleObj>
              </mc:Fallback>
            </mc:AlternateContent>
          </a:graphicData>
        </a:graphic>
      </p:graphicFrame>
      <p:graphicFrame>
        <p:nvGraphicFramePr>
          <p:cNvPr id="21" name="对象 20"/>
          <p:cNvGraphicFramePr>
            <a:graphicFrameLocks noChangeAspect="1"/>
          </p:cNvGraphicFramePr>
          <p:nvPr>
            <p:extLst>
              <p:ext uri="{D42A27DB-BD31-4B8C-83A1-F6EECF244321}">
                <p14:modId xmlns:p14="http://schemas.microsoft.com/office/powerpoint/2010/main" val="1060296770"/>
              </p:ext>
            </p:extLst>
          </p:nvPr>
        </p:nvGraphicFramePr>
        <p:xfrm>
          <a:off x="627630" y="3212976"/>
          <a:ext cx="4448426" cy="517433"/>
        </p:xfrm>
        <a:graphic>
          <a:graphicData uri="http://schemas.openxmlformats.org/presentationml/2006/ole">
            <mc:AlternateContent xmlns:mc="http://schemas.openxmlformats.org/markup-compatibility/2006">
              <mc:Choice xmlns:v="urn:schemas-microsoft-com:vml" Requires="v">
                <p:oleObj spid="_x0000_s47347" name="公式" r:id="rId7" imgW="1892300" imgH="215900" progId="Equation.3">
                  <p:embed/>
                </p:oleObj>
              </mc:Choice>
              <mc:Fallback>
                <p:oleObj name="公式" r:id="rId7" imgW="1892300" imgH="2159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7630" y="3212976"/>
                        <a:ext cx="4448426" cy="517433"/>
                      </a:xfrm>
                      <a:prstGeom prst="rect">
                        <a:avLst/>
                      </a:prstGeom>
                      <a:noFill/>
                    </p:spPr>
                  </p:pic>
                </p:oleObj>
              </mc:Fallback>
            </mc:AlternateContent>
          </a:graphicData>
        </a:graphic>
      </p:graphicFrame>
      <p:graphicFrame>
        <p:nvGraphicFramePr>
          <p:cNvPr id="25" name="对象 24"/>
          <p:cNvGraphicFramePr>
            <a:graphicFrameLocks noChangeAspect="1"/>
          </p:cNvGraphicFramePr>
          <p:nvPr>
            <p:extLst>
              <p:ext uri="{D42A27DB-BD31-4B8C-83A1-F6EECF244321}">
                <p14:modId xmlns:p14="http://schemas.microsoft.com/office/powerpoint/2010/main" val="3848242860"/>
              </p:ext>
            </p:extLst>
          </p:nvPr>
        </p:nvGraphicFramePr>
        <p:xfrm>
          <a:off x="611561" y="3933056"/>
          <a:ext cx="3564630" cy="576063"/>
        </p:xfrm>
        <a:graphic>
          <a:graphicData uri="http://schemas.openxmlformats.org/presentationml/2006/ole">
            <mc:AlternateContent xmlns:mc="http://schemas.openxmlformats.org/markup-compatibility/2006">
              <mc:Choice xmlns:v="urn:schemas-microsoft-com:vml" Requires="v">
                <p:oleObj spid="_x0000_s47348" name="公式" r:id="rId9" imgW="1460500" imgH="228600" progId="Equation.3">
                  <p:embed/>
                </p:oleObj>
              </mc:Choice>
              <mc:Fallback>
                <p:oleObj name="公式" r:id="rId9" imgW="1460500" imgH="2286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1561" y="3933056"/>
                        <a:ext cx="3564630" cy="576063"/>
                      </a:xfrm>
                      <a:prstGeom prst="rect">
                        <a:avLst/>
                      </a:prstGeom>
                      <a:noFill/>
                    </p:spPr>
                  </p:pic>
                </p:oleObj>
              </mc:Fallback>
            </mc:AlternateContent>
          </a:graphicData>
        </a:graphic>
      </p:graphicFrame>
      <p:graphicFrame>
        <p:nvGraphicFramePr>
          <p:cNvPr id="27" name="对象 26"/>
          <p:cNvGraphicFramePr>
            <a:graphicFrameLocks noChangeAspect="1"/>
          </p:cNvGraphicFramePr>
          <p:nvPr>
            <p:extLst>
              <p:ext uri="{D42A27DB-BD31-4B8C-83A1-F6EECF244321}">
                <p14:modId xmlns:p14="http://schemas.microsoft.com/office/powerpoint/2010/main" val="3198738808"/>
              </p:ext>
            </p:extLst>
          </p:nvPr>
        </p:nvGraphicFramePr>
        <p:xfrm>
          <a:off x="4355976" y="3933056"/>
          <a:ext cx="4630956" cy="576064"/>
        </p:xfrm>
        <a:graphic>
          <a:graphicData uri="http://schemas.openxmlformats.org/presentationml/2006/ole">
            <mc:AlternateContent xmlns:mc="http://schemas.openxmlformats.org/markup-compatibility/2006">
              <mc:Choice xmlns:v="urn:schemas-microsoft-com:vml" Requires="v">
                <p:oleObj spid="_x0000_s47349" name="公式" r:id="rId11" imgW="1955800" imgH="241300" progId="Equation.3">
                  <p:embed/>
                </p:oleObj>
              </mc:Choice>
              <mc:Fallback>
                <p:oleObj name="公式" r:id="rId11" imgW="1955800" imgH="24130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355976" y="3933056"/>
                        <a:ext cx="4630956" cy="576064"/>
                      </a:xfrm>
                      <a:prstGeom prst="rect">
                        <a:avLst/>
                      </a:prstGeom>
                      <a:noFill/>
                    </p:spPr>
                  </p:pic>
                </p:oleObj>
              </mc:Fallback>
            </mc:AlternateContent>
          </a:graphicData>
        </a:graphic>
      </p:graphicFrame>
      <p:graphicFrame>
        <p:nvGraphicFramePr>
          <p:cNvPr id="29" name="对象 28"/>
          <p:cNvGraphicFramePr>
            <a:graphicFrameLocks noChangeAspect="1"/>
          </p:cNvGraphicFramePr>
          <p:nvPr>
            <p:extLst>
              <p:ext uri="{D42A27DB-BD31-4B8C-83A1-F6EECF244321}">
                <p14:modId xmlns:p14="http://schemas.microsoft.com/office/powerpoint/2010/main" val="3269365086"/>
              </p:ext>
            </p:extLst>
          </p:nvPr>
        </p:nvGraphicFramePr>
        <p:xfrm>
          <a:off x="683569" y="4692303"/>
          <a:ext cx="3672407" cy="1112961"/>
        </p:xfrm>
        <a:graphic>
          <a:graphicData uri="http://schemas.openxmlformats.org/presentationml/2006/ole">
            <mc:AlternateContent xmlns:mc="http://schemas.openxmlformats.org/markup-compatibility/2006">
              <mc:Choice xmlns:v="urn:schemas-microsoft-com:vml" Requires="v">
                <p:oleObj spid="_x0000_s47350" name="公式" r:id="rId13" imgW="1600200" imgH="482600" progId="Equation.3">
                  <p:embed/>
                </p:oleObj>
              </mc:Choice>
              <mc:Fallback>
                <p:oleObj name="公式" r:id="rId13" imgW="1600200" imgH="482600" progId="Equation.3">
                  <p:embed/>
                  <p:pic>
                    <p:nvPicPr>
                      <p:cNvPr id="0"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3569" y="4692303"/>
                        <a:ext cx="3672407" cy="1112961"/>
                      </a:xfrm>
                      <a:prstGeom prst="rect">
                        <a:avLst/>
                      </a:prstGeom>
                      <a:noFill/>
                    </p:spPr>
                  </p:pic>
                </p:oleObj>
              </mc:Fallback>
            </mc:AlternateContent>
          </a:graphicData>
        </a:graphic>
      </p:graphicFrame>
      <p:graphicFrame>
        <p:nvGraphicFramePr>
          <p:cNvPr id="31" name="对象 30"/>
          <p:cNvGraphicFramePr>
            <a:graphicFrameLocks noChangeAspect="1"/>
          </p:cNvGraphicFramePr>
          <p:nvPr>
            <p:extLst>
              <p:ext uri="{D42A27DB-BD31-4B8C-83A1-F6EECF244321}">
                <p14:modId xmlns:p14="http://schemas.microsoft.com/office/powerpoint/2010/main" val="3024071710"/>
              </p:ext>
            </p:extLst>
          </p:nvPr>
        </p:nvGraphicFramePr>
        <p:xfrm>
          <a:off x="4572000" y="4725144"/>
          <a:ext cx="2106164" cy="1008112"/>
        </p:xfrm>
        <a:graphic>
          <a:graphicData uri="http://schemas.openxmlformats.org/presentationml/2006/ole">
            <mc:AlternateContent xmlns:mc="http://schemas.openxmlformats.org/markup-compatibility/2006">
              <mc:Choice xmlns:v="urn:schemas-microsoft-com:vml" Requires="v">
                <p:oleObj spid="_x0000_s47351" name="公式" r:id="rId15" imgW="889000" imgH="419100" progId="Equation.3">
                  <p:embed/>
                </p:oleObj>
              </mc:Choice>
              <mc:Fallback>
                <p:oleObj name="公式" r:id="rId15" imgW="889000" imgH="419100" progId="Equation.3">
                  <p:embed/>
                  <p:pic>
                    <p:nvPicPr>
                      <p:cNvPr id="0" name="Object 1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72000" y="4725144"/>
                        <a:ext cx="2106164" cy="1008112"/>
                      </a:xfrm>
                      <a:prstGeom prst="rect">
                        <a:avLst/>
                      </a:prstGeom>
                      <a:noFill/>
                    </p:spPr>
                  </p:pic>
                </p:oleObj>
              </mc:Fallback>
            </mc:AlternateContent>
          </a:graphicData>
        </a:graphic>
      </p:graphicFrame>
      <p:graphicFrame>
        <p:nvGraphicFramePr>
          <p:cNvPr id="33" name="对象 32"/>
          <p:cNvGraphicFramePr>
            <a:graphicFrameLocks noChangeAspect="1"/>
          </p:cNvGraphicFramePr>
          <p:nvPr>
            <p:extLst>
              <p:ext uri="{D42A27DB-BD31-4B8C-83A1-F6EECF244321}">
                <p14:modId xmlns:p14="http://schemas.microsoft.com/office/powerpoint/2010/main" val="1766302437"/>
              </p:ext>
            </p:extLst>
          </p:nvPr>
        </p:nvGraphicFramePr>
        <p:xfrm>
          <a:off x="6876256" y="4725143"/>
          <a:ext cx="2016224" cy="1008113"/>
        </p:xfrm>
        <a:graphic>
          <a:graphicData uri="http://schemas.openxmlformats.org/presentationml/2006/ole">
            <mc:AlternateContent xmlns:mc="http://schemas.openxmlformats.org/markup-compatibility/2006">
              <mc:Choice xmlns:v="urn:schemas-microsoft-com:vml" Requires="v">
                <p:oleObj spid="_x0000_s47352" name="公式" r:id="rId17" imgW="850531" imgH="418918" progId="Equation.3">
                  <p:embed/>
                </p:oleObj>
              </mc:Choice>
              <mc:Fallback>
                <p:oleObj name="公式" r:id="rId17" imgW="850531" imgH="418918" progId="Equation.3">
                  <p:embed/>
                  <p:pic>
                    <p:nvPicPr>
                      <p:cNvPr id="0" name="Object 1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876256" y="4725143"/>
                        <a:ext cx="2016224" cy="1008113"/>
                      </a:xfrm>
                      <a:prstGeom prst="rect">
                        <a:avLst/>
                      </a:prstGeom>
                      <a:noFill/>
                    </p:spPr>
                  </p:pic>
                </p:oleObj>
              </mc:Fallback>
            </mc:AlternateContent>
          </a:graphicData>
        </a:graphic>
      </p:graphicFrame>
    </p:spTree>
    <p:extLst>
      <p:ext uri="{BB962C8B-B14F-4D97-AF65-F5344CB8AC3E}">
        <p14:creationId xmlns:p14="http://schemas.microsoft.com/office/powerpoint/2010/main" val="76293794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50106"/>
          </a:xfrm>
        </p:spPr>
        <p:txBody>
          <a:bodyPr>
            <a:noAutofit/>
          </a:bodyPr>
          <a:lstStyle/>
          <a:p>
            <a:r>
              <a:rPr lang="zh-CN" altLang="en-US" sz="4000" b="1" dirty="0">
                <a:latin typeface="黑体" panose="02010609060101010101" pitchFamily="49" charset="-122"/>
                <a:ea typeface="黑体" panose="02010609060101010101" pitchFamily="49" charset="-122"/>
                <a:cs typeface="Times New Roman" panose="02020603050405020304" pitchFamily="18" charset="0"/>
              </a:rPr>
              <a:t>无表型</a:t>
            </a:r>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雄性个体的系谱</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0" name="内容占位符 9"/>
          <p:cNvSpPr>
            <a:spLocks noGrp="1"/>
          </p:cNvSpPr>
          <p:nvPr>
            <p:ph idx="1"/>
          </p:nvPr>
        </p:nvSpPr>
        <p:spPr>
          <a:xfrm>
            <a:off x="601216" y="1196752"/>
            <a:ext cx="8003232" cy="1584176"/>
          </a:xfrm>
        </p:spPr>
        <p:txBody>
          <a:bodyPr>
            <a:norm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在另一个育种群体中，只有雌性才有表型数据，亲缘关系如下图，现要估计雄性后代个体的育种值。</a:t>
            </a:r>
          </a:p>
        </p:txBody>
      </p:sp>
      <p:pic>
        <p:nvPicPr>
          <p:cNvPr id="12" name="图片 1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1720" y="2852936"/>
            <a:ext cx="4752528" cy="3456384"/>
          </a:xfrm>
          <a:prstGeom prst="rect">
            <a:avLst/>
          </a:prstGeom>
          <a:noFill/>
          <a:ln>
            <a:noFill/>
          </a:ln>
        </p:spPr>
      </p:pic>
    </p:spTree>
    <p:extLst>
      <p:ext uri="{BB962C8B-B14F-4D97-AF65-F5344CB8AC3E}">
        <p14:creationId xmlns:p14="http://schemas.microsoft.com/office/powerpoint/2010/main" val="337679286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en-US" sz="4000" b="1" dirty="0">
                <a:latin typeface="黑体" panose="02010609060101010101" pitchFamily="49" charset="-122"/>
                <a:ea typeface="黑体" panose="02010609060101010101" pitchFamily="49" charset="-122"/>
                <a:cs typeface="Times New Roman" panose="02020603050405020304" pitchFamily="18" charset="0"/>
              </a:rPr>
              <a:t>无表型</a:t>
            </a:r>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雄性个体的育种值估计</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3924618974"/>
              </p:ext>
            </p:extLst>
          </p:nvPr>
        </p:nvGraphicFramePr>
        <p:xfrm>
          <a:off x="1043608" y="1268760"/>
          <a:ext cx="3024336" cy="668336"/>
        </p:xfrm>
        <a:graphic>
          <a:graphicData uri="http://schemas.openxmlformats.org/presentationml/2006/ole">
            <mc:AlternateContent xmlns:mc="http://schemas.openxmlformats.org/markup-compatibility/2006">
              <mc:Choice xmlns:v="urn:schemas-microsoft-com:vml" Requires="v">
                <p:oleObj spid="_x0000_s49327" name="公式" r:id="rId3" imgW="990170" imgH="215806" progId="Equation.3">
                  <p:embed/>
                </p:oleObj>
              </mc:Choice>
              <mc:Fallback>
                <p:oleObj name="公式" r:id="rId3" imgW="990170" imgH="215806"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1268760"/>
                        <a:ext cx="3024336" cy="668336"/>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4196719599"/>
              </p:ext>
            </p:extLst>
          </p:nvPr>
        </p:nvGraphicFramePr>
        <p:xfrm>
          <a:off x="4455447" y="1268760"/>
          <a:ext cx="3212897" cy="689188"/>
        </p:xfrm>
        <a:graphic>
          <a:graphicData uri="http://schemas.openxmlformats.org/presentationml/2006/ole">
            <mc:AlternateContent xmlns:mc="http://schemas.openxmlformats.org/markup-compatibility/2006">
              <mc:Choice xmlns:v="urn:schemas-microsoft-com:vml" Requires="v">
                <p:oleObj spid="_x0000_s49328" name="公式" r:id="rId5" imgW="1028254" imgH="215806" progId="Equation.3">
                  <p:embed/>
                </p:oleObj>
              </mc:Choice>
              <mc:Fallback>
                <p:oleObj name="公式" r:id="rId5" imgW="1028254" imgH="215806"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5447" y="1268760"/>
                        <a:ext cx="3212897" cy="689188"/>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3273678404"/>
              </p:ext>
            </p:extLst>
          </p:nvPr>
        </p:nvGraphicFramePr>
        <p:xfrm>
          <a:off x="1043608" y="2348880"/>
          <a:ext cx="5193888" cy="648072"/>
        </p:xfrm>
        <a:graphic>
          <a:graphicData uri="http://schemas.openxmlformats.org/presentationml/2006/ole">
            <mc:AlternateContent xmlns:mc="http://schemas.openxmlformats.org/markup-compatibility/2006">
              <mc:Choice xmlns:v="urn:schemas-microsoft-com:vml" Requires="v">
                <p:oleObj spid="_x0000_s49329" name="公式" r:id="rId7" imgW="1764534" imgH="215806" progId="Equation.3">
                  <p:embed/>
                </p:oleObj>
              </mc:Choice>
              <mc:Fallback>
                <p:oleObj name="公式" r:id="rId7" imgW="1764534" imgH="215806"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3608" y="2348880"/>
                        <a:ext cx="5193888" cy="648072"/>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1062842723"/>
              </p:ext>
            </p:extLst>
          </p:nvPr>
        </p:nvGraphicFramePr>
        <p:xfrm>
          <a:off x="1043608" y="3284984"/>
          <a:ext cx="3311233" cy="1152128"/>
        </p:xfrm>
        <a:graphic>
          <a:graphicData uri="http://schemas.openxmlformats.org/presentationml/2006/ole">
            <mc:AlternateContent xmlns:mc="http://schemas.openxmlformats.org/markup-compatibility/2006">
              <mc:Choice xmlns:v="urn:schemas-microsoft-com:vml" Requires="v">
                <p:oleObj spid="_x0000_s49330" name="公式" r:id="rId9" imgW="1143000" imgH="393700" progId="Equation.3">
                  <p:embed/>
                </p:oleObj>
              </mc:Choice>
              <mc:Fallback>
                <p:oleObj name="公式" r:id="rId9" imgW="1143000" imgH="3937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43608" y="3284984"/>
                        <a:ext cx="3311233" cy="1152128"/>
                      </a:xfrm>
                      <a:prstGeom prst="rect">
                        <a:avLst/>
                      </a:prstGeom>
                      <a:noFill/>
                    </p:spPr>
                  </p:pic>
                </p:oleObj>
              </mc:Fallback>
            </mc:AlternateContent>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446174236"/>
              </p:ext>
            </p:extLst>
          </p:nvPr>
        </p:nvGraphicFramePr>
        <p:xfrm>
          <a:off x="4626999" y="3284984"/>
          <a:ext cx="3311233" cy="1152128"/>
        </p:xfrm>
        <a:graphic>
          <a:graphicData uri="http://schemas.openxmlformats.org/presentationml/2006/ole">
            <mc:AlternateContent xmlns:mc="http://schemas.openxmlformats.org/markup-compatibility/2006">
              <mc:Choice xmlns:v="urn:schemas-microsoft-com:vml" Requires="v">
                <p:oleObj spid="_x0000_s49331" name="公式" r:id="rId11" imgW="1155700" imgH="393700" progId="Equation.3">
                  <p:embed/>
                </p:oleObj>
              </mc:Choice>
              <mc:Fallback>
                <p:oleObj name="公式" r:id="rId11" imgW="1155700" imgH="39370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26999" y="3284984"/>
                        <a:ext cx="3311233" cy="1152128"/>
                      </a:xfrm>
                      <a:prstGeom prst="rect">
                        <a:avLst/>
                      </a:prstGeom>
                      <a:noFill/>
                    </p:spPr>
                  </p:pic>
                </p:oleObj>
              </mc:Fallback>
            </mc:AlternateContent>
          </a:graphicData>
        </a:graphic>
      </p:graphicFrame>
      <p:graphicFrame>
        <p:nvGraphicFramePr>
          <p:cNvPr id="19" name="对象 18"/>
          <p:cNvGraphicFramePr>
            <a:graphicFrameLocks noChangeAspect="1"/>
          </p:cNvGraphicFramePr>
          <p:nvPr>
            <p:extLst>
              <p:ext uri="{D42A27DB-BD31-4B8C-83A1-F6EECF244321}">
                <p14:modId xmlns:p14="http://schemas.microsoft.com/office/powerpoint/2010/main" val="2617477894"/>
              </p:ext>
            </p:extLst>
          </p:nvPr>
        </p:nvGraphicFramePr>
        <p:xfrm>
          <a:off x="1043608" y="4581128"/>
          <a:ext cx="3324745" cy="1124744"/>
        </p:xfrm>
        <a:graphic>
          <a:graphicData uri="http://schemas.openxmlformats.org/presentationml/2006/ole">
            <mc:AlternateContent xmlns:mc="http://schemas.openxmlformats.org/markup-compatibility/2006">
              <mc:Choice xmlns:v="urn:schemas-microsoft-com:vml" Requires="v">
                <p:oleObj spid="_x0000_s49332" name="公式" r:id="rId13" imgW="1167893" imgH="393529" progId="Equation.3">
                  <p:embed/>
                </p:oleObj>
              </mc:Choice>
              <mc:Fallback>
                <p:oleObj name="公式" r:id="rId13" imgW="1167893" imgH="393529" progId="Equation.3">
                  <p:embed/>
                  <p:pic>
                    <p:nvPicPr>
                      <p:cNvPr id="0"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043608" y="4581128"/>
                        <a:ext cx="3324745" cy="1124744"/>
                      </a:xfrm>
                      <a:prstGeom prst="rect">
                        <a:avLst/>
                      </a:prstGeom>
                      <a:noFill/>
                    </p:spPr>
                  </p:pic>
                </p:oleObj>
              </mc:Fallback>
            </mc:AlternateContent>
          </a:graphicData>
        </a:graphic>
      </p:graphicFrame>
    </p:spTree>
    <p:extLst>
      <p:ext uri="{BB962C8B-B14F-4D97-AF65-F5344CB8AC3E}">
        <p14:creationId xmlns:p14="http://schemas.microsoft.com/office/powerpoint/2010/main" val="308958911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a:latin typeface="黑体" panose="02010609060101010101" pitchFamily="49" charset="-122"/>
                <a:ea typeface="黑体" panose="02010609060101010101" pitchFamily="49" charset="-122"/>
              </a:rPr>
              <a:t>三种亲缘信息</a:t>
            </a:r>
            <a:r>
              <a:rPr lang="zh-CN" altLang="zh-CN" sz="4000" b="1" dirty="0" smtClean="0">
                <a:latin typeface="黑体" panose="02010609060101010101" pitchFamily="49" charset="-122"/>
                <a:ea typeface="黑体" panose="02010609060101010101" pitchFamily="49" charset="-122"/>
              </a:rPr>
              <a:t>数据</a:t>
            </a:r>
            <a:r>
              <a:rPr lang="zh-CN" altLang="en-US" sz="4000" b="1" dirty="0" smtClean="0">
                <a:latin typeface="黑体" panose="02010609060101010101" pitchFamily="49" charset="-122"/>
                <a:ea typeface="黑体" panose="02010609060101010101" pitchFamily="49" charset="-122"/>
              </a:rPr>
              <a:t>的选择指数</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052736"/>
            <a:ext cx="8229600" cy="2304256"/>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11.2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的全同胞家系中，假定还有每个全同胞家系的中亲值数据。中亲与群体均值的离差用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bF</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3</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w</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F</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，它们</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包含的育种值分别用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表示。现要估计全同胞后代家系中个体的育种值</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2" name="对象 11"/>
          <p:cNvGraphicFramePr>
            <a:graphicFrameLocks noChangeAspect="1"/>
          </p:cNvGraphicFramePr>
          <p:nvPr>
            <p:extLst>
              <p:ext uri="{D42A27DB-BD31-4B8C-83A1-F6EECF244321}">
                <p14:modId xmlns:p14="http://schemas.microsoft.com/office/powerpoint/2010/main" val="2870014109"/>
              </p:ext>
            </p:extLst>
          </p:nvPr>
        </p:nvGraphicFramePr>
        <p:xfrm>
          <a:off x="251520" y="3284984"/>
          <a:ext cx="2565074" cy="936104"/>
        </p:xfrm>
        <a:graphic>
          <a:graphicData uri="http://schemas.openxmlformats.org/presentationml/2006/ole">
            <mc:AlternateContent xmlns:mc="http://schemas.openxmlformats.org/markup-compatibility/2006">
              <mc:Choice xmlns:v="urn:schemas-microsoft-com:vml" Requires="v">
                <p:oleObj spid="_x0000_s50357" name="公式" r:id="rId3" imgW="1104900" imgH="393700" progId="Equation.3">
                  <p:embed/>
                </p:oleObj>
              </mc:Choice>
              <mc:Fallback>
                <p:oleObj name="公式" r:id="rId3" imgW="11049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3284984"/>
                        <a:ext cx="2565074" cy="936104"/>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3781381394"/>
              </p:ext>
            </p:extLst>
          </p:nvPr>
        </p:nvGraphicFramePr>
        <p:xfrm>
          <a:off x="2987824" y="3284984"/>
          <a:ext cx="3672408" cy="883325"/>
        </p:xfrm>
        <a:graphic>
          <a:graphicData uri="http://schemas.openxmlformats.org/presentationml/2006/ole">
            <mc:AlternateContent xmlns:mc="http://schemas.openxmlformats.org/markup-compatibility/2006">
              <mc:Choice xmlns:v="urn:schemas-microsoft-com:vml" Requires="v">
                <p:oleObj spid="_x0000_s50358" name="公式" r:id="rId5" imgW="1675673" imgH="393529" progId="Equation.3">
                  <p:embed/>
                </p:oleObj>
              </mc:Choice>
              <mc:Fallback>
                <p:oleObj name="公式" r:id="rId5" imgW="1675673" imgH="393529"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87824" y="3284984"/>
                        <a:ext cx="3672408" cy="883325"/>
                      </a:xfrm>
                      <a:prstGeom prst="rect">
                        <a:avLst/>
                      </a:prstGeom>
                      <a:noFill/>
                    </p:spPr>
                  </p:pic>
                </p:oleObj>
              </mc:Fallback>
            </mc:AlternateContent>
          </a:graphicData>
        </a:graphic>
      </p:graphicFrame>
      <p:graphicFrame>
        <p:nvGraphicFramePr>
          <p:cNvPr id="21" name="对象 20"/>
          <p:cNvGraphicFramePr>
            <a:graphicFrameLocks noChangeAspect="1"/>
          </p:cNvGraphicFramePr>
          <p:nvPr>
            <p:extLst>
              <p:ext uri="{D42A27DB-BD31-4B8C-83A1-F6EECF244321}">
                <p14:modId xmlns:p14="http://schemas.microsoft.com/office/powerpoint/2010/main" val="742892598"/>
              </p:ext>
            </p:extLst>
          </p:nvPr>
        </p:nvGraphicFramePr>
        <p:xfrm>
          <a:off x="6732240" y="3429000"/>
          <a:ext cx="2265589" cy="576064"/>
        </p:xfrm>
        <a:graphic>
          <a:graphicData uri="http://schemas.openxmlformats.org/presentationml/2006/ole">
            <mc:AlternateContent xmlns:mc="http://schemas.openxmlformats.org/markup-compatibility/2006">
              <mc:Choice xmlns:v="urn:schemas-microsoft-com:vml" Requires="v">
                <p:oleObj spid="_x0000_s50359" name="公式" r:id="rId7" imgW="927100" imgH="228600" progId="Equation.3">
                  <p:embed/>
                </p:oleObj>
              </mc:Choice>
              <mc:Fallback>
                <p:oleObj name="公式" r:id="rId7" imgW="927100" imgH="2286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32240" y="3429000"/>
                        <a:ext cx="2265589" cy="576064"/>
                      </a:xfrm>
                      <a:prstGeom prst="rect">
                        <a:avLst/>
                      </a:prstGeom>
                      <a:noFill/>
                    </p:spPr>
                  </p:pic>
                </p:oleObj>
              </mc:Fallback>
            </mc:AlternateContent>
          </a:graphicData>
        </a:graphic>
      </p:graphicFrame>
      <p:graphicFrame>
        <p:nvGraphicFramePr>
          <p:cNvPr id="23" name="对象 22"/>
          <p:cNvGraphicFramePr>
            <a:graphicFrameLocks noChangeAspect="1"/>
          </p:cNvGraphicFramePr>
          <p:nvPr>
            <p:extLst>
              <p:ext uri="{D42A27DB-BD31-4B8C-83A1-F6EECF244321}">
                <p14:modId xmlns:p14="http://schemas.microsoft.com/office/powerpoint/2010/main" val="388786831"/>
              </p:ext>
            </p:extLst>
          </p:nvPr>
        </p:nvGraphicFramePr>
        <p:xfrm>
          <a:off x="3059832" y="4293096"/>
          <a:ext cx="3269979" cy="548680"/>
        </p:xfrm>
        <a:graphic>
          <a:graphicData uri="http://schemas.openxmlformats.org/presentationml/2006/ole">
            <mc:AlternateContent xmlns:mc="http://schemas.openxmlformats.org/markup-compatibility/2006">
              <mc:Choice xmlns:v="urn:schemas-microsoft-com:vml" Requires="v">
                <p:oleObj spid="_x0000_s50360" name="公式" r:id="rId9" imgW="1409700" imgH="228600" progId="Equation.3">
                  <p:embed/>
                </p:oleObj>
              </mc:Choice>
              <mc:Fallback>
                <p:oleObj name="公式" r:id="rId9" imgW="1409700" imgH="2286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59832" y="4293096"/>
                        <a:ext cx="3269979" cy="548680"/>
                      </a:xfrm>
                      <a:prstGeom prst="rect">
                        <a:avLst/>
                      </a:prstGeom>
                      <a:noFill/>
                    </p:spPr>
                  </p:pic>
                </p:oleObj>
              </mc:Fallback>
            </mc:AlternateContent>
          </a:graphicData>
        </a:graphic>
      </p:graphicFrame>
      <p:graphicFrame>
        <p:nvGraphicFramePr>
          <p:cNvPr id="25" name="对象 24"/>
          <p:cNvGraphicFramePr>
            <a:graphicFrameLocks noChangeAspect="1"/>
          </p:cNvGraphicFramePr>
          <p:nvPr>
            <p:extLst>
              <p:ext uri="{D42A27DB-BD31-4B8C-83A1-F6EECF244321}">
                <p14:modId xmlns:p14="http://schemas.microsoft.com/office/powerpoint/2010/main" val="4079480596"/>
              </p:ext>
            </p:extLst>
          </p:nvPr>
        </p:nvGraphicFramePr>
        <p:xfrm>
          <a:off x="6732240" y="4221088"/>
          <a:ext cx="2300386" cy="576064"/>
        </p:xfrm>
        <a:graphic>
          <a:graphicData uri="http://schemas.openxmlformats.org/presentationml/2006/ole">
            <mc:AlternateContent xmlns:mc="http://schemas.openxmlformats.org/markup-compatibility/2006">
              <mc:Choice xmlns:v="urn:schemas-microsoft-com:vml" Requires="v">
                <p:oleObj spid="_x0000_s50361" name="公式" r:id="rId11" imgW="939800" imgH="228600" progId="Equation.3">
                  <p:embed/>
                </p:oleObj>
              </mc:Choice>
              <mc:Fallback>
                <p:oleObj name="公式" r:id="rId11" imgW="939800" imgH="22860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732240" y="4221088"/>
                        <a:ext cx="2300386" cy="576064"/>
                      </a:xfrm>
                      <a:prstGeom prst="rect">
                        <a:avLst/>
                      </a:prstGeom>
                      <a:noFill/>
                    </p:spPr>
                  </p:pic>
                </p:oleObj>
              </mc:Fallback>
            </mc:AlternateContent>
          </a:graphicData>
        </a:graphic>
      </p:graphicFrame>
      <p:graphicFrame>
        <p:nvGraphicFramePr>
          <p:cNvPr id="27" name="对象 26"/>
          <p:cNvGraphicFramePr>
            <a:graphicFrameLocks noChangeAspect="1"/>
          </p:cNvGraphicFramePr>
          <p:nvPr>
            <p:extLst>
              <p:ext uri="{D42A27DB-BD31-4B8C-83A1-F6EECF244321}">
                <p14:modId xmlns:p14="http://schemas.microsoft.com/office/powerpoint/2010/main" val="583415287"/>
              </p:ext>
            </p:extLst>
          </p:nvPr>
        </p:nvGraphicFramePr>
        <p:xfrm>
          <a:off x="4808329" y="5085184"/>
          <a:ext cx="4156159" cy="576064"/>
        </p:xfrm>
        <a:graphic>
          <a:graphicData uri="http://schemas.openxmlformats.org/presentationml/2006/ole">
            <mc:AlternateContent xmlns:mc="http://schemas.openxmlformats.org/markup-compatibility/2006">
              <mc:Choice xmlns:v="urn:schemas-microsoft-com:vml" Requires="v">
                <p:oleObj spid="_x0000_s50362" name="公式" r:id="rId13" imgW="1701800" imgH="228600" progId="Equation.3">
                  <p:embed/>
                </p:oleObj>
              </mc:Choice>
              <mc:Fallback>
                <p:oleObj name="公式" r:id="rId13" imgW="1701800" imgH="228600" progId="Equation.3">
                  <p:embed/>
                  <p:pic>
                    <p:nvPicPr>
                      <p:cNvPr id="0"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808329" y="5085184"/>
                        <a:ext cx="4156159" cy="576064"/>
                      </a:xfrm>
                      <a:prstGeom prst="rect">
                        <a:avLst/>
                      </a:prstGeom>
                      <a:noFill/>
                    </p:spPr>
                  </p:pic>
                </p:oleObj>
              </mc:Fallback>
            </mc:AlternateContent>
          </a:graphicData>
        </a:graphic>
      </p:graphicFrame>
    </p:spTree>
    <p:extLst>
      <p:ext uri="{BB962C8B-B14F-4D97-AF65-F5344CB8AC3E}">
        <p14:creationId xmlns:p14="http://schemas.microsoft.com/office/powerpoint/2010/main" val="5189188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78098"/>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遗传进度</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467544" y="1052736"/>
            <a:ext cx="8208912" cy="4464496"/>
          </a:xfrm>
        </p:spPr>
        <p:txBody>
          <a:bodyPr>
            <a:noAutofit/>
          </a:bodyPr>
          <a:lstStyle/>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等位基因</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频率定向改变，是最基本、最直接的选择效应</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。正是</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由于基因频率的改变，数量性状的群体</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均值才</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会在上下代之间出现差异</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所</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不同的是，控制数量性状的基因个数较多，个体的基因型不易区分，因此难以研究控制数量性状的基因频率在上下代之间的变化。但是，选择发生前后群体平均数的变化还是可以度量的，这就是遗传进度（</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genetic gain</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），也称选择响应（</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response to selection</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12511212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78098"/>
          </a:xfrm>
        </p:spPr>
        <p:txBody>
          <a:bodyPr>
            <a:noAutofit/>
          </a:bodyPr>
          <a:lstStyle/>
          <a:p>
            <a:r>
              <a:rPr lang="zh-CN" altLang="zh-CN" sz="4000" b="1" dirty="0">
                <a:latin typeface="黑体" panose="02010609060101010101" pitchFamily="49" charset="-122"/>
                <a:ea typeface="黑体" panose="02010609060101010101" pitchFamily="49" charset="-122"/>
              </a:rPr>
              <a:t>三种亲缘信息</a:t>
            </a:r>
            <a:r>
              <a:rPr lang="zh-CN" altLang="zh-CN" sz="4000" b="1" dirty="0" smtClean="0">
                <a:latin typeface="黑体" panose="02010609060101010101" pitchFamily="49" charset="-122"/>
                <a:ea typeface="黑体" panose="02010609060101010101" pitchFamily="49" charset="-122"/>
              </a:rPr>
              <a:t>数据</a:t>
            </a:r>
            <a:r>
              <a:rPr lang="zh-CN" altLang="en-US" sz="4000" b="1" dirty="0" smtClean="0">
                <a:latin typeface="黑体" panose="02010609060101010101" pitchFamily="49" charset="-122"/>
                <a:ea typeface="黑体" panose="02010609060101010101" pitchFamily="49" charset="-122"/>
              </a:rPr>
              <a:t>的选择指数</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980728"/>
            <a:ext cx="8229600" cy="576063"/>
          </a:xfrm>
        </p:spPr>
        <p:txBody>
          <a:bodyPr>
            <a:normAutofit lnSpcReduction="10000"/>
          </a:bodyPr>
          <a:lstStyle/>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数据中的育种值</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与待估育种值</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H</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的斜方差</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29" name="对象 28"/>
          <p:cNvGraphicFramePr>
            <a:graphicFrameLocks noChangeAspect="1"/>
          </p:cNvGraphicFramePr>
          <p:nvPr>
            <p:extLst>
              <p:ext uri="{D42A27DB-BD31-4B8C-83A1-F6EECF244321}">
                <p14:modId xmlns:p14="http://schemas.microsoft.com/office/powerpoint/2010/main" val="287772176"/>
              </p:ext>
            </p:extLst>
          </p:nvPr>
        </p:nvGraphicFramePr>
        <p:xfrm>
          <a:off x="755577" y="1412775"/>
          <a:ext cx="3024336" cy="1052304"/>
        </p:xfrm>
        <a:graphic>
          <a:graphicData uri="http://schemas.openxmlformats.org/presentationml/2006/ole">
            <mc:AlternateContent xmlns:mc="http://schemas.openxmlformats.org/markup-compatibility/2006">
              <mc:Choice xmlns:v="urn:schemas-microsoft-com:vml" Requires="v">
                <p:oleObj spid="_x0000_s51317" name="公式" r:id="rId3" imgW="1143000" imgH="393700" progId="Equation.3">
                  <p:embed/>
                </p:oleObj>
              </mc:Choice>
              <mc:Fallback>
                <p:oleObj name="公式" r:id="rId3" imgW="1143000" imgH="3937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7" y="1412775"/>
                        <a:ext cx="3024336" cy="1052304"/>
                      </a:xfrm>
                      <a:prstGeom prst="rect">
                        <a:avLst/>
                      </a:prstGeom>
                      <a:noFill/>
                    </p:spPr>
                  </p:pic>
                </p:oleObj>
              </mc:Fallback>
            </mc:AlternateContent>
          </a:graphicData>
        </a:graphic>
      </p:graphicFrame>
      <p:graphicFrame>
        <p:nvGraphicFramePr>
          <p:cNvPr id="31" name="对象 30"/>
          <p:cNvGraphicFramePr>
            <a:graphicFrameLocks noChangeAspect="1"/>
          </p:cNvGraphicFramePr>
          <p:nvPr>
            <p:extLst>
              <p:ext uri="{D42A27DB-BD31-4B8C-83A1-F6EECF244321}">
                <p14:modId xmlns:p14="http://schemas.microsoft.com/office/powerpoint/2010/main" val="2066312603"/>
              </p:ext>
            </p:extLst>
          </p:nvPr>
        </p:nvGraphicFramePr>
        <p:xfrm>
          <a:off x="4427985" y="1628799"/>
          <a:ext cx="3816424" cy="626956"/>
        </p:xfrm>
        <a:graphic>
          <a:graphicData uri="http://schemas.openxmlformats.org/presentationml/2006/ole">
            <mc:AlternateContent xmlns:mc="http://schemas.openxmlformats.org/markup-compatibility/2006">
              <mc:Choice xmlns:v="urn:schemas-microsoft-com:vml" Requires="v">
                <p:oleObj spid="_x0000_s51318" name="公式" r:id="rId5" imgW="1435100" imgH="228600" progId="Equation.3">
                  <p:embed/>
                </p:oleObj>
              </mc:Choice>
              <mc:Fallback>
                <p:oleObj name="公式" r:id="rId5" imgW="14351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27985" y="1628799"/>
                        <a:ext cx="3816424" cy="626956"/>
                      </a:xfrm>
                      <a:prstGeom prst="rect">
                        <a:avLst/>
                      </a:prstGeom>
                      <a:noFill/>
                    </p:spPr>
                  </p:pic>
                </p:oleObj>
              </mc:Fallback>
            </mc:AlternateContent>
          </a:graphicData>
        </a:graphic>
      </p:graphicFrame>
      <p:graphicFrame>
        <p:nvGraphicFramePr>
          <p:cNvPr id="33" name="对象 32"/>
          <p:cNvGraphicFramePr>
            <a:graphicFrameLocks noChangeAspect="1"/>
          </p:cNvGraphicFramePr>
          <p:nvPr>
            <p:extLst>
              <p:ext uri="{D42A27DB-BD31-4B8C-83A1-F6EECF244321}">
                <p14:modId xmlns:p14="http://schemas.microsoft.com/office/powerpoint/2010/main" val="2821991595"/>
              </p:ext>
            </p:extLst>
          </p:nvPr>
        </p:nvGraphicFramePr>
        <p:xfrm>
          <a:off x="755576" y="2492895"/>
          <a:ext cx="4680520" cy="634576"/>
        </p:xfrm>
        <a:graphic>
          <a:graphicData uri="http://schemas.openxmlformats.org/presentationml/2006/ole">
            <mc:AlternateContent xmlns:mc="http://schemas.openxmlformats.org/markup-compatibility/2006">
              <mc:Choice xmlns:v="urn:schemas-microsoft-com:vml" Requires="v">
                <p:oleObj spid="_x0000_s51319" name="公式" r:id="rId7" imgW="1739900" imgH="228600" progId="Equation.3">
                  <p:embed/>
                </p:oleObj>
              </mc:Choice>
              <mc:Fallback>
                <p:oleObj name="公式" r:id="rId7" imgW="173990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5576" y="2492895"/>
                        <a:ext cx="4680520" cy="634576"/>
                      </a:xfrm>
                      <a:prstGeom prst="rect">
                        <a:avLst/>
                      </a:prstGeom>
                      <a:noFill/>
                    </p:spPr>
                  </p:pic>
                </p:oleObj>
              </mc:Fallback>
            </mc:AlternateContent>
          </a:graphicData>
        </a:graphic>
      </p:graphicFrame>
      <p:graphicFrame>
        <p:nvGraphicFramePr>
          <p:cNvPr id="5" name="对象 4"/>
          <p:cNvGraphicFramePr>
            <a:graphicFrameLocks noChangeAspect="1"/>
          </p:cNvGraphicFramePr>
          <p:nvPr>
            <p:extLst>
              <p:ext uri="{D42A27DB-BD31-4B8C-83A1-F6EECF244321}">
                <p14:modId xmlns:p14="http://schemas.microsoft.com/office/powerpoint/2010/main" val="3285260096"/>
              </p:ext>
            </p:extLst>
          </p:nvPr>
        </p:nvGraphicFramePr>
        <p:xfrm>
          <a:off x="755576" y="3212975"/>
          <a:ext cx="7575439" cy="3096344"/>
        </p:xfrm>
        <a:graphic>
          <a:graphicData uri="http://schemas.openxmlformats.org/presentationml/2006/ole">
            <mc:AlternateContent xmlns:mc="http://schemas.openxmlformats.org/markup-compatibility/2006">
              <mc:Choice xmlns:v="urn:schemas-microsoft-com:vml" Requires="v">
                <p:oleObj spid="_x0000_s51320" name="公式" r:id="rId9" imgW="2819400" imgH="1143000" progId="Equation.3">
                  <p:embed/>
                </p:oleObj>
              </mc:Choice>
              <mc:Fallback>
                <p:oleObj name="公式" r:id="rId9" imgW="2819400" imgH="1143000" progId="Equation.3">
                  <p:embed/>
                  <p:pic>
                    <p:nvPicPr>
                      <p:cNvPr id="0"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55576" y="3212975"/>
                        <a:ext cx="7575439" cy="3096344"/>
                      </a:xfrm>
                      <a:prstGeom prst="rect">
                        <a:avLst/>
                      </a:prstGeom>
                      <a:noFill/>
                    </p:spPr>
                  </p:pic>
                </p:oleObj>
              </mc:Fallback>
            </mc:AlternateContent>
          </a:graphicData>
        </a:graphic>
      </p:graphicFrame>
    </p:spTree>
    <p:extLst>
      <p:ext uri="{BB962C8B-B14F-4D97-AF65-F5344CB8AC3E}">
        <p14:creationId xmlns:p14="http://schemas.microsoft.com/office/powerpoint/2010/main" val="364831607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634082"/>
          </a:xfrm>
        </p:spPr>
        <p:txBody>
          <a:bodyPr>
            <a:noAutofit/>
          </a:bodyPr>
          <a:lstStyle/>
          <a:p>
            <a:r>
              <a:rPr lang="zh-CN" altLang="zh-CN" sz="4000" b="1" dirty="0">
                <a:latin typeface="黑体" panose="02010609060101010101" pitchFamily="49" charset="-122"/>
                <a:ea typeface="黑体" panose="02010609060101010101" pitchFamily="49" charset="-122"/>
              </a:rPr>
              <a:t>三种亲缘信息</a:t>
            </a:r>
            <a:r>
              <a:rPr lang="zh-CN" altLang="zh-CN" sz="4000" b="1" dirty="0" smtClean="0">
                <a:latin typeface="黑体" panose="02010609060101010101" pitchFamily="49" charset="-122"/>
                <a:ea typeface="黑体" panose="02010609060101010101" pitchFamily="49" charset="-122"/>
              </a:rPr>
              <a:t>数据</a:t>
            </a:r>
            <a:r>
              <a:rPr lang="zh-CN" altLang="en-US" sz="4000" b="1" dirty="0" smtClean="0">
                <a:latin typeface="黑体" panose="02010609060101010101" pitchFamily="49" charset="-122"/>
                <a:ea typeface="黑体" panose="02010609060101010101" pitchFamily="49" charset="-122"/>
              </a:rPr>
              <a:t>的选择指数</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980728"/>
            <a:ext cx="8075240" cy="2232248"/>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把表型方差、遗传力、加性方差和家系间相关的估计值，以及</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带入上面的方程组，就得到最终的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选择指数。</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从三个系数的估计值可以看出，家系效应在选择指数中的重要性远高于中亲效应和家系内效应</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 </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1365726772"/>
              </p:ext>
            </p:extLst>
          </p:nvPr>
        </p:nvGraphicFramePr>
        <p:xfrm>
          <a:off x="755576" y="3356991"/>
          <a:ext cx="4898776" cy="1656184"/>
        </p:xfrm>
        <a:graphic>
          <a:graphicData uri="http://schemas.openxmlformats.org/presentationml/2006/ole">
            <mc:AlternateContent xmlns:mc="http://schemas.openxmlformats.org/markup-compatibility/2006">
              <mc:Choice xmlns:v="urn:schemas-microsoft-com:vml" Requires="v">
                <p:oleObj spid="_x0000_s52309" name="公式" r:id="rId3" imgW="2108200" imgH="711200" progId="Equation.3">
                  <p:embed/>
                </p:oleObj>
              </mc:Choice>
              <mc:Fallback>
                <p:oleObj name="公式" r:id="rId3" imgW="2108200" imgH="7112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3356991"/>
                        <a:ext cx="4898776" cy="1656184"/>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1262222286"/>
              </p:ext>
            </p:extLst>
          </p:nvPr>
        </p:nvGraphicFramePr>
        <p:xfrm>
          <a:off x="5941128" y="3356991"/>
          <a:ext cx="2328204" cy="1656184"/>
        </p:xfrm>
        <a:graphic>
          <a:graphicData uri="http://schemas.openxmlformats.org/presentationml/2006/ole">
            <mc:AlternateContent xmlns:mc="http://schemas.openxmlformats.org/markup-compatibility/2006">
              <mc:Choice xmlns:v="urn:schemas-microsoft-com:vml" Requires="v">
                <p:oleObj spid="_x0000_s52310" name="公式" r:id="rId5" imgW="1002865" imgH="710891" progId="Equation.3">
                  <p:embed/>
                </p:oleObj>
              </mc:Choice>
              <mc:Fallback>
                <p:oleObj name="公式" r:id="rId5" imgW="1002865" imgH="710891"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41128" y="3356991"/>
                        <a:ext cx="2328204" cy="1656184"/>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2146396721"/>
              </p:ext>
            </p:extLst>
          </p:nvPr>
        </p:nvGraphicFramePr>
        <p:xfrm>
          <a:off x="755577" y="5229199"/>
          <a:ext cx="5328592" cy="578268"/>
        </p:xfrm>
        <a:graphic>
          <a:graphicData uri="http://schemas.openxmlformats.org/presentationml/2006/ole">
            <mc:AlternateContent xmlns:mc="http://schemas.openxmlformats.org/markup-compatibility/2006">
              <mc:Choice xmlns:v="urn:schemas-microsoft-com:vml" Requires="v">
                <p:oleObj spid="_x0000_s52311" name="公式" r:id="rId7" imgW="2171700" imgH="228600" progId="Equation.3">
                  <p:embed/>
                </p:oleObj>
              </mc:Choice>
              <mc:Fallback>
                <p:oleObj name="公式" r:id="rId7" imgW="2171700" imgH="2286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5577" y="5229199"/>
                        <a:ext cx="5328592" cy="578268"/>
                      </a:xfrm>
                      <a:prstGeom prst="rect">
                        <a:avLst/>
                      </a:prstGeom>
                      <a:noFill/>
                    </p:spPr>
                  </p:pic>
                </p:oleObj>
              </mc:Fallback>
            </mc:AlternateContent>
          </a:graphicData>
        </a:graphic>
      </p:graphicFrame>
    </p:spTree>
    <p:extLst>
      <p:ext uri="{BB962C8B-B14F-4D97-AF65-F5344CB8AC3E}">
        <p14:creationId xmlns:p14="http://schemas.microsoft.com/office/powerpoint/2010/main" val="102847816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04664"/>
            <a:ext cx="8229600" cy="720080"/>
          </a:xfrm>
        </p:spPr>
        <p:txBody>
          <a:bodyPr>
            <a:noAutofit/>
          </a:bodyPr>
          <a:lstStyle/>
          <a:p>
            <a:r>
              <a:rPr lang="zh-CN" altLang="en-US" sz="3600" b="1" dirty="0" smtClean="0">
                <a:latin typeface="黑体" panose="02010609060101010101" pitchFamily="49" charset="-122"/>
                <a:ea typeface="黑体" panose="02010609060101010101" pitchFamily="49" charset="-122"/>
              </a:rPr>
              <a:t>选择指数的方差及其与育种值的协方差</a:t>
            </a:r>
            <a:endParaRPr lang="zh-CN" altLang="en-US" sz="3600" b="1" dirty="0">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13" name="对象 12"/>
          <p:cNvGraphicFramePr>
            <a:graphicFrameLocks noChangeAspect="1"/>
          </p:cNvGraphicFramePr>
          <p:nvPr>
            <p:extLst>
              <p:ext uri="{D42A27DB-BD31-4B8C-83A1-F6EECF244321}">
                <p14:modId xmlns:p14="http://schemas.microsoft.com/office/powerpoint/2010/main" val="3675278780"/>
              </p:ext>
            </p:extLst>
          </p:nvPr>
        </p:nvGraphicFramePr>
        <p:xfrm>
          <a:off x="1115616" y="1412776"/>
          <a:ext cx="6472237" cy="1439863"/>
        </p:xfrm>
        <a:graphic>
          <a:graphicData uri="http://schemas.openxmlformats.org/presentationml/2006/ole">
            <mc:AlternateContent xmlns:mc="http://schemas.openxmlformats.org/markup-compatibility/2006">
              <mc:Choice xmlns:v="urn:schemas-microsoft-com:vml" Requires="v">
                <p:oleObj spid="_x0000_s53303" name="公式" r:id="rId3" imgW="2234880" imgH="482400" progId="Equation.3">
                  <p:embed/>
                </p:oleObj>
              </mc:Choice>
              <mc:Fallback>
                <p:oleObj name="公式" r:id="rId3" imgW="2234880" imgH="482400" progId="Equation.3">
                  <p:embed/>
                  <p:pic>
                    <p:nvPicPr>
                      <p:cNvPr id="0" name="Object 1"/>
                      <p:cNvPicPr>
                        <a:picLocks noChangeAspect="1" noChangeArrowheads="1"/>
                      </p:cNvPicPr>
                      <p:nvPr/>
                    </p:nvPicPr>
                    <p:blipFill>
                      <a:blip r:embed="rId4"/>
                      <a:srcRect/>
                      <a:stretch>
                        <a:fillRect/>
                      </a:stretch>
                    </p:blipFill>
                    <p:spPr bwMode="auto">
                      <a:xfrm>
                        <a:off x="1115616" y="1412776"/>
                        <a:ext cx="6472237" cy="1439863"/>
                      </a:xfrm>
                      <a:prstGeom prst="rect">
                        <a:avLst/>
                      </a:prstGeom>
                      <a:noFill/>
                    </p:spPr>
                  </p:pic>
                </p:oleObj>
              </mc:Fallback>
            </mc:AlternateContent>
          </a:graphicData>
        </a:graphic>
      </p:graphicFrame>
      <p:graphicFrame>
        <p:nvGraphicFramePr>
          <p:cNvPr id="15" name="对象 14"/>
          <p:cNvGraphicFramePr>
            <a:graphicFrameLocks noChangeAspect="1"/>
          </p:cNvGraphicFramePr>
          <p:nvPr>
            <p:extLst>
              <p:ext uri="{D42A27DB-BD31-4B8C-83A1-F6EECF244321}">
                <p14:modId xmlns:p14="http://schemas.microsoft.com/office/powerpoint/2010/main" val="1410495873"/>
              </p:ext>
            </p:extLst>
          </p:nvPr>
        </p:nvGraphicFramePr>
        <p:xfrm>
          <a:off x="1081928" y="3205485"/>
          <a:ext cx="7306496" cy="1663675"/>
        </p:xfrm>
        <a:graphic>
          <a:graphicData uri="http://schemas.openxmlformats.org/presentationml/2006/ole">
            <mc:AlternateContent xmlns:mc="http://schemas.openxmlformats.org/markup-compatibility/2006">
              <mc:Choice xmlns:v="urn:schemas-microsoft-com:vml" Requires="v">
                <p:oleObj spid="_x0000_s53304" name="公式" r:id="rId5" imgW="2184120" imgH="482400" progId="Equation.3">
                  <p:embed/>
                </p:oleObj>
              </mc:Choice>
              <mc:Fallback>
                <p:oleObj name="公式" r:id="rId5" imgW="2184120" imgH="482400" progId="Equation.3">
                  <p:embed/>
                  <p:pic>
                    <p:nvPicPr>
                      <p:cNvPr id="0" name="Object 3"/>
                      <p:cNvPicPr>
                        <a:picLocks noChangeAspect="1" noChangeArrowheads="1"/>
                      </p:cNvPicPr>
                      <p:nvPr/>
                    </p:nvPicPr>
                    <p:blipFill>
                      <a:blip r:embed="rId6"/>
                      <a:srcRect/>
                      <a:stretch>
                        <a:fillRect/>
                      </a:stretch>
                    </p:blipFill>
                    <p:spPr bwMode="auto">
                      <a:xfrm>
                        <a:off x="1081928" y="3205485"/>
                        <a:ext cx="7306496" cy="1663675"/>
                      </a:xfrm>
                      <a:prstGeom prst="rect">
                        <a:avLst/>
                      </a:prstGeom>
                      <a:noFill/>
                    </p:spPr>
                  </p:pic>
                </p:oleObj>
              </mc:Fallback>
            </mc:AlternateContent>
          </a:graphicData>
        </a:graphic>
      </p:graphicFrame>
    </p:spTree>
    <p:extLst>
      <p:ext uri="{BB962C8B-B14F-4D97-AF65-F5344CB8AC3E}">
        <p14:creationId xmlns:p14="http://schemas.microsoft.com/office/powerpoint/2010/main" val="212179651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1296144"/>
          </a:xfrm>
        </p:spPr>
        <p:txBody>
          <a:bodyPr>
            <a:noAutofit/>
          </a:bodyPr>
          <a:lstStyle/>
          <a:p>
            <a:r>
              <a:rPr lang="zh-CN" altLang="en-US" sz="4000" b="1" dirty="0" smtClean="0">
                <a:latin typeface="黑体" panose="02010609060101010101" pitchFamily="49" charset="-122"/>
                <a:ea typeface="黑体" panose="02010609060101010101" pitchFamily="49" charset="-122"/>
              </a:rPr>
              <a:t>选择指数的遗传力及其与育种值的相关系数</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3047228452"/>
              </p:ext>
            </p:extLst>
          </p:nvPr>
        </p:nvGraphicFramePr>
        <p:xfrm>
          <a:off x="783548" y="1772816"/>
          <a:ext cx="5228612" cy="1383020"/>
        </p:xfrm>
        <a:graphic>
          <a:graphicData uri="http://schemas.openxmlformats.org/presentationml/2006/ole">
            <mc:AlternateContent xmlns:mc="http://schemas.openxmlformats.org/markup-compatibility/2006">
              <mc:Choice xmlns:v="urn:schemas-microsoft-com:vml" Requires="v">
                <p:oleObj spid="_x0000_s54351" name="公式" r:id="rId3" imgW="1663700" imgH="431800" progId="Equation.3">
                  <p:embed/>
                </p:oleObj>
              </mc:Choice>
              <mc:Fallback>
                <p:oleObj name="公式" r:id="rId3" imgW="1663700" imgH="431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3548" y="1772816"/>
                        <a:ext cx="5228612" cy="1383020"/>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3886605896"/>
              </p:ext>
            </p:extLst>
          </p:nvPr>
        </p:nvGraphicFramePr>
        <p:xfrm>
          <a:off x="755576" y="3212976"/>
          <a:ext cx="6091600" cy="1512168"/>
        </p:xfrm>
        <a:graphic>
          <a:graphicData uri="http://schemas.openxmlformats.org/presentationml/2006/ole">
            <mc:AlternateContent xmlns:mc="http://schemas.openxmlformats.org/markup-compatibility/2006">
              <mc:Choice xmlns:v="urn:schemas-microsoft-com:vml" Requires="v">
                <p:oleObj spid="_x0000_s54352" name="公式" r:id="rId5" imgW="2019300" imgH="495300" progId="Equation.3">
                  <p:embed/>
                </p:oleObj>
              </mc:Choice>
              <mc:Fallback>
                <p:oleObj name="公式" r:id="rId5" imgW="2019300" imgH="495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576" y="3212976"/>
                        <a:ext cx="6091600" cy="1512168"/>
                      </a:xfrm>
                      <a:prstGeom prst="rect">
                        <a:avLst/>
                      </a:prstGeom>
                      <a:noFill/>
                    </p:spPr>
                  </p:pic>
                </p:oleObj>
              </mc:Fallback>
            </mc:AlternateContent>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1734816770"/>
              </p:ext>
            </p:extLst>
          </p:nvPr>
        </p:nvGraphicFramePr>
        <p:xfrm>
          <a:off x="755576" y="4863929"/>
          <a:ext cx="2448272" cy="1301375"/>
        </p:xfrm>
        <a:graphic>
          <a:graphicData uri="http://schemas.openxmlformats.org/presentationml/2006/ole">
            <mc:AlternateContent xmlns:mc="http://schemas.openxmlformats.org/markup-compatibility/2006">
              <mc:Choice xmlns:v="urn:schemas-microsoft-com:vml" Requires="v">
                <p:oleObj spid="_x0000_s54353" name="公式" r:id="rId7" imgW="825500" imgH="431800" progId="Equation.3">
                  <p:embed/>
                </p:oleObj>
              </mc:Choice>
              <mc:Fallback>
                <p:oleObj name="公式" r:id="rId7" imgW="825500" imgH="4318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5576" y="4863929"/>
                        <a:ext cx="2448272" cy="1301375"/>
                      </a:xfrm>
                      <a:prstGeom prst="rect">
                        <a:avLst/>
                      </a:prstGeom>
                      <a:noFill/>
                    </p:spPr>
                  </p:pic>
                </p:oleObj>
              </mc:Fallback>
            </mc:AlternateContent>
          </a:graphicData>
        </a:graphic>
      </p:graphicFrame>
    </p:spTree>
    <p:extLst>
      <p:ext uri="{BB962C8B-B14F-4D97-AF65-F5344CB8AC3E}">
        <p14:creationId xmlns:p14="http://schemas.microsoft.com/office/powerpoint/2010/main" val="391845149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zh-CN" altLang="en-US" sz="4000" b="1" dirty="0">
                <a:latin typeface="黑体" panose="02010609060101010101" pitchFamily="49" charset="-122"/>
                <a:ea typeface="黑体" panose="02010609060101010101" pitchFamily="49" charset="-122"/>
              </a:rPr>
              <a:t>指数</a:t>
            </a:r>
            <a:r>
              <a:rPr lang="zh-CN" altLang="en-US" sz="4000" b="1" dirty="0" smtClean="0">
                <a:latin typeface="黑体" panose="02010609060101010101" pitchFamily="49" charset="-122"/>
                <a:ea typeface="黑体" panose="02010609060101010101" pitchFamily="49" charset="-122"/>
              </a:rPr>
              <a:t>选择引起的遗传进度</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28"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0"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2"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5" name="对象 14"/>
          <p:cNvGraphicFramePr>
            <a:graphicFrameLocks noChangeAspect="1"/>
          </p:cNvGraphicFramePr>
          <p:nvPr>
            <p:extLst>
              <p:ext uri="{D42A27DB-BD31-4B8C-83A1-F6EECF244321}">
                <p14:modId xmlns:p14="http://schemas.microsoft.com/office/powerpoint/2010/main" val="3918079268"/>
              </p:ext>
            </p:extLst>
          </p:nvPr>
        </p:nvGraphicFramePr>
        <p:xfrm>
          <a:off x="539552" y="1484784"/>
          <a:ext cx="8108677" cy="1224136"/>
        </p:xfrm>
        <a:graphic>
          <a:graphicData uri="http://schemas.openxmlformats.org/presentationml/2006/ole">
            <mc:AlternateContent xmlns:mc="http://schemas.openxmlformats.org/markup-compatibility/2006">
              <mc:Choice xmlns:v="urn:schemas-microsoft-com:vml" Requires="v">
                <p:oleObj spid="_x0000_s55323" name="公式" r:id="rId3" imgW="2616200" imgH="393700" progId="Equation.3">
                  <p:embed/>
                </p:oleObj>
              </mc:Choice>
              <mc:Fallback>
                <p:oleObj name="公式" r:id="rId3" imgW="26162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1484784"/>
                        <a:ext cx="8108677" cy="1224136"/>
                      </a:xfrm>
                      <a:prstGeom prst="rect">
                        <a:avLst/>
                      </a:prstGeom>
                      <a:noFill/>
                    </p:spPr>
                  </p:pic>
                </p:oleObj>
              </mc:Fallback>
            </mc:AlternateContent>
          </a:graphicData>
        </a:graphic>
      </p:graphicFrame>
    </p:spTree>
    <p:extLst>
      <p:ext uri="{BB962C8B-B14F-4D97-AF65-F5344CB8AC3E}">
        <p14:creationId xmlns:p14="http://schemas.microsoft.com/office/powerpoint/2010/main" val="81816504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31640" y="188640"/>
            <a:ext cx="6552728" cy="792088"/>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表</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11.2</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数据</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为例</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内容占位符 4"/>
          <p:cNvSpPr>
            <a:spLocks noGrp="1"/>
          </p:cNvSpPr>
          <p:nvPr>
            <p:ph idx="1"/>
          </p:nvPr>
        </p:nvSpPr>
        <p:spPr>
          <a:xfrm>
            <a:off x="457200" y="4581128"/>
            <a:ext cx="8229600" cy="2016225"/>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选择指数的方差等于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3.1554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，遗传力等于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0.3793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，选择指数与育种值之间的相关系数等于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0.6158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。指数选择相对于混合选择的效率为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1.0598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11.30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前面的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系数给</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出的结果完全</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相等。</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8"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0"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2"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6" name="对象 15"/>
          <p:cNvGraphicFramePr>
            <a:graphicFrameLocks noChangeAspect="1"/>
          </p:cNvGraphicFramePr>
          <p:nvPr>
            <p:extLst>
              <p:ext uri="{D42A27DB-BD31-4B8C-83A1-F6EECF244321}">
                <p14:modId xmlns:p14="http://schemas.microsoft.com/office/powerpoint/2010/main" val="2077481441"/>
              </p:ext>
            </p:extLst>
          </p:nvPr>
        </p:nvGraphicFramePr>
        <p:xfrm>
          <a:off x="251520" y="1124744"/>
          <a:ext cx="4077622" cy="1296144"/>
        </p:xfrm>
        <a:graphic>
          <a:graphicData uri="http://schemas.openxmlformats.org/presentationml/2006/ole">
            <mc:AlternateContent xmlns:mc="http://schemas.openxmlformats.org/markup-compatibility/2006">
              <mc:Choice xmlns:v="urn:schemas-microsoft-com:vml" Requires="v">
                <p:oleObj spid="_x0000_s56477" name="公式" r:id="rId3" imgW="1600200" imgH="508000" progId="Equation.3">
                  <p:embed/>
                </p:oleObj>
              </mc:Choice>
              <mc:Fallback>
                <p:oleObj name="公式" r:id="rId3" imgW="1600200" imgH="5080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1124744"/>
                        <a:ext cx="4077622" cy="1296144"/>
                      </a:xfrm>
                      <a:prstGeom prst="rect">
                        <a:avLst/>
                      </a:prstGeom>
                      <a:noFill/>
                    </p:spPr>
                  </p:pic>
                </p:oleObj>
              </mc:Fallback>
            </mc:AlternateContent>
          </a:graphicData>
        </a:graphic>
      </p:graphicFrame>
      <p:sp>
        <p:nvSpPr>
          <p:cNvPr id="1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8" name="对象 17"/>
          <p:cNvGraphicFramePr>
            <a:graphicFrameLocks noChangeAspect="1"/>
          </p:cNvGraphicFramePr>
          <p:nvPr>
            <p:extLst>
              <p:ext uri="{D42A27DB-BD31-4B8C-83A1-F6EECF244321}">
                <p14:modId xmlns:p14="http://schemas.microsoft.com/office/powerpoint/2010/main" val="745733395"/>
              </p:ext>
            </p:extLst>
          </p:nvPr>
        </p:nvGraphicFramePr>
        <p:xfrm>
          <a:off x="4572000" y="1196752"/>
          <a:ext cx="4469344" cy="1080120"/>
        </p:xfrm>
        <a:graphic>
          <a:graphicData uri="http://schemas.openxmlformats.org/presentationml/2006/ole">
            <mc:AlternateContent xmlns:mc="http://schemas.openxmlformats.org/markup-compatibility/2006">
              <mc:Choice xmlns:v="urn:schemas-microsoft-com:vml" Requires="v">
                <p:oleObj spid="_x0000_s56478" name="公式" r:id="rId5" imgW="2044700" imgH="482600" progId="Equation.3">
                  <p:embed/>
                </p:oleObj>
              </mc:Choice>
              <mc:Fallback>
                <p:oleObj name="公式" r:id="rId5" imgW="2044700" imgH="482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0" y="1196752"/>
                        <a:ext cx="4469344" cy="1080120"/>
                      </a:xfrm>
                      <a:prstGeom prst="rect">
                        <a:avLst/>
                      </a:prstGeom>
                      <a:noFill/>
                    </p:spPr>
                  </p:pic>
                </p:oleObj>
              </mc:Fallback>
            </mc:AlternateContent>
          </a:graphicData>
        </a:graphic>
      </p:graphicFrame>
      <p:sp>
        <p:nvSpPr>
          <p:cNvPr id="19"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0" name="对象 19"/>
          <p:cNvGraphicFramePr>
            <a:graphicFrameLocks noChangeAspect="1"/>
          </p:cNvGraphicFramePr>
          <p:nvPr>
            <p:extLst>
              <p:ext uri="{D42A27DB-BD31-4B8C-83A1-F6EECF244321}">
                <p14:modId xmlns:p14="http://schemas.microsoft.com/office/powerpoint/2010/main" val="3909509768"/>
              </p:ext>
            </p:extLst>
          </p:nvPr>
        </p:nvGraphicFramePr>
        <p:xfrm>
          <a:off x="251520" y="2636912"/>
          <a:ext cx="4156159" cy="576064"/>
        </p:xfrm>
        <a:graphic>
          <a:graphicData uri="http://schemas.openxmlformats.org/presentationml/2006/ole">
            <mc:AlternateContent xmlns:mc="http://schemas.openxmlformats.org/markup-compatibility/2006">
              <mc:Choice xmlns:v="urn:schemas-microsoft-com:vml" Requires="v">
                <p:oleObj spid="_x0000_s56479" name="公式" r:id="rId7" imgW="1701800" imgH="228600" progId="Equation.3">
                  <p:embed/>
                </p:oleObj>
              </mc:Choice>
              <mc:Fallback>
                <p:oleObj name="公式" r:id="rId7" imgW="1701800" imgH="2286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1520" y="2636912"/>
                        <a:ext cx="4156159" cy="576064"/>
                      </a:xfrm>
                      <a:prstGeom prst="rect">
                        <a:avLst/>
                      </a:prstGeom>
                      <a:noFill/>
                    </p:spPr>
                  </p:pic>
                </p:oleObj>
              </mc:Fallback>
            </mc:AlternateContent>
          </a:graphicData>
        </a:graphic>
      </p:graphicFrame>
      <p:sp>
        <p:nvSpPr>
          <p:cNvPr id="21"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2" name="对象 21"/>
          <p:cNvGraphicFramePr>
            <a:graphicFrameLocks noChangeAspect="1"/>
          </p:cNvGraphicFramePr>
          <p:nvPr>
            <p:extLst>
              <p:ext uri="{D42A27DB-BD31-4B8C-83A1-F6EECF244321}">
                <p14:modId xmlns:p14="http://schemas.microsoft.com/office/powerpoint/2010/main" val="1668933811"/>
              </p:ext>
            </p:extLst>
          </p:nvPr>
        </p:nvGraphicFramePr>
        <p:xfrm>
          <a:off x="4907175" y="2420888"/>
          <a:ext cx="2649790" cy="1080120"/>
        </p:xfrm>
        <a:graphic>
          <a:graphicData uri="http://schemas.openxmlformats.org/presentationml/2006/ole">
            <mc:AlternateContent xmlns:mc="http://schemas.openxmlformats.org/markup-compatibility/2006">
              <mc:Choice xmlns:v="urn:schemas-microsoft-com:vml" Requires="v">
                <p:oleObj spid="_x0000_s56480" name="公式" r:id="rId9" imgW="1079032" imgH="431613" progId="Equation.3">
                  <p:embed/>
                </p:oleObj>
              </mc:Choice>
              <mc:Fallback>
                <p:oleObj name="公式" r:id="rId9" imgW="1079032" imgH="431613"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07175" y="2420888"/>
                        <a:ext cx="2649790" cy="1080120"/>
                      </a:xfrm>
                      <a:prstGeom prst="rect">
                        <a:avLst/>
                      </a:prstGeom>
                      <a:noFill/>
                    </p:spPr>
                  </p:pic>
                </p:oleObj>
              </mc:Fallback>
            </mc:AlternateContent>
          </a:graphicData>
        </a:graphic>
      </p:graphicFrame>
      <p:sp>
        <p:nvSpPr>
          <p:cNvPr id="23"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4" name="对象 23"/>
          <p:cNvGraphicFramePr>
            <a:graphicFrameLocks noChangeAspect="1"/>
          </p:cNvGraphicFramePr>
          <p:nvPr>
            <p:extLst>
              <p:ext uri="{D42A27DB-BD31-4B8C-83A1-F6EECF244321}">
                <p14:modId xmlns:p14="http://schemas.microsoft.com/office/powerpoint/2010/main" val="3518920250"/>
              </p:ext>
            </p:extLst>
          </p:nvPr>
        </p:nvGraphicFramePr>
        <p:xfrm>
          <a:off x="1029821" y="3284984"/>
          <a:ext cx="3013258" cy="1224136"/>
        </p:xfrm>
        <a:graphic>
          <a:graphicData uri="http://schemas.openxmlformats.org/presentationml/2006/ole">
            <mc:AlternateContent xmlns:mc="http://schemas.openxmlformats.org/markup-compatibility/2006">
              <mc:Choice xmlns:v="urn:schemas-microsoft-com:vml" Requires="v">
                <p:oleObj spid="_x0000_s56481" name="公式" r:id="rId11" imgW="1218671" imgH="482391" progId="Equation.3">
                  <p:embed/>
                </p:oleObj>
              </mc:Choice>
              <mc:Fallback>
                <p:oleObj name="公式" r:id="rId11" imgW="1218671" imgH="482391"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29821" y="3284984"/>
                        <a:ext cx="3013258" cy="1224136"/>
                      </a:xfrm>
                      <a:prstGeom prst="rect">
                        <a:avLst/>
                      </a:prstGeom>
                      <a:noFill/>
                    </p:spPr>
                  </p:pic>
                </p:oleObj>
              </mc:Fallback>
            </mc:AlternateContent>
          </a:graphicData>
        </a:graphic>
      </p:graphicFrame>
      <p:sp>
        <p:nvSpPr>
          <p:cNvPr id="25"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6" name="对象 25"/>
          <p:cNvGraphicFramePr>
            <a:graphicFrameLocks noChangeAspect="1"/>
          </p:cNvGraphicFramePr>
          <p:nvPr>
            <p:extLst>
              <p:ext uri="{D42A27DB-BD31-4B8C-83A1-F6EECF244321}">
                <p14:modId xmlns:p14="http://schemas.microsoft.com/office/powerpoint/2010/main" val="1029201018"/>
              </p:ext>
            </p:extLst>
          </p:nvPr>
        </p:nvGraphicFramePr>
        <p:xfrm>
          <a:off x="4619143" y="3356992"/>
          <a:ext cx="2304256" cy="1131756"/>
        </p:xfrm>
        <a:graphic>
          <a:graphicData uri="http://schemas.openxmlformats.org/presentationml/2006/ole">
            <mc:AlternateContent xmlns:mc="http://schemas.openxmlformats.org/markup-compatibility/2006">
              <mc:Choice xmlns:v="urn:schemas-microsoft-com:vml" Requires="v">
                <p:oleObj spid="_x0000_s56482" name="公式" r:id="rId13" imgW="799753" imgH="393529" progId="Equation.3">
                  <p:embed/>
                </p:oleObj>
              </mc:Choice>
              <mc:Fallback>
                <p:oleObj name="公式" r:id="rId13" imgW="799753" imgH="393529" progId="Equation.3">
                  <p:embed/>
                  <p:pic>
                    <p:nvPicPr>
                      <p:cNvPr id="0"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619143" y="3356992"/>
                        <a:ext cx="2304256" cy="1131756"/>
                      </a:xfrm>
                      <a:prstGeom prst="rect">
                        <a:avLst/>
                      </a:prstGeom>
                      <a:noFill/>
                    </p:spPr>
                  </p:pic>
                </p:oleObj>
              </mc:Fallback>
            </mc:AlternateContent>
          </a:graphicData>
        </a:graphic>
      </p:graphicFrame>
    </p:spTree>
    <p:extLst>
      <p:ext uri="{BB962C8B-B14F-4D97-AF65-F5344CB8AC3E}">
        <p14:creationId xmlns:p14="http://schemas.microsoft.com/office/powerpoint/2010/main" val="184981238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936104"/>
          </a:xfrm>
        </p:spPr>
        <p:txBody>
          <a:bodyPr>
            <a:normAutofit/>
          </a:bodyPr>
          <a:lstStyle/>
          <a:p>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11.3 </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性状相关和相关遗传进度</a:t>
            </a:r>
          </a:p>
        </p:txBody>
      </p:sp>
      <p:sp>
        <p:nvSpPr>
          <p:cNvPr id="6" name="内容占位符 5"/>
          <p:cNvSpPr>
            <a:spLocks noGrp="1"/>
          </p:cNvSpPr>
          <p:nvPr>
            <p:ph idx="1"/>
          </p:nvPr>
        </p:nvSpPr>
        <p:spPr>
          <a:xfrm>
            <a:off x="755576" y="1484784"/>
            <a:ext cx="7931224" cy="4525963"/>
          </a:xfrm>
        </p:spPr>
        <p:txBody>
          <a:bodyPr>
            <a:noAutofit/>
          </a:bodyPr>
          <a:lstStyle/>
          <a:p>
            <a:r>
              <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11.3.1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遗传相关及相关系数的</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分解</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§11.3.2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相关遗传进度的</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估计</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§11.3.3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多个相关性状的指数</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选择</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§11.3.4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相关遗传进度的育种</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应用</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03346301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表型性状相关的遗传基础</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323528" y="980728"/>
            <a:ext cx="8496944" cy="5472608"/>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许多表型性状在遗传或育种群体中，都表现出一定程度的相关</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。这时</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，对一个性状的选择，势必会影响到其它相关的性状</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。性状</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在表型上的相关既有遗传因素、也可能有环境因素，遗传研究中自然更关心的是遗传因素</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引起</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相关的遗传因素主要有两个，即一因多效和紧密连锁。一个基因同时影响到两个或多个性状，这样的现象在遗传上称为一因多效（</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pleiotropy</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。控制</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两个性状的基因之间紧密连锁，也会引起这两个性状的相关</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一</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因多效和紧密连锁在遗传上是有本质区别的，一因多效引起的相关不受连锁不平衡的影响，连锁引起的相关随着连锁不平衡的降低而逐渐减弱。但是在很多情况下，要想从遗传上把一因多效和紧密连锁区分开来，还是相当困难的。</a:t>
            </a:r>
          </a:p>
        </p:txBody>
      </p:sp>
    </p:spTree>
    <p:extLst>
      <p:ext uri="{BB962C8B-B14F-4D97-AF65-F5344CB8AC3E}">
        <p14:creationId xmlns:p14="http://schemas.microsoft.com/office/powerpoint/2010/main" val="333956277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表型性状</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相关的遗传基础</a:t>
            </a:r>
          </a:p>
        </p:txBody>
      </p:sp>
      <p:sp>
        <p:nvSpPr>
          <p:cNvPr id="6" name="内容占位符 5"/>
          <p:cNvSpPr>
            <a:spLocks noGrp="1"/>
          </p:cNvSpPr>
          <p:nvPr>
            <p:ph idx="1"/>
          </p:nvPr>
        </p:nvSpPr>
        <p:spPr>
          <a:xfrm>
            <a:off x="539552" y="980728"/>
            <a:ext cx="8064896" cy="4752528"/>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另外需要注意的是，表型相关衡量的是所有基因的整体效应。当不同基因有着不同方向的一因多效、基因之间既存在相引又存在互斥连锁时，也许有时在表型上根本观测不到两个性状的相关</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同时</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，与方差和遗传力类似，相关也是一个群体概念。同样两个性状，它们在不同群体中的相关程度，甚至相关的方向都会有所差异</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。对于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多基因控制的数量性状来说，表型上的相关还与基因数目、一因多效的方向、基因之间的连锁状态等因素有关</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28730097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表型相关和遗传相关</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467544" y="980728"/>
            <a:ext cx="8280920" cy="5472608"/>
          </a:xfrm>
        </p:spPr>
        <p:txBody>
          <a:bodyPr>
            <a:noAutofit/>
          </a:bodyPr>
          <a:lstStyle/>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观察</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到的一般只是表型相关（</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phenotypic correlation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），为研究相关性状的遗传进度，需要知道两个性状的育种值引起的遗传相关（</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genetic correlation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），或称加性遗传相关（</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additive genetic correlation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另外</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，性状的显性离差之间也可能存在相关，上位性离差之间也可能存在相关。但它们与环境效应一样，不会传递给下一代，也不会影响遗传进度的计算。因此把育种值之外的效应，统称为非加性效应（</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non-additive effect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），非加性效应与环境效应引起的相关，笼统地叫做环境相关（</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environmental correlation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没有</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特别说明的话，下面的遗传相关一般指的是育种值（即加性效应）引起的相关，环境相关指的是所有非加性效应和非遗传因素引起的相关。</a:t>
            </a:r>
          </a:p>
        </p:txBody>
      </p:sp>
    </p:spTree>
    <p:extLst>
      <p:ext uri="{BB962C8B-B14F-4D97-AF65-F5344CB8AC3E}">
        <p14:creationId xmlns:p14="http://schemas.microsoft.com/office/powerpoint/2010/main" val="10257647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遗传进度的公式表示</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467544" y="1124744"/>
            <a:ext cx="8424936" cy="4464496"/>
          </a:xfrm>
        </p:spPr>
        <p:txBody>
          <a:bodyPr>
            <a:noAutofit/>
          </a:bodyPr>
          <a:lstStyle/>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把</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中选的亲本</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个体</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也</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看作一个群体，它们的随机交配</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后代</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y</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平均数与</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未经选择的随机交配群体</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平均数</a:t>
            </a:r>
            <a:r>
              <a:rPr lang="el-GR" altLang="zh-CN" dirty="0" smtClean="0">
                <a:latin typeface="Times New Roman" panose="02020603050405020304" pitchFamily="18" charset="0"/>
                <a:ea typeface="黑体" panose="02010609060101010101" pitchFamily="49" charset="-122"/>
                <a:cs typeface="Times New Roman" panose="02020603050405020304" pitchFamily="18" charset="0"/>
              </a:rPr>
              <a:t>μ</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之</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差，</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就是遗传</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进度，一般用符号</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或</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Δ</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G</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表示。</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遗传</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进度反映了经过选择之后，子代从亲代获得的增量，故又称遗传增量或遗传获得量</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1776565454"/>
              </p:ext>
            </p:extLst>
          </p:nvPr>
        </p:nvGraphicFramePr>
        <p:xfrm>
          <a:off x="1043608" y="3384686"/>
          <a:ext cx="2232248" cy="692386"/>
        </p:xfrm>
        <a:graphic>
          <a:graphicData uri="http://schemas.openxmlformats.org/presentationml/2006/ole">
            <mc:AlternateContent xmlns:mc="http://schemas.openxmlformats.org/markup-compatibility/2006">
              <mc:Choice xmlns:v="urn:schemas-microsoft-com:vml" Requires="v">
                <p:oleObj spid="_x0000_s1080" name="公式" r:id="rId3" imgW="634725" imgH="190417" progId="Equation.3">
                  <p:embed/>
                </p:oleObj>
              </mc:Choice>
              <mc:Fallback>
                <p:oleObj name="公式" r:id="rId3" imgW="634725" imgH="190417"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3384686"/>
                        <a:ext cx="2232248" cy="692386"/>
                      </a:xfrm>
                      <a:prstGeom prst="rect">
                        <a:avLst/>
                      </a:prstGeom>
                      <a:noFill/>
                    </p:spPr>
                  </p:pic>
                </p:oleObj>
              </mc:Fallback>
            </mc:AlternateContent>
          </a:graphicData>
        </a:graphic>
      </p:graphicFrame>
    </p:spTree>
    <p:extLst>
      <p:ext uri="{BB962C8B-B14F-4D97-AF65-F5344CB8AC3E}">
        <p14:creationId xmlns:p14="http://schemas.microsoft.com/office/powerpoint/2010/main" val="126684732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22114"/>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遗传</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相关</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和环境相关的计算</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9" name="内容占位符 8"/>
          <p:cNvSpPr>
            <a:spLocks noGrp="1"/>
          </p:cNvSpPr>
          <p:nvPr>
            <p:ph idx="1"/>
          </p:nvPr>
        </p:nvSpPr>
        <p:spPr>
          <a:xfrm>
            <a:off x="457200" y="1268760"/>
            <a:ext cx="8229600" cy="792088"/>
          </a:xfrm>
        </p:spPr>
        <p:txBody>
          <a:bodyPr/>
          <a:lstStyle/>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性状</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和性状</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的遗传相关和环境相关</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 name="对象 4"/>
          <p:cNvGraphicFramePr>
            <a:graphicFrameLocks noChangeAspect="1"/>
          </p:cNvGraphicFramePr>
          <p:nvPr>
            <p:extLst>
              <p:ext uri="{D42A27DB-BD31-4B8C-83A1-F6EECF244321}">
                <p14:modId xmlns:p14="http://schemas.microsoft.com/office/powerpoint/2010/main" val="753462547"/>
              </p:ext>
            </p:extLst>
          </p:nvPr>
        </p:nvGraphicFramePr>
        <p:xfrm>
          <a:off x="899592" y="2276872"/>
          <a:ext cx="3168352" cy="1584176"/>
        </p:xfrm>
        <a:graphic>
          <a:graphicData uri="http://schemas.openxmlformats.org/presentationml/2006/ole">
            <mc:AlternateContent xmlns:mc="http://schemas.openxmlformats.org/markup-compatibility/2006">
              <mc:Choice xmlns:v="urn:schemas-microsoft-com:vml" Requires="v">
                <p:oleObj spid="_x0000_s57381" name="公式" r:id="rId3" imgW="914400" imgH="457200" progId="Equation.3">
                  <p:embed/>
                </p:oleObj>
              </mc:Choice>
              <mc:Fallback>
                <p:oleObj name="公式" r:id="rId3" imgW="914400" imgH="4572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2276872"/>
                        <a:ext cx="3168352" cy="1584176"/>
                      </a:xfrm>
                      <a:prstGeom prst="rect">
                        <a:avLst/>
                      </a:prstGeom>
                      <a:noFill/>
                    </p:spPr>
                  </p:pic>
                </p:oleObj>
              </mc:Fallback>
            </mc:AlternateContent>
          </a:graphicData>
        </a:graphic>
      </p:graphicFrame>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 name="对象 7"/>
          <p:cNvGraphicFramePr>
            <a:graphicFrameLocks noChangeAspect="1"/>
          </p:cNvGraphicFramePr>
          <p:nvPr>
            <p:extLst>
              <p:ext uri="{D42A27DB-BD31-4B8C-83A1-F6EECF244321}">
                <p14:modId xmlns:p14="http://schemas.microsoft.com/office/powerpoint/2010/main" val="2941465167"/>
              </p:ext>
            </p:extLst>
          </p:nvPr>
        </p:nvGraphicFramePr>
        <p:xfrm>
          <a:off x="4644008" y="2276872"/>
          <a:ext cx="3195857" cy="1584176"/>
        </p:xfrm>
        <a:graphic>
          <a:graphicData uri="http://schemas.openxmlformats.org/presentationml/2006/ole">
            <mc:AlternateContent xmlns:mc="http://schemas.openxmlformats.org/markup-compatibility/2006">
              <mc:Choice xmlns:v="urn:schemas-microsoft-com:vml" Requires="v">
                <p:oleObj spid="_x0000_s57382" name="公式" r:id="rId5" imgW="927100" imgH="457200" progId="Equation.3">
                  <p:embed/>
                </p:oleObj>
              </mc:Choice>
              <mc:Fallback>
                <p:oleObj name="公式" r:id="rId5" imgW="927100" imgH="4572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4008" y="2276872"/>
                        <a:ext cx="3195857" cy="1584176"/>
                      </a:xfrm>
                      <a:prstGeom prst="rect">
                        <a:avLst/>
                      </a:prstGeom>
                      <a:noFill/>
                    </p:spPr>
                  </p:pic>
                </p:oleObj>
              </mc:Fallback>
            </mc:AlternateContent>
          </a:graphicData>
        </a:graphic>
      </p:graphicFrame>
    </p:spTree>
    <p:extLst>
      <p:ext uri="{BB962C8B-B14F-4D97-AF65-F5344CB8AC3E}">
        <p14:creationId xmlns:p14="http://schemas.microsoft.com/office/powerpoint/2010/main" val="420826863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22114"/>
          </a:xfrm>
        </p:spPr>
        <p:txBody>
          <a:bodyPr>
            <a:normAutofit/>
          </a:bodyPr>
          <a:lstStyle/>
          <a:p>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性状</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1</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和性状</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2</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表型</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相关的分解</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0" name="对象 9"/>
          <p:cNvGraphicFramePr>
            <a:graphicFrameLocks noChangeAspect="1"/>
          </p:cNvGraphicFramePr>
          <p:nvPr>
            <p:extLst>
              <p:ext uri="{D42A27DB-BD31-4B8C-83A1-F6EECF244321}">
                <p14:modId xmlns:p14="http://schemas.microsoft.com/office/powerpoint/2010/main" val="736426470"/>
              </p:ext>
            </p:extLst>
          </p:nvPr>
        </p:nvGraphicFramePr>
        <p:xfrm>
          <a:off x="1259632" y="1268760"/>
          <a:ext cx="5589372" cy="1224136"/>
        </p:xfrm>
        <a:graphic>
          <a:graphicData uri="http://schemas.openxmlformats.org/presentationml/2006/ole">
            <mc:AlternateContent xmlns:mc="http://schemas.openxmlformats.org/markup-compatibility/2006">
              <mc:Choice xmlns:v="urn:schemas-microsoft-com:vml" Requires="v">
                <p:oleObj spid="_x0000_s58440" name="公式" r:id="rId3" imgW="2082800" imgH="457200" progId="Equation.3">
                  <p:embed/>
                </p:oleObj>
              </mc:Choice>
              <mc:Fallback>
                <p:oleObj name="公式" r:id="rId3" imgW="2082800" imgH="4572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1268760"/>
                        <a:ext cx="5589372" cy="1224136"/>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282737791"/>
              </p:ext>
            </p:extLst>
          </p:nvPr>
        </p:nvGraphicFramePr>
        <p:xfrm>
          <a:off x="1907704" y="2636912"/>
          <a:ext cx="6497337" cy="1224136"/>
        </p:xfrm>
        <a:graphic>
          <a:graphicData uri="http://schemas.openxmlformats.org/presentationml/2006/ole">
            <mc:AlternateContent xmlns:mc="http://schemas.openxmlformats.org/markup-compatibility/2006">
              <mc:Choice xmlns:v="urn:schemas-microsoft-com:vml" Requires="v">
                <p:oleObj spid="_x0000_s58441" name="公式" r:id="rId5" imgW="2628900" imgH="495300" progId="Equation.3">
                  <p:embed/>
                </p:oleObj>
              </mc:Choice>
              <mc:Fallback>
                <p:oleObj name="公式" r:id="rId5" imgW="2628900" imgH="495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7704" y="2636912"/>
                        <a:ext cx="6497337" cy="1224136"/>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1533758462"/>
              </p:ext>
            </p:extLst>
          </p:nvPr>
        </p:nvGraphicFramePr>
        <p:xfrm>
          <a:off x="1907704" y="4111140"/>
          <a:ext cx="6336704" cy="758020"/>
        </p:xfrm>
        <a:graphic>
          <a:graphicData uri="http://schemas.openxmlformats.org/presentationml/2006/ole">
            <mc:AlternateContent xmlns:mc="http://schemas.openxmlformats.org/markup-compatibility/2006">
              <mc:Choice xmlns:v="urn:schemas-microsoft-com:vml" Requires="v">
                <p:oleObj spid="_x0000_s58442" name="公式" r:id="rId7" imgW="2362200" imgH="279400" progId="Equation.3">
                  <p:embed/>
                </p:oleObj>
              </mc:Choice>
              <mc:Fallback>
                <p:oleObj name="公式" r:id="rId7" imgW="2362200" imgH="2794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07704" y="4111140"/>
                        <a:ext cx="6336704" cy="758020"/>
                      </a:xfrm>
                      <a:prstGeom prst="rect">
                        <a:avLst/>
                      </a:prstGeom>
                      <a:noFill/>
                    </p:spPr>
                  </p:pic>
                </p:oleObj>
              </mc:Fallback>
            </mc:AlternateContent>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1764373850"/>
              </p:ext>
            </p:extLst>
          </p:nvPr>
        </p:nvGraphicFramePr>
        <p:xfrm>
          <a:off x="1907704" y="5085184"/>
          <a:ext cx="2392923" cy="764704"/>
        </p:xfrm>
        <a:graphic>
          <a:graphicData uri="http://schemas.openxmlformats.org/presentationml/2006/ole">
            <mc:AlternateContent xmlns:mc="http://schemas.openxmlformats.org/markup-compatibility/2006">
              <mc:Choice xmlns:v="urn:schemas-microsoft-com:vml" Requires="v">
                <p:oleObj spid="_x0000_s58443" name="公式" r:id="rId9" imgW="876300" imgH="279400" progId="Equation.3">
                  <p:embed/>
                </p:oleObj>
              </mc:Choice>
              <mc:Fallback>
                <p:oleObj name="公式" r:id="rId9" imgW="876300" imgH="2794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07704" y="5085184"/>
                        <a:ext cx="2392923" cy="764704"/>
                      </a:xfrm>
                      <a:prstGeom prst="rect">
                        <a:avLst/>
                      </a:prstGeom>
                      <a:noFill/>
                    </p:spPr>
                  </p:pic>
                </p:oleObj>
              </mc:Fallback>
            </mc:AlternateContent>
          </a:graphicData>
        </a:graphic>
      </p:graphicFrame>
      <p:sp>
        <p:nvSpPr>
          <p:cNvPr id="17" name="Rectangle 10"/>
          <p:cNvSpPr>
            <a:spLocks noChangeArrowheads="1"/>
          </p:cNvSpPr>
          <p:nvPr/>
        </p:nvSpPr>
        <p:spPr bwMode="auto">
          <a:xfrm>
            <a:off x="4077417" y="5157192"/>
            <a:ext cx="387895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3200" b="0" i="0" u="none" strike="noStrike" cap="none" normalizeH="0" baseline="0" dirty="0" smtClean="0">
                <a:ln>
                  <a:noFill/>
                </a:ln>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（当环相关等于</a:t>
            </a:r>
            <a:r>
              <a:rPr kumimoji="0" lang="en-US" altLang="zh-CN" sz="3200" b="0" i="0" u="none" strike="noStrike" cap="none" normalizeH="0" baseline="0" dirty="0" smtClean="0">
                <a:ln>
                  <a:noFill/>
                </a:ln>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0</a:t>
            </a:r>
            <a:r>
              <a:rPr kumimoji="0" lang="zh-CN" altLang="en-US" sz="3200" b="0" i="0" u="none" strike="noStrike" cap="none" normalizeH="0" baseline="0" dirty="0" smtClean="0">
                <a:ln>
                  <a:noFill/>
                </a:ln>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时）</a:t>
            </a:r>
          </a:p>
        </p:txBody>
      </p:sp>
    </p:spTree>
    <p:extLst>
      <p:ext uri="{BB962C8B-B14F-4D97-AF65-F5344CB8AC3E}">
        <p14:creationId xmlns:p14="http://schemas.microsoft.com/office/powerpoint/2010/main" val="276932057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332656"/>
            <a:ext cx="8064896" cy="1138138"/>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水稻抽穗期、株高的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方差分析</a:t>
            </a:r>
            <a:r>
              <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均方期望值中</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表示重复次数，此例中的重复数</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r</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表格 2"/>
          <p:cNvGraphicFramePr>
            <a:graphicFrameLocks noGrp="1"/>
          </p:cNvGraphicFramePr>
          <p:nvPr>
            <p:extLst>
              <p:ext uri="{D42A27DB-BD31-4B8C-83A1-F6EECF244321}">
                <p14:modId xmlns:p14="http://schemas.microsoft.com/office/powerpoint/2010/main" val="1725499119"/>
              </p:ext>
            </p:extLst>
          </p:nvPr>
        </p:nvGraphicFramePr>
        <p:xfrm>
          <a:off x="1043608" y="1772817"/>
          <a:ext cx="7081839" cy="2664295"/>
        </p:xfrm>
        <a:graphic>
          <a:graphicData uri="http://schemas.openxmlformats.org/drawingml/2006/table">
            <a:tbl>
              <a:tblPr firstRow="1" firstCol="1" lastRow="1" lastCol="1" bandRow="1" bandCol="1">
                <a:tableStyleId>{5C22544A-7EE6-4342-B048-85BDC9FD1C3A}</a:tableStyleId>
              </a:tblPr>
              <a:tblGrid>
                <a:gridCol w="1646873"/>
                <a:gridCol w="1289685"/>
                <a:gridCol w="1284923"/>
                <a:gridCol w="1213485"/>
                <a:gridCol w="1646873"/>
              </a:tblGrid>
              <a:tr h="532859">
                <a:tc rowSpan="2">
                  <a:txBody>
                    <a:bodyPr/>
                    <a:lstStyle/>
                    <a:p>
                      <a:pPr algn="just">
                        <a:spcAft>
                          <a:spcPts val="0"/>
                        </a:spcAft>
                      </a:pPr>
                      <a:r>
                        <a:rPr lang="zh-CN" sz="2800" kern="0" dirty="0">
                          <a:effectLst/>
                        </a:rPr>
                        <a:t>变异来源</a:t>
                      </a:r>
                      <a:endParaRPr lang="zh-CN" sz="2800" kern="100" dirty="0">
                        <a:effectLst/>
                        <a:latin typeface="Calibri"/>
                        <a:ea typeface="宋体"/>
                        <a:cs typeface="Times New Roman"/>
                      </a:endParaRPr>
                    </a:p>
                  </a:txBody>
                  <a:tcPr marL="68580" marR="68580" marT="0" marB="0" anchor="ctr"/>
                </a:tc>
                <a:tc rowSpan="2">
                  <a:txBody>
                    <a:bodyPr/>
                    <a:lstStyle/>
                    <a:p>
                      <a:pPr algn="just">
                        <a:spcAft>
                          <a:spcPts val="0"/>
                        </a:spcAft>
                      </a:pPr>
                      <a:r>
                        <a:rPr lang="zh-CN" sz="2800" kern="0">
                          <a:effectLst/>
                        </a:rPr>
                        <a:t>自由度</a:t>
                      </a:r>
                      <a:endParaRPr lang="zh-CN" sz="2800" kern="100">
                        <a:effectLst/>
                        <a:latin typeface="Calibri"/>
                        <a:ea typeface="宋体"/>
                        <a:cs typeface="Times New Roman"/>
                      </a:endParaRPr>
                    </a:p>
                  </a:txBody>
                  <a:tcPr marL="68580" marR="68580" marT="0" marB="0" anchor="ctr"/>
                </a:tc>
                <a:tc gridSpan="2">
                  <a:txBody>
                    <a:bodyPr/>
                    <a:lstStyle/>
                    <a:p>
                      <a:pPr algn="just">
                        <a:spcAft>
                          <a:spcPts val="0"/>
                        </a:spcAft>
                      </a:pPr>
                      <a:r>
                        <a:rPr lang="zh-CN" sz="2800" kern="0">
                          <a:effectLst/>
                        </a:rPr>
                        <a:t>均方</a:t>
                      </a:r>
                      <a:endParaRPr lang="zh-CN" sz="2800" kern="100">
                        <a:effectLst/>
                        <a:latin typeface="Calibri"/>
                        <a:ea typeface="宋体"/>
                        <a:cs typeface="Times New Roman"/>
                      </a:endParaRPr>
                    </a:p>
                  </a:txBody>
                  <a:tcPr marL="68580" marR="68580" marT="0" marB="0" anchor="ctr"/>
                </a:tc>
                <a:tc hMerge="1">
                  <a:txBody>
                    <a:bodyPr/>
                    <a:lstStyle/>
                    <a:p>
                      <a:endParaRPr lang="zh-CN" altLang="en-US"/>
                    </a:p>
                  </a:txBody>
                  <a:tcPr/>
                </a:tc>
                <a:tc rowSpan="2">
                  <a:txBody>
                    <a:bodyPr/>
                    <a:lstStyle/>
                    <a:p>
                      <a:pPr algn="just">
                        <a:spcAft>
                          <a:spcPts val="0"/>
                        </a:spcAft>
                      </a:pPr>
                      <a:r>
                        <a:rPr lang="zh-CN" sz="2800" kern="0">
                          <a:effectLst/>
                        </a:rPr>
                        <a:t>期望均方</a:t>
                      </a:r>
                      <a:endParaRPr lang="zh-CN" sz="2800" kern="100">
                        <a:effectLst/>
                        <a:latin typeface="Calibri"/>
                        <a:ea typeface="宋体"/>
                        <a:cs typeface="Times New Roman"/>
                      </a:endParaRPr>
                    </a:p>
                  </a:txBody>
                  <a:tcPr marL="68580" marR="68580" marT="0" marB="0" anchor="ctr"/>
                </a:tc>
              </a:tr>
              <a:tr h="532859">
                <a:tc vMerge="1">
                  <a:txBody>
                    <a:bodyPr/>
                    <a:lstStyle/>
                    <a:p>
                      <a:endParaRPr lang="zh-CN" altLang="en-US"/>
                    </a:p>
                  </a:txBody>
                  <a:tcPr/>
                </a:tc>
                <a:tc vMerge="1">
                  <a:txBody>
                    <a:bodyPr/>
                    <a:lstStyle/>
                    <a:p>
                      <a:endParaRPr lang="zh-CN" altLang="en-US"/>
                    </a:p>
                  </a:txBody>
                  <a:tcPr/>
                </a:tc>
                <a:tc>
                  <a:txBody>
                    <a:bodyPr/>
                    <a:lstStyle/>
                    <a:p>
                      <a:pPr algn="just">
                        <a:spcAft>
                          <a:spcPts val="0"/>
                        </a:spcAft>
                      </a:pPr>
                      <a:r>
                        <a:rPr lang="zh-CN" sz="2800" kern="0">
                          <a:effectLst/>
                        </a:rPr>
                        <a:t>抽穗期</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zh-CN" sz="2800" kern="0">
                          <a:effectLst/>
                        </a:rPr>
                        <a:t>株高</a:t>
                      </a:r>
                      <a:endParaRPr lang="zh-CN" sz="2800" kern="100">
                        <a:effectLst/>
                        <a:latin typeface="Calibri"/>
                        <a:ea typeface="宋体"/>
                        <a:cs typeface="Times New Roman"/>
                      </a:endParaRPr>
                    </a:p>
                  </a:txBody>
                  <a:tcPr marL="68580" marR="68580" marT="0" marB="0" anchor="ctr"/>
                </a:tc>
                <a:tc vMerge="1">
                  <a:txBody>
                    <a:bodyPr/>
                    <a:lstStyle/>
                    <a:p>
                      <a:endParaRPr lang="zh-CN" altLang="en-US"/>
                    </a:p>
                  </a:txBody>
                  <a:tcPr/>
                </a:tc>
              </a:tr>
              <a:tr h="532859">
                <a:tc>
                  <a:txBody>
                    <a:bodyPr/>
                    <a:lstStyle/>
                    <a:p>
                      <a:pPr algn="just">
                        <a:spcAft>
                          <a:spcPts val="0"/>
                        </a:spcAft>
                      </a:pPr>
                      <a:r>
                        <a:rPr lang="zh-CN" sz="2800" kern="0">
                          <a:effectLst/>
                        </a:rPr>
                        <a:t>重复间</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b="0" kern="0" dirty="0">
                          <a:solidFill>
                            <a:schemeClr val="tx1"/>
                          </a:solidFill>
                          <a:effectLst/>
                        </a:rPr>
                        <a:t>2</a:t>
                      </a:r>
                      <a:endParaRPr lang="zh-CN" sz="2800" b="0" kern="100" dirty="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just">
                        <a:spcAft>
                          <a:spcPts val="0"/>
                        </a:spcAft>
                      </a:pPr>
                      <a:r>
                        <a:rPr lang="en-US" sz="2800" b="0" kern="0" dirty="0">
                          <a:solidFill>
                            <a:schemeClr val="tx1"/>
                          </a:solidFill>
                          <a:effectLst/>
                        </a:rPr>
                        <a:t>7.61</a:t>
                      </a:r>
                      <a:endParaRPr lang="zh-CN" sz="2800" b="0" kern="100" dirty="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just">
                        <a:spcAft>
                          <a:spcPts val="0"/>
                        </a:spcAft>
                      </a:pPr>
                      <a:r>
                        <a:rPr lang="en-US" sz="2800" b="0" kern="0" dirty="0">
                          <a:solidFill>
                            <a:schemeClr val="tx1"/>
                          </a:solidFill>
                          <a:effectLst/>
                        </a:rPr>
                        <a:t>206.30</a:t>
                      </a:r>
                      <a:endParaRPr lang="zh-CN" sz="2800" b="0" kern="100" dirty="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just">
                        <a:spcAft>
                          <a:spcPts val="0"/>
                        </a:spcAft>
                      </a:pPr>
                      <a:r>
                        <a:rPr lang="en-US" sz="2800" b="0" kern="0" dirty="0">
                          <a:solidFill>
                            <a:schemeClr val="tx1"/>
                          </a:solidFill>
                          <a:effectLst/>
                        </a:rPr>
                        <a:t> </a:t>
                      </a:r>
                      <a:endParaRPr lang="zh-CN" sz="2800" b="0" kern="100" dirty="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r>
              <a:tr h="532859">
                <a:tc>
                  <a:txBody>
                    <a:bodyPr/>
                    <a:lstStyle/>
                    <a:p>
                      <a:pPr algn="just">
                        <a:spcAft>
                          <a:spcPts val="0"/>
                        </a:spcAft>
                      </a:pPr>
                      <a:r>
                        <a:rPr lang="zh-CN" sz="2800" kern="0">
                          <a:effectLst/>
                        </a:rPr>
                        <a:t>家系间</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b="0" kern="0">
                          <a:solidFill>
                            <a:schemeClr val="tx1"/>
                          </a:solidFill>
                          <a:effectLst/>
                        </a:rPr>
                        <a:t>49</a:t>
                      </a:r>
                      <a:endParaRPr lang="zh-CN" sz="2800" b="0" kern="10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just">
                        <a:spcAft>
                          <a:spcPts val="0"/>
                        </a:spcAft>
                      </a:pPr>
                      <a:r>
                        <a:rPr lang="en-US" sz="2800" b="0" kern="0" dirty="0">
                          <a:solidFill>
                            <a:schemeClr val="tx1"/>
                          </a:solidFill>
                          <a:effectLst/>
                        </a:rPr>
                        <a:t>213.52</a:t>
                      </a:r>
                      <a:endParaRPr lang="zh-CN" sz="2800" b="0" kern="100" dirty="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just">
                        <a:spcAft>
                          <a:spcPts val="0"/>
                        </a:spcAft>
                      </a:pPr>
                      <a:r>
                        <a:rPr lang="en-US" sz="2800" b="0" kern="0" dirty="0">
                          <a:solidFill>
                            <a:schemeClr val="tx1"/>
                          </a:solidFill>
                          <a:effectLst/>
                        </a:rPr>
                        <a:t>191.32</a:t>
                      </a:r>
                      <a:endParaRPr lang="zh-CN" sz="2800" b="0" kern="100" dirty="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just">
                        <a:spcAft>
                          <a:spcPts val="0"/>
                        </a:spcAft>
                      </a:pPr>
                      <a:r>
                        <a:rPr lang="en-US" altLang="zh-CN" sz="2800" b="0" i="1" kern="0" dirty="0" err="1" smtClean="0">
                          <a:solidFill>
                            <a:schemeClr val="tx1"/>
                          </a:solidFill>
                          <a:effectLst/>
                          <a:latin typeface="Times New Roman"/>
                          <a:ea typeface="宋体"/>
                          <a:cs typeface="Times New Roman"/>
                        </a:rPr>
                        <a:t>V</a:t>
                      </a:r>
                      <a:r>
                        <a:rPr lang="en-US" altLang="zh-CN" sz="2800" b="0" i="1" kern="0" baseline="-25000" dirty="0" err="1" smtClean="0">
                          <a:solidFill>
                            <a:schemeClr val="tx1"/>
                          </a:solidFill>
                          <a:effectLst/>
                          <a:latin typeface="Times New Roman"/>
                          <a:ea typeface="宋体"/>
                          <a:cs typeface="Times New Roman"/>
                        </a:rPr>
                        <a:t>E</a:t>
                      </a:r>
                      <a:r>
                        <a:rPr lang="en-US" altLang="zh-CN" sz="2800" b="0" kern="0" dirty="0" err="1" smtClean="0">
                          <a:solidFill>
                            <a:schemeClr val="tx1"/>
                          </a:solidFill>
                          <a:effectLst/>
                          <a:latin typeface="Times New Roman"/>
                          <a:ea typeface="宋体"/>
                          <a:cs typeface="Times New Roman"/>
                        </a:rPr>
                        <a:t>+</a:t>
                      </a:r>
                      <a:r>
                        <a:rPr lang="en-US" altLang="zh-CN" sz="2800" b="0" i="1" kern="0" dirty="0" err="1" smtClean="0">
                          <a:solidFill>
                            <a:schemeClr val="tx1"/>
                          </a:solidFill>
                          <a:effectLst/>
                          <a:latin typeface="Times New Roman"/>
                          <a:ea typeface="宋体"/>
                          <a:cs typeface="Times New Roman"/>
                        </a:rPr>
                        <a:t>rV</a:t>
                      </a:r>
                      <a:r>
                        <a:rPr lang="en-US" altLang="zh-CN" sz="2800" b="0" i="1" kern="0" baseline="-25000" dirty="0" err="1" smtClean="0">
                          <a:solidFill>
                            <a:schemeClr val="tx1"/>
                          </a:solidFill>
                          <a:effectLst/>
                          <a:latin typeface="Times New Roman"/>
                          <a:ea typeface="+mn-ea"/>
                          <a:cs typeface="Times New Roman"/>
                        </a:rPr>
                        <a:t>A</a:t>
                      </a:r>
                      <a:endParaRPr lang="en-US" sz="2800" b="0" i="1" kern="0" dirty="0">
                        <a:solidFill>
                          <a:schemeClr val="tx1"/>
                        </a:solidFill>
                        <a:effectLst/>
                        <a:latin typeface="Times New Roman"/>
                        <a:ea typeface="宋体"/>
                        <a:cs typeface="Times New Roman"/>
                      </a:endParaRPr>
                    </a:p>
                  </a:txBody>
                  <a:tcPr marL="68580" marR="68580" marT="0" marB="0" anchor="ctr">
                    <a:solidFill>
                      <a:schemeClr val="accent5">
                        <a:lumMod val="20000"/>
                        <a:lumOff val="80000"/>
                      </a:schemeClr>
                    </a:solidFill>
                  </a:tcPr>
                </a:tc>
              </a:tr>
              <a:tr h="532859">
                <a:tc>
                  <a:txBody>
                    <a:bodyPr/>
                    <a:lstStyle/>
                    <a:p>
                      <a:pPr algn="just">
                        <a:spcAft>
                          <a:spcPts val="0"/>
                        </a:spcAft>
                      </a:pPr>
                      <a:r>
                        <a:rPr lang="zh-CN" sz="2800" kern="0">
                          <a:effectLst/>
                        </a:rPr>
                        <a:t>家系内</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b="0" kern="0">
                          <a:solidFill>
                            <a:schemeClr val="tx1"/>
                          </a:solidFill>
                          <a:effectLst/>
                        </a:rPr>
                        <a:t>98</a:t>
                      </a:r>
                      <a:endParaRPr lang="zh-CN" sz="2800" b="0" kern="10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just">
                        <a:spcAft>
                          <a:spcPts val="0"/>
                        </a:spcAft>
                      </a:pPr>
                      <a:r>
                        <a:rPr lang="en-US" sz="2800" b="0" kern="0" dirty="0">
                          <a:solidFill>
                            <a:schemeClr val="tx1"/>
                          </a:solidFill>
                          <a:effectLst/>
                        </a:rPr>
                        <a:t>14.33</a:t>
                      </a:r>
                      <a:endParaRPr lang="zh-CN" sz="2800" b="0" kern="100" dirty="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just">
                        <a:spcAft>
                          <a:spcPts val="0"/>
                        </a:spcAft>
                      </a:pPr>
                      <a:r>
                        <a:rPr lang="en-US" sz="2800" b="0" kern="0" dirty="0">
                          <a:solidFill>
                            <a:schemeClr val="tx1"/>
                          </a:solidFill>
                          <a:effectLst/>
                        </a:rPr>
                        <a:t>5.82</a:t>
                      </a:r>
                      <a:endParaRPr lang="zh-CN" sz="2800" b="0" kern="100" dirty="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altLang="zh-CN" sz="2800" b="0" i="1" kern="0" dirty="0" smtClean="0">
                          <a:solidFill>
                            <a:schemeClr val="tx1"/>
                          </a:solidFill>
                          <a:effectLst/>
                          <a:latin typeface="Times New Roman"/>
                          <a:ea typeface="+mn-ea"/>
                          <a:cs typeface="Times New Roman"/>
                        </a:rPr>
                        <a:t>V</a:t>
                      </a:r>
                      <a:r>
                        <a:rPr lang="en-US" altLang="zh-CN" sz="2800" b="0" i="1" kern="0" baseline="-25000" dirty="0" smtClean="0">
                          <a:solidFill>
                            <a:schemeClr val="tx1"/>
                          </a:solidFill>
                          <a:effectLst/>
                          <a:latin typeface="Times New Roman"/>
                          <a:ea typeface="+mn-ea"/>
                          <a:cs typeface="Times New Roman"/>
                        </a:rPr>
                        <a:t>E</a:t>
                      </a:r>
                      <a:r>
                        <a:rPr lang="en-US" altLang="zh-CN" sz="2800" b="0" i="0" kern="0" baseline="0" dirty="0" smtClean="0">
                          <a:solidFill>
                            <a:schemeClr val="tx1"/>
                          </a:solidFill>
                          <a:effectLst/>
                          <a:latin typeface="Times New Roman"/>
                          <a:ea typeface="+mn-ea"/>
                          <a:cs typeface="Times New Roman"/>
                        </a:rPr>
                        <a:t> </a:t>
                      </a:r>
                      <a:endParaRPr lang="en-US" altLang="zh-CN" sz="2800" b="0" i="1" kern="0" dirty="0" smtClean="0">
                        <a:solidFill>
                          <a:schemeClr val="tx1"/>
                        </a:solidFill>
                        <a:effectLst/>
                        <a:latin typeface="Times New Roman"/>
                        <a:ea typeface="+mn-ea"/>
                        <a:cs typeface="Times New Roman"/>
                      </a:endParaRPr>
                    </a:p>
                  </a:txBody>
                  <a:tcPr marL="68580" marR="68580" marT="0" marB="0" anchor="ctr">
                    <a:solidFill>
                      <a:schemeClr val="accent5">
                        <a:lumMod val="20000"/>
                        <a:lumOff val="80000"/>
                      </a:schemeClr>
                    </a:solidFill>
                  </a:tcPr>
                </a:tc>
              </a:tr>
            </a:tbl>
          </a:graphicData>
        </a:graphic>
      </p:graphicFrame>
    </p:spTree>
    <p:extLst>
      <p:ext uri="{BB962C8B-B14F-4D97-AF65-F5344CB8AC3E}">
        <p14:creationId xmlns:p14="http://schemas.microsoft.com/office/powerpoint/2010/main" val="412790098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332656"/>
            <a:ext cx="8064896" cy="1210146"/>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水稻</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抽穗期</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和</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株</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高</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的协方差分析</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协</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均方期望值中的</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表示重复次数，此例中的重复数</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r</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3" name="表格 12"/>
          <p:cNvGraphicFramePr>
            <a:graphicFrameLocks noGrp="1"/>
          </p:cNvGraphicFramePr>
          <p:nvPr>
            <p:extLst>
              <p:ext uri="{D42A27DB-BD31-4B8C-83A1-F6EECF244321}">
                <p14:modId xmlns:p14="http://schemas.microsoft.com/office/powerpoint/2010/main" val="3420908528"/>
              </p:ext>
            </p:extLst>
          </p:nvPr>
        </p:nvGraphicFramePr>
        <p:xfrm>
          <a:off x="836303" y="1772816"/>
          <a:ext cx="7624129" cy="2736305"/>
        </p:xfrm>
        <a:graphic>
          <a:graphicData uri="http://schemas.openxmlformats.org/drawingml/2006/table">
            <a:tbl>
              <a:tblPr firstRow="1" firstCol="1" lastRow="1" lastCol="1" bandRow="1" bandCol="1">
                <a:tableStyleId>{5C22544A-7EE6-4342-B048-85BDC9FD1C3A}</a:tableStyleId>
              </a:tblPr>
              <a:tblGrid>
                <a:gridCol w="1646873"/>
                <a:gridCol w="1289685"/>
                <a:gridCol w="2173923"/>
                <a:gridCol w="2513648"/>
              </a:tblGrid>
              <a:tr h="547261">
                <a:tc rowSpan="2">
                  <a:txBody>
                    <a:bodyPr/>
                    <a:lstStyle/>
                    <a:p>
                      <a:pPr algn="just">
                        <a:spcAft>
                          <a:spcPts val="0"/>
                        </a:spcAft>
                      </a:pPr>
                      <a:r>
                        <a:rPr lang="zh-CN" sz="2800" kern="0" dirty="0">
                          <a:effectLst/>
                        </a:rPr>
                        <a:t>变异来源</a:t>
                      </a:r>
                      <a:endParaRPr lang="zh-CN" sz="2800" kern="100" dirty="0">
                        <a:effectLst/>
                        <a:latin typeface="Calibri"/>
                        <a:ea typeface="宋体"/>
                        <a:cs typeface="Times New Roman"/>
                      </a:endParaRPr>
                    </a:p>
                  </a:txBody>
                  <a:tcPr marL="68580" marR="68580" marT="0" marB="0" anchor="ctr"/>
                </a:tc>
                <a:tc rowSpan="2">
                  <a:txBody>
                    <a:bodyPr/>
                    <a:lstStyle/>
                    <a:p>
                      <a:pPr algn="just">
                        <a:spcAft>
                          <a:spcPts val="0"/>
                        </a:spcAft>
                      </a:pPr>
                      <a:r>
                        <a:rPr lang="zh-CN" sz="2800" kern="0">
                          <a:effectLst/>
                        </a:rPr>
                        <a:t>自由度</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zh-CN" sz="2800" kern="0" dirty="0">
                          <a:effectLst/>
                        </a:rPr>
                        <a:t>协均方</a:t>
                      </a:r>
                      <a:endParaRPr lang="zh-CN" sz="2800" kern="100" dirty="0">
                        <a:effectLst/>
                        <a:latin typeface="Calibri"/>
                        <a:ea typeface="宋体"/>
                        <a:cs typeface="Times New Roman"/>
                      </a:endParaRPr>
                    </a:p>
                  </a:txBody>
                  <a:tcPr marL="68580" marR="68580" marT="0" marB="0" anchor="ctr"/>
                </a:tc>
                <a:tc rowSpan="2">
                  <a:txBody>
                    <a:bodyPr/>
                    <a:lstStyle/>
                    <a:p>
                      <a:pPr algn="just">
                        <a:spcAft>
                          <a:spcPts val="0"/>
                        </a:spcAft>
                      </a:pPr>
                      <a:r>
                        <a:rPr lang="zh-CN" sz="2800" kern="0">
                          <a:effectLst/>
                        </a:rPr>
                        <a:t>期望协均方</a:t>
                      </a:r>
                      <a:endParaRPr lang="zh-CN" sz="2800" kern="100">
                        <a:effectLst/>
                        <a:latin typeface="Calibri"/>
                        <a:ea typeface="宋体"/>
                        <a:cs typeface="Times New Roman"/>
                      </a:endParaRPr>
                    </a:p>
                  </a:txBody>
                  <a:tcPr marL="68580" marR="68580" marT="0" marB="0" anchor="ctr"/>
                </a:tc>
              </a:tr>
              <a:tr h="547261">
                <a:tc vMerge="1">
                  <a:txBody>
                    <a:bodyPr/>
                    <a:lstStyle/>
                    <a:p>
                      <a:endParaRPr lang="zh-CN" altLang="en-US"/>
                    </a:p>
                  </a:txBody>
                  <a:tcPr/>
                </a:tc>
                <a:tc vMerge="1">
                  <a:txBody>
                    <a:bodyPr/>
                    <a:lstStyle/>
                    <a:p>
                      <a:endParaRPr lang="zh-CN" altLang="en-US"/>
                    </a:p>
                  </a:txBody>
                  <a:tcPr/>
                </a:tc>
                <a:tc>
                  <a:txBody>
                    <a:bodyPr/>
                    <a:lstStyle/>
                    <a:p>
                      <a:pPr algn="just">
                        <a:spcAft>
                          <a:spcPts val="0"/>
                        </a:spcAft>
                      </a:pPr>
                      <a:r>
                        <a:rPr lang="zh-CN" sz="2800" kern="0">
                          <a:effectLst/>
                        </a:rPr>
                        <a:t>抽穗期</a:t>
                      </a:r>
                      <a:r>
                        <a:rPr lang="en-US" sz="2800" kern="0">
                          <a:effectLst/>
                        </a:rPr>
                        <a:t>×</a:t>
                      </a:r>
                      <a:r>
                        <a:rPr lang="zh-CN" sz="2800" kern="0">
                          <a:effectLst/>
                        </a:rPr>
                        <a:t>株高</a:t>
                      </a:r>
                      <a:endParaRPr lang="zh-CN" sz="2800" kern="100">
                        <a:effectLst/>
                        <a:latin typeface="Calibri"/>
                        <a:ea typeface="宋体"/>
                        <a:cs typeface="Times New Roman"/>
                      </a:endParaRPr>
                    </a:p>
                  </a:txBody>
                  <a:tcPr marL="68580" marR="68580" marT="0" marB="0" anchor="ctr"/>
                </a:tc>
                <a:tc vMerge="1">
                  <a:txBody>
                    <a:bodyPr/>
                    <a:lstStyle/>
                    <a:p>
                      <a:endParaRPr lang="zh-CN" altLang="en-US"/>
                    </a:p>
                  </a:txBody>
                  <a:tcPr/>
                </a:tc>
              </a:tr>
              <a:tr h="547261">
                <a:tc>
                  <a:txBody>
                    <a:bodyPr/>
                    <a:lstStyle/>
                    <a:p>
                      <a:pPr algn="just">
                        <a:spcAft>
                          <a:spcPts val="0"/>
                        </a:spcAft>
                      </a:pPr>
                      <a:r>
                        <a:rPr lang="zh-CN" sz="2800" kern="0">
                          <a:effectLst/>
                        </a:rPr>
                        <a:t>重复间</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b="0" kern="0" dirty="0">
                          <a:solidFill>
                            <a:schemeClr val="tx1"/>
                          </a:solidFill>
                          <a:effectLst/>
                        </a:rPr>
                        <a:t>2</a:t>
                      </a:r>
                      <a:endParaRPr lang="zh-CN" sz="2800" b="0" kern="100" dirty="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just">
                        <a:spcAft>
                          <a:spcPts val="0"/>
                        </a:spcAft>
                      </a:pPr>
                      <a:r>
                        <a:rPr lang="en-US" sz="2800" b="0" kern="0" dirty="0">
                          <a:solidFill>
                            <a:schemeClr val="tx1"/>
                          </a:solidFill>
                          <a:effectLst/>
                        </a:rPr>
                        <a:t>65.50</a:t>
                      </a:r>
                      <a:endParaRPr lang="zh-CN" sz="2800" b="0" kern="100" dirty="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just">
                        <a:spcAft>
                          <a:spcPts val="0"/>
                        </a:spcAft>
                      </a:pPr>
                      <a:r>
                        <a:rPr lang="en-US" sz="2800" b="0" kern="0">
                          <a:solidFill>
                            <a:schemeClr val="tx1"/>
                          </a:solidFill>
                          <a:effectLst/>
                        </a:rPr>
                        <a:t> </a:t>
                      </a:r>
                      <a:endParaRPr lang="zh-CN" sz="2800" b="0" kern="10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r>
              <a:tr h="547261">
                <a:tc>
                  <a:txBody>
                    <a:bodyPr/>
                    <a:lstStyle/>
                    <a:p>
                      <a:pPr algn="just">
                        <a:spcAft>
                          <a:spcPts val="0"/>
                        </a:spcAft>
                      </a:pPr>
                      <a:r>
                        <a:rPr lang="zh-CN" sz="2800" kern="0">
                          <a:effectLst/>
                        </a:rPr>
                        <a:t>家系间</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b="0" kern="0">
                          <a:solidFill>
                            <a:schemeClr val="tx1"/>
                          </a:solidFill>
                          <a:effectLst/>
                        </a:rPr>
                        <a:t>49</a:t>
                      </a:r>
                      <a:endParaRPr lang="zh-CN" sz="2800" b="0" kern="10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just">
                        <a:spcAft>
                          <a:spcPts val="0"/>
                        </a:spcAft>
                      </a:pPr>
                      <a:r>
                        <a:rPr lang="en-US" sz="2800" b="0" kern="0" dirty="0">
                          <a:solidFill>
                            <a:schemeClr val="tx1"/>
                          </a:solidFill>
                          <a:effectLst/>
                        </a:rPr>
                        <a:t>146.16</a:t>
                      </a:r>
                      <a:endParaRPr lang="zh-CN" sz="2800" b="0" kern="100" dirty="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just">
                        <a:spcAft>
                          <a:spcPts val="0"/>
                        </a:spcAft>
                      </a:pPr>
                      <a:r>
                        <a:rPr lang="en-US" altLang="zh-CN" sz="2800" b="0" i="0" kern="0" dirty="0" smtClean="0">
                          <a:solidFill>
                            <a:schemeClr val="tx1"/>
                          </a:solidFill>
                          <a:effectLst/>
                          <a:latin typeface="Times New Roman"/>
                          <a:ea typeface="+mn-ea"/>
                          <a:cs typeface="Times New Roman"/>
                        </a:rPr>
                        <a:t>Cov</a:t>
                      </a:r>
                      <a:r>
                        <a:rPr lang="en-US" altLang="zh-CN" sz="2800" b="0" i="1" kern="0" baseline="-25000" dirty="0" smtClean="0">
                          <a:solidFill>
                            <a:schemeClr val="tx1"/>
                          </a:solidFill>
                          <a:effectLst/>
                          <a:latin typeface="Times New Roman"/>
                          <a:ea typeface="宋体"/>
                          <a:cs typeface="Times New Roman"/>
                        </a:rPr>
                        <a:t>E</a:t>
                      </a:r>
                      <a:r>
                        <a:rPr lang="en-US" altLang="zh-CN" sz="2800" b="0" i="0" kern="0" baseline="-25000" dirty="0" smtClean="0">
                          <a:solidFill>
                            <a:schemeClr val="tx1"/>
                          </a:solidFill>
                          <a:effectLst/>
                          <a:latin typeface="Times New Roman"/>
                          <a:ea typeface="+mn-ea"/>
                          <a:cs typeface="Times New Roman"/>
                        </a:rPr>
                        <a:t>12</a:t>
                      </a:r>
                      <a:r>
                        <a:rPr lang="en-US" altLang="zh-CN" sz="2800" b="0" kern="0" dirty="0" smtClean="0">
                          <a:solidFill>
                            <a:schemeClr val="tx1"/>
                          </a:solidFill>
                          <a:effectLst/>
                          <a:latin typeface="Times New Roman"/>
                          <a:ea typeface="宋体"/>
                          <a:cs typeface="Times New Roman"/>
                        </a:rPr>
                        <a:t>+</a:t>
                      </a:r>
                      <a:r>
                        <a:rPr lang="en-US" altLang="zh-CN" sz="2800" b="0" i="1" kern="0" dirty="0" smtClean="0">
                          <a:solidFill>
                            <a:schemeClr val="tx1"/>
                          </a:solidFill>
                          <a:effectLst/>
                          <a:latin typeface="Times New Roman"/>
                          <a:ea typeface="宋体"/>
                          <a:cs typeface="Times New Roman"/>
                        </a:rPr>
                        <a:t>r</a:t>
                      </a:r>
                      <a:r>
                        <a:rPr lang="en-US" altLang="zh-CN" sz="2800" b="0" i="0" kern="0" dirty="0" smtClean="0">
                          <a:solidFill>
                            <a:schemeClr val="tx1"/>
                          </a:solidFill>
                          <a:effectLst/>
                          <a:latin typeface="Times New Roman"/>
                          <a:ea typeface="+mn-ea"/>
                          <a:cs typeface="Times New Roman"/>
                        </a:rPr>
                        <a:t>Cov</a:t>
                      </a:r>
                      <a:r>
                        <a:rPr lang="en-US" altLang="zh-CN" sz="2800" b="0" i="1" kern="0" baseline="-25000" dirty="0" smtClean="0">
                          <a:solidFill>
                            <a:schemeClr val="tx1"/>
                          </a:solidFill>
                          <a:effectLst/>
                          <a:latin typeface="Times New Roman"/>
                          <a:ea typeface="+mn-ea"/>
                          <a:cs typeface="Times New Roman"/>
                        </a:rPr>
                        <a:t>A</a:t>
                      </a:r>
                      <a:r>
                        <a:rPr lang="en-US" altLang="zh-CN" sz="2800" b="0" i="0" kern="0" baseline="-25000" dirty="0" smtClean="0">
                          <a:solidFill>
                            <a:schemeClr val="tx1"/>
                          </a:solidFill>
                          <a:effectLst/>
                          <a:latin typeface="Times New Roman"/>
                          <a:ea typeface="+mn-ea"/>
                          <a:cs typeface="Times New Roman"/>
                        </a:rPr>
                        <a:t>12</a:t>
                      </a:r>
                      <a:endParaRPr lang="en-US" sz="2800" b="0" i="1" kern="0" dirty="0">
                        <a:solidFill>
                          <a:schemeClr val="tx1"/>
                        </a:solidFill>
                        <a:effectLst/>
                        <a:latin typeface="Times New Roman"/>
                        <a:ea typeface="宋体"/>
                        <a:cs typeface="Times New Roman"/>
                      </a:endParaRPr>
                    </a:p>
                  </a:txBody>
                  <a:tcPr marL="68580" marR="68580" marT="0" marB="0" anchor="ctr">
                    <a:solidFill>
                      <a:schemeClr val="accent5">
                        <a:lumMod val="20000"/>
                        <a:lumOff val="80000"/>
                      </a:schemeClr>
                    </a:solidFill>
                  </a:tcPr>
                </a:tc>
              </a:tr>
              <a:tr h="547261">
                <a:tc>
                  <a:txBody>
                    <a:bodyPr/>
                    <a:lstStyle/>
                    <a:p>
                      <a:pPr algn="just">
                        <a:spcAft>
                          <a:spcPts val="0"/>
                        </a:spcAft>
                      </a:pPr>
                      <a:r>
                        <a:rPr lang="zh-CN" sz="2800" kern="0">
                          <a:effectLst/>
                        </a:rPr>
                        <a:t>家系内</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b="0" kern="0" dirty="0">
                          <a:solidFill>
                            <a:schemeClr val="tx1"/>
                          </a:solidFill>
                          <a:effectLst/>
                        </a:rPr>
                        <a:t>98</a:t>
                      </a:r>
                      <a:endParaRPr lang="zh-CN" sz="2800" b="0" kern="100" dirty="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algn="just">
                        <a:spcAft>
                          <a:spcPts val="0"/>
                        </a:spcAft>
                      </a:pPr>
                      <a:r>
                        <a:rPr lang="en-US" sz="2800" b="0" kern="0" dirty="0">
                          <a:solidFill>
                            <a:schemeClr val="tx1"/>
                          </a:solidFill>
                          <a:effectLst/>
                        </a:rPr>
                        <a:t>0.74</a:t>
                      </a:r>
                      <a:endParaRPr lang="zh-CN" sz="2800" b="0" kern="100" dirty="0">
                        <a:solidFill>
                          <a:schemeClr val="tx1"/>
                        </a:solidFill>
                        <a:effectLst/>
                        <a:latin typeface="Calibri"/>
                        <a:ea typeface="宋体"/>
                        <a:cs typeface="Times New Roman"/>
                      </a:endParaRPr>
                    </a:p>
                  </a:txBody>
                  <a:tcPr marL="68580" marR="68580" marT="0" marB="0" anchor="ctr">
                    <a:solidFill>
                      <a:schemeClr val="accent5">
                        <a:lumMod val="20000"/>
                        <a:lumOff val="8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altLang="zh-CN" sz="2800" b="0" i="0" kern="0" dirty="0" smtClean="0">
                          <a:solidFill>
                            <a:schemeClr val="tx1"/>
                          </a:solidFill>
                          <a:effectLst/>
                          <a:latin typeface="Times New Roman"/>
                          <a:ea typeface="+mn-ea"/>
                          <a:cs typeface="Times New Roman"/>
                        </a:rPr>
                        <a:t>Cov</a:t>
                      </a:r>
                      <a:r>
                        <a:rPr lang="en-US" altLang="zh-CN" sz="2800" b="0" i="1" kern="0" baseline="-25000" dirty="0" smtClean="0">
                          <a:solidFill>
                            <a:schemeClr val="tx1"/>
                          </a:solidFill>
                          <a:effectLst/>
                          <a:latin typeface="Times New Roman"/>
                          <a:ea typeface="+mn-ea"/>
                          <a:cs typeface="Times New Roman"/>
                        </a:rPr>
                        <a:t>E</a:t>
                      </a:r>
                      <a:r>
                        <a:rPr lang="en-US" altLang="zh-CN" sz="2800" b="0" i="0" kern="0" baseline="-25000" dirty="0" smtClean="0">
                          <a:solidFill>
                            <a:schemeClr val="tx1"/>
                          </a:solidFill>
                          <a:effectLst/>
                          <a:latin typeface="Times New Roman"/>
                          <a:ea typeface="+mn-ea"/>
                          <a:cs typeface="Times New Roman"/>
                        </a:rPr>
                        <a:t>12</a:t>
                      </a:r>
                      <a:r>
                        <a:rPr lang="en-US" altLang="zh-CN" sz="2800" b="0" i="0" kern="0" baseline="0" dirty="0" smtClean="0">
                          <a:solidFill>
                            <a:schemeClr val="tx1"/>
                          </a:solidFill>
                          <a:effectLst/>
                          <a:latin typeface="Times New Roman"/>
                          <a:ea typeface="+mn-ea"/>
                          <a:cs typeface="Times New Roman"/>
                        </a:rPr>
                        <a:t> </a:t>
                      </a:r>
                      <a:endParaRPr lang="en-US" altLang="zh-CN" sz="2800" b="0" i="1" kern="0" dirty="0" smtClean="0">
                        <a:solidFill>
                          <a:schemeClr val="tx1"/>
                        </a:solidFill>
                        <a:effectLst/>
                        <a:latin typeface="Times New Roman"/>
                        <a:ea typeface="+mn-ea"/>
                        <a:cs typeface="Times New Roman"/>
                      </a:endParaRPr>
                    </a:p>
                  </a:txBody>
                  <a:tcPr marL="68580" marR="68580" marT="0" marB="0" anchor="ctr">
                    <a:solidFill>
                      <a:schemeClr val="accent5">
                        <a:lumMod val="20000"/>
                        <a:lumOff val="80000"/>
                      </a:schemeClr>
                    </a:solidFill>
                  </a:tcPr>
                </a:tc>
              </a:tr>
            </a:tbl>
          </a:graphicData>
        </a:graphic>
      </p:graphicFrame>
    </p:spTree>
    <p:extLst>
      <p:ext uri="{BB962C8B-B14F-4D97-AF65-F5344CB8AC3E}">
        <p14:creationId xmlns:p14="http://schemas.microsoft.com/office/powerpoint/2010/main" val="309270511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1143000"/>
          </a:xfrm>
        </p:spPr>
        <p:txBody>
          <a:bodyPr>
            <a:noAutofit/>
          </a:bodyPr>
          <a:lstStyle/>
          <a:p>
            <a:r>
              <a:rPr lang="zh-CN" altLang="zh-CN" sz="3200" b="1" dirty="0">
                <a:latin typeface="黑体" panose="02010609060101010101" pitchFamily="49" charset="-122"/>
                <a:ea typeface="黑体" panose="02010609060101010101" pitchFamily="49" charset="-122"/>
                <a:cs typeface="Times New Roman" panose="02020603050405020304" pitchFamily="18" charset="0"/>
              </a:rPr>
              <a:t>水稻</a:t>
            </a:r>
            <a:r>
              <a:rPr lang="zh-CN" altLang="zh-CN" sz="3200" b="1" dirty="0" smtClean="0">
                <a:latin typeface="黑体" panose="02010609060101010101" pitchFamily="49" charset="-122"/>
                <a:ea typeface="黑体" panose="02010609060101010101" pitchFamily="49" charset="-122"/>
                <a:cs typeface="Times New Roman" panose="02020603050405020304" pitchFamily="18" charset="0"/>
              </a:rPr>
              <a:t>抽穗期</a:t>
            </a:r>
            <a:r>
              <a:rPr lang="zh-CN" altLang="en-US" sz="3200" b="1" dirty="0">
                <a:latin typeface="黑体" panose="02010609060101010101" pitchFamily="49" charset="-122"/>
                <a:ea typeface="黑体" panose="02010609060101010101" pitchFamily="49" charset="-122"/>
                <a:cs typeface="Times New Roman" panose="02020603050405020304" pitchFamily="18" charset="0"/>
              </a:rPr>
              <a:t>和</a:t>
            </a:r>
            <a:r>
              <a:rPr lang="zh-CN" altLang="zh-CN" sz="3200" b="1" dirty="0" smtClean="0">
                <a:latin typeface="黑体" panose="02010609060101010101" pitchFamily="49" charset="-122"/>
                <a:ea typeface="黑体" panose="02010609060101010101" pitchFamily="49" charset="-122"/>
                <a:cs typeface="Times New Roman" panose="02020603050405020304" pitchFamily="18" charset="0"/>
              </a:rPr>
              <a:t>株高</a:t>
            </a:r>
            <a:r>
              <a:rPr lang="zh-CN" altLang="zh-CN" sz="3200" b="1" dirty="0" smtClean="0">
                <a:latin typeface="黑体" panose="02010609060101010101" pitchFamily="49" charset="-122"/>
                <a:ea typeface="黑体" panose="02010609060101010101" pitchFamily="49" charset="-122"/>
              </a:rPr>
              <a:t>的</a:t>
            </a:r>
            <a:r>
              <a:rPr lang="zh-CN" altLang="zh-CN" sz="3200" b="1" dirty="0">
                <a:latin typeface="黑体" panose="02010609060101010101" pitchFamily="49" charset="-122"/>
                <a:ea typeface="黑体" panose="02010609060101010101" pitchFamily="49" charset="-122"/>
              </a:rPr>
              <a:t>方差成分、协方差成分和遗传力，以及它们之间协方差和</a:t>
            </a:r>
            <a:r>
              <a:rPr lang="zh-CN" altLang="zh-CN" sz="3200" b="1" dirty="0" smtClean="0">
                <a:latin typeface="黑体" panose="02010609060101010101" pitchFamily="49" charset="-122"/>
                <a:ea typeface="黑体" panose="02010609060101010101" pitchFamily="49" charset="-122"/>
              </a:rPr>
              <a:t>相关系数</a:t>
            </a:r>
            <a:endParaRPr lang="zh-CN" altLang="en-US" sz="32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395536" y="3645024"/>
            <a:ext cx="8280920" cy="2736304"/>
          </a:xfrm>
        </p:spPr>
        <p:txBody>
          <a:bodyPr>
            <a:normAutofit fontScale="85000" lnSpcReduction="20000"/>
          </a:bodyPr>
          <a:lstStyle/>
          <a:p>
            <a:pPr>
              <a:lnSpc>
                <a:spcPct val="120000"/>
              </a:lnSpc>
            </a:pP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本</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例中</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，非遗传效应引起的相关很小，表型相关系数基本上反映了遗传相关系数</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对于</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两个</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遗传相关的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性状，</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对一个性状的选择势必会引起另一个性状的变化</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。当</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一个性状遗传力较低时，通过高度相关、遗传力较高性状的选择，获得的间接遗传进度还有可能高于直接选择的遗传进度</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表格 2"/>
          <p:cNvGraphicFramePr>
            <a:graphicFrameLocks noGrp="1"/>
          </p:cNvGraphicFramePr>
          <p:nvPr>
            <p:extLst>
              <p:ext uri="{D42A27DB-BD31-4B8C-83A1-F6EECF244321}">
                <p14:modId xmlns:p14="http://schemas.microsoft.com/office/powerpoint/2010/main" val="529370719"/>
              </p:ext>
            </p:extLst>
          </p:nvPr>
        </p:nvGraphicFramePr>
        <p:xfrm>
          <a:off x="683568" y="1484784"/>
          <a:ext cx="7877177" cy="2133600"/>
        </p:xfrm>
        <a:graphic>
          <a:graphicData uri="http://schemas.openxmlformats.org/drawingml/2006/table">
            <a:tbl>
              <a:tblPr firstRow="1" firstCol="1" bandRow="1">
                <a:tableStyleId>{5C22544A-7EE6-4342-B048-85BDC9FD1C3A}</a:tableStyleId>
              </a:tblPr>
              <a:tblGrid>
                <a:gridCol w="1646873"/>
                <a:gridCol w="1646873"/>
                <a:gridCol w="1646873"/>
                <a:gridCol w="1646873"/>
                <a:gridCol w="1289685"/>
              </a:tblGrid>
              <a:tr h="152400">
                <a:tc>
                  <a:txBody>
                    <a:bodyPr/>
                    <a:lstStyle/>
                    <a:p>
                      <a:pPr algn="l">
                        <a:spcAft>
                          <a:spcPts val="0"/>
                        </a:spcAft>
                      </a:pPr>
                      <a:r>
                        <a:rPr lang="zh-CN" sz="2800" kern="0" dirty="0">
                          <a:effectLst/>
                        </a:rPr>
                        <a:t>性状</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zh-CN" sz="2800" kern="0">
                          <a:effectLst/>
                        </a:rPr>
                        <a:t>遗传方差</a:t>
                      </a:r>
                      <a:endParaRPr lang="zh-CN" sz="2800" kern="100">
                        <a:effectLst/>
                        <a:latin typeface="Calibri"/>
                        <a:ea typeface="宋体"/>
                        <a:cs typeface="Times New Roman"/>
                      </a:endParaRPr>
                    </a:p>
                  </a:txBody>
                  <a:tcPr marL="68580" marR="68580" marT="0" marB="0"/>
                </a:tc>
                <a:tc>
                  <a:txBody>
                    <a:bodyPr/>
                    <a:lstStyle/>
                    <a:p>
                      <a:pPr algn="l">
                        <a:spcAft>
                          <a:spcPts val="0"/>
                        </a:spcAft>
                      </a:pPr>
                      <a:r>
                        <a:rPr lang="zh-CN" sz="2800" kern="0">
                          <a:effectLst/>
                        </a:rPr>
                        <a:t>环境方差</a:t>
                      </a:r>
                      <a:endParaRPr lang="zh-CN" sz="2800" kern="100">
                        <a:effectLst/>
                        <a:latin typeface="Calibri"/>
                        <a:ea typeface="宋体"/>
                        <a:cs typeface="Times New Roman"/>
                      </a:endParaRPr>
                    </a:p>
                  </a:txBody>
                  <a:tcPr marL="68580" marR="68580" marT="0" marB="0"/>
                </a:tc>
                <a:tc>
                  <a:txBody>
                    <a:bodyPr/>
                    <a:lstStyle/>
                    <a:p>
                      <a:pPr algn="l">
                        <a:spcAft>
                          <a:spcPts val="0"/>
                        </a:spcAft>
                      </a:pPr>
                      <a:r>
                        <a:rPr lang="zh-CN" sz="2800" kern="0">
                          <a:effectLst/>
                        </a:rPr>
                        <a:t>表型方差</a:t>
                      </a:r>
                      <a:endParaRPr lang="zh-CN" sz="2800" kern="100">
                        <a:effectLst/>
                        <a:latin typeface="Calibri"/>
                        <a:ea typeface="宋体"/>
                        <a:cs typeface="Times New Roman"/>
                      </a:endParaRPr>
                    </a:p>
                  </a:txBody>
                  <a:tcPr marL="68580" marR="68580" marT="0" marB="0"/>
                </a:tc>
                <a:tc>
                  <a:txBody>
                    <a:bodyPr/>
                    <a:lstStyle/>
                    <a:p>
                      <a:pPr algn="l">
                        <a:spcAft>
                          <a:spcPts val="0"/>
                        </a:spcAft>
                      </a:pPr>
                      <a:r>
                        <a:rPr lang="zh-CN" sz="2800" kern="0">
                          <a:effectLst/>
                        </a:rPr>
                        <a:t>遗传力</a:t>
                      </a:r>
                      <a:endParaRPr lang="zh-CN" sz="2800" kern="100">
                        <a:effectLst/>
                        <a:latin typeface="Calibri"/>
                        <a:ea typeface="宋体"/>
                        <a:cs typeface="Times New Roman"/>
                      </a:endParaRPr>
                    </a:p>
                  </a:txBody>
                  <a:tcPr marL="68580" marR="68580" marT="0" marB="0"/>
                </a:tc>
              </a:tr>
              <a:tr h="152400">
                <a:tc>
                  <a:txBody>
                    <a:bodyPr/>
                    <a:lstStyle/>
                    <a:p>
                      <a:pPr algn="l">
                        <a:spcAft>
                          <a:spcPts val="0"/>
                        </a:spcAft>
                      </a:pPr>
                      <a:r>
                        <a:rPr lang="zh-CN" sz="2800" kern="0">
                          <a:effectLst/>
                        </a:rPr>
                        <a:t>抽穗期</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66.4</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14.33</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80.73</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0.8225</a:t>
                      </a:r>
                      <a:endParaRPr lang="zh-CN" sz="2800" kern="100">
                        <a:effectLst/>
                        <a:latin typeface="Calibri"/>
                        <a:ea typeface="宋体"/>
                        <a:cs typeface="Times New Roman"/>
                      </a:endParaRPr>
                    </a:p>
                  </a:txBody>
                  <a:tcPr marL="68580" marR="68580" marT="0" marB="0"/>
                </a:tc>
              </a:tr>
              <a:tr h="152400">
                <a:tc>
                  <a:txBody>
                    <a:bodyPr/>
                    <a:lstStyle/>
                    <a:p>
                      <a:pPr algn="l">
                        <a:spcAft>
                          <a:spcPts val="0"/>
                        </a:spcAft>
                      </a:pPr>
                      <a:r>
                        <a:rPr lang="zh-CN" sz="2800" kern="0">
                          <a:effectLst/>
                        </a:rPr>
                        <a:t>株高</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61.83</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5.82</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67.65</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0.9140</a:t>
                      </a:r>
                      <a:endParaRPr lang="zh-CN" sz="2800" kern="100">
                        <a:effectLst/>
                        <a:latin typeface="Calibri"/>
                        <a:ea typeface="宋体"/>
                        <a:cs typeface="Times New Roman"/>
                      </a:endParaRPr>
                    </a:p>
                  </a:txBody>
                  <a:tcPr marL="68580" marR="68580" marT="0" marB="0"/>
                </a:tc>
              </a:tr>
              <a:tr h="152400">
                <a:tc>
                  <a:txBody>
                    <a:bodyPr/>
                    <a:lstStyle/>
                    <a:p>
                      <a:pPr algn="l">
                        <a:spcAft>
                          <a:spcPts val="0"/>
                        </a:spcAft>
                      </a:pPr>
                      <a:r>
                        <a:rPr lang="zh-CN" sz="2800" kern="0">
                          <a:effectLst/>
                        </a:rPr>
                        <a:t>协方差</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48.47</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dirty="0">
                          <a:effectLst/>
                        </a:rPr>
                        <a:t>0.74</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en-US" sz="2800" kern="0">
                          <a:effectLst/>
                        </a:rPr>
                        <a:t>49.21</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tc>
              </a:tr>
              <a:tr h="152400">
                <a:tc>
                  <a:txBody>
                    <a:bodyPr/>
                    <a:lstStyle/>
                    <a:p>
                      <a:pPr algn="l">
                        <a:spcAft>
                          <a:spcPts val="0"/>
                        </a:spcAft>
                      </a:pPr>
                      <a:r>
                        <a:rPr lang="zh-CN" sz="2800" kern="0">
                          <a:effectLst/>
                        </a:rPr>
                        <a:t>相关系数</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dirty="0">
                          <a:effectLst/>
                        </a:rPr>
                        <a:t>0.7565</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en-US" sz="2800" kern="0" dirty="0">
                          <a:effectLst/>
                        </a:rPr>
                        <a:t>0.0810</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en-US" sz="2800" kern="0">
                          <a:effectLst/>
                        </a:rPr>
                        <a:t>0.6659</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dirty="0">
                          <a:effectLst/>
                        </a:rPr>
                        <a:t> </a:t>
                      </a:r>
                      <a:endParaRPr lang="zh-CN" sz="2800" kern="100" dirty="0">
                        <a:effectLst/>
                        <a:latin typeface="Calibri"/>
                        <a:ea typeface="宋体"/>
                        <a:cs typeface="Times New Roman"/>
                      </a:endParaRPr>
                    </a:p>
                  </a:txBody>
                  <a:tcPr marL="68580" marR="68580" marT="0" marB="0"/>
                </a:tc>
              </a:tr>
            </a:tbl>
          </a:graphicData>
        </a:graphic>
      </p:graphicFrame>
    </p:spTree>
    <p:extLst>
      <p:ext uri="{BB962C8B-B14F-4D97-AF65-F5344CB8AC3E}">
        <p14:creationId xmlns:p14="http://schemas.microsoft.com/office/powerpoint/2010/main" val="293848426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50106"/>
          </a:xfrm>
        </p:spPr>
        <p:txBody>
          <a:bodyPr>
            <a:no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两个性状的直接遗传进度</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83568" y="2420888"/>
            <a:ext cx="7776864" cy="2520280"/>
          </a:xfrm>
        </p:spPr>
        <p:txBody>
          <a:bodyPr>
            <a:normAutofit/>
          </a:bodyPr>
          <a:lstStyle/>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对两个被选择的性状</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（称</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性状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和性状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上面的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对它们进行直接选择的遗传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进度。</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可以</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看出，如果性状（如产量等）的遗传力较低时，直接选择的效果并不好</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3497046304"/>
              </p:ext>
            </p:extLst>
          </p:nvPr>
        </p:nvGraphicFramePr>
        <p:xfrm>
          <a:off x="971600" y="1340768"/>
          <a:ext cx="2860269" cy="864096"/>
        </p:xfrm>
        <a:graphic>
          <a:graphicData uri="http://schemas.openxmlformats.org/presentationml/2006/ole">
            <mc:AlternateContent xmlns:mc="http://schemas.openxmlformats.org/markup-compatibility/2006">
              <mc:Choice xmlns:v="urn:schemas-microsoft-com:vml" Requires="v">
                <p:oleObj spid="_x0000_s62495" name="公式" r:id="rId3" imgW="825500" imgH="254000" progId="Equation.3">
                  <p:embed/>
                </p:oleObj>
              </mc:Choice>
              <mc:Fallback>
                <p:oleObj name="公式" r:id="rId3" imgW="825500" imgH="2540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1340768"/>
                        <a:ext cx="2860269" cy="864096"/>
                      </a:xfrm>
                      <a:prstGeom prst="rect">
                        <a:avLst/>
                      </a:prstGeom>
                      <a:noFill/>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363066606"/>
              </p:ext>
            </p:extLst>
          </p:nvPr>
        </p:nvGraphicFramePr>
        <p:xfrm>
          <a:off x="4716016" y="1368152"/>
          <a:ext cx="2976153" cy="836712"/>
        </p:xfrm>
        <a:graphic>
          <a:graphicData uri="http://schemas.openxmlformats.org/presentationml/2006/ole">
            <mc:AlternateContent xmlns:mc="http://schemas.openxmlformats.org/markup-compatibility/2006">
              <mc:Choice xmlns:v="urn:schemas-microsoft-com:vml" Requires="v">
                <p:oleObj spid="_x0000_s62496" name="公式" r:id="rId5" imgW="888614" imgH="253890" progId="Equation.3">
                  <p:embed/>
                </p:oleObj>
              </mc:Choice>
              <mc:Fallback>
                <p:oleObj name="公式" r:id="rId5" imgW="888614" imgH="25389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6016" y="1368152"/>
                        <a:ext cx="2976153" cy="836712"/>
                      </a:xfrm>
                      <a:prstGeom prst="rect">
                        <a:avLst/>
                      </a:prstGeom>
                      <a:noFill/>
                    </p:spPr>
                  </p:pic>
                </p:oleObj>
              </mc:Fallback>
            </mc:AlternateContent>
          </a:graphicData>
        </a:graphic>
      </p:graphicFrame>
    </p:spTree>
    <p:extLst>
      <p:ext uri="{BB962C8B-B14F-4D97-AF65-F5344CB8AC3E}">
        <p14:creationId xmlns:p14="http://schemas.microsoft.com/office/powerpoint/2010/main" val="131943067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50106"/>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性状</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选择对性状</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的相关遗传进度</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539552" y="1196752"/>
            <a:ext cx="8208912" cy="3384376"/>
          </a:xfrm>
        </p:spPr>
        <p:txBody>
          <a:bodyPr>
            <a:normAutofit/>
          </a:bodyPr>
          <a:lstStyle/>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为了与直接选择的遗传进度相区别，把由性状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直接选择得到性状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的遗传进度称为相关遗传进度（</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correlated genetic gain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），有时也称间接遗传进度（</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indirect genetic gain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en-US" sz="2800" baseline="300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得到性状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选择对性状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产生的间接遗传进度，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首先计算</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性状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育种值对性状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育种值的回归系数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2939311754"/>
              </p:ext>
            </p:extLst>
          </p:nvPr>
        </p:nvGraphicFramePr>
        <p:xfrm>
          <a:off x="1007289" y="4509120"/>
          <a:ext cx="4506057" cy="1512168"/>
        </p:xfrm>
        <a:graphic>
          <a:graphicData uri="http://schemas.openxmlformats.org/presentationml/2006/ole">
            <mc:AlternateContent xmlns:mc="http://schemas.openxmlformats.org/markup-compatibility/2006">
              <mc:Choice xmlns:v="urn:schemas-microsoft-com:vml" Requires="v">
                <p:oleObj spid="_x0000_s64527" name="公式" r:id="rId3" imgW="1397000" imgH="482600" progId="Equation.3">
                  <p:embed/>
                </p:oleObj>
              </mc:Choice>
              <mc:Fallback>
                <p:oleObj name="公式" r:id="rId3" imgW="1397000" imgH="482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7289" y="4509120"/>
                        <a:ext cx="4506057" cy="1512168"/>
                      </a:xfrm>
                      <a:prstGeom prst="rect">
                        <a:avLst/>
                      </a:prstGeom>
                      <a:noFill/>
                    </p:spPr>
                  </p:pic>
                </p:oleObj>
              </mc:Fallback>
            </mc:AlternateContent>
          </a:graphicData>
        </a:graphic>
      </p:graphicFrame>
    </p:spTree>
    <p:extLst>
      <p:ext uri="{BB962C8B-B14F-4D97-AF65-F5344CB8AC3E}">
        <p14:creationId xmlns:p14="http://schemas.microsoft.com/office/powerpoint/2010/main" val="266198391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50106"/>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性状</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选择对性状</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的相关遗传进度</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83568" y="1196752"/>
            <a:ext cx="7776864" cy="1944216"/>
          </a:xfrm>
        </p:spPr>
        <p:txBody>
          <a:bodyPr>
            <a:noAutofit/>
          </a:bodyPr>
          <a:lstStyle/>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性状</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遗传进度</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R</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乘</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以回归系数</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，正好就是性状</a:t>
            </a:r>
            <a:r>
              <a:rPr lang="en-US" altLang="zh-CN"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的遗传进度。由此得到性状</a:t>
            </a:r>
            <a:r>
              <a:rPr lang="en-US" altLang="zh-CN"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间接遗传进度的计算</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公式。</a:t>
            </a:r>
            <a:endParaRPr lang="zh-CN" altLang="zh-CN"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1747104694"/>
              </p:ext>
            </p:extLst>
          </p:nvPr>
        </p:nvGraphicFramePr>
        <p:xfrm>
          <a:off x="589808" y="3140967"/>
          <a:ext cx="8302672" cy="1440161"/>
        </p:xfrm>
        <a:graphic>
          <a:graphicData uri="http://schemas.openxmlformats.org/presentationml/2006/ole">
            <mc:AlternateContent xmlns:mc="http://schemas.openxmlformats.org/markup-compatibility/2006">
              <mc:Choice xmlns:v="urn:schemas-microsoft-com:vml" Requires="v">
                <p:oleObj spid="_x0000_s63520" name="公式" r:id="rId3" imgW="2717800" imgH="482600" progId="Equation.3">
                  <p:embed/>
                </p:oleObj>
              </mc:Choice>
              <mc:Fallback>
                <p:oleObj name="公式" r:id="rId3" imgW="2717800" imgH="482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9808" y="3140967"/>
                        <a:ext cx="8302672" cy="1440161"/>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3618258904"/>
              </p:ext>
            </p:extLst>
          </p:nvPr>
        </p:nvGraphicFramePr>
        <p:xfrm>
          <a:off x="579200" y="4869160"/>
          <a:ext cx="3704768" cy="792088"/>
        </p:xfrm>
        <a:graphic>
          <a:graphicData uri="http://schemas.openxmlformats.org/presentationml/2006/ole">
            <mc:AlternateContent xmlns:mc="http://schemas.openxmlformats.org/markup-compatibility/2006">
              <mc:Choice xmlns:v="urn:schemas-microsoft-com:vml" Requires="v">
                <p:oleObj spid="_x0000_s63521" name="公式" r:id="rId5" imgW="1167893" imgH="253890" progId="Equation.3">
                  <p:embed/>
                </p:oleObj>
              </mc:Choice>
              <mc:Fallback>
                <p:oleObj name="公式" r:id="rId5" imgW="1167893" imgH="25389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9200" y="4869160"/>
                        <a:ext cx="3704768" cy="792088"/>
                      </a:xfrm>
                      <a:prstGeom prst="rect">
                        <a:avLst/>
                      </a:prstGeom>
                      <a:noFill/>
                    </p:spPr>
                  </p:pic>
                </p:oleObj>
              </mc:Fallback>
            </mc:AlternateContent>
          </a:graphicData>
        </a:graphic>
      </p:graphicFrame>
    </p:spTree>
    <p:extLst>
      <p:ext uri="{BB962C8B-B14F-4D97-AF65-F5344CB8AC3E}">
        <p14:creationId xmlns:p14="http://schemas.microsoft.com/office/powerpoint/2010/main" val="386899693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50106"/>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相关遗传力</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co-heritability</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1" name="对象 10"/>
          <p:cNvGraphicFramePr>
            <a:graphicFrameLocks noChangeAspect="1"/>
          </p:cNvGraphicFramePr>
          <p:nvPr>
            <p:extLst>
              <p:ext uri="{D42A27DB-BD31-4B8C-83A1-F6EECF244321}">
                <p14:modId xmlns:p14="http://schemas.microsoft.com/office/powerpoint/2010/main" val="2495331755"/>
              </p:ext>
            </p:extLst>
          </p:nvPr>
        </p:nvGraphicFramePr>
        <p:xfrm>
          <a:off x="1211626" y="1412776"/>
          <a:ext cx="2640294" cy="792088"/>
        </p:xfrm>
        <a:graphic>
          <a:graphicData uri="http://schemas.openxmlformats.org/presentationml/2006/ole">
            <mc:AlternateContent xmlns:mc="http://schemas.openxmlformats.org/markup-compatibility/2006">
              <mc:Choice xmlns:v="urn:schemas-microsoft-com:vml" Requires="v">
                <p:oleObj spid="_x0000_s65566" name="公式" r:id="rId3" imgW="761669" imgH="228501" progId="Equation.3">
                  <p:embed/>
                </p:oleObj>
              </mc:Choice>
              <mc:Fallback>
                <p:oleObj name="公式" r:id="rId3" imgW="761669" imgH="228501"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1626" y="1412776"/>
                        <a:ext cx="2640294" cy="792088"/>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761172814"/>
              </p:ext>
            </p:extLst>
          </p:nvPr>
        </p:nvGraphicFramePr>
        <p:xfrm>
          <a:off x="1205136" y="2636838"/>
          <a:ext cx="5599112" cy="792162"/>
        </p:xfrm>
        <a:graphic>
          <a:graphicData uri="http://schemas.openxmlformats.org/presentationml/2006/ole">
            <mc:AlternateContent xmlns:mc="http://schemas.openxmlformats.org/markup-compatibility/2006">
              <mc:Choice xmlns:v="urn:schemas-microsoft-com:vml" Requires="v">
                <p:oleObj spid="_x0000_s65567" name="公式" r:id="rId5" imgW="1765080" imgH="253800" progId="Equation.3">
                  <p:embed/>
                </p:oleObj>
              </mc:Choice>
              <mc:Fallback>
                <p:oleObj name="公式" r:id="rId5" imgW="1765080" imgH="253800" progId="Equation.3">
                  <p:embed/>
                  <p:pic>
                    <p:nvPicPr>
                      <p:cNvPr id="0" name="对象 8"/>
                      <p:cNvPicPr>
                        <a:picLocks noChangeAspect="1" noChangeArrowheads="1"/>
                      </p:cNvPicPr>
                      <p:nvPr/>
                    </p:nvPicPr>
                    <p:blipFill>
                      <a:blip r:embed="rId6"/>
                      <a:srcRect/>
                      <a:stretch>
                        <a:fillRect/>
                      </a:stretch>
                    </p:blipFill>
                    <p:spPr bwMode="auto">
                      <a:xfrm>
                        <a:off x="1205136" y="2636838"/>
                        <a:ext cx="5599112"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05953309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274638"/>
            <a:ext cx="8568952" cy="114300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相关遗传进度与直接遗传进度的比值</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9" name="内容占位符 8"/>
          <p:cNvSpPr>
            <a:spLocks noGrp="1"/>
          </p:cNvSpPr>
          <p:nvPr>
            <p:ph idx="1"/>
          </p:nvPr>
        </p:nvSpPr>
        <p:spPr>
          <a:xfrm>
            <a:off x="457200" y="2564904"/>
            <a:ext cx="8229600" cy="3888432"/>
          </a:xfrm>
        </p:spPr>
        <p:txBody>
          <a:bodyPr>
            <a:normAutofit/>
          </a:bodyPr>
          <a:lstStyle/>
          <a:p>
            <a:pPr>
              <a:lnSpc>
                <a:spcPct val="11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可以看出，在相同选择强度的情况下（即</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i</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i</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），如果性状</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之间有较高的遗传相关，同时性状</a:t>
            </a:r>
            <a:r>
              <a:rPr lang="en-US" altLang="zh-CN"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有较低的遗传力、性状</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有较高的遗传力，即</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满足</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i="1" baseline="-25000"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smtClean="0">
                <a:latin typeface="Times New Roman" panose="02020603050405020304" pitchFamily="18" charset="0"/>
                <a:ea typeface="黑体" panose="02010609060101010101" pitchFamily="49" charset="-122"/>
                <a:cs typeface="Times New Roman" panose="02020603050405020304" pitchFamily="18" charset="0"/>
              </a:rPr>
              <a:t>12</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h</a:t>
            </a:r>
            <a:r>
              <a:rPr lang="en-US" altLang="zh-CN"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&gt;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h</a:t>
            </a:r>
            <a:r>
              <a:rPr lang="en-US" altLang="zh-CN"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条件时</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上面</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比值大于</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，选择性状</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而对性状</a:t>
            </a:r>
            <a:r>
              <a:rPr lang="en-US" altLang="zh-CN"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产生的间接遗传进度，就会超过对性状</a:t>
            </a:r>
            <a:r>
              <a:rPr lang="en-US" altLang="zh-CN"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进行直接选择产生的遗传进度。</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427431994"/>
              </p:ext>
            </p:extLst>
          </p:nvPr>
        </p:nvGraphicFramePr>
        <p:xfrm>
          <a:off x="3347864" y="1196752"/>
          <a:ext cx="2376264" cy="1283984"/>
        </p:xfrm>
        <a:graphic>
          <a:graphicData uri="http://schemas.openxmlformats.org/presentationml/2006/ole">
            <mc:AlternateContent xmlns:mc="http://schemas.openxmlformats.org/markup-compatibility/2006">
              <mc:Choice xmlns:v="urn:schemas-microsoft-com:vml" Requires="v">
                <p:oleObj spid="_x0000_s66576" name="公式" r:id="rId3" imgW="850900" imgH="457200" progId="Equation.3">
                  <p:embed/>
                </p:oleObj>
              </mc:Choice>
              <mc:Fallback>
                <p:oleObj name="公式" r:id="rId3" imgW="850900" imgH="4572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7864" y="1196752"/>
                        <a:ext cx="2376264" cy="1283984"/>
                      </a:xfrm>
                      <a:prstGeom prst="rect">
                        <a:avLst/>
                      </a:prstGeom>
                      <a:noFill/>
                    </p:spPr>
                  </p:pic>
                </p:oleObj>
              </mc:Fallback>
            </mc:AlternateContent>
          </a:graphicData>
        </a:graphic>
      </p:graphicFrame>
    </p:spTree>
    <p:extLst>
      <p:ext uri="{BB962C8B-B14F-4D97-AF65-F5344CB8AC3E}">
        <p14:creationId xmlns:p14="http://schemas.microsoft.com/office/powerpoint/2010/main" val="6815369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选择差</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827584" y="1196752"/>
            <a:ext cx="7704856" cy="2160240"/>
          </a:xfrm>
        </p:spPr>
        <p:txBody>
          <a:bodyPr>
            <a:noAutofit/>
          </a:bodyPr>
          <a:lstStyle/>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方便推导遗传进度的估计公式，把中选个体构成群体的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平均数与</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未选择群体的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平均数之</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差称为选择差（</a:t>
            </a:r>
            <a:r>
              <a:rPr lang="en-US" altLang="zh-CN" dirty="0">
                <a:latin typeface="Times New Roman" panose="02020603050405020304" pitchFamily="18" charset="0"/>
                <a:ea typeface="黑体" panose="02010609060101010101" pitchFamily="49" charset="-122"/>
                <a:cs typeface="Times New Roman" panose="02020603050405020304" pitchFamily="18" charset="0"/>
              </a:rPr>
              <a:t>selection </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differential</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S</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表示。</a:t>
            </a:r>
            <a:endParaRPr lang="zh-CN" altLang="zh-CN"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4104463454"/>
              </p:ext>
            </p:extLst>
          </p:nvPr>
        </p:nvGraphicFramePr>
        <p:xfrm>
          <a:off x="1187624" y="3501008"/>
          <a:ext cx="2328975" cy="792088"/>
        </p:xfrm>
        <a:graphic>
          <a:graphicData uri="http://schemas.openxmlformats.org/presentationml/2006/ole">
            <mc:AlternateContent xmlns:mc="http://schemas.openxmlformats.org/markup-compatibility/2006">
              <mc:Choice xmlns:v="urn:schemas-microsoft-com:vml" Requires="v">
                <p:oleObj spid="_x0000_s2099" name="公式" r:id="rId3" imgW="622080" imgH="203040" progId="Equation.3">
                  <p:embed/>
                </p:oleObj>
              </mc:Choice>
              <mc:Fallback>
                <p:oleObj name="公式" r:id="rId3" imgW="622080" imgH="203040" progId="Equation.3">
                  <p:embed/>
                  <p:pic>
                    <p:nvPicPr>
                      <p:cNvPr id="0" name=""/>
                      <p:cNvPicPr>
                        <a:picLocks noChangeAspect="1" noChangeArrowheads="1"/>
                      </p:cNvPicPr>
                      <p:nvPr/>
                    </p:nvPicPr>
                    <p:blipFill>
                      <a:blip r:embed="rId4"/>
                      <a:srcRect/>
                      <a:stretch>
                        <a:fillRect/>
                      </a:stretch>
                    </p:blipFill>
                    <p:spPr bwMode="auto">
                      <a:xfrm>
                        <a:off x="1187624" y="3501008"/>
                        <a:ext cx="2328975" cy="792088"/>
                      </a:xfrm>
                      <a:prstGeom prst="rect">
                        <a:avLst/>
                      </a:prstGeom>
                      <a:noFill/>
                    </p:spPr>
                  </p:pic>
                </p:oleObj>
              </mc:Fallback>
            </mc:AlternateContent>
          </a:graphicData>
        </a:graphic>
      </p:graphicFrame>
    </p:spTree>
    <p:extLst>
      <p:ext uri="{BB962C8B-B14F-4D97-AF65-F5344CB8AC3E}">
        <p14:creationId xmlns:p14="http://schemas.microsoft.com/office/powerpoint/2010/main" val="17974241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274638"/>
            <a:ext cx="8568952" cy="1426170"/>
          </a:xfrm>
        </p:spPr>
        <p:txBody>
          <a:bodyPr>
            <a:noAutofit/>
          </a:bodyPr>
          <a:lstStyle/>
          <a:p>
            <a:r>
              <a:rPr lang="zh-CN" altLang="zh-CN" sz="4000" b="1" dirty="0">
                <a:latin typeface="黑体" panose="02010609060101010101" pitchFamily="49" charset="-122"/>
                <a:ea typeface="黑体" panose="02010609060101010101" pitchFamily="49" charset="-122"/>
              </a:rPr>
              <a:t>利用表</a:t>
            </a:r>
            <a:r>
              <a:rPr lang="en-US" altLang="zh-CN" sz="4000" b="1" dirty="0">
                <a:latin typeface="黑体" panose="02010609060101010101" pitchFamily="49" charset="-122"/>
                <a:ea typeface="黑体" panose="02010609060101010101" pitchFamily="49" charset="-122"/>
              </a:rPr>
              <a:t>11.7</a:t>
            </a:r>
            <a:r>
              <a:rPr lang="zh-CN" altLang="zh-CN" sz="4000" b="1" dirty="0">
                <a:latin typeface="黑体" panose="02010609060101010101" pitchFamily="49" charset="-122"/>
                <a:ea typeface="黑体" panose="02010609060101010101" pitchFamily="49" charset="-122"/>
              </a:rPr>
              <a:t>和表</a:t>
            </a:r>
            <a:r>
              <a:rPr lang="en-US" altLang="zh-CN" sz="4000" b="1" dirty="0" smtClean="0">
                <a:latin typeface="黑体" panose="02010609060101010101" pitchFamily="49" charset="-122"/>
                <a:ea typeface="黑体" panose="02010609060101010101" pitchFamily="49" charset="-122"/>
              </a:rPr>
              <a:t>11.8</a:t>
            </a:r>
            <a:r>
              <a:rPr lang="zh-CN" altLang="zh-CN" sz="4000" b="1" dirty="0" smtClean="0">
                <a:latin typeface="黑体" panose="02010609060101010101" pitchFamily="49" charset="-122"/>
                <a:ea typeface="黑体" panose="02010609060101010101" pitchFamily="49" charset="-122"/>
              </a:rPr>
              <a:t>数据</a:t>
            </a:r>
            <a:r>
              <a:rPr lang="zh-CN" altLang="en-US" sz="4000" b="1" dirty="0" smtClean="0">
                <a:latin typeface="黑体" panose="02010609060101010101" pitchFamily="49" charset="-122"/>
                <a:ea typeface="黑体" panose="02010609060101010101" pitchFamily="49" charset="-122"/>
              </a:rPr>
              <a:t>，计算性状</a:t>
            </a:r>
            <a:r>
              <a:rPr lang="en-US" altLang="zh-CN" sz="4000" b="1" dirty="0" smtClean="0">
                <a:latin typeface="黑体" panose="02010609060101010101" pitchFamily="49" charset="-122"/>
                <a:ea typeface="黑体" panose="02010609060101010101" pitchFamily="49" charset="-122"/>
              </a:rPr>
              <a:t>2</a:t>
            </a:r>
            <a:r>
              <a:rPr lang="zh-CN" altLang="en-US" sz="4000" b="1" dirty="0" smtClean="0">
                <a:latin typeface="黑体" panose="02010609060101010101" pitchFamily="49" charset="-122"/>
                <a:ea typeface="黑体" panose="02010609060101010101" pitchFamily="49" charset="-122"/>
              </a:rPr>
              <a:t>（单株穗重）的</a:t>
            </a:r>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遗传进度</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3" name="对象 12"/>
          <p:cNvGraphicFramePr>
            <a:graphicFrameLocks noChangeAspect="1"/>
          </p:cNvGraphicFramePr>
          <p:nvPr>
            <p:extLst>
              <p:ext uri="{D42A27DB-BD31-4B8C-83A1-F6EECF244321}">
                <p14:modId xmlns:p14="http://schemas.microsoft.com/office/powerpoint/2010/main" val="4272683234"/>
              </p:ext>
            </p:extLst>
          </p:nvPr>
        </p:nvGraphicFramePr>
        <p:xfrm>
          <a:off x="683567" y="1916832"/>
          <a:ext cx="2139515" cy="720080"/>
        </p:xfrm>
        <a:graphic>
          <a:graphicData uri="http://schemas.openxmlformats.org/presentationml/2006/ole">
            <mc:AlternateContent xmlns:mc="http://schemas.openxmlformats.org/markup-compatibility/2006">
              <mc:Choice xmlns:v="urn:schemas-microsoft-com:vml" Requires="v">
                <p:oleObj spid="_x0000_s67683" name="公式" r:id="rId3" imgW="660113" imgH="215806" progId="Equation.3">
                  <p:embed/>
                </p:oleObj>
              </mc:Choice>
              <mc:Fallback>
                <p:oleObj name="公式" r:id="rId3" imgW="660113" imgH="215806"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7" y="1916832"/>
                        <a:ext cx="2139515" cy="720080"/>
                      </a:xfrm>
                      <a:prstGeom prst="rect">
                        <a:avLst/>
                      </a:prstGeom>
                      <a:noFill/>
                    </p:spPr>
                  </p:pic>
                </p:oleObj>
              </mc:Fallback>
            </mc:AlternateContent>
          </a:graphicData>
        </a:graphic>
      </p:graphicFrame>
      <p:sp>
        <p:nvSpPr>
          <p:cNvPr id="1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5" name="对象 14"/>
          <p:cNvGraphicFramePr>
            <a:graphicFrameLocks noChangeAspect="1"/>
          </p:cNvGraphicFramePr>
          <p:nvPr>
            <p:extLst>
              <p:ext uri="{D42A27DB-BD31-4B8C-83A1-F6EECF244321}">
                <p14:modId xmlns:p14="http://schemas.microsoft.com/office/powerpoint/2010/main" val="2587594054"/>
              </p:ext>
            </p:extLst>
          </p:nvPr>
        </p:nvGraphicFramePr>
        <p:xfrm>
          <a:off x="3515882" y="1916832"/>
          <a:ext cx="1920214" cy="720080"/>
        </p:xfrm>
        <a:graphic>
          <a:graphicData uri="http://schemas.openxmlformats.org/presentationml/2006/ole">
            <mc:AlternateContent xmlns:mc="http://schemas.openxmlformats.org/markup-compatibility/2006">
              <mc:Choice xmlns:v="urn:schemas-microsoft-com:vml" Requires="v">
                <p:oleObj spid="_x0000_s67684" name="公式" r:id="rId5" imgW="609600" imgH="228600" progId="Equation.3">
                  <p:embed/>
                </p:oleObj>
              </mc:Choice>
              <mc:Fallback>
                <p:oleObj name="公式" r:id="rId5" imgW="6096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15882" y="1916832"/>
                        <a:ext cx="1920214" cy="720080"/>
                      </a:xfrm>
                      <a:prstGeom prst="rect">
                        <a:avLst/>
                      </a:prstGeom>
                      <a:noFill/>
                    </p:spPr>
                  </p:pic>
                </p:oleObj>
              </mc:Fallback>
            </mc:AlternateContent>
          </a:graphicData>
        </a:graphic>
      </p:graphicFrame>
      <p:sp>
        <p:nvSpPr>
          <p:cNvPr id="16"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7" name="对象 16"/>
          <p:cNvGraphicFramePr>
            <a:graphicFrameLocks noChangeAspect="1"/>
          </p:cNvGraphicFramePr>
          <p:nvPr>
            <p:extLst>
              <p:ext uri="{D42A27DB-BD31-4B8C-83A1-F6EECF244321}">
                <p14:modId xmlns:p14="http://schemas.microsoft.com/office/powerpoint/2010/main" val="612661383"/>
              </p:ext>
            </p:extLst>
          </p:nvPr>
        </p:nvGraphicFramePr>
        <p:xfrm>
          <a:off x="5940152" y="1844824"/>
          <a:ext cx="2057228" cy="792088"/>
        </p:xfrm>
        <a:graphic>
          <a:graphicData uri="http://schemas.openxmlformats.org/presentationml/2006/ole">
            <mc:AlternateContent xmlns:mc="http://schemas.openxmlformats.org/markup-compatibility/2006">
              <mc:Choice xmlns:v="urn:schemas-microsoft-com:vml" Requires="v">
                <p:oleObj spid="_x0000_s67685" name="公式" r:id="rId7" imgW="596900" imgH="228600" progId="Equation.3">
                  <p:embed/>
                </p:oleObj>
              </mc:Choice>
              <mc:Fallback>
                <p:oleObj name="公式" r:id="rId7" imgW="596900" imgH="2286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40152" y="1844824"/>
                        <a:ext cx="2057228" cy="792088"/>
                      </a:xfrm>
                      <a:prstGeom prst="rect">
                        <a:avLst/>
                      </a:prstGeom>
                      <a:noFill/>
                    </p:spPr>
                  </p:pic>
                </p:oleObj>
              </mc:Fallback>
            </mc:AlternateContent>
          </a:graphicData>
        </a:graphic>
      </p:graphicFrame>
      <p:sp>
        <p:nvSpPr>
          <p:cNvPr id="18"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9" name="对象 18"/>
          <p:cNvGraphicFramePr>
            <a:graphicFrameLocks noChangeAspect="1"/>
          </p:cNvGraphicFramePr>
          <p:nvPr>
            <p:extLst>
              <p:ext uri="{D42A27DB-BD31-4B8C-83A1-F6EECF244321}">
                <p14:modId xmlns:p14="http://schemas.microsoft.com/office/powerpoint/2010/main" val="1585824586"/>
              </p:ext>
            </p:extLst>
          </p:nvPr>
        </p:nvGraphicFramePr>
        <p:xfrm>
          <a:off x="755576" y="2996952"/>
          <a:ext cx="2229563" cy="648072"/>
        </p:xfrm>
        <a:graphic>
          <a:graphicData uri="http://schemas.openxmlformats.org/presentationml/2006/ole">
            <mc:AlternateContent xmlns:mc="http://schemas.openxmlformats.org/markup-compatibility/2006">
              <mc:Choice xmlns:v="urn:schemas-microsoft-com:vml" Requires="v">
                <p:oleObj spid="_x0000_s67686" name="公式" r:id="rId9" imgW="736280" imgH="215806" progId="Equation.3">
                  <p:embed/>
                </p:oleObj>
              </mc:Choice>
              <mc:Fallback>
                <p:oleObj name="公式" r:id="rId9" imgW="736280" imgH="215806"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55576" y="2996952"/>
                        <a:ext cx="2229563" cy="648072"/>
                      </a:xfrm>
                      <a:prstGeom prst="rect">
                        <a:avLst/>
                      </a:prstGeom>
                      <a:noFill/>
                    </p:spPr>
                  </p:pic>
                </p:oleObj>
              </mc:Fallback>
            </mc:AlternateContent>
          </a:graphicData>
        </a:graphic>
      </p:graphicFrame>
      <p:sp>
        <p:nvSpPr>
          <p:cNvPr id="20"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1" name="对象 20"/>
          <p:cNvGraphicFramePr>
            <a:graphicFrameLocks noChangeAspect="1"/>
          </p:cNvGraphicFramePr>
          <p:nvPr>
            <p:extLst>
              <p:ext uri="{D42A27DB-BD31-4B8C-83A1-F6EECF244321}">
                <p14:modId xmlns:p14="http://schemas.microsoft.com/office/powerpoint/2010/main" val="1248949039"/>
              </p:ext>
            </p:extLst>
          </p:nvPr>
        </p:nvGraphicFramePr>
        <p:xfrm>
          <a:off x="3419872" y="2924944"/>
          <a:ext cx="3952660" cy="720080"/>
        </p:xfrm>
        <a:graphic>
          <a:graphicData uri="http://schemas.openxmlformats.org/presentationml/2006/ole">
            <mc:AlternateContent xmlns:mc="http://schemas.openxmlformats.org/markup-compatibility/2006">
              <mc:Choice xmlns:v="urn:schemas-microsoft-com:vml" Requires="v">
                <p:oleObj spid="_x0000_s67687" name="公式" r:id="rId11" imgW="1219200" imgH="228600" progId="Equation.3">
                  <p:embed/>
                </p:oleObj>
              </mc:Choice>
              <mc:Fallback>
                <p:oleObj name="公式" r:id="rId11" imgW="1219200" imgH="22860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419872" y="2924944"/>
                        <a:ext cx="3952660" cy="720080"/>
                      </a:xfrm>
                      <a:prstGeom prst="rect">
                        <a:avLst/>
                      </a:prstGeom>
                      <a:noFill/>
                    </p:spPr>
                  </p:pic>
                </p:oleObj>
              </mc:Fallback>
            </mc:AlternateContent>
          </a:graphicData>
        </a:graphic>
      </p:graphicFrame>
      <p:sp>
        <p:nvSpPr>
          <p:cNvPr id="22"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3" name="对象 22"/>
          <p:cNvGraphicFramePr>
            <a:graphicFrameLocks noChangeAspect="1"/>
          </p:cNvGraphicFramePr>
          <p:nvPr>
            <p:extLst>
              <p:ext uri="{D42A27DB-BD31-4B8C-83A1-F6EECF244321}">
                <p14:modId xmlns:p14="http://schemas.microsoft.com/office/powerpoint/2010/main" val="301616196"/>
              </p:ext>
            </p:extLst>
          </p:nvPr>
        </p:nvGraphicFramePr>
        <p:xfrm>
          <a:off x="683568" y="3933056"/>
          <a:ext cx="8351058" cy="720080"/>
        </p:xfrm>
        <a:graphic>
          <a:graphicData uri="http://schemas.openxmlformats.org/presentationml/2006/ole">
            <mc:AlternateContent xmlns:mc="http://schemas.openxmlformats.org/markup-compatibility/2006">
              <mc:Choice xmlns:v="urn:schemas-microsoft-com:vml" Requires="v">
                <p:oleObj spid="_x0000_s67688" name="公式" r:id="rId13" imgW="2832100" imgH="241300" progId="Equation.3">
                  <p:embed/>
                </p:oleObj>
              </mc:Choice>
              <mc:Fallback>
                <p:oleObj name="公式" r:id="rId13" imgW="2832100" imgH="241300" progId="Equation.3">
                  <p:embed/>
                  <p:pic>
                    <p:nvPicPr>
                      <p:cNvPr id="0"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3568" y="3933056"/>
                        <a:ext cx="8351058" cy="720080"/>
                      </a:xfrm>
                      <a:prstGeom prst="rect">
                        <a:avLst/>
                      </a:prstGeom>
                      <a:noFill/>
                    </p:spPr>
                  </p:pic>
                </p:oleObj>
              </mc:Fallback>
            </mc:AlternateContent>
          </a:graphicData>
        </a:graphic>
      </p:graphicFrame>
      <p:sp>
        <p:nvSpPr>
          <p:cNvPr id="24"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5" name="对象 24"/>
          <p:cNvGraphicFramePr>
            <a:graphicFrameLocks noChangeAspect="1"/>
          </p:cNvGraphicFramePr>
          <p:nvPr>
            <p:extLst>
              <p:ext uri="{D42A27DB-BD31-4B8C-83A1-F6EECF244321}">
                <p14:modId xmlns:p14="http://schemas.microsoft.com/office/powerpoint/2010/main" val="2720275539"/>
              </p:ext>
            </p:extLst>
          </p:nvPr>
        </p:nvGraphicFramePr>
        <p:xfrm>
          <a:off x="683568" y="4941168"/>
          <a:ext cx="6083274" cy="720080"/>
        </p:xfrm>
        <a:graphic>
          <a:graphicData uri="http://schemas.openxmlformats.org/presentationml/2006/ole">
            <mc:AlternateContent xmlns:mc="http://schemas.openxmlformats.org/markup-compatibility/2006">
              <mc:Choice xmlns:v="urn:schemas-microsoft-com:vml" Requires="v">
                <p:oleObj spid="_x0000_s67689" name="公式" r:id="rId15" imgW="2057400" imgH="241300" progId="Equation.3">
                  <p:embed/>
                </p:oleObj>
              </mc:Choice>
              <mc:Fallback>
                <p:oleObj name="公式" r:id="rId15" imgW="2057400" imgH="241300" progId="Equation.3">
                  <p:embed/>
                  <p:pic>
                    <p:nvPicPr>
                      <p:cNvPr id="0" name="Object 1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83568" y="4941168"/>
                        <a:ext cx="6083274" cy="720080"/>
                      </a:xfrm>
                      <a:prstGeom prst="rect">
                        <a:avLst/>
                      </a:prstGeom>
                      <a:noFill/>
                    </p:spPr>
                  </p:pic>
                </p:oleObj>
              </mc:Fallback>
            </mc:AlternateContent>
          </a:graphicData>
        </a:graphic>
      </p:graphicFrame>
    </p:spTree>
    <p:extLst>
      <p:ext uri="{BB962C8B-B14F-4D97-AF65-F5344CB8AC3E}">
        <p14:creationId xmlns:p14="http://schemas.microsoft.com/office/powerpoint/2010/main" val="295200159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06090"/>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多个相关性状的选择指数</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457200" y="980728"/>
            <a:ext cx="8229600" cy="5688632"/>
          </a:xfrm>
        </p:spPr>
        <p:txBody>
          <a:bodyPr>
            <a:normAutofit fontScale="85000" lnSpcReduction="20000"/>
          </a:bodyPr>
          <a:lstStyle/>
          <a:p>
            <a:pPr>
              <a:lnSpc>
                <a:spcPct val="12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假定现有</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个相关性状的表型观测数据，它们与群体均值的离差分别用</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i="1" baseline="-25000"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表示。目标性状的表型效应</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也是观察值与群体均值的离差，它可以包含在</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个相关性状中，也可以不含其中</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。我们</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的目标是如何利用</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个相关性状的信息，实现对目标性状的最优选择，以获得最高的遗传进度。</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用</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公式表示</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多个相关性状的最优选择指数</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与</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公式</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11.31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是完全相同的，所不同的只是效应代表的含义有所差异。公式</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11.31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中的效应来自不同的亲缘关系个体，这里的效应则来自同一个个体在不同性状上的表型</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6"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8"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0"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2"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4"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1" name="对象 10"/>
          <p:cNvGraphicFramePr>
            <a:graphicFrameLocks noChangeAspect="1"/>
          </p:cNvGraphicFramePr>
          <p:nvPr>
            <p:extLst>
              <p:ext uri="{D42A27DB-BD31-4B8C-83A1-F6EECF244321}">
                <p14:modId xmlns:p14="http://schemas.microsoft.com/office/powerpoint/2010/main" val="2851853573"/>
              </p:ext>
            </p:extLst>
          </p:nvPr>
        </p:nvGraphicFramePr>
        <p:xfrm>
          <a:off x="899592" y="4005064"/>
          <a:ext cx="5755408" cy="692696"/>
        </p:xfrm>
        <a:graphic>
          <a:graphicData uri="http://schemas.openxmlformats.org/presentationml/2006/ole">
            <mc:AlternateContent xmlns:mc="http://schemas.openxmlformats.org/markup-compatibility/2006">
              <mc:Choice xmlns:v="urn:schemas-microsoft-com:vml" Requires="v">
                <p:oleObj spid="_x0000_s68622" name="公式" r:id="rId3" imgW="1955800" imgH="228600" progId="Equation.3">
                  <p:embed/>
                </p:oleObj>
              </mc:Choice>
              <mc:Fallback>
                <p:oleObj name="公式" r:id="rId3" imgW="19558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4005064"/>
                        <a:ext cx="5755408" cy="692696"/>
                      </a:xfrm>
                      <a:prstGeom prst="rect">
                        <a:avLst/>
                      </a:prstGeom>
                      <a:noFill/>
                    </p:spPr>
                  </p:pic>
                </p:oleObj>
              </mc:Fallback>
            </mc:AlternateContent>
          </a:graphicData>
        </a:graphic>
      </p:graphicFrame>
    </p:spTree>
    <p:extLst>
      <p:ext uri="{BB962C8B-B14F-4D97-AF65-F5344CB8AC3E}">
        <p14:creationId xmlns:p14="http://schemas.microsoft.com/office/powerpoint/2010/main" val="259340113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个水稻性状</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表型</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相关</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和表型方差</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6"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8"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0"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2"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4"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7" name="表格 16"/>
          <p:cNvGraphicFramePr>
            <a:graphicFrameLocks noGrp="1"/>
          </p:cNvGraphicFramePr>
          <p:nvPr>
            <p:extLst>
              <p:ext uri="{D42A27DB-BD31-4B8C-83A1-F6EECF244321}">
                <p14:modId xmlns:p14="http://schemas.microsoft.com/office/powerpoint/2010/main" val="1401227571"/>
              </p:ext>
            </p:extLst>
          </p:nvPr>
        </p:nvGraphicFramePr>
        <p:xfrm>
          <a:off x="683568" y="1412776"/>
          <a:ext cx="7773160" cy="3528392"/>
        </p:xfrm>
        <a:graphic>
          <a:graphicData uri="http://schemas.openxmlformats.org/drawingml/2006/table">
            <a:tbl>
              <a:tblPr firstRow="1" firstCol="1" bandRow="1">
                <a:tableStyleId>{5C22544A-7EE6-4342-B048-85BDC9FD1C3A}</a:tableStyleId>
              </a:tblPr>
              <a:tblGrid>
                <a:gridCol w="1861185"/>
                <a:gridCol w="1556016"/>
                <a:gridCol w="1243927"/>
                <a:gridCol w="1556016"/>
                <a:gridCol w="1556016"/>
              </a:tblGrid>
              <a:tr h="504056">
                <a:tc rowSpan="2">
                  <a:txBody>
                    <a:bodyPr/>
                    <a:lstStyle/>
                    <a:p>
                      <a:pPr algn="just">
                        <a:spcAft>
                          <a:spcPts val="0"/>
                        </a:spcAft>
                      </a:pPr>
                      <a:r>
                        <a:rPr lang="zh-CN" sz="3200" kern="0" dirty="0">
                          <a:effectLst/>
                        </a:rPr>
                        <a:t>性状</a:t>
                      </a:r>
                      <a:endParaRPr lang="zh-CN" sz="3200" kern="100" dirty="0">
                        <a:effectLst/>
                        <a:latin typeface="Calibri"/>
                        <a:ea typeface="宋体"/>
                        <a:cs typeface="Times New Roman"/>
                      </a:endParaRPr>
                    </a:p>
                  </a:txBody>
                  <a:tcPr marL="68580" marR="68580" marT="0" marB="0"/>
                </a:tc>
                <a:tc gridSpan="4">
                  <a:txBody>
                    <a:bodyPr/>
                    <a:lstStyle/>
                    <a:p>
                      <a:pPr algn="just">
                        <a:spcAft>
                          <a:spcPts val="0"/>
                        </a:spcAft>
                      </a:pPr>
                      <a:r>
                        <a:rPr lang="zh-CN" sz="3200" kern="0" dirty="0">
                          <a:effectLst/>
                        </a:rPr>
                        <a:t>表型相关和表型方差 </a:t>
                      </a:r>
                      <a:endParaRPr lang="zh-CN" sz="3200" kern="100" dirty="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504056">
                <a:tc vMerge="1">
                  <a:txBody>
                    <a:bodyPr/>
                    <a:lstStyle/>
                    <a:p>
                      <a:endParaRPr lang="zh-CN" altLang="en-US"/>
                    </a:p>
                  </a:txBody>
                  <a:tcPr/>
                </a:tc>
                <a:tc>
                  <a:txBody>
                    <a:bodyPr/>
                    <a:lstStyle/>
                    <a:p>
                      <a:pPr algn="just">
                        <a:spcAft>
                          <a:spcPts val="0"/>
                        </a:spcAft>
                      </a:pPr>
                      <a:r>
                        <a:rPr lang="zh-CN" sz="3200" kern="0">
                          <a:effectLst/>
                        </a:rPr>
                        <a:t>抽穗期</a:t>
                      </a:r>
                      <a:endParaRPr lang="zh-CN" sz="3200" kern="100">
                        <a:effectLst/>
                        <a:latin typeface="Calibri"/>
                        <a:ea typeface="宋体"/>
                        <a:cs typeface="Times New Roman"/>
                      </a:endParaRPr>
                    </a:p>
                  </a:txBody>
                  <a:tcPr marL="68580" marR="68580" marT="0" marB="0"/>
                </a:tc>
                <a:tc>
                  <a:txBody>
                    <a:bodyPr/>
                    <a:lstStyle/>
                    <a:p>
                      <a:pPr algn="just">
                        <a:spcAft>
                          <a:spcPts val="0"/>
                        </a:spcAft>
                      </a:pPr>
                      <a:r>
                        <a:rPr lang="zh-CN" sz="3200" kern="0">
                          <a:effectLst/>
                        </a:rPr>
                        <a:t>株高</a:t>
                      </a:r>
                      <a:endParaRPr lang="zh-CN" sz="3200" kern="100">
                        <a:effectLst/>
                        <a:latin typeface="Calibri"/>
                        <a:ea typeface="宋体"/>
                        <a:cs typeface="Times New Roman"/>
                      </a:endParaRPr>
                    </a:p>
                  </a:txBody>
                  <a:tcPr marL="68580" marR="68580" marT="0" marB="0"/>
                </a:tc>
                <a:tc>
                  <a:txBody>
                    <a:bodyPr/>
                    <a:lstStyle/>
                    <a:p>
                      <a:pPr algn="just">
                        <a:spcAft>
                          <a:spcPts val="0"/>
                        </a:spcAft>
                      </a:pPr>
                      <a:r>
                        <a:rPr lang="zh-CN" sz="3200" kern="0">
                          <a:effectLst/>
                        </a:rPr>
                        <a:t>百粒重</a:t>
                      </a:r>
                      <a:endParaRPr lang="zh-CN" sz="3200" kern="100">
                        <a:effectLst/>
                        <a:latin typeface="Calibri"/>
                        <a:ea typeface="宋体"/>
                        <a:cs typeface="Times New Roman"/>
                      </a:endParaRPr>
                    </a:p>
                  </a:txBody>
                  <a:tcPr marL="68580" marR="68580" marT="0" marB="0"/>
                </a:tc>
                <a:tc>
                  <a:txBody>
                    <a:bodyPr/>
                    <a:lstStyle/>
                    <a:p>
                      <a:pPr algn="just">
                        <a:spcAft>
                          <a:spcPts val="0"/>
                        </a:spcAft>
                      </a:pPr>
                      <a:r>
                        <a:rPr lang="zh-CN" sz="3200" kern="0">
                          <a:effectLst/>
                        </a:rPr>
                        <a:t>穗粒重</a:t>
                      </a:r>
                      <a:endParaRPr lang="zh-CN" sz="3200" kern="100">
                        <a:effectLst/>
                        <a:latin typeface="Calibri"/>
                        <a:ea typeface="宋体"/>
                        <a:cs typeface="Times New Roman"/>
                      </a:endParaRPr>
                    </a:p>
                  </a:txBody>
                  <a:tcPr marL="68580" marR="68580" marT="0" marB="0"/>
                </a:tc>
              </a:tr>
              <a:tr h="504056">
                <a:tc>
                  <a:txBody>
                    <a:bodyPr/>
                    <a:lstStyle/>
                    <a:p>
                      <a:pPr algn="l">
                        <a:spcAft>
                          <a:spcPts val="0"/>
                        </a:spcAft>
                      </a:pPr>
                      <a:r>
                        <a:rPr lang="zh-CN" sz="3200" kern="0">
                          <a:effectLst/>
                        </a:rPr>
                        <a:t>抽穗期</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1</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0.67</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-0.38</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0.64</a:t>
                      </a:r>
                      <a:endParaRPr lang="zh-CN" sz="3200" kern="100">
                        <a:effectLst/>
                        <a:latin typeface="Calibri"/>
                        <a:ea typeface="宋体"/>
                        <a:cs typeface="Times New Roman"/>
                      </a:endParaRPr>
                    </a:p>
                  </a:txBody>
                  <a:tcPr marL="68580" marR="68580" marT="0" marB="0"/>
                </a:tc>
              </a:tr>
              <a:tr h="504056">
                <a:tc>
                  <a:txBody>
                    <a:bodyPr/>
                    <a:lstStyle/>
                    <a:p>
                      <a:pPr algn="l">
                        <a:spcAft>
                          <a:spcPts val="0"/>
                        </a:spcAft>
                      </a:pPr>
                      <a:r>
                        <a:rPr lang="zh-CN" sz="3200" kern="0">
                          <a:effectLst/>
                        </a:rPr>
                        <a:t>株高</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0.67</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1</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-0.24</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0.73</a:t>
                      </a:r>
                      <a:endParaRPr lang="zh-CN" sz="3200" kern="100">
                        <a:effectLst/>
                        <a:latin typeface="Calibri"/>
                        <a:ea typeface="宋体"/>
                        <a:cs typeface="Times New Roman"/>
                      </a:endParaRPr>
                    </a:p>
                  </a:txBody>
                  <a:tcPr marL="68580" marR="68580" marT="0" marB="0"/>
                </a:tc>
              </a:tr>
              <a:tr h="504056">
                <a:tc>
                  <a:txBody>
                    <a:bodyPr/>
                    <a:lstStyle/>
                    <a:p>
                      <a:pPr algn="l">
                        <a:spcAft>
                          <a:spcPts val="0"/>
                        </a:spcAft>
                      </a:pPr>
                      <a:r>
                        <a:rPr lang="zh-CN" sz="3200" kern="0">
                          <a:effectLst/>
                        </a:rPr>
                        <a:t>百粒重</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-0.38</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-0.24</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1</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-0.05</a:t>
                      </a:r>
                      <a:endParaRPr lang="zh-CN" sz="3200" kern="100">
                        <a:effectLst/>
                        <a:latin typeface="Calibri"/>
                        <a:ea typeface="宋体"/>
                        <a:cs typeface="Times New Roman"/>
                      </a:endParaRPr>
                    </a:p>
                  </a:txBody>
                  <a:tcPr marL="68580" marR="68580" marT="0" marB="0"/>
                </a:tc>
              </a:tr>
              <a:tr h="504056">
                <a:tc>
                  <a:txBody>
                    <a:bodyPr/>
                    <a:lstStyle/>
                    <a:p>
                      <a:pPr algn="l">
                        <a:spcAft>
                          <a:spcPts val="0"/>
                        </a:spcAft>
                      </a:pPr>
                      <a:r>
                        <a:rPr lang="zh-CN" sz="3200" kern="0">
                          <a:effectLst/>
                        </a:rPr>
                        <a:t>穗粒重</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0.64</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0.73</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-0.05</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1</a:t>
                      </a:r>
                      <a:endParaRPr lang="zh-CN" sz="3200" kern="100">
                        <a:effectLst/>
                        <a:latin typeface="Calibri"/>
                        <a:ea typeface="宋体"/>
                        <a:cs typeface="Times New Roman"/>
                      </a:endParaRPr>
                    </a:p>
                  </a:txBody>
                  <a:tcPr marL="68580" marR="68580" marT="0" marB="0"/>
                </a:tc>
              </a:tr>
              <a:tr h="504056">
                <a:tc>
                  <a:txBody>
                    <a:bodyPr/>
                    <a:lstStyle/>
                    <a:p>
                      <a:pPr algn="l">
                        <a:spcAft>
                          <a:spcPts val="0"/>
                        </a:spcAft>
                      </a:pPr>
                      <a:r>
                        <a:rPr lang="zh-CN" altLang="zh-CN" sz="3200" b="1" kern="0" dirty="0" smtClean="0">
                          <a:effectLst/>
                        </a:rPr>
                        <a:t>表型</a:t>
                      </a:r>
                      <a:r>
                        <a:rPr lang="zh-CN" sz="3200" b="1" kern="0" dirty="0" smtClean="0">
                          <a:effectLst/>
                        </a:rPr>
                        <a:t>方差</a:t>
                      </a:r>
                      <a:endParaRPr lang="zh-CN" sz="3200" b="1" kern="100" dirty="0">
                        <a:effectLst/>
                        <a:latin typeface="Calibri"/>
                        <a:ea typeface="宋体"/>
                        <a:cs typeface="Times New Roman"/>
                      </a:endParaRPr>
                    </a:p>
                  </a:txBody>
                  <a:tcPr marL="68580" marR="68580" marT="0" marB="0"/>
                </a:tc>
                <a:tc>
                  <a:txBody>
                    <a:bodyPr/>
                    <a:lstStyle/>
                    <a:p>
                      <a:pPr algn="l">
                        <a:spcAft>
                          <a:spcPts val="0"/>
                        </a:spcAft>
                      </a:pPr>
                      <a:r>
                        <a:rPr lang="en-US" sz="3200" b="1" kern="0">
                          <a:effectLst/>
                        </a:rPr>
                        <a:t>80.73</a:t>
                      </a:r>
                      <a:endParaRPr lang="zh-CN" sz="3200" b="1" kern="100">
                        <a:effectLst/>
                        <a:latin typeface="Calibri"/>
                        <a:ea typeface="宋体"/>
                        <a:cs typeface="Times New Roman"/>
                      </a:endParaRPr>
                    </a:p>
                  </a:txBody>
                  <a:tcPr marL="68580" marR="68580" marT="0" marB="0" anchor="b"/>
                </a:tc>
                <a:tc>
                  <a:txBody>
                    <a:bodyPr/>
                    <a:lstStyle/>
                    <a:p>
                      <a:pPr algn="l">
                        <a:spcAft>
                          <a:spcPts val="0"/>
                        </a:spcAft>
                      </a:pPr>
                      <a:r>
                        <a:rPr lang="en-US" sz="3200" b="1" kern="0">
                          <a:effectLst/>
                        </a:rPr>
                        <a:t>61.83</a:t>
                      </a:r>
                      <a:endParaRPr lang="zh-CN" sz="3200" b="1" kern="100">
                        <a:effectLst/>
                        <a:latin typeface="Calibri"/>
                        <a:ea typeface="宋体"/>
                        <a:cs typeface="Times New Roman"/>
                      </a:endParaRPr>
                    </a:p>
                  </a:txBody>
                  <a:tcPr marL="68580" marR="68580" marT="0" marB="0" anchor="b"/>
                </a:tc>
                <a:tc>
                  <a:txBody>
                    <a:bodyPr/>
                    <a:lstStyle/>
                    <a:p>
                      <a:pPr algn="l">
                        <a:spcAft>
                          <a:spcPts val="0"/>
                        </a:spcAft>
                      </a:pPr>
                      <a:r>
                        <a:rPr lang="en-US" sz="3200" b="1" kern="0">
                          <a:effectLst/>
                        </a:rPr>
                        <a:t>15.45</a:t>
                      </a:r>
                      <a:endParaRPr lang="zh-CN" sz="3200" b="1" kern="100">
                        <a:effectLst/>
                        <a:latin typeface="Calibri"/>
                        <a:ea typeface="宋体"/>
                        <a:cs typeface="Times New Roman"/>
                      </a:endParaRPr>
                    </a:p>
                  </a:txBody>
                  <a:tcPr marL="68580" marR="68580" marT="0" marB="0" anchor="b"/>
                </a:tc>
                <a:tc>
                  <a:txBody>
                    <a:bodyPr/>
                    <a:lstStyle/>
                    <a:p>
                      <a:pPr algn="l">
                        <a:spcAft>
                          <a:spcPts val="0"/>
                        </a:spcAft>
                      </a:pPr>
                      <a:r>
                        <a:rPr lang="en-US" sz="3200" b="1" kern="0" dirty="0">
                          <a:effectLst/>
                        </a:rPr>
                        <a:t>25.24</a:t>
                      </a:r>
                      <a:endParaRPr lang="zh-CN" sz="3200" b="1" kern="100" dirty="0">
                        <a:effectLst/>
                        <a:latin typeface="Calibri"/>
                        <a:ea typeface="宋体"/>
                        <a:cs typeface="Times New Roman"/>
                      </a:endParaRPr>
                    </a:p>
                  </a:txBody>
                  <a:tcPr marL="68580" marR="68580" marT="0" marB="0" anchor="b"/>
                </a:tc>
              </a:tr>
            </a:tbl>
          </a:graphicData>
        </a:graphic>
      </p:graphicFrame>
    </p:spTree>
    <p:extLst>
      <p:ext uri="{BB962C8B-B14F-4D97-AF65-F5344CB8AC3E}">
        <p14:creationId xmlns:p14="http://schemas.microsoft.com/office/powerpoint/2010/main" val="272908056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个水稻性状</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遗传相关和遗传方差</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6"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8"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0"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2"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4"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7" name="表格 16"/>
          <p:cNvGraphicFramePr>
            <a:graphicFrameLocks noGrp="1"/>
          </p:cNvGraphicFramePr>
          <p:nvPr>
            <p:extLst>
              <p:ext uri="{D42A27DB-BD31-4B8C-83A1-F6EECF244321}">
                <p14:modId xmlns:p14="http://schemas.microsoft.com/office/powerpoint/2010/main" val="3426160125"/>
              </p:ext>
            </p:extLst>
          </p:nvPr>
        </p:nvGraphicFramePr>
        <p:xfrm>
          <a:off x="611560" y="1383392"/>
          <a:ext cx="7956497" cy="3413760"/>
        </p:xfrm>
        <a:graphic>
          <a:graphicData uri="http://schemas.openxmlformats.org/drawingml/2006/table">
            <a:tbl>
              <a:tblPr firstRow="1" firstCol="1" bandRow="1">
                <a:tableStyleId>{5C22544A-7EE6-4342-B048-85BDC9FD1C3A}</a:tableStyleId>
              </a:tblPr>
              <a:tblGrid>
                <a:gridCol w="1861185"/>
                <a:gridCol w="1604270"/>
                <a:gridCol w="1282502"/>
                <a:gridCol w="1604270"/>
                <a:gridCol w="1604270"/>
              </a:tblGrid>
              <a:tr h="182880">
                <a:tc rowSpan="2">
                  <a:txBody>
                    <a:bodyPr/>
                    <a:lstStyle/>
                    <a:p>
                      <a:pPr algn="just">
                        <a:spcAft>
                          <a:spcPts val="0"/>
                        </a:spcAft>
                      </a:pPr>
                      <a:r>
                        <a:rPr lang="zh-CN" sz="3200" kern="0" dirty="0">
                          <a:effectLst/>
                        </a:rPr>
                        <a:t>性状</a:t>
                      </a:r>
                      <a:endParaRPr lang="zh-CN" sz="3200" kern="100" dirty="0">
                        <a:effectLst/>
                        <a:latin typeface="Calibri"/>
                        <a:ea typeface="宋体"/>
                        <a:cs typeface="Times New Roman"/>
                      </a:endParaRPr>
                    </a:p>
                  </a:txBody>
                  <a:tcPr marL="68580" marR="68580" marT="0" marB="0"/>
                </a:tc>
                <a:tc gridSpan="4">
                  <a:txBody>
                    <a:bodyPr/>
                    <a:lstStyle/>
                    <a:p>
                      <a:pPr algn="just">
                        <a:spcAft>
                          <a:spcPts val="0"/>
                        </a:spcAft>
                      </a:pPr>
                      <a:r>
                        <a:rPr lang="zh-CN" sz="3200" kern="0" dirty="0">
                          <a:effectLst/>
                        </a:rPr>
                        <a:t>遗传相关和遗传方差 </a:t>
                      </a:r>
                      <a:endParaRPr lang="zh-CN" sz="3200" kern="100" dirty="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2880">
                <a:tc vMerge="1">
                  <a:txBody>
                    <a:bodyPr/>
                    <a:lstStyle/>
                    <a:p>
                      <a:endParaRPr lang="zh-CN" altLang="en-US"/>
                    </a:p>
                  </a:txBody>
                  <a:tcPr/>
                </a:tc>
                <a:tc>
                  <a:txBody>
                    <a:bodyPr/>
                    <a:lstStyle/>
                    <a:p>
                      <a:pPr algn="just">
                        <a:spcAft>
                          <a:spcPts val="0"/>
                        </a:spcAft>
                      </a:pPr>
                      <a:r>
                        <a:rPr lang="zh-CN" sz="3200" kern="0">
                          <a:effectLst/>
                        </a:rPr>
                        <a:t>抽穗期</a:t>
                      </a:r>
                      <a:endParaRPr lang="zh-CN" sz="3200" kern="100">
                        <a:effectLst/>
                        <a:latin typeface="Calibri"/>
                        <a:ea typeface="宋体"/>
                        <a:cs typeface="Times New Roman"/>
                      </a:endParaRPr>
                    </a:p>
                  </a:txBody>
                  <a:tcPr marL="68580" marR="68580" marT="0" marB="0"/>
                </a:tc>
                <a:tc>
                  <a:txBody>
                    <a:bodyPr/>
                    <a:lstStyle/>
                    <a:p>
                      <a:pPr algn="just">
                        <a:spcAft>
                          <a:spcPts val="0"/>
                        </a:spcAft>
                      </a:pPr>
                      <a:r>
                        <a:rPr lang="zh-CN" sz="3200" kern="0">
                          <a:effectLst/>
                        </a:rPr>
                        <a:t>株高</a:t>
                      </a:r>
                      <a:endParaRPr lang="zh-CN" sz="3200" kern="100">
                        <a:effectLst/>
                        <a:latin typeface="Calibri"/>
                        <a:ea typeface="宋体"/>
                        <a:cs typeface="Times New Roman"/>
                      </a:endParaRPr>
                    </a:p>
                  </a:txBody>
                  <a:tcPr marL="68580" marR="68580" marT="0" marB="0"/>
                </a:tc>
                <a:tc>
                  <a:txBody>
                    <a:bodyPr/>
                    <a:lstStyle/>
                    <a:p>
                      <a:pPr algn="just">
                        <a:spcAft>
                          <a:spcPts val="0"/>
                        </a:spcAft>
                      </a:pPr>
                      <a:r>
                        <a:rPr lang="zh-CN" sz="3200" kern="0">
                          <a:effectLst/>
                        </a:rPr>
                        <a:t>百粒重</a:t>
                      </a:r>
                      <a:endParaRPr lang="zh-CN" sz="3200" kern="100">
                        <a:effectLst/>
                        <a:latin typeface="Calibri"/>
                        <a:ea typeface="宋体"/>
                        <a:cs typeface="Times New Roman"/>
                      </a:endParaRPr>
                    </a:p>
                  </a:txBody>
                  <a:tcPr marL="68580" marR="68580" marT="0" marB="0"/>
                </a:tc>
                <a:tc>
                  <a:txBody>
                    <a:bodyPr/>
                    <a:lstStyle/>
                    <a:p>
                      <a:pPr algn="just">
                        <a:spcAft>
                          <a:spcPts val="0"/>
                        </a:spcAft>
                      </a:pPr>
                      <a:r>
                        <a:rPr lang="zh-CN" sz="3200" kern="0">
                          <a:effectLst/>
                        </a:rPr>
                        <a:t>穗粒重</a:t>
                      </a:r>
                      <a:endParaRPr lang="zh-CN" sz="3200" kern="100">
                        <a:effectLst/>
                        <a:latin typeface="Calibri"/>
                        <a:ea typeface="宋体"/>
                        <a:cs typeface="Times New Roman"/>
                      </a:endParaRPr>
                    </a:p>
                  </a:txBody>
                  <a:tcPr marL="68580" marR="68580" marT="0" marB="0"/>
                </a:tc>
              </a:tr>
              <a:tr h="182880">
                <a:tc>
                  <a:txBody>
                    <a:bodyPr/>
                    <a:lstStyle/>
                    <a:p>
                      <a:pPr algn="l">
                        <a:spcAft>
                          <a:spcPts val="0"/>
                        </a:spcAft>
                      </a:pPr>
                      <a:r>
                        <a:rPr lang="zh-CN" sz="3200" kern="0">
                          <a:effectLst/>
                        </a:rPr>
                        <a:t>抽穗期</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1</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0.76</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-0.63</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0.95</a:t>
                      </a:r>
                      <a:endParaRPr lang="zh-CN" sz="3200" kern="100">
                        <a:effectLst/>
                        <a:latin typeface="Calibri"/>
                        <a:ea typeface="宋体"/>
                        <a:cs typeface="Times New Roman"/>
                      </a:endParaRPr>
                    </a:p>
                  </a:txBody>
                  <a:tcPr marL="68580" marR="68580" marT="0" marB="0"/>
                </a:tc>
              </a:tr>
              <a:tr h="182880">
                <a:tc>
                  <a:txBody>
                    <a:bodyPr/>
                    <a:lstStyle/>
                    <a:p>
                      <a:pPr algn="l">
                        <a:spcAft>
                          <a:spcPts val="0"/>
                        </a:spcAft>
                      </a:pPr>
                      <a:r>
                        <a:rPr lang="zh-CN" sz="3200" kern="0">
                          <a:effectLst/>
                        </a:rPr>
                        <a:t>株高</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0.76</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1</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-0.44</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0.94</a:t>
                      </a:r>
                      <a:endParaRPr lang="zh-CN" sz="3200" kern="100">
                        <a:effectLst/>
                        <a:latin typeface="Calibri"/>
                        <a:ea typeface="宋体"/>
                        <a:cs typeface="Times New Roman"/>
                      </a:endParaRPr>
                    </a:p>
                  </a:txBody>
                  <a:tcPr marL="68580" marR="68580" marT="0" marB="0"/>
                </a:tc>
              </a:tr>
              <a:tr h="182880">
                <a:tc>
                  <a:txBody>
                    <a:bodyPr/>
                    <a:lstStyle/>
                    <a:p>
                      <a:pPr algn="l">
                        <a:spcAft>
                          <a:spcPts val="0"/>
                        </a:spcAft>
                      </a:pPr>
                      <a:r>
                        <a:rPr lang="zh-CN" sz="3200" kern="0">
                          <a:effectLst/>
                        </a:rPr>
                        <a:t>百粒重</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-0.63</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-0.44</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1</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-0.55</a:t>
                      </a:r>
                      <a:endParaRPr lang="zh-CN" sz="3200" kern="100">
                        <a:effectLst/>
                        <a:latin typeface="Calibri"/>
                        <a:ea typeface="宋体"/>
                        <a:cs typeface="Times New Roman"/>
                      </a:endParaRPr>
                    </a:p>
                  </a:txBody>
                  <a:tcPr marL="68580" marR="68580" marT="0" marB="0"/>
                </a:tc>
              </a:tr>
              <a:tr h="182880">
                <a:tc>
                  <a:txBody>
                    <a:bodyPr/>
                    <a:lstStyle/>
                    <a:p>
                      <a:pPr algn="l">
                        <a:spcAft>
                          <a:spcPts val="0"/>
                        </a:spcAft>
                      </a:pPr>
                      <a:r>
                        <a:rPr lang="zh-CN" sz="3200" kern="0">
                          <a:effectLst/>
                        </a:rPr>
                        <a:t>穗粒重</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0.95</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0.94</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-0.55</a:t>
                      </a:r>
                      <a:endParaRPr lang="zh-CN" sz="3200" kern="100">
                        <a:effectLst/>
                        <a:latin typeface="Calibri"/>
                        <a:ea typeface="宋体"/>
                        <a:cs typeface="Times New Roman"/>
                      </a:endParaRPr>
                    </a:p>
                  </a:txBody>
                  <a:tcPr marL="68580" marR="68580" marT="0" marB="0"/>
                </a:tc>
                <a:tc>
                  <a:txBody>
                    <a:bodyPr/>
                    <a:lstStyle/>
                    <a:p>
                      <a:pPr algn="l">
                        <a:spcAft>
                          <a:spcPts val="0"/>
                        </a:spcAft>
                      </a:pPr>
                      <a:r>
                        <a:rPr lang="en-US" sz="3200" kern="0">
                          <a:effectLst/>
                        </a:rPr>
                        <a:t>1</a:t>
                      </a:r>
                      <a:endParaRPr lang="zh-CN" sz="3200" kern="100">
                        <a:effectLst/>
                        <a:latin typeface="Calibri"/>
                        <a:ea typeface="宋体"/>
                        <a:cs typeface="Times New Roman"/>
                      </a:endParaRPr>
                    </a:p>
                  </a:txBody>
                  <a:tcPr marL="68580" marR="68580" marT="0" marB="0"/>
                </a:tc>
              </a:tr>
              <a:tr h="182880">
                <a:tc>
                  <a:txBody>
                    <a:bodyPr/>
                    <a:lstStyle/>
                    <a:p>
                      <a:pPr algn="l">
                        <a:spcAft>
                          <a:spcPts val="0"/>
                        </a:spcAft>
                      </a:pPr>
                      <a:r>
                        <a:rPr lang="zh-CN" altLang="en-US" sz="3200" b="1" kern="0" dirty="0" smtClean="0">
                          <a:effectLst/>
                        </a:rPr>
                        <a:t>遗传</a:t>
                      </a:r>
                      <a:r>
                        <a:rPr lang="zh-CN" sz="3200" b="1" kern="0" dirty="0" smtClean="0">
                          <a:effectLst/>
                        </a:rPr>
                        <a:t>方差</a:t>
                      </a:r>
                      <a:endParaRPr lang="zh-CN" sz="3200" b="1" kern="100" dirty="0">
                        <a:effectLst/>
                        <a:latin typeface="Calibri"/>
                        <a:ea typeface="宋体"/>
                        <a:cs typeface="Times New Roman"/>
                      </a:endParaRPr>
                    </a:p>
                  </a:txBody>
                  <a:tcPr marL="68580" marR="68580" marT="0" marB="0"/>
                </a:tc>
                <a:tc>
                  <a:txBody>
                    <a:bodyPr/>
                    <a:lstStyle/>
                    <a:p>
                      <a:pPr algn="l">
                        <a:spcAft>
                          <a:spcPts val="0"/>
                        </a:spcAft>
                      </a:pPr>
                      <a:r>
                        <a:rPr lang="en-US" sz="3200" b="1" kern="0" dirty="0">
                          <a:effectLst/>
                        </a:rPr>
                        <a:t>66.40</a:t>
                      </a:r>
                      <a:endParaRPr lang="zh-CN" sz="3200" b="1" kern="100" dirty="0">
                        <a:effectLst/>
                        <a:latin typeface="Calibri"/>
                        <a:ea typeface="宋体"/>
                        <a:cs typeface="Times New Roman"/>
                      </a:endParaRPr>
                    </a:p>
                  </a:txBody>
                  <a:tcPr marL="68580" marR="68580" marT="0" marB="0" anchor="b"/>
                </a:tc>
                <a:tc>
                  <a:txBody>
                    <a:bodyPr/>
                    <a:lstStyle/>
                    <a:p>
                      <a:pPr algn="l">
                        <a:spcAft>
                          <a:spcPts val="0"/>
                        </a:spcAft>
                      </a:pPr>
                      <a:r>
                        <a:rPr lang="en-US" sz="3200" b="1" kern="0">
                          <a:effectLst/>
                        </a:rPr>
                        <a:t>49.21</a:t>
                      </a:r>
                      <a:endParaRPr lang="zh-CN" sz="3200" b="1" kern="100">
                        <a:effectLst/>
                        <a:latin typeface="Calibri"/>
                        <a:ea typeface="宋体"/>
                        <a:cs typeface="Times New Roman"/>
                      </a:endParaRPr>
                    </a:p>
                  </a:txBody>
                  <a:tcPr marL="68580" marR="68580" marT="0" marB="0" anchor="b"/>
                </a:tc>
                <a:tc>
                  <a:txBody>
                    <a:bodyPr/>
                    <a:lstStyle/>
                    <a:p>
                      <a:pPr algn="l">
                        <a:spcAft>
                          <a:spcPts val="0"/>
                        </a:spcAft>
                      </a:pPr>
                      <a:r>
                        <a:rPr lang="en-US" sz="3200" b="1" kern="0">
                          <a:effectLst/>
                        </a:rPr>
                        <a:t>10.45</a:t>
                      </a:r>
                      <a:endParaRPr lang="zh-CN" sz="3200" b="1" kern="100">
                        <a:effectLst/>
                        <a:latin typeface="Calibri"/>
                        <a:ea typeface="宋体"/>
                        <a:cs typeface="Times New Roman"/>
                      </a:endParaRPr>
                    </a:p>
                  </a:txBody>
                  <a:tcPr marL="68580" marR="68580" marT="0" marB="0" anchor="b"/>
                </a:tc>
                <a:tc>
                  <a:txBody>
                    <a:bodyPr/>
                    <a:lstStyle/>
                    <a:p>
                      <a:pPr algn="l">
                        <a:spcAft>
                          <a:spcPts val="0"/>
                        </a:spcAft>
                      </a:pPr>
                      <a:r>
                        <a:rPr lang="en-US" sz="3200" b="1" kern="0" dirty="0">
                          <a:effectLst/>
                        </a:rPr>
                        <a:t>15.24</a:t>
                      </a:r>
                      <a:endParaRPr lang="zh-CN" sz="3200" b="1" kern="100" dirty="0">
                        <a:effectLst/>
                        <a:latin typeface="Calibri"/>
                        <a:ea typeface="宋体"/>
                        <a:cs typeface="Times New Roman"/>
                      </a:endParaRPr>
                    </a:p>
                  </a:txBody>
                  <a:tcPr marL="68580" marR="68580" marT="0" marB="0" anchor="b"/>
                </a:tc>
              </a:tr>
            </a:tbl>
          </a:graphicData>
        </a:graphic>
      </p:graphicFrame>
    </p:spTree>
    <p:extLst>
      <p:ext uri="{BB962C8B-B14F-4D97-AF65-F5344CB8AC3E}">
        <p14:creationId xmlns:p14="http://schemas.microsoft.com/office/powerpoint/2010/main" val="265030549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利用</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4</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相关</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性状</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的性状</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选择指数</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6"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8"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0"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2"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4"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1" name="对象 10"/>
          <p:cNvGraphicFramePr>
            <a:graphicFrameLocks noChangeAspect="1"/>
          </p:cNvGraphicFramePr>
          <p:nvPr>
            <p:extLst>
              <p:ext uri="{D42A27DB-BD31-4B8C-83A1-F6EECF244321}">
                <p14:modId xmlns:p14="http://schemas.microsoft.com/office/powerpoint/2010/main" val="1834073127"/>
              </p:ext>
            </p:extLst>
          </p:nvPr>
        </p:nvGraphicFramePr>
        <p:xfrm>
          <a:off x="323528" y="1484784"/>
          <a:ext cx="8449978" cy="2088232"/>
        </p:xfrm>
        <a:graphic>
          <a:graphicData uri="http://schemas.openxmlformats.org/presentationml/2006/ole">
            <mc:AlternateContent xmlns:mc="http://schemas.openxmlformats.org/markup-compatibility/2006">
              <mc:Choice xmlns:v="urn:schemas-microsoft-com:vml" Requires="v">
                <p:oleObj spid="_x0000_s70681" name="公式" r:id="rId3" imgW="3987800" imgH="965200" progId="Equation.3">
                  <p:embed/>
                </p:oleObj>
              </mc:Choice>
              <mc:Fallback>
                <p:oleObj name="公式" r:id="rId3" imgW="3987800" imgH="9652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1484784"/>
                        <a:ext cx="8449978" cy="2088232"/>
                      </a:xfrm>
                      <a:prstGeom prst="rect">
                        <a:avLst/>
                      </a:prstGeom>
                      <a:noFill/>
                    </p:spPr>
                  </p:pic>
                </p:oleObj>
              </mc:Fallback>
            </mc:AlternateContent>
          </a:graphicData>
        </a:graphic>
      </p:graphicFrame>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5" name="对象 14"/>
          <p:cNvGraphicFramePr>
            <a:graphicFrameLocks noChangeAspect="1"/>
          </p:cNvGraphicFramePr>
          <p:nvPr>
            <p:extLst>
              <p:ext uri="{D42A27DB-BD31-4B8C-83A1-F6EECF244321}">
                <p14:modId xmlns:p14="http://schemas.microsoft.com/office/powerpoint/2010/main" val="3527143323"/>
              </p:ext>
            </p:extLst>
          </p:nvPr>
        </p:nvGraphicFramePr>
        <p:xfrm>
          <a:off x="1475656" y="4005064"/>
          <a:ext cx="5956926" cy="620688"/>
        </p:xfrm>
        <a:graphic>
          <a:graphicData uri="http://schemas.openxmlformats.org/presentationml/2006/ole">
            <mc:AlternateContent xmlns:mc="http://schemas.openxmlformats.org/markup-compatibility/2006">
              <mc:Choice xmlns:v="urn:schemas-microsoft-com:vml" Requires="v">
                <p:oleObj spid="_x0000_s70682" name="公式" r:id="rId5" imgW="2260600" imgH="228600" progId="Equation.3">
                  <p:embed/>
                </p:oleObj>
              </mc:Choice>
              <mc:Fallback>
                <p:oleObj name="公式" r:id="rId5" imgW="22606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75656" y="4005064"/>
                        <a:ext cx="5956926" cy="620688"/>
                      </a:xfrm>
                      <a:prstGeom prst="rect">
                        <a:avLst/>
                      </a:prstGeom>
                      <a:noFill/>
                    </p:spPr>
                  </p:pic>
                </p:oleObj>
              </mc:Fallback>
            </mc:AlternateContent>
          </a:graphicData>
        </a:graphic>
      </p:graphicFrame>
    </p:spTree>
    <p:extLst>
      <p:ext uri="{BB962C8B-B14F-4D97-AF65-F5344CB8AC3E}">
        <p14:creationId xmlns:p14="http://schemas.microsoft.com/office/powerpoint/2010/main" val="155755474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06090"/>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相关遗传进度的育种应用</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7" name="内容占位符 16"/>
          <p:cNvSpPr>
            <a:spLocks noGrp="1"/>
          </p:cNvSpPr>
          <p:nvPr>
            <p:ph idx="1"/>
          </p:nvPr>
        </p:nvSpPr>
        <p:spPr>
          <a:xfrm>
            <a:off x="529208" y="1124744"/>
            <a:ext cx="8075240" cy="4104456"/>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育种</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中一些目标性状的改良可以通过其他相关性状的选择来实现。这样的选择又称相关选择（</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correlated selection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）或间接选择（</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indirect selection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），这些受选择的非育种目标性状，有时也称次级性状（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secondary trait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显然</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，当目标性状遗传力较低或难以准确度量时，直接选择的效果就会很差。这时可以考虑选择与目标性状高度相关、同时遗传力又较高的性状，通过相关遗传进度来实现对目标性状的改良</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6"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8"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0"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2"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4"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261185115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576064"/>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相关遗传进度的育种应用</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7" name="内容占位符 16"/>
          <p:cNvSpPr>
            <a:spLocks noGrp="1"/>
          </p:cNvSpPr>
          <p:nvPr>
            <p:ph idx="1"/>
          </p:nvPr>
        </p:nvSpPr>
        <p:spPr>
          <a:xfrm>
            <a:off x="539552" y="980728"/>
            <a:ext cx="8075240" cy="5472608"/>
          </a:xfrm>
        </p:spPr>
        <p:txBody>
          <a:bodyPr>
            <a:noAutofit/>
          </a:bodyPr>
          <a:lstStyle/>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例如</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单株产量在育种早期世代的遗传力很低、测量误差大，直接选择的效果不好。而一些与光合作用有关的生理性状可能与产量存在一定程度的正相关、又易于精确测量。因此，在早期分离群体中，可以通过对这些性状的选择，来间接提高最终的单株产量和总产量</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产量</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构成性状的遗传力一般都远高于产量本身的遗传力，同时又与产量存在一定的正相关。因此，在育种早期世代，还可以通过对产量构成性状进行选择，以间接提高最终的产量</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另外，当目标性状的表型鉴定成本较高时，也可以考虑选择与目标性状高度相关、同时又容易测量的性状，以提高育种的成本收益。</a:t>
            </a: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6"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8"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0"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2"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4"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68348804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648072"/>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相关遗传进度的育种应用</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7" name="内容占位符 16"/>
          <p:cNvSpPr>
            <a:spLocks noGrp="1"/>
          </p:cNvSpPr>
          <p:nvPr>
            <p:ph idx="1"/>
          </p:nvPr>
        </p:nvSpPr>
        <p:spPr>
          <a:xfrm>
            <a:off x="467544" y="980728"/>
            <a:ext cx="8219256" cy="4968552"/>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早期</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世代的选择一般在育种试验田里进行，但最终的品种需要种植在农民的土地上。如果把产量在育种试验田中的表现看作性状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，在农民土地里的表现看作性状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。育种家选择的是性状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，但其目标其实是希望在性状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上取得较高的遗传进度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要</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达到这一目的，就要求性状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之间存在较高的正向遗传相关。如果产量在育种试验田的表现与在农民土地上的表现没什么关系，即性状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之间没有太大的遗传相关，其结果必然是，育种试验田中表现很好的基因型，将其种植到农民的土地上却不一定有很好的产量表现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6"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8"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0"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2"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4"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370387911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06090"/>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相关遗传进度的育种应用</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7" name="内容占位符 16"/>
          <p:cNvSpPr>
            <a:spLocks noGrp="1"/>
          </p:cNvSpPr>
          <p:nvPr>
            <p:ph idx="1"/>
          </p:nvPr>
        </p:nvSpPr>
        <p:spPr>
          <a:xfrm>
            <a:off x="601216" y="1052736"/>
            <a:ext cx="8075240" cy="4392488"/>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其实</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，我们还可以把育种试验田看作一种环境，农民的土地和种植方式看作另外一种环境。只要这两个环境之间有较高的相似性，就可以期望一个育种性状在这两个环境间的表现高度相关</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育种家需要对选育品种的最终种植环境进行仔细分析，种植育种材料和进行选择的试验环境条件，要尽可能接近未来品种的种植环境。只有这样，育种过程中选择产生的遗传进度，才能在未来的农业生产中体现出来。</a:t>
            </a:r>
          </a:p>
          <a:p>
            <a:pPr>
              <a:lnSpc>
                <a:spcPct val="120000"/>
              </a:lnSpc>
            </a:pP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6"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8"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0"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2"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4"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153929976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11.4 </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多性状同时选择</a:t>
            </a:r>
          </a:p>
        </p:txBody>
      </p:sp>
      <p:sp>
        <p:nvSpPr>
          <p:cNvPr id="6" name="内容占位符 5"/>
          <p:cNvSpPr>
            <a:spLocks noGrp="1"/>
          </p:cNvSpPr>
          <p:nvPr>
            <p:ph idx="1"/>
          </p:nvPr>
        </p:nvSpPr>
        <p:spPr>
          <a:xfrm>
            <a:off x="755576" y="1600201"/>
            <a:ext cx="7920880" cy="3412976"/>
          </a:xfrm>
        </p:spPr>
        <p:txBody>
          <a:bodyPr>
            <a:noAutofit/>
          </a:bodyPr>
          <a:lstStyle/>
          <a:p>
            <a:r>
              <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11.4.1</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多性状同时选择的最优</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指数</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§11.4.3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最优选择指数的遗传</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进度</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§11.4.3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选择指数的应用以及与其他类型的</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指数</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8690203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274638"/>
            <a:ext cx="6840760" cy="778098"/>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选择差和选择响应的关系</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8" name="图片 7"/>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1840" y="1268760"/>
            <a:ext cx="5904656" cy="4752528"/>
          </a:xfrm>
          <a:prstGeom prst="rect">
            <a:avLst/>
          </a:prstGeom>
          <a:noFill/>
          <a:ln>
            <a:noFill/>
          </a:ln>
        </p:spPr>
      </p:pic>
      <p:graphicFrame>
        <p:nvGraphicFramePr>
          <p:cNvPr id="10" name="对象 9"/>
          <p:cNvGraphicFramePr>
            <a:graphicFrameLocks noChangeAspect="1"/>
          </p:cNvGraphicFramePr>
          <p:nvPr>
            <p:extLst>
              <p:ext uri="{D42A27DB-BD31-4B8C-83A1-F6EECF244321}">
                <p14:modId xmlns:p14="http://schemas.microsoft.com/office/powerpoint/2010/main" val="4032761024"/>
              </p:ext>
            </p:extLst>
          </p:nvPr>
        </p:nvGraphicFramePr>
        <p:xfrm>
          <a:off x="611560" y="1340768"/>
          <a:ext cx="2592288" cy="1468055"/>
        </p:xfrm>
        <a:graphic>
          <a:graphicData uri="http://schemas.openxmlformats.org/presentationml/2006/ole">
            <mc:AlternateContent xmlns:mc="http://schemas.openxmlformats.org/markup-compatibility/2006">
              <mc:Choice xmlns:v="urn:schemas-microsoft-com:vml" Requires="v">
                <p:oleObj spid="_x0000_s3226" name="公式" r:id="rId4" imgW="749300" imgH="419100" progId="Equation.3">
                  <p:embed/>
                </p:oleObj>
              </mc:Choice>
              <mc:Fallback>
                <p:oleObj name="公式" r:id="rId4" imgW="749300" imgH="4191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560" y="1340768"/>
                        <a:ext cx="2592288" cy="1468055"/>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2827589571"/>
              </p:ext>
            </p:extLst>
          </p:nvPr>
        </p:nvGraphicFramePr>
        <p:xfrm>
          <a:off x="611560" y="3154660"/>
          <a:ext cx="2000044" cy="778396"/>
        </p:xfrm>
        <a:graphic>
          <a:graphicData uri="http://schemas.openxmlformats.org/presentationml/2006/ole">
            <mc:AlternateContent xmlns:mc="http://schemas.openxmlformats.org/markup-compatibility/2006">
              <mc:Choice xmlns:v="urn:schemas-microsoft-com:vml" Requires="v">
                <p:oleObj spid="_x0000_s3227" name="公式" r:id="rId6" imgW="583947" imgH="228501" progId="Equation.3">
                  <p:embed/>
                </p:oleObj>
              </mc:Choice>
              <mc:Fallback>
                <p:oleObj name="公式" r:id="rId6" imgW="583947" imgH="228501"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560" y="3154660"/>
                        <a:ext cx="2000044" cy="778396"/>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321229162"/>
              </p:ext>
            </p:extLst>
          </p:nvPr>
        </p:nvGraphicFramePr>
        <p:xfrm>
          <a:off x="611560" y="4221088"/>
          <a:ext cx="1805572" cy="720080"/>
        </p:xfrm>
        <a:graphic>
          <a:graphicData uri="http://schemas.openxmlformats.org/presentationml/2006/ole">
            <mc:AlternateContent xmlns:mc="http://schemas.openxmlformats.org/markup-compatibility/2006">
              <mc:Choice xmlns:v="urn:schemas-microsoft-com:vml" Requires="v">
                <p:oleObj spid="_x0000_s3228" name="公式" r:id="rId8" imgW="533169" imgH="203112" progId="Equation.3">
                  <p:embed/>
                </p:oleObj>
              </mc:Choice>
              <mc:Fallback>
                <p:oleObj name="公式" r:id="rId8" imgW="533169" imgH="203112"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1560" y="4221088"/>
                        <a:ext cx="1805572" cy="720080"/>
                      </a:xfrm>
                      <a:prstGeom prst="rect">
                        <a:avLst/>
                      </a:prstGeom>
                      <a:noFill/>
                    </p:spPr>
                  </p:pic>
                </p:oleObj>
              </mc:Fallback>
            </mc:AlternateContent>
          </a:graphicData>
        </a:graphic>
      </p:graphicFrame>
    </p:spTree>
    <p:extLst>
      <p:ext uri="{BB962C8B-B14F-4D97-AF65-F5344CB8AC3E}">
        <p14:creationId xmlns:p14="http://schemas.microsoft.com/office/powerpoint/2010/main" val="345533465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 </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多</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性状选择方法</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323528" y="980728"/>
            <a:ext cx="8507288" cy="5073427"/>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单项</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选择（</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tandem selection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）：对于所要改良的性状，一个世代一个世代地依次进行选择、改良，改良完一个性状后再来改良下一个</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独立</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水平选择（</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independent culling level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）：每一个世代中，对所有目标性状同时进行选择，对每一个性状制订出一个独立的中选（或淘汰水平），某个性状达到它的水平就予以保留，否则就被淘汰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指数</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选择（</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index selection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）：每一个世代中，利用所有性状的遗传力、遗传和表型相关关系、以及经济权重，构造出一个综合选择指数，对这一指数进行单项指标的选择</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74619080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 </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多</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性状的综合改良</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611560" y="980728"/>
            <a:ext cx="7920880" cy="4137323"/>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构成</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优良品种的条件是综合性的，除产量外，还要注意到早熟、优质、抗逆、适应性等特性。这些特性在育种实践中的重要性，也因作物、生态区域、育种材料等而有所不同，应分轻重缓急综合考虑。特别是一些性状间存在着负相关时，尤应如此</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考虑对多个性状的综合改良时，就会牵涉到多个性状同时选择（</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multiple trait selection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）的问题。</a:t>
            </a:r>
          </a:p>
        </p:txBody>
      </p:sp>
    </p:spTree>
    <p:extLst>
      <p:ext uri="{BB962C8B-B14F-4D97-AF65-F5344CB8AC3E}">
        <p14:creationId xmlns:p14="http://schemas.microsoft.com/office/powerpoint/2010/main" val="2348946453"/>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综合改良的育种目标</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467544" y="1019869"/>
            <a:ext cx="8208912" cy="5289451"/>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现有</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个有待同时改良的性状，表型观测值与群体均值的离差分别用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表示。这些性状在加性遗传效应和环境效应上，可以存在各种各样的相关</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关系。</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这些</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性状的育种值分别用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表示，权重分别用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w</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w</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w</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。性状</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的权重可以用它们在育成品种中的相对重要性表示，也可以用这些性状的经济价值表示</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000" dirty="0" smtClean="0">
                <a:latin typeface="Times New Roman" panose="02020603050405020304" pitchFamily="18" charset="0"/>
                <a:ea typeface="黑体" panose="02010609060101010101" pitchFamily="49" charset="-122"/>
                <a:cs typeface="Times New Roman" panose="02020603050405020304" pitchFamily="18" charset="0"/>
              </a:rPr>
              <a:t>例如</a:t>
            </a:r>
            <a:r>
              <a:rPr lang="zh-CN" altLang="zh-CN" sz="2000" dirty="0">
                <a:latin typeface="Times New Roman" panose="02020603050405020304" pitchFamily="18" charset="0"/>
                <a:ea typeface="黑体" panose="02010609060101010101" pitchFamily="49" charset="-122"/>
                <a:cs typeface="Times New Roman" panose="02020603050405020304" pitchFamily="18" charset="0"/>
              </a:rPr>
              <a:t>，在大豆育种中，需要同时提高籽粒油分和蛋白质含量，如果高油分的重要性超过高蛋白，这时可把油分含量的权重设为</a:t>
            </a:r>
            <a:r>
              <a:rPr lang="en-US" altLang="zh-CN" sz="2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000" dirty="0">
                <a:latin typeface="Times New Roman" panose="02020603050405020304" pitchFamily="18" charset="0"/>
                <a:ea typeface="黑体" panose="02010609060101010101" pitchFamily="49" charset="-122"/>
                <a:cs typeface="Times New Roman" panose="02020603050405020304" pitchFamily="18" charset="0"/>
              </a:rPr>
              <a:t>、蛋白质含量的权重设为</a:t>
            </a:r>
            <a:r>
              <a:rPr lang="en-US" altLang="zh-CN" sz="2000" dirty="0">
                <a:latin typeface="Times New Roman" panose="02020603050405020304" pitchFamily="18" charset="0"/>
                <a:ea typeface="黑体" panose="02010609060101010101" pitchFamily="49" charset="-122"/>
                <a:cs typeface="Times New Roman" panose="02020603050405020304" pitchFamily="18" charset="0"/>
              </a:rPr>
              <a:t>0.6</a:t>
            </a:r>
            <a:r>
              <a:rPr lang="zh-CN" altLang="zh-CN" sz="2000" dirty="0">
                <a:latin typeface="Times New Roman" panose="02020603050405020304" pitchFamily="18" charset="0"/>
                <a:ea typeface="黑体" panose="02010609060101010101" pitchFamily="49" charset="-122"/>
                <a:cs typeface="Times New Roman" panose="02020603050405020304" pitchFamily="18" charset="0"/>
              </a:rPr>
              <a:t>或其他小于</a:t>
            </a:r>
            <a:r>
              <a:rPr lang="en-US" altLang="zh-CN" sz="2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000" dirty="0">
                <a:latin typeface="Times New Roman" panose="02020603050405020304" pitchFamily="18" charset="0"/>
                <a:ea typeface="黑体" panose="02010609060101010101" pitchFamily="49" charset="-122"/>
                <a:cs typeface="Times New Roman" panose="02020603050405020304" pitchFamily="18" charset="0"/>
              </a:rPr>
              <a:t>的数值。如果大豆籽粒加工后，豆油制品的市场价格是</a:t>
            </a:r>
            <a:r>
              <a:rPr lang="en-US" altLang="zh-CN" sz="20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000" dirty="0">
                <a:latin typeface="Times New Roman" panose="02020603050405020304" pitchFamily="18" charset="0"/>
                <a:ea typeface="黑体" panose="02010609060101010101" pitchFamily="49" charset="-122"/>
                <a:cs typeface="Times New Roman" panose="02020603050405020304" pitchFamily="18" charset="0"/>
              </a:rPr>
              <a:t>元</a:t>
            </a:r>
            <a:r>
              <a:rPr lang="en-US" altLang="zh-CN" sz="2000" dirty="0">
                <a:latin typeface="Times New Roman" panose="02020603050405020304" pitchFamily="18" charset="0"/>
                <a:ea typeface="黑体" panose="02010609060101010101" pitchFamily="49" charset="-122"/>
                <a:cs typeface="Times New Roman" panose="02020603050405020304" pitchFamily="18" charset="0"/>
              </a:rPr>
              <a:t>/kg</a:t>
            </a:r>
            <a:r>
              <a:rPr lang="zh-CN" altLang="zh-CN" sz="2000" dirty="0">
                <a:latin typeface="Times New Roman" panose="02020603050405020304" pitchFamily="18" charset="0"/>
                <a:ea typeface="黑体" panose="02010609060101010101" pitchFamily="49" charset="-122"/>
                <a:cs typeface="Times New Roman" panose="02020603050405020304" pitchFamily="18" charset="0"/>
              </a:rPr>
              <a:t>、豆蛋白制品的市场价格是</a:t>
            </a:r>
            <a:r>
              <a:rPr lang="en-US" altLang="zh-CN" sz="2000"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2000" dirty="0">
                <a:latin typeface="Times New Roman" panose="02020603050405020304" pitchFamily="18" charset="0"/>
                <a:ea typeface="黑体" panose="02010609060101010101" pitchFamily="49" charset="-122"/>
                <a:cs typeface="Times New Roman" panose="02020603050405020304" pitchFamily="18" charset="0"/>
              </a:rPr>
              <a:t>元</a:t>
            </a:r>
            <a:r>
              <a:rPr lang="en-US" altLang="zh-CN" sz="2000" dirty="0">
                <a:latin typeface="Times New Roman" panose="02020603050405020304" pitchFamily="18" charset="0"/>
                <a:ea typeface="黑体" panose="02010609060101010101" pitchFamily="49" charset="-122"/>
                <a:cs typeface="Times New Roman" panose="02020603050405020304" pitchFamily="18" charset="0"/>
              </a:rPr>
              <a:t>/kg</a:t>
            </a:r>
            <a:r>
              <a:rPr lang="zh-CN" altLang="zh-CN" sz="2000" dirty="0">
                <a:latin typeface="Times New Roman" panose="02020603050405020304" pitchFamily="18" charset="0"/>
                <a:ea typeface="黑体" panose="02010609060101010101" pitchFamily="49" charset="-122"/>
                <a:cs typeface="Times New Roman" panose="02020603050405020304" pitchFamily="18" charset="0"/>
              </a:rPr>
              <a:t>，这时可把两个性状的权重分别设为</a:t>
            </a:r>
            <a:r>
              <a:rPr lang="en-US" altLang="zh-CN" sz="20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0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000"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2000" dirty="0">
                <a:latin typeface="Times New Roman" panose="02020603050405020304" pitchFamily="18" charset="0"/>
                <a:ea typeface="黑体" panose="02010609060101010101" pitchFamily="49" charset="-122"/>
                <a:cs typeface="Times New Roman" panose="02020603050405020304" pitchFamily="18" charset="0"/>
              </a:rPr>
              <a:t>。</a:t>
            </a:r>
          </a:p>
        </p:txBody>
      </p:sp>
    </p:spTree>
    <p:extLst>
      <p:ext uri="{BB962C8B-B14F-4D97-AF65-F5344CB8AC3E}">
        <p14:creationId xmlns:p14="http://schemas.microsoft.com/office/powerpoint/2010/main" val="369798746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综合改良的育种目标</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611560" y="1052737"/>
            <a:ext cx="8064896" cy="5184576"/>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多个性状的同时改良，其实是期望</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综合</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指标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上取得</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最大增益。多</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性状同时选择的问题，就变成如何利用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个相关性状的信息，构造出一</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个最</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优</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选择指数</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使得选择指数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与综合指标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之间有最高的遗传相关关系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由于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选择指数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与综合指标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之间的高度遗传相关，利用指数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进行选择时，就能保证在指标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上取得最好的遗传或经济效益。</a:t>
            </a:r>
          </a:p>
        </p:txBody>
      </p:sp>
      <p:graphicFrame>
        <p:nvGraphicFramePr>
          <p:cNvPr id="4" name="对象 3"/>
          <p:cNvGraphicFramePr>
            <a:graphicFrameLocks noChangeAspect="1"/>
          </p:cNvGraphicFramePr>
          <p:nvPr>
            <p:extLst>
              <p:ext uri="{D42A27DB-BD31-4B8C-83A1-F6EECF244321}">
                <p14:modId xmlns:p14="http://schemas.microsoft.com/office/powerpoint/2010/main" val="3053054352"/>
              </p:ext>
            </p:extLst>
          </p:nvPr>
        </p:nvGraphicFramePr>
        <p:xfrm>
          <a:off x="951960" y="3245843"/>
          <a:ext cx="6644376" cy="720080"/>
        </p:xfrm>
        <a:graphic>
          <a:graphicData uri="http://schemas.openxmlformats.org/presentationml/2006/ole">
            <mc:AlternateContent xmlns:mc="http://schemas.openxmlformats.org/markup-compatibility/2006">
              <mc:Choice xmlns:v="urn:schemas-microsoft-com:vml" Requires="v">
                <p:oleObj spid="_x0000_s71701" name="公式" r:id="rId3" imgW="2260600" imgH="241300" progId="Equation.3">
                  <p:embed/>
                </p:oleObj>
              </mc:Choice>
              <mc:Fallback>
                <p:oleObj name="公式" r:id="rId3" imgW="22606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1960" y="3245843"/>
                        <a:ext cx="6644376" cy="720080"/>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3984708429"/>
              </p:ext>
            </p:extLst>
          </p:nvPr>
        </p:nvGraphicFramePr>
        <p:xfrm>
          <a:off x="971600" y="4037931"/>
          <a:ext cx="7125626" cy="734994"/>
        </p:xfrm>
        <a:graphic>
          <a:graphicData uri="http://schemas.openxmlformats.org/presentationml/2006/ole">
            <mc:AlternateContent xmlns:mc="http://schemas.openxmlformats.org/markup-compatibility/2006">
              <mc:Choice xmlns:v="urn:schemas-microsoft-com:vml" Requires="v">
                <p:oleObj spid="_x0000_s71702" name="公式" r:id="rId5" imgW="2362200" imgH="241300" progId="Equation.3">
                  <p:embed/>
                </p:oleObj>
              </mc:Choice>
              <mc:Fallback>
                <p:oleObj name="公式" r:id="rId5" imgW="2362200" imgH="241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600" y="4037931"/>
                        <a:ext cx="7125626" cy="734994"/>
                      </a:xfrm>
                      <a:prstGeom prst="rect">
                        <a:avLst/>
                      </a:prstGeom>
                      <a:noFill/>
                    </p:spPr>
                  </p:pic>
                </p:oleObj>
              </mc:Fallback>
            </mc:AlternateContent>
          </a:graphicData>
        </a:graphic>
      </p:graphicFrame>
    </p:spTree>
    <p:extLst>
      <p:ext uri="{BB962C8B-B14F-4D97-AF65-F5344CB8AC3E}">
        <p14:creationId xmlns:p14="http://schemas.microsoft.com/office/powerpoint/2010/main" val="3424686879"/>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多性状选择指数的计算</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611560" y="1091877"/>
            <a:ext cx="8064896" cy="1545035"/>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选择指数系数</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的估计问题，就变成</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求解离差平方和</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的最小二乘估计，也是综合</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指标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对</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表型数据多元回归模型的系数估计问题</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9" name="对象 8"/>
          <p:cNvGraphicFramePr>
            <a:graphicFrameLocks noChangeAspect="1"/>
          </p:cNvGraphicFramePr>
          <p:nvPr>
            <p:extLst>
              <p:ext uri="{D42A27DB-BD31-4B8C-83A1-F6EECF244321}">
                <p14:modId xmlns:p14="http://schemas.microsoft.com/office/powerpoint/2010/main" val="3325253233"/>
              </p:ext>
            </p:extLst>
          </p:nvPr>
        </p:nvGraphicFramePr>
        <p:xfrm>
          <a:off x="1006149" y="2564904"/>
          <a:ext cx="7131702" cy="980728"/>
        </p:xfrm>
        <a:graphic>
          <a:graphicData uri="http://schemas.openxmlformats.org/presentationml/2006/ole">
            <mc:AlternateContent xmlns:mc="http://schemas.openxmlformats.org/markup-compatibility/2006">
              <mc:Choice xmlns:v="urn:schemas-microsoft-com:vml" Requires="v">
                <p:oleObj spid="_x0000_s72723" name="公式" r:id="rId3" imgW="2373870" imgH="317362" progId="Equation.3">
                  <p:embed/>
                </p:oleObj>
              </mc:Choice>
              <mc:Fallback>
                <p:oleObj name="公式" r:id="rId3" imgW="2373870" imgH="317362"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6149" y="2564904"/>
                        <a:ext cx="7131702" cy="980728"/>
                      </a:xfrm>
                      <a:prstGeom prst="rect">
                        <a:avLst/>
                      </a:prstGeom>
                      <a:noFill/>
                    </p:spPr>
                  </p:pic>
                </p:oleObj>
              </mc:Fallback>
            </mc:AlternateContent>
          </a:graphicData>
        </a:graphic>
      </p:graphicFrame>
      <p:sp>
        <p:nvSpPr>
          <p:cNvPr id="1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1" name="对象 10"/>
          <p:cNvGraphicFramePr>
            <a:graphicFrameLocks noChangeAspect="1"/>
          </p:cNvGraphicFramePr>
          <p:nvPr>
            <p:extLst>
              <p:ext uri="{D42A27DB-BD31-4B8C-83A1-F6EECF244321}">
                <p14:modId xmlns:p14="http://schemas.microsoft.com/office/powerpoint/2010/main" val="2589661897"/>
              </p:ext>
            </p:extLst>
          </p:nvPr>
        </p:nvGraphicFramePr>
        <p:xfrm>
          <a:off x="1043608" y="3717032"/>
          <a:ext cx="2785742" cy="648072"/>
        </p:xfrm>
        <a:graphic>
          <a:graphicData uri="http://schemas.openxmlformats.org/presentationml/2006/ole">
            <mc:AlternateContent xmlns:mc="http://schemas.openxmlformats.org/markup-compatibility/2006">
              <mc:Choice xmlns:v="urn:schemas-microsoft-com:vml" Requires="v">
                <p:oleObj spid="_x0000_s72724" name="公式" r:id="rId5" imgW="914400" imgH="203200" progId="Equation.3">
                  <p:embed/>
                </p:oleObj>
              </mc:Choice>
              <mc:Fallback>
                <p:oleObj name="公式" r:id="rId5" imgW="914400" imgH="2032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3608" y="3717032"/>
                        <a:ext cx="2785742" cy="648072"/>
                      </a:xfrm>
                      <a:prstGeom prst="rect">
                        <a:avLst/>
                      </a:prstGeom>
                      <a:noFill/>
                    </p:spPr>
                  </p:pic>
                </p:oleObj>
              </mc:Fallback>
            </mc:AlternateContent>
          </a:graphicData>
        </a:graphic>
      </p:graphicFrame>
    </p:spTree>
    <p:extLst>
      <p:ext uri="{BB962C8B-B14F-4D97-AF65-F5344CB8AC3E}">
        <p14:creationId xmlns:p14="http://schemas.microsoft.com/office/powerpoint/2010/main" val="242799554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多性状选择指数的计算</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611560" y="1019869"/>
            <a:ext cx="8064896" cy="5361459"/>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正规方程中，</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就</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等于表型方差协方差矩阵</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30000" dirty="0" smtClean="0">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就</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等于表型与育种值的协方差矩阵，又等于育种值方差协方差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矩阵。</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这样就得到另外一个更常用的估计系数向量</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进行</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选择时，可以</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在综合</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指标</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上取得最高的遗传增益，有时又称最优选择指数（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optimum selection index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p>
        </p:txBody>
      </p:sp>
      <p:graphicFrame>
        <p:nvGraphicFramePr>
          <p:cNvPr id="4" name="对象 3"/>
          <p:cNvGraphicFramePr>
            <a:graphicFrameLocks noChangeAspect="1"/>
          </p:cNvGraphicFramePr>
          <p:nvPr>
            <p:extLst>
              <p:ext uri="{D42A27DB-BD31-4B8C-83A1-F6EECF244321}">
                <p14:modId xmlns:p14="http://schemas.microsoft.com/office/powerpoint/2010/main" val="472995015"/>
              </p:ext>
            </p:extLst>
          </p:nvPr>
        </p:nvGraphicFramePr>
        <p:xfrm>
          <a:off x="971600" y="2813795"/>
          <a:ext cx="2668297" cy="576064"/>
        </p:xfrm>
        <a:graphic>
          <a:graphicData uri="http://schemas.openxmlformats.org/presentationml/2006/ole">
            <mc:AlternateContent xmlns:mc="http://schemas.openxmlformats.org/markup-compatibility/2006">
              <mc:Choice xmlns:v="urn:schemas-microsoft-com:vml" Requires="v">
                <p:oleObj spid="_x0000_s73765" name="公式" r:id="rId3" imgW="1054100" imgH="228600" progId="Equation.3">
                  <p:embed/>
                </p:oleObj>
              </mc:Choice>
              <mc:Fallback>
                <p:oleObj name="公式" r:id="rId3" imgW="10541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2813795"/>
                        <a:ext cx="2668297" cy="576064"/>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4205664737"/>
              </p:ext>
            </p:extLst>
          </p:nvPr>
        </p:nvGraphicFramePr>
        <p:xfrm>
          <a:off x="3952683" y="2813795"/>
          <a:ext cx="5012558" cy="576064"/>
        </p:xfrm>
        <a:graphic>
          <a:graphicData uri="http://schemas.openxmlformats.org/presentationml/2006/ole">
            <mc:AlternateContent xmlns:mc="http://schemas.openxmlformats.org/markup-compatibility/2006">
              <mc:Choice xmlns:v="urn:schemas-microsoft-com:vml" Requires="v">
                <p:oleObj spid="_x0000_s73766" name="公式" r:id="rId5" imgW="1981200" imgH="228600" progId="Equation.3">
                  <p:embed/>
                </p:oleObj>
              </mc:Choice>
              <mc:Fallback>
                <p:oleObj name="公式" r:id="rId5" imgW="19812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52683" y="2813795"/>
                        <a:ext cx="5012558" cy="576064"/>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980439066"/>
              </p:ext>
            </p:extLst>
          </p:nvPr>
        </p:nvGraphicFramePr>
        <p:xfrm>
          <a:off x="971599" y="3500969"/>
          <a:ext cx="4320481" cy="536962"/>
        </p:xfrm>
        <a:graphic>
          <a:graphicData uri="http://schemas.openxmlformats.org/presentationml/2006/ole">
            <mc:AlternateContent xmlns:mc="http://schemas.openxmlformats.org/markup-compatibility/2006">
              <mc:Choice xmlns:v="urn:schemas-microsoft-com:vml" Requires="v">
                <p:oleObj spid="_x0000_s73767" name="公式" r:id="rId7" imgW="1651000" imgH="203200" progId="Equation.3">
                  <p:embed/>
                </p:oleObj>
              </mc:Choice>
              <mc:Fallback>
                <p:oleObj name="公式" r:id="rId7" imgW="1651000" imgH="2032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71599" y="3500969"/>
                        <a:ext cx="4320481" cy="536962"/>
                      </a:xfrm>
                      <a:prstGeom prst="rect">
                        <a:avLst/>
                      </a:prstGeom>
                      <a:noFill/>
                    </p:spPr>
                  </p:pic>
                </p:oleObj>
              </mc:Fallback>
            </mc:AlternateContent>
          </a:graphicData>
        </a:graphic>
      </p:graphicFrame>
      <p:graphicFrame>
        <p:nvGraphicFramePr>
          <p:cNvPr id="15" name="对象 14"/>
          <p:cNvGraphicFramePr>
            <a:graphicFrameLocks noChangeAspect="1"/>
          </p:cNvGraphicFramePr>
          <p:nvPr>
            <p:extLst>
              <p:ext uri="{D42A27DB-BD31-4B8C-83A1-F6EECF244321}">
                <p14:modId xmlns:p14="http://schemas.microsoft.com/office/powerpoint/2010/main" val="532027016"/>
              </p:ext>
            </p:extLst>
          </p:nvPr>
        </p:nvGraphicFramePr>
        <p:xfrm>
          <a:off x="971600" y="4109939"/>
          <a:ext cx="4982055" cy="612652"/>
        </p:xfrm>
        <a:graphic>
          <a:graphicData uri="http://schemas.openxmlformats.org/presentationml/2006/ole">
            <mc:AlternateContent xmlns:mc="http://schemas.openxmlformats.org/markup-compatibility/2006">
              <mc:Choice xmlns:v="urn:schemas-microsoft-com:vml" Requires="v">
                <p:oleObj spid="_x0000_s73768" name="公式" r:id="rId9" imgW="1854200" imgH="228600" progId="Equation.3">
                  <p:embed/>
                </p:oleObj>
              </mc:Choice>
              <mc:Fallback>
                <p:oleObj name="公式" r:id="rId9" imgW="1854200" imgH="2286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71600" y="4109939"/>
                        <a:ext cx="4982055" cy="612652"/>
                      </a:xfrm>
                      <a:prstGeom prst="rect">
                        <a:avLst/>
                      </a:prstGeom>
                      <a:noFill/>
                    </p:spPr>
                  </p:pic>
                </p:oleObj>
              </mc:Fallback>
            </mc:AlternateContent>
          </a:graphicData>
        </a:graphic>
      </p:graphicFrame>
    </p:spTree>
    <p:extLst>
      <p:ext uri="{BB962C8B-B14F-4D97-AF65-F5344CB8AC3E}">
        <p14:creationId xmlns:p14="http://schemas.microsoft.com/office/powerpoint/2010/main" val="1067176363"/>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4</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个水稻性状的最优选择指数</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8" name="对象 7"/>
          <p:cNvGraphicFramePr>
            <a:graphicFrameLocks noChangeAspect="1"/>
          </p:cNvGraphicFramePr>
          <p:nvPr>
            <p:extLst>
              <p:ext uri="{D42A27DB-BD31-4B8C-83A1-F6EECF244321}">
                <p14:modId xmlns:p14="http://schemas.microsoft.com/office/powerpoint/2010/main" val="3631828497"/>
              </p:ext>
            </p:extLst>
          </p:nvPr>
        </p:nvGraphicFramePr>
        <p:xfrm>
          <a:off x="971600" y="1172573"/>
          <a:ext cx="7056784" cy="2184419"/>
        </p:xfrm>
        <a:graphic>
          <a:graphicData uri="http://schemas.openxmlformats.org/presentationml/2006/ole">
            <mc:AlternateContent xmlns:mc="http://schemas.openxmlformats.org/markup-compatibility/2006">
              <mc:Choice xmlns:v="urn:schemas-microsoft-com:vml" Requires="v">
                <p:oleObj spid="_x0000_s74775" name="公式" r:id="rId3" imgW="3009900" imgH="914400" progId="Equation.3">
                  <p:embed/>
                </p:oleObj>
              </mc:Choice>
              <mc:Fallback>
                <p:oleObj name="公式" r:id="rId3" imgW="3009900" imgH="9144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1172573"/>
                        <a:ext cx="7056784" cy="2184419"/>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2243430750"/>
              </p:ext>
            </p:extLst>
          </p:nvPr>
        </p:nvGraphicFramePr>
        <p:xfrm>
          <a:off x="899592" y="3645024"/>
          <a:ext cx="7128792" cy="2190619"/>
        </p:xfrm>
        <a:graphic>
          <a:graphicData uri="http://schemas.openxmlformats.org/presentationml/2006/ole">
            <mc:AlternateContent xmlns:mc="http://schemas.openxmlformats.org/markup-compatibility/2006">
              <mc:Choice xmlns:v="urn:schemas-microsoft-com:vml" Requires="v">
                <p:oleObj spid="_x0000_s74776" name="公式" r:id="rId5" imgW="3035300" imgH="914400" progId="Equation.3">
                  <p:embed/>
                </p:oleObj>
              </mc:Choice>
              <mc:Fallback>
                <p:oleObj name="公式" r:id="rId5" imgW="3035300" imgH="9144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2" y="3645024"/>
                        <a:ext cx="7128792" cy="2190619"/>
                      </a:xfrm>
                      <a:prstGeom prst="rect">
                        <a:avLst/>
                      </a:prstGeom>
                      <a:noFill/>
                    </p:spPr>
                  </p:pic>
                </p:oleObj>
              </mc:Fallback>
            </mc:AlternateContent>
          </a:graphicData>
        </a:graphic>
      </p:graphicFrame>
    </p:spTree>
    <p:extLst>
      <p:ext uri="{BB962C8B-B14F-4D97-AF65-F5344CB8AC3E}">
        <p14:creationId xmlns:p14="http://schemas.microsoft.com/office/powerpoint/2010/main" val="399220290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4</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个水稻性状的最优选择指数</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内容占位符 4"/>
          <p:cNvSpPr>
            <a:spLocks noGrp="1"/>
          </p:cNvSpPr>
          <p:nvPr>
            <p:ph idx="1"/>
          </p:nvPr>
        </p:nvSpPr>
        <p:spPr>
          <a:xfrm>
            <a:off x="457200" y="3717032"/>
            <a:ext cx="8229600" cy="1944216"/>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矩阵</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个列向量分别对应于抽穗期、株高、百粒重和穗粒重这</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个性状的选择指数。例如，矩阵</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列为抽穗期单独作为育种目标的选择指数向量，已在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§11.3.3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中给出。</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1245433311"/>
              </p:ext>
            </p:extLst>
          </p:nvPr>
        </p:nvGraphicFramePr>
        <p:xfrm>
          <a:off x="264701" y="1340768"/>
          <a:ext cx="8699787" cy="2088232"/>
        </p:xfrm>
        <a:graphic>
          <a:graphicData uri="http://schemas.openxmlformats.org/presentationml/2006/ole">
            <mc:AlternateContent xmlns:mc="http://schemas.openxmlformats.org/markup-compatibility/2006">
              <mc:Choice xmlns:v="urn:schemas-microsoft-com:vml" Requires="v">
                <p:oleObj spid="_x0000_s75787" name="公式" r:id="rId3" imgW="3886200" imgH="914400" progId="Equation.3">
                  <p:embed/>
                </p:oleObj>
              </mc:Choice>
              <mc:Fallback>
                <p:oleObj name="公式" r:id="rId3" imgW="3886200" imgH="9144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701" y="1340768"/>
                        <a:ext cx="8699787" cy="2088232"/>
                      </a:xfrm>
                      <a:prstGeom prst="rect">
                        <a:avLst/>
                      </a:prstGeom>
                      <a:noFill/>
                    </p:spPr>
                  </p:pic>
                </p:oleObj>
              </mc:Fallback>
            </mc:AlternateContent>
          </a:graphicData>
        </a:graphic>
      </p:graphicFrame>
    </p:spTree>
    <p:extLst>
      <p:ext uri="{BB962C8B-B14F-4D97-AF65-F5344CB8AC3E}">
        <p14:creationId xmlns:p14="http://schemas.microsoft.com/office/powerpoint/2010/main" val="3872176211"/>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22114"/>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两种权重向量的最优选择指数</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 name="内容占位符 10"/>
          <p:cNvSpPr>
            <a:spLocks noGrp="1"/>
          </p:cNvSpPr>
          <p:nvPr>
            <p:ph idx="1"/>
          </p:nvPr>
        </p:nvSpPr>
        <p:spPr>
          <a:xfrm>
            <a:off x="395536" y="3861048"/>
            <a:ext cx="3250704" cy="576064"/>
          </a:xfrm>
        </p:spPr>
        <p:txBody>
          <a:bodyPr>
            <a:normAutofit/>
          </a:bodyPr>
          <a:lstStyle/>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4</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个性状等权重</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4216548182"/>
              </p:ext>
            </p:extLst>
          </p:nvPr>
        </p:nvGraphicFramePr>
        <p:xfrm>
          <a:off x="395536" y="1340768"/>
          <a:ext cx="3456384" cy="2374318"/>
        </p:xfrm>
        <a:graphic>
          <a:graphicData uri="http://schemas.openxmlformats.org/presentationml/2006/ole">
            <mc:AlternateContent xmlns:mc="http://schemas.openxmlformats.org/markup-compatibility/2006">
              <mc:Choice xmlns:v="urn:schemas-microsoft-com:vml" Requires="v">
                <p:oleObj spid="_x0000_s76821" name="公式" r:id="rId3" imgW="1397000" imgH="939800" progId="Equation.3">
                  <p:embed/>
                </p:oleObj>
              </mc:Choice>
              <mc:Fallback>
                <p:oleObj name="公式" r:id="rId3" imgW="1397000" imgH="939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1340768"/>
                        <a:ext cx="3456384" cy="2374318"/>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914286974"/>
              </p:ext>
            </p:extLst>
          </p:nvPr>
        </p:nvGraphicFramePr>
        <p:xfrm>
          <a:off x="4932040" y="1340768"/>
          <a:ext cx="4032448" cy="2372028"/>
        </p:xfrm>
        <a:graphic>
          <a:graphicData uri="http://schemas.openxmlformats.org/presentationml/2006/ole">
            <mc:AlternateContent xmlns:mc="http://schemas.openxmlformats.org/markup-compatibility/2006">
              <mc:Choice xmlns:v="urn:schemas-microsoft-com:vml" Requires="v">
                <p:oleObj spid="_x0000_s76822" name="公式" r:id="rId5" imgW="1638300" imgH="939800" progId="Equation.3">
                  <p:embed/>
                </p:oleObj>
              </mc:Choice>
              <mc:Fallback>
                <p:oleObj name="公式" r:id="rId5" imgW="1638300" imgH="9398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32040" y="1340768"/>
                        <a:ext cx="4032448" cy="2372028"/>
                      </a:xfrm>
                      <a:prstGeom prst="rect">
                        <a:avLst/>
                      </a:prstGeom>
                      <a:noFill/>
                    </p:spPr>
                  </p:pic>
                </p:oleObj>
              </mc:Fallback>
            </mc:AlternateContent>
          </a:graphicData>
        </a:graphic>
      </p:graphicFrame>
      <p:sp>
        <p:nvSpPr>
          <p:cNvPr id="12" name="内容占位符 10"/>
          <p:cNvSpPr txBox="1">
            <a:spLocks/>
          </p:cNvSpPr>
          <p:nvPr/>
        </p:nvSpPr>
        <p:spPr>
          <a:xfrm>
            <a:off x="4932040" y="3861048"/>
            <a:ext cx="3816424" cy="23762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抽穗期权重设为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0.5</a:t>
            </a:r>
          </a:p>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株高</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权重</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设</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a:t>
            </a:r>
          </a:p>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穗粒</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重权重</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设为</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百</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粒</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重权重</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设为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0.3</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76360138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最优选择指数的遗传进度</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 name="内容占位符 10"/>
          <p:cNvSpPr>
            <a:spLocks noGrp="1"/>
          </p:cNvSpPr>
          <p:nvPr>
            <p:ph idx="1"/>
          </p:nvPr>
        </p:nvSpPr>
        <p:spPr>
          <a:xfrm>
            <a:off x="457200" y="1124744"/>
            <a:ext cx="8229600" cy="3600400"/>
          </a:xfrm>
        </p:spPr>
        <p:txBody>
          <a:bodyPr>
            <a:norm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利用最</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优指数进行选择之后，我们关心的遗传进度有两种类型。一是对综合指标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产生的遗传进度，二是对单个构成性状产生的遗传进度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首先</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考虑综合指标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的遗传进度，用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表示最优指数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的选择差，即中选个体的平均指数与未选择群体的平均指数之差。这样，如果能够估计出综合指标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对选择指数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的回归系数</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HI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，显然就可以</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公式计算</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的遗传进度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709964246"/>
              </p:ext>
            </p:extLst>
          </p:nvPr>
        </p:nvGraphicFramePr>
        <p:xfrm>
          <a:off x="827584" y="4752528"/>
          <a:ext cx="2202669" cy="692696"/>
        </p:xfrm>
        <a:graphic>
          <a:graphicData uri="http://schemas.openxmlformats.org/presentationml/2006/ole">
            <mc:AlternateContent xmlns:mc="http://schemas.openxmlformats.org/markup-compatibility/2006">
              <mc:Choice xmlns:v="urn:schemas-microsoft-com:vml" Requires="v">
                <p:oleObj spid="_x0000_s77834" name="公式" r:id="rId3" imgW="698197" imgH="215806" progId="Equation.3">
                  <p:embed/>
                </p:oleObj>
              </mc:Choice>
              <mc:Fallback>
                <p:oleObj name="公式" r:id="rId3" imgW="698197" imgH="215806"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4752528"/>
                        <a:ext cx="2202669" cy="692696"/>
                      </a:xfrm>
                      <a:prstGeom prst="rect">
                        <a:avLst/>
                      </a:prstGeom>
                      <a:noFill/>
                    </p:spPr>
                  </p:pic>
                </p:oleObj>
              </mc:Fallback>
            </mc:AlternateContent>
          </a:graphicData>
        </a:graphic>
      </p:graphicFrame>
    </p:spTree>
    <p:extLst>
      <p:ext uri="{BB962C8B-B14F-4D97-AF65-F5344CB8AC3E}">
        <p14:creationId xmlns:p14="http://schemas.microsoft.com/office/powerpoint/2010/main" val="939760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2420</TotalTime>
  <Words>7869</Words>
  <Application>Microsoft Office PowerPoint</Application>
  <PresentationFormat>全屏显示(4:3)</PresentationFormat>
  <Paragraphs>666</Paragraphs>
  <Slides>110</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110</vt:i4>
      </vt:variant>
    </vt:vector>
  </HeadingPairs>
  <TitlesOfParts>
    <vt:vector size="112" baseType="lpstr">
      <vt:lpstr>Office 主题</vt:lpstr>
      <vt:lpstr>公式</vt:lpstr>
      <vt:lpstr>第11章  随机交配群体的选择与遗传进度</vt:lpstr>
      <vt:lpstr>本章的主要内容</vt:lpstr>
      <vt:lpstr>§11.1 个体选择与遗传进度</vt:lpstr>
      <vt:lpstr>育种过程中的选择</vt:lpstr>
      <vt:lpstr>随机交配群体中的混合选择</vt:lpstr>
      <vt:lpstr>遗传进度</vt:lpstr>
      <vt:lpstr>遗传进度的公式表示</vt:lpstr>
      <vt:lpstr>选择差</vt:lpstr>
      <vt:lpstr>选择差和选择响应的关系</vt:lpstr>
      <vt:lpstr>现实遗传进度与现实遗传力</vt:lpstr>
      <vt:lpstr>截尾选择</vt:lpstr>
      <vt:lpstr>截尾选择差、选择比例和表型方差的关系</vt:lpstr>
      <vt:lpstr>标准化选择差，即选择强度</vt:lpstr>
      <vt:lpstr>选择强度的计算方法</vt:lpstr>
      <vt:lpstr>不同选择比例下的选择强度</vt:lpstr>
      <vt:lpstr>依赖于性别的选择强度和遗传进度</vt:lpstr>
      <vt:lpstr>选择强度和遗传进度</vt:lpstr>
      <vt:lpstr>提高遗传进度的途径分析 （1）使用较小的选择比例，即提高选择强度</vt:lpstr>
      <vt:lpstr>提高遗传进度的途径分析 （2）提高加性方差在遗传方差中所占的比例</vt:lpstr>
      <vt:lpstr>提高遗传进度的途径分析 （3）提高加性方差本身的大小</vt:lpstr>
      <vt:lpstr>提高遗传进度的途径分析 （4）降低非遗传方差</vt:lpstr>
      <vt:lpstr>提高遗传进度的途径分析 （5）缩短育种周期</vt:lpstr>
      <vt:lpstr>选择对等位基因频率的影响</vt:lpstr>
      <vt:lpstr>一个数量性状座位上，两种纯合基因型的标准化分布曲线</vt:lpstr>
      <vt:lpstr>基因型aa相对于AA的适合度</vt:lpstr>
      <vt:lpstr>等位基因a频率的改变量</vt:lpstr>
      <vt:lpstr>数量性状基因座位的标准化效应</vt:lpstr>
      <vt:lpstr>§11.2 利用亲缘关系的选择与遗传进度</vt:lpstr>
      <vt:lpstr>亲缘关系与选择方法</vt:lpstr>
      <vt:lpstr>亲缘关系与选择方法</vt:lpstr>
      <vt:lpstr>一个随机交配群体中5个全同胞家系的个体表型数据。只考虑遗传因素，不考虑环境效应、随机误差和抽样误差等非遗传因素</vt:lpstr>
      <vt:lpstr>遗传方差的分解</vt:lpstr>
      <vt:lpstr>表型效应的分解</vt:lpstr>
      <vt:lpstr>表11.2数据的家系间效应和家系内效应</vt:lpstr>
      <vt:lpstr>个体表型选择的结果</vt:lpstr>
      <vt:lpstr>家系间和家系内选择的结果</vt:lpstr>
      <vt:lpstr>后代测验的亲本选择</vt:lpstr>
      <vt:lpstr>后代测验的优缺点</vt:lpstr>
      <vt:lpstr>半同胞和全同胞家系中，家系间方差和家系内方差的构成</vt:lpstr>
      <vt:lpstr>家系间遗传力和家系内遗传力</vt:lpstr>
      <vt:lpstr>家系间选择和家系内选择的遗传进度</vt:lpstr>
      <vt:lpstr>表11.2数据的家系间选择和家系内选择相对效率</vt:lpstr>
      <vt:lpstr>利用亲缘关系的指数选择</vt:lpstr>
      <vt:lpstr>利用表11.2的数据得到的选择指数</vt:lpstr>
      <vt:lpstr>选择指数的方差、与育种值的协方差</vt:lpstr>
      <vt:lpstr>选择指数的遗传力和指数选择引起的遗传进度</vt:lpstr>
      <vt:lpstr>相同强度下，三种选择方法相对于混合选择的遗传进度</vt:lpstr>
      <vt:lpstr>多种亲缘关系数据的利用</vt:lpstr>
      <vt:lpstr>多种亲缘关系的指数选择</vt:lpstr>
      <vt:lpstr>选择指数的矩阵表示</vt:lpstr>
      <vt:lpstr>待估计个体的育种值</vt:lpstr>
      <vt:lpstr>选择指数中系数的估计</vt:lpstr>
      <vt:lpstr>选择指数中系数的估计</vt:lpstr>
      <vt:lpstr>全同胞家系间和家系内两种亲缘关系数据的选择指数</vt:lpstr>
      <vt:lpstr>全同胞家系间和家系内两种亲缘信息的选择指数</vt:lpstr>
      <vt:lpstr>个体与他的一个亲缘关系个体</vt:lpstr>
      <vt:lpstr>无表型雄性个体的系谱</vt:lpstr>
      <vt:lpstr>无表型雄性个体的育种值估计</vt:lpstr>
      <vt:lpstr>三种亲缘信息数据的选择指数</vt:lpstr>
      <vt:lpstr>三种亲缘信息数据的选择指数</vt:lpstr>
      <vt:lpstr>三种亲缘信息数据的选择指数</vt:lpstr>
      <vt:lpstr>选择指数的方差及其与育种值的协方差</vt:lpstr>
      <vt:lpstr>选择指数的遗传力及其与育种值的相关系数</vt:lpstr>
      <vt:lpstr>指数选择引起的遗传进度</vt:lpstr>
      <vt:lpstr>表11.2的数据为例</vt:lpstr>
      <vt:lpstr>§11.3 性状相关和相关遗传进度</vt:lpstr>
      <vt:lpstr>表型性状相关的遗传基础</vt:lpstr>
      <vt:lpstr>表型性状相关的遗传基础</vt:lpstr>
      <vt:lpstr>表型相关和遗传相关</vt:lpstr>
      <vt:lpstr>遗传相关和环境相关的计算</vt:lpstr>
      <vt:lpstr>性状1和性状2表型相关的分解</vt:lpstr>
      <vt:lpstr>水稻抽穗期、株高的方差分析 均方期望值中的r表示重复次数，此例中的重复数r=3</vt:lpstr>
      <vt:lpstr>水稻抽穗期和株高的协方差分析 协均方期望值中的r表示重复次数，此例中的重复数r=3</vt:lpstr>
      <vt:lpstr>水稻抽穗期和株高的方差成分、协方差成分和遗传力，以及它们之间协方差和相关系数</vt:lpstr>
      <vt:lpstr>两个性状的直接遗传进度</vt:lpstr>
      <vt:lpstr>性状1选择对性状2的相关遗传进度</vt:lpstr>
      <vt:lpstr>性状1选择对性状2的相关遗传进度</vt:lpstr>
      <vt:lpstr>相关遗传力（co-heritability）</vt:lpstr>
      <vt:lpstr>相关遗传进度与直接遗传进度的比值</vt:lpstr>
      <vt:lpstr>利用表11.7和表11.8数据，计算性状2（单株穗重）的遗传进度</vt:lpstr>
      <vt:lpstr>多个相关性状的选择指数</vt:lpstr>
      <vt:lpstr>4个水稻性状的表型相关和表型方差</vt:lpstr>
      <vt:lpstr>4个水稻性状的遗传相关和遗传方差</vt:lpstr>
      <vt:lpstr>利用4个相关性状的性状1选择指数</vt:lpstr>
      <vt:lpstr>相关遗传进度的育种应用</vt:lpstr>
      <vt:lpstr>相关遗传进度的育种应用</vt:lpstr>
      <vt:lpstr>相关遗传进度的育种应用</vt:lpstr>
      <vt:lpstr>相关遗传进度的育种应用</vt:lpstr>
      <vt:lpstr>§11.4 多性状同时选择</vt:lpstr>
      <vt:lpstr> 多性状选择方法</vt:lpstr>
      <vt:lpstr> 多性状的综合改良</vt:lpstr>
      <vt:lpstr>综合改良的育种目标</vt:lpstr>
      <vt:lpstr>综合改良的育种目标</vt:lpstr>
      <vt:lpstr>多性状选择指数的计算</vt:lpstr>
      <vt:lpstr>多性状选择指数的计算</vt:lpstr>
      <vt:lpstr>4个水稻性状的最优选择指数</vt:lpstr>
      <vt:lpstr>4个水稻性状的最优选择指数</vt:lpstr>
      <vt:lpstr>两种权重向量的最优选择指数</vt:lpstr>
      <vt:lpstr>最优选择指数的遗传进度</vt:lpstr>
      <vt:lpstr>综合指标H对选择指数I的回归系数bHI</vt:lpstr>
      <vt:lpstr>单个性状的遗传进度</vt:lpstr>
      <vt:lpstr>单个性状的遗传进度</vt:lpstr>
      <vt:lpstr>综合指标H的方差、遗传力</vt:lpstr>
      <vt:lpstr>4个性状权重均为1的最优选择指数</vt:lpstr>
      <vt:lpstr>选择指数的育种应用</vt:lpstr>
      <vt:lpstr>选择指数的育种应用</vt:lpstr>
      <vt:lpstr>选择指数的育种应用</vt:lpstr>
      <vt:lpstr>其他类型的指数</vt:lpstr>
      <vt:lpstr>其他类型的指数</vt:lpstr>
      <vt:lpstr>其他类型的指数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第7章  双亲杂交后代的遗传分析</dc:title>
  <dc:creator>WangJK</dc:creator>
  <cp:lastModifiedBy>2014CB138105</cp:lastModifiedBy>
  <cp:revision>298</cp:revision>
  <dcterms:created xsi:type="dcterms:W3CDTF">2016-09-18T00:36:05Z</dcterms:created>
  <dcterms:modified xsi:type="dcterms:W3CDTF">2016-11-22T09:37:48Z</dcterms:modified>
</cp:coreProperties>
</file>