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61" r:id="rId3"/>
    <p:sldId id="257" r:id="rId4"/>
    <p:sldId id="258" r:id="rId5"/>
    <p:sldId id="262"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259" r:id="rId26"/>
    <p:sldId id="318" r:id="rId27"/>
    <p:sldId id="319" r:id="rId28"/>
    <p:sldId id="320" r:id="rId29"/>
    <p:sldId id="321" r:id="rId30"/>
    <p:sldId id="322" r:id="rId31"/>
    <p:sldId id="323" r:id="rId32"/>
    <p:sldId id="326" r:id="rId33"/>
    <p:sldId id="325"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1" r:id="rId58"/>
    <p:sldId id="350" r:id="rId59"/>
    <p:sldId id="352" r:id="rId60"/>
    <p:sldId id="353" r:id="rId61"/>
    <p:sldId id="354" r:id="rId62"/>
    <p:sldId id="355" r:id="rId63"/>
    <p:sldId id="260"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381" r:id="rId90"/>
    <p:sldId id="382" r:id="rId91"/>
    <p:sldId id="317" r:id="rId92"/>
    <p:sldId id="300" r:id="rId93"/>
    <p:sldId id="301" r:id="rId94"/>
    <p:sldId id="302" r:id="rId95"/>
    <p:sldId id="303" r:id="rId96"/>
    <p:sldId id="304" r:id="rId97"/>
    <p:sldId id="305" r:id="rId98"/>
    <p:sldId id="306" r:id="rId99"/>
    <p:sldId id="307" r:id="rId100"/>
    <p:sldId id="308" r:id="rId101"/>
    <p:sldId id="309" r:id="rId102"/>
    <p:sldId id="310" r:id="rId103"/>
    <p:sldId id="311" r:id="rId104"/>
    <p:sldId id="312" r:id="rId105"/>
    <p:sldId id="313" r:id="rId106"/>
    <p:sldId id="314" r:id="rId107"/>
    <p:sldId id="315" r:id="rId108"/>
    <p:sldId id="316" r:id="rId10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6" autoAdjust="0"/>
    <p:restoredTop sz="94660"/>
  </p:normalViewPr>
  <p:slideViewPr>
    <p:cSldViewPr>
      <p:cViewPr varScale="1">
        <p:scale>
          <a:sx n="75" d="100"/>
          <a:sy n="75" d="100"/>
        </p:scale>
        <p:origin x="-82" y="-30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15F9F6-6A50-4C18-87C8-DAD290097733}" type="datetimeFigureOut">
              <a:rPr lang="zh-CN" altLang="en-US" smtClean="0"/>
              <a:t>2016/11/22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AA7E4-8E32-4DE6-B6AC-E89D4D936AD6}" type="slidenum">
              <a:rPr lang="zh-CN" altLang="en-US" smtClean="0"/>
              <a:t>‹#›</a:t>
            </a:fld>
            <a:endParaRPr lang="zh-CN" altLang="en-US"/>
          </a:p>
        </p:txBody>
      </p:sp>
    </p:spTree>
    <p:extLst>
      <p:ext uri="{BB962C8B-B14F-4D97-AF65-F5344CB8AC3E}">
        <p14:creationId xmlns:p14="http://schemas.microsoft.com/office/powerpoint/2010/main" val="372034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65535070-3DA1-40C4-81FA-5C5F41CA5523}" type="slidenum">
              <a:rPr lang="zh-CN" altLang="en-US" smtClean="0">
                <a:solidFill>
                  <a:srgbClr val="000000"/>
                </a:solidFill>
              </a:rPr>
              <a:pPr eaLnBrk="1" hangingPunct="1">
                <a:spcBef>
                  <a:spcPct val="0"/>
                </a:spcBef>
              </a:pPr>
              <a:t>97</a:t>
            </a:fld>
            <a:endParaRPr lang="en-US" altLang="zh-CN" smtClean="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rtlCol="0">
            <a:normAutofit/>
          </a:bodyPr>
          <a:lstStyle/>
          <a:p>
            <a:pPr lvl="0"/>
            <a:endParaRPr lang="zh-CN" altLang="en-US" noProof="0" smtClean="0"/>
          </a:p>
        </p:txBody>
      </p:sp>
      <p:sp>
        <p:nvSpPr>
          <p:cNvPr id="4" name="Rectangle 4"/>
          <p:cNvSpPr>
            <a:spLocks noGrp="1" noChangeArrowheads="1"/>
          </p:cNvSpPr>
          <p:nvPr>
            <p:ph type="sldNum" sz="quarter"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E9F74016-E187-43CB-B5DD-746483ACA70B}" type="slidenum">
              <a:rPr lang="zh-CN" altLang="en-US"/>
              <a:pPr>
                <a:defRPr/>
              </a:pPr>
              <a:t>‹#›</a:t>
            </a:fld>
            <a:endParaRPr lang="en-US" altLang="zh-CN">
              <a:solidFill>
                <a:srgbClr val="00CCFF"/>
              </a:solidFill>
            </a:endParaRPr>
          </a:p>
        </p:txBody>
      </p:sp>
    </p:spTree>
    <p:extLst>
      <p:ext uri="{BB962C8B-B14F-4D97-AF65-F5344CB8AC3E}">
        <p14:creationId xmlns:p14="http://schemas.microsoft.com/office/powerpoint/2010/main" val="40354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2016/11/22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breeding.net/" TargetMode="External"/><Relationship Id="rId2" Type="http://schemas.openxmlformats.org/officeDocument/2006/relationships/hyperlink" Target="mailto:wangjiankang@caas.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3.bin"/><Relationship Id="rId14" Type="http://schemas.openxmlformats.org/officeDocument/2006/relationships/image" Target="../media/image28.wmf"/></Relationships>
</file>

<file path=ppt/slides/_rels/slide3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32.bin"/><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34.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6.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38.bin"/><Relationship Id="rId4" Type="http://schemas.openxmlformats.org/officeDocument/2006/relationships/image" Target="../media/image40.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4.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4.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6.wmf"/><Relationship Id="rId5" Type="http://schemas.openxmlformats.org/officeDocument/2006/relationships/oleObject" Target="../embeddings/oleObject44.bin"/><Relationship Id="rId4" Type="http://schemas.openxmlformats.org/officeDocument/2006/relationships/image" Target="../media/image4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8.wmf"/><Relationship Id="rId5" Type="http://schemas.openxmlformats.org/officeDocument/2006/relationships/oleObject" Target="../embeddings/oleObject46.bin"/><Relationship Id="rId4" Type="http://schemas.openxmlformats.org/officeDocument/2006/relationships/image" Target="../media/image47.wmf"/></Relationships>
</file>

<file path=ppt/slides/_rels/slide51.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0.wmf"/><Relationship Id="rId5" Type="http://schemas.openxmlformats.org/officeDocument/2006/relationships/oleObject" Target="../embeddings/oleObject48.bin"/><Relationship Id="rId4" Type="http://schemas.openxmlformats.org/officeDocument/2006/relationships/image" Target="../media/image49.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3.wmf"/><Relationship Id="rId5" Type="http://schemas.openxmlformats.org/officeDocument/2006/relationships/oleObject" Target="../embeddings/oleObject51.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3.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7.wmf"/><Relationship Id="rId5" Type="http://schemas.openxmlformats.org/officeDocument/2006/relationships/oleObject" Target="../embeddings/oleObject55.bin"/><Relationship Id="rId4" Type="http://schemas.openxmlformats.org/officeDocument/2006/relationships/image" Target="../media/image56.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9.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1.wmf"/><Relationship Id="rId5" Type="http://schemas.openxmlformats.org/officeDocument/2006/relationships/oleObject" Target="../embeddings/oleObject59.bin"/><Relationship Id="rId4" Type="http://schemas.openxmlformats.org/officeDocument/2006/relationships/image" Target="../media/image60.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64.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66.wmf"/><Relationship Id="rId5" Type="http://schemas.openxmlformats.org/officeDocument/2006/relationships/oleObject" Target="../embeddings/oleObject62.bin"/><Relationship Id="rId4" Type="http://schemas.openxmlformats.org/officeDocument/2006/relationships/image" Target="../media/image65.wmf"/></Relationships>
</file>

<file path=ppt/slides/_rels/slide79.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9.wmf"/><Relationship Id="rId5" Type="http://schemas.openxmlformats.org/officeDocument/2006/relationships/oleObject" Target="../embeddings/oleObject65.bin"/><Relationship Id="rId4" Type="http://schemas.openxmlformats.org/officeDocument/2006/relationships/image" Target="../media/image6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72.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73.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4.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3.wmf"/><Relationship Id="rId2" Type="http://schemas.openxmlformats.org/officeDocument/2006/relationships/slideLayout" Target="../slideLayouts/slideLayout12.xml"/><Relationship Id="rId1" Type="http://schemas.openxmlformats.org/officeDocument/2006/relationships/vmlDrawing" Target="../drawings/vmlDrawing31.vml"/><Relationship Id="rId6" Type="http://schemas.openxmlformats.org/officeDocument/2006/relationships/oleObject" Target="../embeddings/oleObject71.bin"/><Relationship Id="rId5" Type="http://schemas.openxmlformats.org/officeDocument/2006/relationships/image" Target="../media/image82.wmf"/><Relationship Id="rId4" Type="http://schemas.openxmlformats.org/officeDocument/2006/relationships/oleObject" Target="../embeddings/oleObject70.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124744"/>
            <a:ext cx="7772400" cy="1683618"/>
          </a:xfrm>
        </p:spPr>
        <p:txBody>
          <a:bodyPr/>
          <a:lstStyle/>
          <a:p>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第</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9</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章 </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b="1" dirty="0">
                <a:latin typeface="黑体" panose="02010609060101010101" pitchFamily="49" charset="-122"/>
                <a:ea typeface="黑体" panose="02010609060101010101" pitchFamily="49" charset="-122"/>
              </a:rPr>
              <a:t>基因型与环境间的互作</a:t>
            </a:r>
            <a:endParaRPr lang="zh-CN" altLang="en-US"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副标题 2"/>
          <p:cNvSpPr>
            <a:spLocks noGrp="1"/>
          </p:cNvSpPr>
          <p:nvPr>
            <p:ph type="subTitle" idx="1"/>
          </p:nvPr>
        </p:nvSpPr>
        <p:spPr>
          <a:xfrm>
            <a:off x="1403648" y="3454152"/>
            <a:ext cx="6400800" cy="2423120"/>
          </a:xfrm>
        </p:spPr>
        <p:txBody>
          <a:bodyPr>
            <a:normAutofit/>
          </a:bodyPr>
          <a:lstStyle/>
          <a:p>
            <a:r>
              <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王建康</a:t>
            </a:r>
            <a:endPar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中国农业科学院作物科学研究所</a:t>
            </a:r>
            <a:endPar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hlinkClick r:id="rId2"/>
              </a:rPr>
              <a:t>wangjiankang@caas.cn</a:t>
            </a:r>
            <a:endPar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hlinkClick r:id="rId3"/>
              </a:rPr>
              <a:t>http://www.isbreeding.net</a:t>
            </a:r>
            <a:endParaRPr lang="zh-CN" altLang="en-US" b="1" dirty="0"/>
          </a:p>
        </p:txBody>
      </p:sp>
    </p:spTree>
    <p:extLst>
      <p:ext uri="{BB962C8B-B14F-4D97-AF65-F5344CB8AC3E}">
        <p14:creationId xmlns:p14="http://schemas.microsoft.com/office/powerpoint/2010/main" val="258263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720080"/>
          </a:xfrm>
        </p:spPr>
        <p:txBody>
          <a:bodyPr>
            <a:normAutofit fontScale="90000"/>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基因型和环境的互</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作</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模型</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683568" y="980728"/>
            <a:ext cx="7776864" cy="5085184"/>
          </a:xfrm>
        </p:spPr>
        <p:txBody>
          <a:bodyPr>
            <a:noAutofit/>
          </a:bodyPr>
          <a:lstStyle/>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表型值可</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被分解</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为</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其中</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称为</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总平均数</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err="1" smtClean="0">
                <a:latin typeface="Times New Roman" panose="02020603050405020304" pitchFamily="18" charset="0"/>
                <a:ea typeface="黑体" panose="02010609060101010101" pitchFamily="49" charset="-122"/>
                <a:cs typeface="Times New Roman" panose="02020603050405020304" pitchFamily="18" charset="0"/>
              </a:rPr>
              <a:t>G</a:t>
            </a:r>
            <a:r>
              <a:rPr lang="en-US" altLang="zh-CN" sz="2800" i="1" baseline="-25000"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称为</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个基因型的效应</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i="1" dirty="0" err="1" smtClean="0">
                <a:latin typeface="Times New Roman" panose="02020603050405020304" pitchFamily="18" charset="0"/>
                <a:ea typeface="黑体" panose="02010609060101010101" pitchFamily="49" charset="-122"/>
                <a:cs typeface="Times New Roman" panose="02020603050405020304" pitchFamily="18" charset="0"/>
              </a:rPr>
              <a:t>E</a:t>
            </a:r>
            <a:r>
              <a:rPr lang="en-US" altLang="zh-CN" sz="2800" i="1" baseline="-25000" dirty="0" err="1">
                <a:latin typeface="Times New Roman" panose="02020603050405020304" pitchFamily="18" charset="0"/>
                <a:ea typeface="黑体" panose="02010609060101010101" pitchFamily="49" charset="-122"/>
                <a:cs typeface="Times New Roman" panose="02020603050405020304" pitchFamily="18" charset="0"/>
              </a:rPr>
              <a:t>j</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称为</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个环境的效应</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err="1" smtClean="0">
                <a:latin typeface="Times New Roman" panose="02020603050405020304" pitchFamily="18" charset="0"/>
                <a:ea typeface="黑体" panose="02010609060101010101" pitchFamily="49" charset="-122"/>
                <a:cs typeface="Times New Roman" panose="02020603050405020304" pitchFamily="18" charset="0"/>
              </a:rPr>
              <a:t>GE</a:t>
            </a:r>
            <a:r>
              <a:rPr lang="en-US" altLang="zh-CN" sz="2800" i="1" baseline="-25000" dirty="0" err="1" smtClean="0">
                <a:latin typeface="Times New Roman" panose="02020603050405020304" pitchFamily="18" charset="0"/>
                <a:ea typeface="黑体" panose="02010609060101010101" pitchFamily="49" charset="-122"/>
                <a:cs typeface="Times New Roman" panose="02020603050405020304" pitchFamily="18" charset="0"/>
              </a:rPr>
              <a:t>ij</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称为</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个基因型和第</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个环境的互作效应</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l-GR" altLang="zh-CN" sz="2800" i="1"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2800" i="1" baseline="-25000" dirty="0" err="1" smtClean="0">
                <a:latin typeface="Times New Roman" panose="02020603050405020304" pitchFamily="18" charset="0"/>
                <a:ea typeface="黑体" panose="02010609060101010101" pitchFamily="49" charset="-122"/>
                <a:cs typeface="Times New Roman" panose="02020603050405020304" pitchFamily="18" charset="0"/>
              </a:rPr>
              <a:t>ijk</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是</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随机误差</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公式中</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第二个等号后面</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a:t>
            </a:r>
            <a:r>
              <a:rPr lang="el-GR" altLang="zh-CN" sz="2800" i="1" dirty="0" smtClean="0">
                <a:latin typeface="Times New Roman" panose="02020603050405020304" pitchFamily="18" charset="0"/>
                <a:ea typeface="黑体" panose="02010609060101010101" pitchFamily="49" charset="-122"/>
                <a:cs typeface="Times New Roman" panose="02020603050405020304" pitchFamily="18" charset="0"/>
              </a:rPr>
              <a:t>μ</a:t>
            </a:r>
            <a:r>
              <a:rPr lang="en-US" altLang="zh-CN" sz="2800" i="1" baseline="-25000" dirty="0" err="1" smtClean="0">
                <a:latin typeface="Times New Roman" panose="02020603050405020304" pitchFamily="18" charset="0"/>
                <a:ea typeface="黑体" panose="02010609060101010101" pitchFamily="49" charset="-122"/>
                <a:cs typeface="Times New Roman" panose="02020603050405020304" pitchFamily="18" charset="0"/>
              </a:rPr>
              <a:t>ij</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称为</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个基因型在第</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个环境下的平均表现，它是一个可估计的未知</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参数。</a:t>
            </a:r>
            <a:endParaRPr lang="zh-CN"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206744666"/>
              </p:ext>
            </p:extLst>
          </p:nvPr>
        </p:nvGraphicFramePr>
        <p:xfrm>
          <a:off x="1187624" y="1802118"/>
          <a:ext cx="7473403" cy="735402"/>
        </p:xfrm>
        <a:graphic>
          <a:graphicData uri="http://schemas.openxmlformats.org/presentationml/2006/ole">
            <mc:AlternateContent xmlns:mc="http://schemas.openxmlformats.org/markup-compatibility/2006">
              <mc:Choice xmlns:v="urn:schemas-microsoft-com:vml" Requires="v">
                <p:oleObj spid="_x0000_s21571" name="公式" r:id="rId3" imgW="2476500" imgH="241300" progId="Equation.3">
                  <p:embed/>
                </p:oleObj>
              </mc:Choice>
              <mc:Fallback>
                <p:oleObj name="公式" r:id="rId3" imgW="24765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02118"/>
                        <a:ext cx="7473403" cy="735402"/>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672627092"/>
              </p:ext>
            </p:extLst>
          </p:nvPr>
        </p:nvGraphicFramePr>
        <p:xfrm>
          <a:off x="1835696" y="2825552"/>
          <a:ext cx="395536" cy="515022"/>
        </p:xfrm>
        <a:graphic>
          <a:graphicData uri="http://schemas.openxmlformats.org/presentationml/2006/ole">
            <mc:AlternateContent xmlns:mc="http://schemas.openxmlformats.org/markup-compatibility/2006">
              <mc:Choice xmlns:v="urn:schemas-microsoft-com:vml" Requires="v">
                <p:oleObj spid="_x0000_s21572" name="公式" r:id="rId5" imgW="152334" imgH="190417" progId="Equation.3">
                  <p:embed/>
                </p:oleObj>
              </mc:Choice>
              <mc:Fallback>
                <p:oleObj name="公式" r:id="rId5" imgW="152334" imgH="190417"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2825552"/>
                        <a:ext cx="395536" cy="515022"/>
                      </a:xfrm>
                      <a:prstGeom prst="rect">
                        <a:avLst/>
                      </a:prstGeom>
                      <a:noFill/>
                    </p:spPr>
                  </p:pic>
                </p:oleObj>
              </mc:Fallback>
            </mc:AlternateContent>
          </a:graphicData>
        </a:graphic>
      </p:graphicFrame>
    </p:spTree>
    <p:extLst>
      <p:ext uri="{BB962C8B-B14F-4D97-AF65-F5344CB8AC3E}">
        <p14:creationId xmlns:p14="http://schemas.microsoft.com/office/powerpoint/2010/main" val="39323604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0"/>
            <a:ext cx="901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392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468313" y="1700213"/>
            <a:ext cx="8229600" cy="1647825"/>
          </a:xfrm>
        </p:spPr>
        <p:txBody>
          <a:bodyPr/>
          <a:lstStyle/>
          <a:p>
            <a:pPr eaLnBrk="1" hangingPunct="1"/>
            <a:r>
              <a:rPr lang="en-US" altLang="zh-CN" b="1" smtClean="0"/>
              <a:t>2. Heritability is missing in GWAS. That’s too sad and too bad! </a:t>
            </a:r>
            <a:endParaRPr lang="zh-CN" altLang="en-US" b="1" smtClean="0"/>
          </a:p>
        </p:txBody>
      </p:sp>
    </p:spTree>
    <p:extLst>
      <p:ext uri="{BB962C8B-B14F-4D97-AF65-F5344CB8AC3E}">
        <p14:creationId xmlns:p14="http://schemas.microsoft.com/office/powerpoint/2010/main" val="4866422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850" y="274638"/>
            <a:ext cx="8496300" cy="633412"/>
          </a:xfrm>
        </p:spPr>
        <p:txBody>
          <a:bodyPr rtlCol="0">
            <a:normAutofit fontScale="90000"/>
          </a:bodyPr>
          <a:lstStyle/>
          <a:p>
            <a:pPr eaLnBrk="1" fontAlgn="auto" hangingPunct="1">
              <a:spcAft>
                <a:spcPts val="0"/>
              </a:spcAft>
              <a:defRPr/>
            </a:pPr>
            <a:r>
              <a:rPr lang="en-US" altLang="zh-CN" b="1" dirty="0" smtClean="0"/>
              <a:t>What is missing Heritability?</a:t>
            </a:r>
            <a:endParaRPr lang="zh-CN" altLang="en-US" sz="3600" b="1" dirty="0"/>
          </a:p>
        </p:txBody>
      </p:sp>
      <p:sp>
        <p:nvSpPr>
          <p:cNvPr id="3" name="内容占位符 2"/>
          <p:cNvSpPr>
            <a:spLocks noGrp="1"/>
          </p:cNvSpPr>
          <p:nvPr>
            <p:ph idx="1"/>
          </p:nvPr>
        </p:nvSpPr>
        <p:spPr>
          <a:xfrm>
            <a:off x="395288" y="1052513"/>
            <a:ext cx="8497887" cy="5689600"/>
          </a:xfrm>
        </p:spPr>
        <p:txBody>
          <a:bodyPr rtlCol="0">
            <a:normAutofit fontScale="85000" lnSpcReduction="20000"/>
          </a:bodyPr>
          <a:lstStyle/>
          <a:p>
            <a:pPr eaLnBrk="1" fontAlgn="auto" hangingPunct="1">
              <a:spcAft>
                <a:spcPts val="0"/>
              </a:spcAft>
              <a:buFont typeface="Arial" pitchFamily="34" charset="0"/>
              <a:buChar char="•"/>
              <a:defRPr/>
            </a:pPr>
            <a:r>
              <a:rPr lang="en-US" altLang="zh-CN" dirty="0" smtClean="0"/>
              <a:t>Wikipedia: The </a:t>
            </a:r>
            <a:r>
              <a:rPr lang="en-US" altLang="zh-CN" b="1" dirty="0" smtClean="0"/>
              <a:t>"missing heritability" problem</a:t>
            </a:r>
            <a:r>
              <a:rPr lang="en-US" altLang="zh-CN" dirty="0" smtClean="0"/>
              <a:t> can be defined as the fact that individual genes cannot account for much of a disease's heritability. </a:t>
            </a:r>
          </a:p>
          <a:p>
            <a:pPr eaLnBrk="1" fontAlgn="auto" hangingPunct="1">
              <a:spcAft>
                <a:spcPts val="0"/>
              </a:spcAft>
              <a:buFont typeface="Arial" pitchFamily="34" charset="0"/>
              <a:buChar char="•"/>
              <a:defRPr/>
            </a:pPr>
            <a:r>
              <a:rPr lang="en-US" altLang="zh-CN" dirty="0" err="1" smtClean="0"/>
              <a:t>Turkheimer</a:t>
            </a:r>
            <a:r>
              <a:rPr lang="en-US" altLang="zh-CN" dirty="0" smtClean="0"/>
              <a:t> (2011): </a:t>
            </a:r>
            <a:r>
              <a:rPr lang="en-US" altLang="zh-CN" b="1" dirty="0" smtClean="0"/>
              <a:t>The missing heritability problem </a:t>
            </a:r>
            <a:r>
              <a:rPr lang="en-US" altLang="zh-CN" dirty="0" smtClean="0"/>
              <a:t>refers to the gap between heritability estimates for complex human traits based on quantitative genetics and the small magnitude and unreliability of contemporary molecular genetics, especially genome wide association studies.</a:t>
            </a:r>
          </a:p>
          <a:p>
            <a:pPr eaLnBrk="1" fontAlgn="auto" hangingPunct="1">
              <a:spcAft>
                <a:spcPts val="0"/>
              </a:spcAft>
              <a:buFont typeface="Arial" pitchFamily="34" charset="0"/>
              <a:buChar char="•"/>
              <a:defRPr/>
            </a:pPr>
            <a:r>
              <a:rPr lang="en-US" altLang="zh-CN" dirty="0" smtClean="0"/>
              <a:t>E. Lander (2012, PNAS): Human genetics has been haunted by </a:t>
            </a:r>
            <a:r>
              <a:rPr lang="en-US" altLang="zh-CN" b="1" dirty="0" smtClean="0"/>
              <a:t>the mystery of “missing heritability” </a:t>
            </a:r>
            <a:r>
              <a:rPr lang="en-US" altLang="zh-CN" dirty="0" smtClean="0"/>
              <a:t>of common traits. Although studies have discovered &gt;1,200 variants associated with common diseases and traits, these variants typically appear to explain only a minority of the heritability (20–30% in some well-studied cases and &gt;50% in a few). </a:t>
            </a:r>
            <a:endParaRPr lang="zh-CN" altLang="en-US" dirty="0"/>
          </a:p>
        </p:txBody>
      </p:sp>
    </p:spTree>
    <p:extLst>
      <p:ext uri="{BB962C8B-B14F-4D97-AF65-F5344CB8AC3E}">
        <p14:creationId xmlns:p14="http://schemas.microsoft.com/office/powerpoint/2010/main" val="114902162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395288" y="274638"/>
            <a:ext cx="8353425" cy="922337"/>
          </a:xfrm>
        </p:spPr>
        <p:txBody>
          <a:bodyPr>
            <a:normAutofit fontScale="90000"/>
          </a:bodyPr>
          <a:lstStyle/>
          <a:p>
            <a:pPr eaLnBrk="1" hangingPunct="1"/>
            <a:r>
              <a:rPr lang="en-US" altLang="zh-CN" sz="3200" b="1" smtClean="0"/>
              <a:t>Evidence of the missing Heritability in GWAS </a:t>
            </a:r>
            <a:br>
              <a:rPr lang="en-US" altLang="zh-CN" sz="3200" b="1" smtClean="0"/>
            </a:br>
            <a:r>
              <a:rPr lang="en-US" altLang="zh-CN" sz="2800" smtClean="0"/>
              <a:t>(adapted from Table 1, </a:t>
            </a:r>
            <a:r>
              <a:rPr lang="en-US" altLang="zh-CN" sz="2800" b="1" smtClean="0"/>
              <a:t>Nature</a:t>
            </a:r>
            <a:r>
              <a:rPr lang="en-US" altLang="zh-CN" sz="2800" smtClean="0"/>
              <a:t>, 2009, 461: 747-753)</a:t>
            </a:r>
            <a:endParaRPr lang="zh-CN" altLang="en-US" sz="2800" smtClean="0"/>
          </a:p>
        </p:txBody>
      </p:sp>
      <p:graphicFrame>
        <p:nvGraphicFramePr>
          <p:cNvPr id="4" name="表格 3"/>
          <p:cNvGraphicFramePr>
            <a:graphicFrameLocks noGrp="1"/>
          </p:cNvGraphicFramePr>
          <p:nvPr/>
        </p:nvGraphicFramePr>
        <p:xfrm>
          <a:off x="179388" y="1268413"/>
          <a:ext cx="8856662" cy="5540375"/>
        </p:xfrm>
        <a:graphic>
          <a:graphicData uri="http://schemas.openxmlformats.org/drawingml/2006/table">
            <a:tbl>
              <a:tblPr firstRow="1" bandRow="1">
                <a:tableStyleId>{5C22544A-7EE6-4342-B048-85BDC9FD1C3A}</a:tableStyleId>
              </a:tblPr>
              <a:tblGrid>
                <a:gridCol w="2781493"/>
                <a:gridCol w="1322814"/>
                <a:gridCol w="1656124"/>
                <a:gridCol w="3096231"/>
              </a:tblGrid>
              <a:tr h="432859">
                <a:tc gridSpan="4">
                  <a:txBody>
                    <a:bodyPr/>
                    <a:lstStyle/>
                    <a:p>
                      <a:r>
                        <a:rPr lang="en-US" altLang="zh-CN" sz="2200" i="0" dirty="0" smtClean="0"/>
                        <a:t>Estimates of heritability and number of loci for several complex traits </a:t>
                      </a:r>
                      <a:endParaRPr lang="zh-CN" altLang="en-US" sz="2200" i="0" dirty="0"/>
                    </a:p>
                  </a:txBody>
                  <a:tcPr marL="91437" marR="91437" marT="45723" marB="45723"/>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a:p>
                  </a:txBody>
                  <a:tcPr/>
                </a:tc>
              </a:tr>
              <a:tr h="772961">
                <a:tc>
                  <a:txBody>
                    <a:bodyPr/>
                    <a:lstStyle/>
                    <a:p>
                      <a:r>
                        <a:rPr lang="en-US" altLang="zh-CN" sz="2200" b="1" dirty="0" smtClean="0"/>
                        <a:t>Disease</a:t>
                      </a:r>
                      <a:endParaRPr lang="zh-CN" altLang="en-US" sz="2200" b="1" dirty="0"/>
                    </a:p>
                  </a:txBody>
                  <a:tcPr marL="91437" marR="91437" marT="45723" marB="45723"/>
                </a:tc>
                <a:tc>
                  <a:txBody>
                    <a:bodyPr/>
                    <a:lstStyle/>
                    <a:p>
                      <a:r>
                        <a:rPr lang="en-US" altLang="zh-CN" sz="2200" b="1" dirty="0" smtClean="0"/>
                        <a:t>No. of loci</a:t>
                      </a:r>
                      <a:endParaRPr lang="zh-CN" altLang="en-US" sz="2200" b="1" dirty="0"/>
                    </a:p>
                  </a:txBody>
                  <a:tcPr marL="91437" marR="91437" marT="45723" marB="45723"/>
                </a:tc>
                <a:tc>
                  <a:txBody>
                    <a:bodyPr/>
                    <a:lstStyle/>
                    <a:p>
                      <a:r>
                        <a:rPr lang="en-US" altLang="zh-CN" sz="2200" b="1" dirty="0" smtClean="0"/>
                        <a:t>Heritability explained </a:t>
                      </a:r>
                      <a:endParaRPr lang="zh-CN" altLang="en-US" sz="2200" b="1" dirty="0"/>
                    </a:p>
                  </a:txBody>
                  <a:tcPr marL="91437" marR="91437" marT="45723" marB="45723"/>
                </a:tc>
                <a:tc>
                  <a:txBody>
                    <a:bodyPr/>
                    <a:lstStyle/>
                    <a:p>
                      <a:r>
                        <a:rPr lang="en-US" altLang="zh-CN" sz="2200" b="1" dirty="0" smtClean="0"/>
                        <a:t>Heritability measure</a:t>
                      </a:r>
                      <a:endParaRPr lang="zh-CN" altLang="en-US" sz="2200" b="1" dirty="0"/>
                    </a:p>
                  </a:txBody>
                  <a:tcPr marL="91437" marR="91437" marT="45723" marB="45723"/>
                </a:tc>
              </a:tr>
              <a:tr h="487712">
                <a:tc>
                  <a:txBody>
                    <a:bodyPr/>
                    <a:lstStyle/>
                    <a:p>
                      <a:r>
                        <a:rPr lang="en-US" altLang="zh-CN" sz="1400" b="1" dirty="0" smtClean="0"/>
                        <a:t>Age-related macular degeneration </a:t>
                      </a:r>
                      <a:endParaRPr lang="zh-CN" altLang="en-US" sz="1400" b="1" dirty="0"/>
                    </a:p>
                  </a:txBody>
                  <a:tcPr marL="91437" marR="91437" marT="45723" marB="45723"/>
                </a:tc>
                <a:tc>
                  <a:txBody>
                    <a:bodyPr/>
                    <a:lstStyle/>
                    <a:p>
                      <a:r>
                        <a:rPr lang="en-US" altLang="zh-CN" sz="2600" b="0" dirty="0" smtClean="0"/>
                        <a:t>5</a:t>
                      </a:r>
                      <a:endParaRPr lang="zh-CN" altLang="en-US" sz="2600" b="0" dirty="0"/>
                    </a:p>
                  </a:txBody>
                  <a:tcPr marL="91437" marR="91437" marT="45723" marB="45723"/>
                </a:tc>
                <a:tc>
                  <a:txBody>
                    <a:bodyPr/>
                    <a:lstStyle/>
                    <a:p>
                      <a:r>
                        <a:rPr lang="en-US" altLang="zh-CN" sz="2600" b="1" dirty="0" smtClean="0"/>
                        <a:t>50%</a:t>
                      </a:r>
                      <a:endParaRPr lang="zh-CN" altLang="en-US" sz="2600" b="1" dirty="0"/>
                    </a:p>
                  </a:txBody>
                  <a:tcPr marL="91437" marR="91437" marT="45723" marB="45723"/>
                </a:tc>
                <a:tc>
                  <a:txBody>
                    <a:bodyPr/>
                    <a:lstStyle/>
                    <a:p>
                      <a:r>
                        <a:rPr lang="en-US" altLang="zh-CN" sz="2200" dirty="0" smtClean="0"/>
                        <a:t>Sibling recurrence risk </a:t>
                      </a:r>
                      <a:endParaRPr lang="zh-CN" altLang="en-US" sz="2200" dirty="0"/>
                    </a:p>
                  </a:txBody>
                  <a:tcPr marL="91437" marR="91437" marT="45723" marB="45723"/>
                </a:tc>
              </a:tr>
              <a:tr h="487712">
                <a:tc>
                  <a:txBody>
                    <a:bodyPr/>
                    <a:lstStyle/>
                    <a:p>
                      <a:r>
                        <a:rPr lang="en-US" altLang="zh-CN" sz="2200" b="1" dirty="0" err="1" smtClean="0"/>
                        <a:t>Crohn’s</a:t>
                      </a:r>
                      <a:r>
                        <a:rPr lang="en-US" altLang="zh-CN" sz="2200" b="1" dirty="0" smtClean="0"/>
                        <a:t> disease</a:t>
                      </a:r>
                      <a:endParaRPr lang="zh-CN" altLang="en-US" sz="2200" b="1" dirty="0"/>
                    </a:p>
                  </a:txBody>
                  <a:tcPr marL="91437" marR="91437" marT="45723" marB="45723"/>
                </a:tc>
                <a:tc>
                  <a:txBody>
                    <a:bodyPr/>
                    <a:lstStyle/>
                    <a:p>
                      <a:r>
                        <a:rPr lang="en-US" altLang="zh-CN" sz="2600" b="0" dirty="0" smtClean="0"/>
                        <a:t>32</a:t>
                      </a:r>
                      <a:endParaRPr lang="zh-CN" altLang="en-US" sz="2600" b="0" dirty="0"/>
                    </a:p>
                  </a:txBody>
                  <a:tcPr marL="91437" marR="91437" marT="45723" marB="45723"/>
                </a:tc>
                <a:tc>
                  <a:txBody>
                    <a:bodyPr/>
                    <a:lstStyle/>
                    <a:p>
                      <a:r>
                        <a:rPr lang="en-US" altLang="zh-CN" sz="2600" b="1" dirty="0" smtClean="0"/>
                        <a:t>20%</a:t>
                      </a:r>
                      <a:endParaRPr lang="zh-CN" altLang="en-US" sz="2600" b="1" dirty="0"/>
                    </a:p>
                  </a:txBody>
                  <a:tcPr marL="91437" marR="91437" marT="45723" marB="45723"/>
                </a:tc>
                <a:tc>
                  <a:txBody>
                    <a:bodyPr/>
                    <a:lstStyle/>
                    <a:p>
                      <a:r>
                        <a:rPr lang="en-US" altLang="zh-CN" sz="2200" dirty="0" smtClean="0"/>
                        <a:t>Genetic risk (liability) </a:t>
                      </a:r>
                      <a:endParaRPr lang="zh-CN" altLang="en-US" sz="2200" dirty="0"/>
                    </a:p>
                  </a:txBody>
                  <a:tcPr marL="91437" marR="91437" marT="45723" marB="45723"/>
                </a:tc>
              </a:tr>
              <a:tr h="487712">
                <a:tc>
                  <a:txBody>
                    <a:bodyPr/>
                    <a:lstStyle/>
                    <a:p>
                      <a:r>
                        <a:rPr lang="en-US" altLang="zh-CN" sz="1600" b="1" dirty="0" smtClean="0"/>
                        <a:t>Systemic lupus </a:t>
                      </a:r>
                      <a:r>
                        <a:rPr lang="en-US" altLang="zh-CN" sz="1600" b="1" dirty="0" err="1" smtClean="0"/>
                        <a:t>erythematosus</a:t>
                      </a:r>
                      <a:r>
                        <a:rPr lang="en-US" altLang="zh-CN" sz="1600" b="1" dirty="0" smtClean="0"/>
                        <a:t> </a:t>
                      </a:r>
                      <a:endParaRPr lang="zh-CN" altLang="en-US" sz="1600" b="1" dirty="0"/>
                    </a:p>
                  </a:txBody>
                  <a:tcPr marL="91437" marR="91437" marT="45723" marB="45723"/>
                </a:tc>
                <a:tc>
                  <a:txBody>
                    <a:bodyPr/>
                    <a:lstStyle/>
                    <a:p>
                      <a:r>
                        <a:rPr lang="en-US" altLang="zh-CN" sz="2600" b="0" dirty="0" smtClean="0"/>
                        <a:t>6</a:t>
                      </a:r>
                      <a:endParaRPr lang="zh-CN" altLang="en-US" sz="2600" b="0" dirty="0"/>
                    </a:p>
                  </a:txBody>
                  <a:tcPr marL="91437" marR="91437" marT="45723" marB="45723"/>
                </a:tc>
                <a:tc>
                  <a:txBody>
                    <a:bodyPr/>
                    <a:lstStyle/>
                    <a:p>
                      <a:r>
                        <a:rPr lang="en-US" altLang="zh-CN" sz="2600" b="1" dirty="0" smtClean="0"/>
                        <a:t>15%</a:t>
                      </a:r>
                      <a:endParaRPr lang="zh-CN" altLang="en-US" sz="2600" b="1" dirty="0"/>
                    </a:p>
                  </a:txBody>
                  <a:tcPr marL="91437" marR="91437" marT="45723" marB="45723"/>
                </a:tc>
                <a:tc>
                  <a:txBody>
                    <a:bodyPr/>
                    <a:lstStyle/>
                    <a:p>
                      <a:r>
                        <a:rPr lang="en-US" altLang="zh-CN" sz="2200" dirty="0" smtClean="0"/>
                        <a:t>Sibling recurrence risk </a:t>
                      </a:r>
                      <a:endParaRPr lang="zh-CN" altLang="en-US" sz="2200" dirty="0"/>
                    </a:p>
                  </a:txBody>
                  <a:tcPr marL="91437" marR="91437" marT="45723" marB="45723"/>
                </a:tc>
              </a:tr>
              <a:tr h="487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1" dirty="0" smtClean="0"/>
                        <a:t>Type 2 diabetes </a:t>
                      </a:r>
                      <a:endParaRPr lang="zh-CN" altLang="en-US" sz="2200" b="1" dirty="0" smtClean="0"/>
                    </a:p>
                  </a:txBody>
                  <a:tcPr marL="91437" marR="91437" marT="45723" marB="45723"/>
                </a:tc>
                <a:tc>
                  <a:txBody>
                    <a:bodyPr/>
                    <a:lstStyle/>
                    <a:p>
                      <a:r>
                        <a:rPr lang="en-US" altLang="zh-CN" sz="2600" b="0" dirty="0" smtClean="0"/>
                        <a:t>18</a:t>
                      </a:r>
                      <a:endParaRPr lang="zh-CN" altLang="en-US" sz="2600" b="0" dirty="0"/>
                    </a:p>
                  </a:txBody>
                  <a:tcPr marL="91437" marR="91437" marT="45723" marB="45723"/>
                </a:tc>
                <a:tc>
                  <a:txBody>
                    <a:bodyPr/>
                    <a:lstStyle/>
                    <a:p>
                      <a:r>
                        <a:rPr lang="en-US" altLang="zh-CN" sz="2600" b="1" dirty="0" smtClean="0"/>
                        <a:t>6%</a:t>
                      </a:r>
                      <a:endParaRPr lang="zh-CN" altLang="en-US" sz="2600" b="1" dirty="0"/>
                    </a:p>
                  </a:txBody>
                  <a:tcPr marL="91437" marR="91437" marT="45723" marB="45723"/>
                </a:tc>
                <a:tc>
                  <a:txBody>
                    <a:bodyPr/>
                    <a:lstStyle/>
                    <a:p>
                      <a:r>
                        <a:rPr lang="en-US" altLang="zh-CN" sz="2200" dirty="0" smtClean="0"/>
                        <a:t>Sibling recurrence risk </a:t>
                      </a:r>
                      <a:endParaRPr lang="zh-CN" altLang="en-US" sz="2200" dirty="0"/>
                    </a:p>
                  </a:txBody>
                  <a:tcPr marL="91437" marR="91437" marT="45723" marB="45723"/>
                </a:tc>
              </a:tr>
              <a:tr h="487712">
                <a:tc>
                  <a:txBody>
                    <a:bodyPr/>
                    <a:lstStyle/>
                    <a:p>
                      <a:r>
                        <a:rPr lang="en-US" altLang="zh-CN" sz="2200" b="1" dirty="0" smtClean="0"/>
                        <a:t>HDL cholesterol </a:t>
                      </a:r>
                      <a:endParaRPr lang="zh-CN" altLang="en-US" sz="2200" b="1" dirty="0"/>
                    </a:p>
                  </a:txBody>
                  <a:tcPr marL="91437" marR="91437" marT="45723" marB="45723"/>
                </a:tc>
                <a:tc>
                  <a:txBody>
                    <a:bodyPr/>
                    <a:lstStyle/>
                    <a:p>
                      <a:r>
                        <a:rPr lang="en-US" altLang="zh-CN" sz="2600" b="0" dirty="0" smtClean="0"/>
                        <a:t>7</a:t>
                      </a:r>
                      <a:endParaRPr lang="zh-CN" altLang="en-US" sz="2600" b="0" dirty="0"/>
                    </a:p>
                  </a:txBody>
                  <a:tcPr marL="91437" marR="91437" marT="45723" marB="45723"/>
                </a:tc>
                <a:tc>
                  <a:txBody>
                    <a:bodyPr/>
                    <a:lstStyle/>
                    <a:p>
                      <a:r>
                        <a:rPr lang="en-US" altLang="zh-CN" sz="2600" b="1" dirty="0" smtClean="0"/>
                        <a:t>5.2%</a:t>
                      </a:r>
                      <a:endParaRPr lang="zh-CN" altLang="en-US" sz="2600" b="1" dirty="0"/>
                    </a:p>
                  </a:txBody>
                  <a:tcPr marL="91437" marR="91437" marT="45723" marB="45723"/>
                </a:tc>
                <a:tc>
                  <a:txBody>
                    <a:bodyPr/>
                    <a:lstStyle/>
                    <a:p>
                      <a:r>
                        <a:rPr lang="en-US" altLang="zh-CN" sz="1800" dirty="0" smtClean="0"/>
                        <a:t>Residual* phenotypic variance</a:t>
                      </a:r>
                      <a:endParaRPr lang="zh-CN" altLang="en-US" sz="1800" dirty="0"/>
                    </a:p>
                  </a:txBody>
                  <a:tcPr marL="91437" marR="91437" marT="45723" marB="45723"/>
                </a:tc>
              </a:tr>
              <a:tr h="487712">
                <a:tc>
                  <a:txBody>
                    <a:bodyPr/>
                    <a:lstStyle/>
                    <a:p>
                      <a:r>
                        <a:rPr lang="en-US" altLang="zh-CN" sz="2200" b="1" dirty="0" smtClean="0"/>
                        <a:t>Height </a:t>
                      </a:r>
                      <a:endParaRPr lang="zh-CN" altLang="en-US" sz="2200" b="1" dirty="0"/>
                    </a:p>
                  </a:txBody>
                  <a:tcPr marL="91437" marR="91437" marT="45723" marB="45723"/>
                </a:tc>
                <a:tc>
                  <a:txBody>
                    <a:bodyPr/>
                    <a:lstStyle/>
                    <a:p>
                      <a:r>
                        <a:rPr lang="en-US" altLang="zh-CN" sz="2600" b="0" dirty="0" smtClean="0"/>
                        <a:t>40</a:t>
                      </a:r>
                      <a:endParaRPr lang="zh-CN" altLang="en-US" sz="2600" b="0" dirty="0"/>
                    </a:p>
                  </a:txBody>
                  <a:tcPr marL="91437" marR="91437" marT="45723" marB="45723"/>
                </a:tc>
                <a:tc>
                  <a:txBody>
                    <a:bodyPr/>
                    <a:lstStyle/>
                    <a:p>
                      <a:r>
                        <a:rPr lang="en-US" altLang="zh-CN" sz="2600" b="1" dirty="0" smtClean="0"/>
                        <a:t>5%</a:t>
                      </a:r>
                      <a:endParaRPr lang="zh-CN" altLang="en-US" sz="2600" b="1" dirty="0"/>
                    </a:p>
                  </a:txBody>
                  <a:tcPr marL="91437" marR="91437" marT="45723" marB="45723"/>
                </a:tc>
                <a:tc>
                  <a:txBody>
                    <a:bodyPr/>
                    <a:lstStyle/>
                    <a:p>
                      <a:r>
                        <a:rPr lang="en-US" altLang="zh-CN" sz="2200" dirty="0" smtClean="0"/>
                        <a:t>Phenotypic variance</a:t>
                      </a:r>
                      <a:endParaRPr lang="zh-CN" altLang="en-US" sz="2200" dirty="0"/>
                    </a:p>
                  </a:txBody>
                  <a:tcPr marL="91437" marR="91437" marT="45723" marB="45723"/>
                </a:tc>
              </a:tr>
              <a:tr h="487712">
                <a:tc>
                  <a:txBody>
                    <a:bodyPr/>
                    <a:lstStyle/>
                    <a:p>
                      <a:r>
                        <a:rPr lang="en-US" altLang="zh-CN" sz="1400" b="1" dirty="0" smtClean="0"/>
                        <a:t>Early onset myocardial infarction </a:t>
                      </a:r>
                      <a:endParaRPr lang="zh-CN" altLang="en-US" sz="1400" b="1" dirty="0"/>
                    </a:p>
                  </a:txBody>
                  <a:tcPr marL="91437" marR="91437" marT="45723" marB="45723"/>
                </a:tc>
                <a:tc>
                  <a:txBody>
                    <a:bodyPr/>
                    <a:lstStyle/>
                    <a:p>
                      <a:r>
                        <a:rPr lang="en-US" altLang="zh-CN" sz="2600" b="0" dirty="0" smtClean="0"/>
                        <a:t>9</a:t>
                      </a:r>
                      <a:endParaRPr lang="zh-CN" altLang="en-US" sz="2600" b="0" dirty="0"/>
                    </a:p>
                  </a:txBody>
                  <a:tcPr marL="91437" marR="91437" marT="45723" marB="45723"/>
                </a:tc>
                <a:tc>
                  <a:txBody>
                    <a:bodyPr/>
                    <a:lstStyle/>
                    <a:p>
                      <a:r>
                        <a:rPr lang="en-US" altLang="zh-CN" sz="2600" b="1" dirty="0" smtClean="0"/>
                        <a:t>2.8%</a:t>
                      </a:r>
                      <a:endParaRPr lang="zh-CN" altLang="en-US" sz="2600" b="1" dirty="0"/>
                    </a:p>
                  </a:txBody>
                  <a:tcPr marL="91437" marR="91437" marT="45723" marB="45723"/>
                </a:tc>
                <a:tc>
                  <a:txBody>
                    <a:bodyPr/>
                    <a:lstStyle/>
                    <a:p>
                      <a:r>
                        <a:rPr lang="en-US" altLang="zh-CN" sz="2200" smtClean="0"/>
                        <a:t>Phenotypic variance</a:t>
                      </a:r>
                      <a:endParaRPr lang="zh-CN" altLang="en-US" sz="2200" dirty="0"/>
                    </a:p>
                  </a:txBody>
                  <a:tcPr marL="91437" marR="91437" marT="45723" marB="45723"/>
                </a:tc>
              </a:tr>
              <a:tr h="487712">
                <a:tc>
                  <a:txBody>
                    <a:bodyPr/>
                    <a:lstStyle/>
                    <a:p>
                      <a:r>
                        <a:rPr lang="en-US" altLang="zh-CN" sz="2200" b="1" dirty="0" smtClean="0"/>
                        <a:t>Fasting glucose</a:t>
                      </a:r>
                      <a:endParaRPr lang="zh-CN" altLang="en-US" sz="2200" b="1" dirty="0"/>
                    </a:p>
                  </a:txBody>
                  <a:tcPr marL="91437" marR="91437" marT="45723" marB="45723"/>
                </a:tc>
                <a:tc>
                  <a:txBody>
                    <a:bodyPr/>
                    <a:lstStyle/>
                    <a:p>
                      <a:r>
                        <a:rPr lang="en-US" altLang="zh-CN" sz="2600" b="0" dirty="0" smtClean="0"/>
                        <a:t>4</a:t>
                      </a:r>
                      <a:endParaRPr lang="zh-CN" altLang="en-US" sz="2600" b="0" dirty="0"/>
                    </a:p>
                  </a:txBody>
                  <a:tcPr marL="91437" marR="91437" marT="45723" marB="45723"/>
                </a:tc>
                <a:tc>
                  <a:txBody>
                    <a:bodyPr/>
                    <a:lstStyle/>
                    <a:p>
                      <a:r>
                        <a:rPr lang="en-US" altLang="zh-CN" sz="2600" b="1" dirty="0" smtClean="0"/>
                        <a:t>1.5%</a:t>
                      </a:r>
                      <a:endParaRPr lang="zh-CN" altLang="en-US" sz="2600" b="1" dirty="0"/>
                    </a:p>
                  </a:txBody>
                  <a:tcPr marL="91437" marR="91437" marT="45723" marB="45723"/>
                </a:tc>
                <a:tc>
                  <a:txBody>
                    <a:bodyPr/>
                    <a:lstStyle/>
                    <a:p>
                      <a:r>
                        <a:rPr lang="en-US" altLang="zh-CN" sz="2200" dirty="0" smtClean="0"/>
                        <a:t>Phenotypic variance</a:t>
                      </a:r>
                      <a:endParaRPr lang="zh-CN" altLang="en-US" sz="2200" dirty="0"/>
                    </a:p>
                  </a:txBody>
                  <a:tcPr marL="91437" marR="91437" marT="45723" marB="45723"/>
                </a:tc>
              </a:tr>
              <a:tr h="432859">
                <a:tc gridSpan="4">
                  <a:txBody>
                    <a:bodyPr/>
                    <a:lstStyle/>
                    <a:p>
                      <a:r>
                        <a:rPr lang="en-US" altLang="zh-CN" sz="2200" dirty="0" smtClean="0"/>
                        <a:t>* Residual is after adjustment for age, gender,</a:t>
                      </a:r>
                      <a:r>
                        <a:rPr lang="en-US" altLang="zh-CN" sz="2200" baseline="0" dirty="0" smtClean="0"/>
                        <a:t> diabetes. </a:t>
                      </a:r>
                      <a:endParaRPr lang="zh-CN" altLang="en-US" sz="2200" dirty="0"/>
                    </a:p>
                  </a:txBody>
                  <a:tcPr marL="91437" marR="91437" marT="45723" marB="45723"/>
                </a:tc>
                <a:tc hMerge="1">
                  <a:txBody>
                    <a:bodyPr/>
                    <a:lstStyle/>
                    <a:p>
                      <a:endParaRPr lang="zh-CN" altLang="en-US" sz="2200" dirty="0"/>
                    </a:p>
                  </a:txBody>
                  <a:tcPr/>
                </a:tc>
                <a:tc hMerge="1">
                  <a:txBody>
                    <a:bodyPr/>
                    <a:lstStyle/>
                    <a:p>
                      <a:endParaRPr lang="zh-CN" altLang="en-US" sz="2200" dirty="0"/>
                    </a:p>
                  </a:txBody>
                  <a:tcPr/>
                </a:tc>
                <a:tc hMerge="1">
                  <a:txBody>
                    <a:bodyPr/>
                    <a:lstStyle/>
                    <a:p>
                      <a:endParaRPr lang="zh-CN" altLang="en-US" sz="2200" dirty="0"/>
                    </a:p>
                  </a:txBody>
                  <a:tcPr/>
                </a:tc>
              </a:tr>
            </a:tbl>
          </a:graphicData>
        </a:graphic>
      </p:graphicFrame>
    </p:spTree>
    <p:extLst>
      <p:ext uri="{BB962C8B-B14F-4D97-AF65-F5344CB8AC3E}">
        <p14:creationId xmlns:p14="http://schemas.microsoft.com/office/powerpoint/2010/main" val="1790054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611188" y="274638"/>
            <a:ext cx="7993062" cy="993775"/>
          </a:xfrm>
        </p:spPr>
        <p:txBody>
          <a:bodyPr>
            <a:normAutofit fontScale="90000"/>
          </a:bodyPr>
          <a:lstStyle/>
          <a:p>
            <a:pPr eaLnBrk="1" hangingPunct="1"/>
            <a:r>
              <a:rPr lang="en-US" altLang="zh-CN" sz="3200" b="1" smtClean="0"/>
              <a:t>Evidence of the missing Heritability in GWAS </a:t>
            </a:r>
            <a:br>
              <a:rPr lang="en-US" altLang="zh-CN" sz="3200" b="1" smtClean="0"/>
            </a:br>
            <a:r>
              <a:rPr lang="en-US" altLang="zh-CN" sz="2800" smtClean="0"/>
              <a:t>(</a:t>
            </a:r>
            <a:r>
              <a:rPr lang="en-US" altLang="zh-CN" sz="2800" b="1" smtClean="0"/>
              <a:t>Nature Genetics</a:t>
            </a:r>
            <a:r>
              <a:rPr lang="en-US" altLang="zh-CN" sz="2800" smtClean="0"/>
              <a:t>, 2010, 42: 570-576)</a:t>
            </a:r>
            <a:endParaRPr lang="zh-CN" altLang="en-US" sz="2800" smtClean="0"/>
          </a:p>
        </p:txBody>
      </p:sp>
      <p:pic>
        <p:nvPicPr>
          <p:cNvPr id="3072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65263"/>
            <a:ext cx="9155113"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1454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250825" y="188913"/>
            <a:ext cx="8713788" cy="936625"/>
          </a:xfrm>
        </p:spPr>
        <p:txBody>
          <a:bodyPr>
            <a:normAutofit fontScale="90000"/>
          </a:bodyPr>
          <a:lstStyle/>
          <a:p>
            <a:pPr eaLnBrk="1" hangingPunct="1"/>
            <a:r>
              <a:rPr lang="en-US" altLang="zh-CN" sz="3200" b="1" smtClean="0"/>
              <a:t>Evidence of the missing Heritability in GWAS </a:t>
            </a:r>
            <a:br>
              <a:rPr lang="en-US" altLang="zh-CN" sz="3200" b="1" smtClean="0"/>
            </a:br>
            <a:r>
              <a:rPr lang="en-US" altLang="zh-CN" sz="2800" smtClean="0"/>
              <a:t>(adapted from E. Lander’s lecture at NIH, 20</a:t>
            </a:r>
            <a:r>
              <a:rPr lang="zh-CN" altLang="en-US" sz="2800" smtClean="0"/>
              <a:t> </a:t>
            </a:r>
            <a:r>
              <a:rPr lang="en-US" altLang="zh-CN" sz="2800" smtClean="0"/>
              <a:t>May</a:t>
            </a:r>
            <a:r>
              <a:rPr lang="zh-CN" altLang="en-US" sz="2800" smtClean="0"/>
              <a:t> </a:t>
            </a:r>
            <a:r>
              <a:rPr lang="en-US" altLang="zh-CN" sz="2800" smtClean="0"/>
              <a:t>2011</a:t>
            </a:r>
            <a:r>
              <a:rPr lang="zh-CN" altLang="en-US" sz="2800" smtClean="0"/>
              <a:t> </a:t>
            </a:r>
            <a:r>
              <a:rPr lang="en-US" altLang="zh-CN" sz="2800" smtClean="0"/>
              <a:t>)</a:t>
            </a:r>
            <a:endParaRPr lang="zh-CN" altLang="en-US" sz="2800" smtClean="0"/>
          </a:p>
        </p:txBody>
      </p:sp>
      <p:graphicFrame>
        <p:nvGraphicFramePr>
          <p:cNvPr id="4" name="表格 3"/>
          <p:cNvGraphicFramePr>
            <a:graphicFrameLocks noGrp="1"/>
          </p:cNvGraphicFramePr>
          <p:nvPr/>
        </p:nvGraphicFramePr>
        <p:xfrm>
          <a:off x="179388" y="1125538"/>
          <a:ext cx="8856662" cy="5669150"/>
        </p:xfrm>
        <a:graphic>
          <a:graphicData uri="http://schemas.openxmlformats.org/drawingml/2006/table">
            <a:tbl>
              <a:tblPr firstRow="1" bandRow="1">
                <a:tableStyleId>{5C22544A-7EE6-4342-B048-85BDC9FD1C3A}</a:tableStyleId>
              </a:tblPr>
              <a:tblGrid>
                <a:gridCol w="4320224"/>
                <a:gridCol w="1656160"/>
                <a:gridCol w="2880278"/>
              </a:tblGrid>
              <a:tr h="426696">
                <a:tc gridSpan="3">
                  <a:txBody>
                    <a:bodyPr/>
                    <a:lstStyle/>
                    <a:p>
                      <a:r>
                        <a:rPr lang="en-US" altLang="zh-CN" sz="2200" i="1" dirty="0" smtClean="0"/>
                        <a:t>Common variants: Heritability increasing </a:t>
                      </a:r>
                      <a:endParaRPr lang="zh-CN" altLang="en-US" sz="2200" i="1" dirty="0"/>
                    </a:p>
                  </a:txBody>
                  <a:tcPr marL="91439" marR="91439" marT="45715" marB="45715"/>
                </a:tc>
                <a:tc hMerge="1">
                  <a:txBody>
                    <a:bodyPr/>
                    <a:lstStyle/>
                    <a:p>
                      <a:endParaRPr lang="zh-CN" altLang="en-US" dirty="0"/>
                    </a:p>
                  </a:txBody>
                  <a:tcPr/>
                </a:tc>
                <a:tc hMerge="1">
                  <a:txBody>
                    <a:bodyPr/>
                    <a:lstStyle/>
                    <a:p>
                      <a:endParaRPr lang="zh-CN" altLang="en-US" dirty="0"/>
                    </a:p>
                  </a:txBody>
                  <a:tcPr/>
                </a:tc>
              </a:tr>
              <a:tr h="426696">
                <a:tc>
                  <a:txBody>
                    <a:bodyPr/>
                    <a:lstStyle/>
                    <a:p>
                      <a:r>
                        <a:rPr lang="en-US" altLang="zh-CN" sz="2200" b="1" dirty="0" smtClean="0"/>
                        <a:t>Disease</a:t>
                      </a:r>
                      <a:endParaRPr lang="zh-CN" altLang="en-US" sz="2200" b="1" dirty="0"/>
                    </a:p>
                  </a:txBody>
                  <a:tcPr marL="91439" marR="91439" marT="45715" marB="45715"/>
                </a:tc>
                <a:tc>
                  <a:txBody>
                    <a:bodyPr/>
                    <a:lstStyle/>
                    <a:p>
                      <a:r>
                        <a:rPr lang="en-US" altLang="zh-CN" sz="2200" b="1" dirty="0" smtClean="0"/>
                        <a:t>No. of loci</a:t>
                      </a:r>
                      <a:endParaRPr lang="zh-CN" altLang="en-US" sz="2200" b="1" dirty="0"/>
                    </a:p>
                  </a:txBody>
                  <a:tcPr marL="91439" marR="91439" marT="45715" marB="45715"/>
                </a:tc>
                <a:tc>
                  <a:txBody>
                    <a:bodyPr/>
                    <a:lstStyle/>
                    <a:p>
                      <a:r>
                        <a:rPr lang="en-US" altLang="zh-CN" sz="2200" b="1" dirty="0" smtClean="0"/>
                        <a:t>Heritability explained</a:t>
                      </a:r>
                      <a:endParaRPr lang="zh-CN" altLang="en-US" sz="2200" b="1" dirty="0"/>
                    </a:p>
                  </a:txBody>
                  <a:tcPr marL="91439" marR="91439" marT="45715" marB="45715"/>
                </a:tc>
              </a:tr>
              <a:tr h="457175">
                <a:tc>
                  <a:txBody>
                    <a:bodyPr/>
                    <a:lstStyle/>
                    <a:p>
                      <a:r>
                        <a:rPr lang="en-US" altLang="zh-CN" sz="2200" dirty="0" smtClean="0"/>
                        <a:t>Type I diabetes </a:t>
                      </a:r>
                      <a:endParaRPr lang="zh-CN" altLang="en-US" sz="2200" dirty="0"/>
                    </a:p>
                  </a:txBody>
                  <a:tcPr marL="91439" marR="91439" marT="45715" marB="45715"/>
                </a:tc>
                <a:tc>
                  <a:txBody>
                    <a:bodyPr/>
                    <a:lstStyle/>
                    <a:p>
                      <a:r>
                        <a:rPr lang="en-US" altLang="zh-CN" sz="2400" dirty="0" smtClean="0"/>
                        <a:t>41</a:t>
                      </a:r>
                      <a:endParaRPr lang="zh-CN" altLang="en-US" sz="2400" dirty="0"/>
                    </a:p>
                  </a:txBody>
                  <a:tcPr marL="91439" marR="91439" marT="45715" marB="45715"/>
                </a:tc>
                <a:tc>
                  <a:txBody>
                    <a:bodyPr/>
                    <a:lstStyle/>
                    <a:p>
                      <a:r>
                        <a:rPr lang="en-US" altLang="zh-CN" sz="2400" b="1" dirty="0" smtClean="0"/>
                        <a:t>60%</a:t>
                      </a:r>
                      <a:endParaRPr lang="zh-CN" altLang="en-US" sz="2400" b="1" dirty="0"/>
                    </a:p>
                  </a:txBody>
                  <a:tcPr marL="91439" marR="91439" marT="45715" marB="45715"/>
                </a:tc>
              </a:tr>
              <a:tr h="457175">
                <a:tc>
                  <a:txBody>
                    <a:bodyPr/>
                    <a:lstStyle/>
                    <a:p>
                      <a:r>
                        <a:rPr lang="en-US" altLang="zh-CN" sz="2200" dirty="0" smtClean="0"/>
                        <a:t>Fetal Hemoglobin levels </a:t>
                      </a:r>
                      <a:endParaRPr lang="zh-CN" altLang="en-US" sz="2200" dirty="0"/>
                    </a:p>
                  </a:txBody>
                  <a:tcPr marL="91439" marR="91439" marT="45715" marB="45715"/>
                </a:tc>
                <a:tc>
                  <a:txBody>
                    <a:bodyPr/>
                    <a:lstStyle/>
                    <a:p>
                      <a:r>
                        <a:rPr lang="en-US" altLang="zh-CN" sz="2400" dirty="0" smtClean="0"/>
                        <a:t>3</a:t>
                      </a:r>
                      <a:endParaRPr lang="zh-CN" altLang="en-US" sz="2400" dirty="0"/>
                    </a:p>
                  </a:txBody>
                  <a:tcPr marL="91439" marR="91439" marT="45715" marB="45715"/>
                </a:tc>
                <a:tc>
                  <a:txBody>
                    <a:bodyPr/>
                    <a:lstStyle/>
                    <a:p>
                      <a:r>
                        <a:rPr lang="en-US" altLang="zh-CN" sz="2400" b="1" dirty="0" smtClean="0"/>
                        <a:t>50%</a:t>
                      </a:r>
                      <a:endParaRPr lang="zh-CN" altLang="en-US" sz="2400" b="1" dirty="0"/>
                    </a:p>
                  </a:txBody>
                  <a:tcPr marL="91439" marR="91439" marT="45715" marB="45715"/>
                </a:tc>
              </a:tr>
              <a:tr h="457175">
                <a:tc>
                  <a:txBody>
                    <a:bodyPr/>
                    <a:lstStyle/>
                    <a:p>
                      <a:r>
                        <a:rPr lang="en-US" altLang="zh-CN" sz="2200" dirty="0" smtClean="0"/>
                        <a:t>Age-related macular degeneration </a:t>
                      </a:r>
                      <a:endParaRPr lang="zh-CN" altLang="en-US" sz="2200" dirty="0"/>
                    </a:p>
                  </a:txBody>
                  <a:tcPr marL="91439" marR="91439" marT="45715" marB="45715"/>
                </a:tc>
                <a:tc>
                  <a:txBody>
                    <a:bodyPr/>
                    <a:lstStyle/>
                    <a:p>
                      <a:r>
                        <a:rPr lang="en-US" altLang="zh-CN" sz="2400" dirty="0" smtClean="0"/>
                        <a:t>3</a:t>
                      </a:r>
                      <a:endParaRPr lang="zh-CN" altLang="en-US" sz="2400" dirty="0"/>
                    </a:p>
                  </a:txBody>
                  <a:tcPr marL="91439" marR="91439" marT="45715" marB="45715"/>
                </a:tc>
                <a:tc>
                  <a:txBody>
                    <a:bodyPr/>
                    <a:lstStyle/>
                    <a:p>
                      <a:r>
                        <a:rPr lang="en-US" altLang="zh-CN" sz="2400" b="1" dirty="0" smtClean="0"/>
                        <a:t>50%</a:t>
                      </a:r>
                      <a:endParaRPr lang="zh-CN" altLang="en-US" sz="2400" b="1" dirty="0"/>
                    </a:p>
                  </a:txBody>
                  <a:tcPr marL="91439" marR="91439" marT="45715" marB="45715"/>
                </a:tc>
              </a:tr>
              <a:tr h="457175">
                <a:tc>
                  <a:txBody>
                    <a:bodyPr/>
                    <a:lstStyle/>
                    <a:p>
                      <a:r>
                        <a:rPr lang="en-US" altLang="zh-CN" sz="2200" dirty="0" err="1" smtClean="0"/>
                        <a:t>Crohn’s</a:t>
                      </a:r>
                      <a:r>
                        <a:rPr lang="en-US" altLang="zh-CN" sz="2200" dirty="0" smtClean="0"/>
                        <a:t> disease</a:t>
                      </a:r>
                      <a:endParaRPr lang="zh-CN" altLang="en-US" sz="2200" dirty="0"/>
                    </a:p>
                  </a:txBody>
                  <a:tcPr marL="91439" marR="91439" marT="45715" marB="45715"/>
                </a:tc>
                <a:tc>
                  <a:txBody>
                    <a:bodyPr/>
                    <a:lstStyle/>
                    <a:p>
                      <a:r>
                        <a:rPr lang="en-US" altLang="zh-CN" sz="2400" dirty="0" smtClean="0"/>
                        <a:t>32</a:t>
                      </a:r>
                      <a:endParaRPr lang="zh-CN" altLang="en-US" sz="2400" dirty="0"/>
                    </a:p>
                  </a:txBody>
                  <a:tcPr marL="91439" marR="91439" marT="45715" marB="45715"/>
                </a:tc>
                <a:tc>
                  <a:txBody>
                    <a:bodyPr/>
                    <a:lstStyle/>
                    <a:p>
                      <a:r>
                        <a:rPr lang="en-US" altLang="zh-CN" sz="2400" b="1" dirty="0" smtClean="0"/>
                        <a:t>25%</a:t>
                      </a:r>
                      <a:endParaRPr lang="zh-CN" altLang="en-US" sz="2400" b="1" dirty="0"/>
                    </a:p>
                  </a:txBody>
                  <a:tcPr marL="91439" marR="91439" marT="45715" marB="45715"/>
                </a:tc>
              </a:tr>
              <a:tr h="457175">
                <a:tc>
                  <a:txBody>
                    <a:bodyPr/>
                    <a:lstStyle/>
                    <a:p>
                      <a:r>
                        <a:rPr lang="en-US" altLang="zh-CN" sz="2200" dirty="0" smtClean="0"/>
                        <a:t>Type 2 Diabetes </a:t>
                      </a:r>
                      <a:endParaRPr lang="zh-CN" altLang="en-US" sz="2200" dirty="0"/>
                    </a:p>
                  </a:txBody>
                  <a:tcPr marL="91439" marR="91439" marT="45715" marB="45715"/>
                </a:tc>
                <a:tc>
                  <a:txBody>
                    <a:bodyPr/>
                    <a:lstStyle/>
                    <a:p>
                      <a:r>
                        <a:rPr lang="en-US" altLang="zh-CN" sz="2400" dirty="0" smtClean="0"/>
                        <a:t>18</a:t>
                      </a:r>
                      <a:endParaRPr lang="zh-CN" altLang="en-US" sz="2400" dirty="0"/>
                    </a:p>
                  </a:txBody>
                  <a:tcPr marL="91439" marR="91439" marT="45715" marB="45715"/>
                </a:tc>
                <a:tc>
                  <a:txBody>
                    <a:bodyPr/>
                    <a:lstStyle/>
                    <a:p>
                      <a:r>
                        <a:rPr lang="en-US" altLang="zh-CN" sz="2400" b="1" dirty="0" smtClean="0"/>
                        <a:t>25%</a:t>
                      </a:r>
                      <a:endParaRPr lang="zh-CN" altLang="en-US" sz="2400" b="1" dirty="0"/>
                    </a:p>
                  </a:txBody>
                  <a:tcPr marL="91439" marR="91439" marT="45715" marB="45715"/>
                </a:tc>
              </a:tr>
              <a:tr h="457175">
                <a:tc>
                  <a:txBody>
                    <a:bodyPr/>
                    <a:lstStyle/>
                    <a:p>
                      <a:r>
                        <a:rPr lang="en-US" altLang="zh-CN" sz="2200" dirty="0" smtClean="0"/>
                        <a:t>HDL: LDL cholesterol </a:t>
                      </a:r>
                      <a:endParaRPr lang="zh-CN" altLang="en-US" sz="2200" dirty="0"/>
                    </a:p>
                  </a:txBody>
                  <a:tcPr marL="91439" marR="91439" marT="45715" marB="45715"/>
                </a:tc>
                <a:tc>
                  <a:txBody>
                    <a:bodyPr/>
                    <a:lstStyle/>
                    <a:p>
                      <a:r>
                        <a:rPr lang="en-US" altLang="zh-CN" sz="2400" dirty="0" smtClean="0"/>
                        <a:t>95</a:t>
                      </a:r>
                      <a:endParaRPr lang="zh-CN" altLang="en-US" sz="2400" dirty="0"/>
                    </a:p>
                  </a:txBody>
                  <a:tcPr marL="91439" marR="91439" marT="45715" marB="45715"/>
                </a:tc>
                <a:tc>
                  <a:txBody>
                    <a:bodyPr/>
                    <a:lstStyle/>
                    <a:p>
                      <a:r>
                        <a:rPr lang="en-US" altLang="zh-CN" sz="2400" b="1" dirty="0" smtClean="0"/>
                        <a:t>25%</a:t>
                      </a:r>
                      <a:endParaRPr lang="zh-CN" altLang="en-US" sz="2400" b="1" dirty="0"/>
                    </a:p>
                  </a:txBody>
                  <a:tcPr marL="91439" marR="91439" marT="45715" marB="45715"/>
                </a:tc>
              </a:tr>
              <a:tr h="457175">
                <a:tc>
                  <a:txBody>
                    <a:bodyPr/>
                    <a:lstStyle/>
                    <a:p>
                      <a:r>
                        <a:rPr lang="en-US" altLang="zh-CN" sz="2200" dirty="0" smtClean="0"/>
                        <a:t>Height </a:t>
                      </a:r>
                      <a:endParaRPr lang="zh-CN" altLang="en-US" sz="2200" dirty="0"/>
                    </a:p>
                  </a:txBody>
                  <a:tcPr marL="91439" marR="91439" marT="45715" marB="45715"/>
                </a:tc>
                <a:tc>
                  <a:txBody>
                    <a:bodyPr/>
                    <a:lstStyle/>
                    <a:p>
                      <a:r>
                        <a:rPr lang="en-US" altLang="zh-CN" sz="2400" dirty="0" smtClean="0"/>
                        <a:t>180</a:t>
                      </a:r>
                      <a:endParaRPr lang="zh-CN" altLang="en-US" sz="2400" dirty="0"/>
                    </a:p>
                  </a:txBody>
                  <a:tcPr marL="91439" marR="91439" marT="45715" marB="45715"/>
                </a:tc>
                <a:tc>
                  <a:txBody>
                    <a:bodyPr/>
                    <a:lstStyle/>
                    <a:p>
                      <a:r>
                        <a:rPr lang="en-US" altLang="zh-CN" sz="2400" b="1" dirty="0" smtClean="0"/>
                        <a:t>12%</a:t>
                      </a:r>
                      <a:endParaRPr lang="zh-CN" altLang="en-US" sz="2400" b="1" dirty="0"/>
                    </a:p>
                  </a:txBody>
                  <a:tcPr marL="91439" marR="91439" marT="45715" marB="45715"/>
                </a:tc>
              </a:tr>
              <a:tr h="426696">
                <a:tc>
                  <a:txBody>
                    <a:bodyPr/>
                    <a:lstStyle/>
                    <a:p>
                      <a:r>
                        <a:rPr lang="en-US" altLang="zh-CN" sz="2200" dirty="0" smtClean="0"/>
                        <a:t>Remainder: </a:t>
                      </a:r>
                      <a:endParaRPr lang="zh-CN" altLang="en-US" sz="2200" dirty="0"/>
                    </a:p>
                  </a:txBody>
                  <a:tcPr marL="91439" marR="91439" marT="45715" marB="45715"/>
                </a:tc>
                <a:tc>
                  <a:txBody>
                    <a:bodyPr/>
                    <a:lstStyle/>
                    <a:p>
                      <a:endParaRPr lang="zh-CN" altLang="en-US" sz="2200" dirty="0"/>
                    </a:p>
                  </a:txBody>
                  <a:tcPr marL="91439" marR="91439" marT="45715" marB="45715"/>
                </a:tc>
                <a:tc>
                  <a:txBody>
                    <a:bodyPr/>
                    <a:lstStyle/>
                    <a:p>
                      <a:endParaRPr lang="zh-CN" altLang="en-US" sz="2200" dirty="0"/>
                    </a:p>
                  </a:txBody>
                  <a:tcPr marL="91439" marR="91439" marT="45715" marB="45715"/>
                </a:tc>
              </a:tr>
              <a:tr h="396217">
                <a:tc gridSpan="3">
                  <a:txBody>
                    <a:bodyPr/>
                    <a:lstStyle/>
                    <a:p>
                      <a:pPr marL="342900" indent="-342900">
                        <a:buFont typeface="Arial" pitchFamily="34" charset="0"/>
                        <a:buChar char="•"/>
                      </a:pPr>
                      <a:r>
                        <a:rPr lang="en-US" altLang="zh-CN" sz="2000" i="1" dirty="0" smtClean="0"/>
                        <a:t>Common variants of smaller effects? </a:t>
                      </a:r>
                      <a:r>
                        <a:rPr lang="en-US" altLang="zh-CN" sz="2000" i="1" dirty="0" smtClean="0">
                          <a:solidFill>
                            <a:schemeClr val="tx2"/>
                          </a:solidFill>
                        </a:rPr>
                        <a:t>Evidence for large</a:t>
                      </a:r>
                      <a:r>
                        <a:rPr lang="en-US" altLang="zh-CN" sz="2000" i="1" baseline="0" dirty="0" smtClean="0">
                          <a:solidFill>
                            <a:schemeClr val="tx2"/>
                          </a:solidFill>
                        </a:rPr>
                        <a:t> contribution </a:t>
                      </a:r>
                      <a:endParaRPr lang="zh-CN" altLang="en-US" sz="2000" i="1" dirty="0">
                        <a:solidFill>
                          <a:schemeClr val="tx2"/>
                        </a:solidFill>
                      </a:endParaRPr>
                    </a:p>
                  </a:txBody>
                  <a:tcPr marL="91439" marR="91439" marT="45715" marB="45715"/>
                </a:tc>
                <a:tc hMerge="1">
                  <a:txBody>
                    <a:bodyPr/>
                    <a:lstStyle/>
                    <a:p>
                      <a:endParaRPr lang="zh-CN" altLang="en-US" dirty="0"/>
                    </a:p>
                  </a:txBody>
                  <a:tcPr/>
                </a:tc>
                <a:tc hMerge="1">
                  <a:txBody>
                    <a:bodyPr/>
                    <a:lstStyle/>
                    <a:p>
                      <a:endParaRPr lang="zh-CN" altLang="en-US" dirty="0"/>
                    </a:p>
                  </a:txBody>
                  <a:tcPr/>
                </a:tc>
              </a:tr>
              <a:tr h="396217">
                <a:tc gridSpan="3">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CN" sz="2000" i="1" dirty="0" smtClean="0"/>
                        <a:t>Rare variants? </a:t>
                      </a:r>
                      <a:r>
                        <a:rPr lang="en-US" altLang="zh-CN" sz="2000" i="1" dirty="0" smtClean="0">
                          <a:solidFill>
                            <a:schemeClr val="tx2"/>
                          </a:solidFill>
                        </a:rPr>
                        <a:t>Some loci found so far, although contribution still small </a:t>
                      </a:r>
                      <a:endParaRPr lang="zh-CN" altLang="en-US" sz="2000" i="1" dirty="0"/>
                    </a:p>
                  </a:txBody>
                  <a:tcPr marL="91439" marR="91439" marT="45715" marB="45715"/>
                </a:tc>
                <a:tc hMerge="1">
                  <a:txBody>
                    <a:bodyPr/>
                    <a:lstStyle/>
                    <a:p>
                      <a:endParaRPr lang="zh-CN" altLang="en-US" dirty="0"/>
                    </a:p>
                  </a:txBody>
                  <a:tcPr/>
                </a:tc>
                <a:tc hMerge="1">
                  <a:txBody>
                    <a:bodyPr/>
                    <a:lstStyle/>
                    <a:p>
                      <a:endParaRPr lang="zh-CN" altLang="en-US" dirty="0"/>
                    </a:p>
                  </a:txBody>
                  <a:tcPr/>
                </a:tc>
              </a:tr>
              <a:tr h="396217">
                <a:tc gridSpan="3">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CN" sz="2000" i="1" dirty="0" smtClean="0"/>
                        <a:t>Something else? </a:t>
                      </a:r>
                      <a:endParaRPr lang="zh-CN" altLang="en-US" sz="2000" i="1" dirty="0"/>
                    </a:p>
                  </a:txBody>
                  <a:tcPr marL="91439" marR="91439" marT="45715" marB="45715"/>
                </a:tc>
                <a:tc hMerge="1">
                  <a:txBody>
                    <a:bodyPr/>
                    <a:lstStyle/>
                    <a:p>
                      <a:endParaRPr lang="zh-CN" altLang="en-US" dirty="0"/>
                    </a:p>
                  </a:txBody>
                  <a:tcPr/>
                </a:tc>
                <a:tc hMerge="1">
                  <a:txBody>
                    <a:bodyPr/>
                    <a:lstStyle/>
                    <a:p>
                      <a:endParaRPr lang="zh-CN" altLang="en-US" dirty="0"/>
                    </a:p>
                  </a:txBody>
                  <a:tcPr/>
                </a:tc>
              </a:tr>
            </a:tbl>
          </a:graphicData>
        </a:graphic>
      </p:graphicFrame>
    </p:spTree>
    <p:extLst>
      <p:ext uri="{BB962C8B-B14F-4D97-AF65-F5344CB8AC3E}">
        <p14:creationId xmlns:p14="http://schemas.microsoft.com/office/powerpoint/2010/main" val="126590617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913"/>
            <a:ext cx="8229600" cy="647700"/>
          </a:xfrm>
        </p:spPr>
        <p:txBody>
          <a:bodyPr rtlCol="0">
            <a:normAutofit fontScale="90000"/>
          </a:bodyPr>
          <a:lstStyle/>
          <a:p>
            <a:pPr eaLnBrk="1" fontAlgn="auto" hangingPunct="1">
              <a:spcAft>
                <a:spcPts val="0"/>
              </a:spcAft>
              <a:defRPr/>
            </a:pPr>
            <a:r>
              <a:rPr lang="en-US" altLang="zh-CN" b="1" dirty="0" smtClean="0"/>
              <a:t>Who cares the missing heritability? </a:t>
            </a:r>
            <a:endParaRPr lang="zh-CN" altLang="en-US" b="1" dirty="0"/>
          </a:p>
        </p:txBody>
      </p:sp>
      <p:sp>
        <p:nvSpPr>
          <p:cNvPr id="7" name="内容占位符 6"/>
          <p:cNvSpPr>
            <a:spLocks noGrp="1"/>
          </p:cNvSpPr>
          <p:nvPr>
            <p:ph idx="1"/>
          </p:nvPr>
        </p:nvSpPr>
        <p:spPr>
          <a:xfrm>
            <a:off x="250825" y="908050"/>
            <a:ext cx="8642350" cy="5761038"/>
          </a:xfrm>
        </p:spPr>
        <p:txBody>
          <a:bodyPr rtlCol="0">
            <a:normAutofit fontScale="92500" lnSpcReduction="20000"/>
          </a:bodyPr>
          <a:lstStyle/>
          <a:p>
            <a:pPr eaLnBrk="1" fontAlgn="auto" hangingPunct="1">
              <a:spcAft>
                <a:spcPts val="0"/>
              </a:spcAft>
              <a:buFont typeface="Arial" pitchFamily="34" charset="0"/>
              <a:buChar char="•"/>
              <a:defRPr/>
            </a:pPr>
            <a:r>
              <a:rPr lang="en-US" altLang="zh-CN" sz="2800" b="1" dirty="0" smtClean="0"/>
              <a:t>Nature vs. nurture (</a:t>
            </a:r>
            <a:r>
              <a:rPr lang="zh-CN" altLang="en-US" sz="2800" b="1" dirty="0" smtClean="0">
                <a:latin typeface="黑体" pitchFamily="49" charset="-122"/>
                <a:ea typeface="黑体" pitchFamily="49" charset="-122"/>
              </a:rPr>
              <a:t>基因决定论对环境决定论</a:t>
            </a:r>
            <a:r>
              <a:rPr lang="en-US" altLang="zh-CN" sz="2800" b="1" dirty="0" smtClean="0"/>
              <a:t>) debate</a:t>
            </a:r>
          </a:p>
          <a:p>
            <a:pPr lvl="1" eaLnBrk="1" fontAlgn="auto" hangingPunct="1">
              <a:spcAft>
                <a:spcPts val="0"/>
              </a:spcAft>
              <a:buFont typeface="Arial" pitchFamily="34" charset="0"/>
              <a:buChar char="–"/>
              <a:defRPr/>
            </a:pPr>
            <a:r>
              <a:rPr lang="en-US" altLang="zh-CN" sz="3000" dirty="0" smtClean="0"/>
              <a:t>F. Galton: the evidence from twin studies </a:t>
            </a:r>
            <a:r>
              <a:rPr lang="en-US" altLang="zh-CN" sz="3000" b="1" dirty="0" smtClean="0"/>
              <a:t>favored nature rather than nurture</a:t>
            </a:r>
            <a:r>
              <a:rPr lang="en-US" altLang="zh-CN" sz="3000" dirty="0" smtClean="0"/>
              <a:t>. “It would be quite practicable to produce a highly-gifted of men by judicious marriages during several consecutive generations.” </a:t>
            </a:r>
          </a:p>
          <a:p>
            <a:pPr lvl="2" eaLnBrk="1" fontAlgn="auto" hangingPunct="1">
              <a:spcAft>
                <a:spcPts val="0"/>
              </a:spcAft>
              <a:buFont typeface="Arial" pitchFamily="34" charset="0"/>
              <a:buChar char="•"/>
              <a:defRPr/>
            </a:pPr>
            <a:r>
              <a:rPr lang="en-US" altLang="zh-CN" sz="3000" dirty="0" smtClean="0"/>
              <a:t>1860: F.</a:t>
            </a:r>
            <a:r>
              <a:rPr lang="zh-CN" altLang="en-US" sz="3000" dirty="0" smtClean="0"/>
              <a:t> </a:t>
            </a:r>
            <a:r>
              <a:rPr lang="en-US" altLang="zh-CN" sz="3000" dirty="0" smtClean="0"/>
              <a:t>Galton develops ideas of promoting “hereditary genius” through breeding</a:t>
            </a:r>
          </a:p>
          <a:p>
            <a:pPr lvl="2" eaLnBrk="1" fontAlgn="auto" hangingPunct="1">
              <a:spcAft>
                <a:spcPts val="0"/>
              </a:spcAft>
              <a:buFont typeface="Arial" pitchFamily="34" charset="0"/>
              <a:buChar char="•"/>
              <a:defRPr/>
            </a:pPr>
            <a:r>
              <a:rPr lang="en-US" altLang="zh-CN" sz="3000" dirty="0" smtClean="0"/>
              <a:t>1883: F.</a:t>
            </a:r>
            <a:r>
              <a:rPr lang="zh-CN" altLang="en-US" sz="3000" dirty="0" smtClean="0"/>
              <a:t> </a:t>
            </a:r>
            <a:r>
              <a:rPr lang="en-US" altLang="zh-CN" sz="3000" dirty="0" smtClean="0"/>
              <a:t>Galton coins term ‘eugenics’ to describe his movement </a:t>
            </a:r>
          </a:p>
          <a:p>
            <a:pPr lvl="2" eaLnBrk="1" fontAlgn="auto" hangingPunct="1">
              <a:spcAft>
                <a:spcPts val="0"/>
              </a:spcAft>
              <a:buFont typeface="Arial" pitchFamily="34" charset="0"/>
              <a:buChar char="•"/>
              <a:defRPr/>
            </a:pPr>
            <a:r>
              <a:rPr lang="en-US" altLang="zh-CN" sz="3000" dirty="0" smtClean="0"/>
              <a:t>1912: UK Mental Deficiencies Bill withdrawn after campaign by Josiah Wedgwood</a:t>
            </a:r>
          </a:p>
          <a:p>
            <a:pPr lvl="2" eaLnBrk="1" fontAlgn="auto" hangingPunct="1">
              <a:spcAft>
                <a:spcPts val="0"/>
              </a:spcAft>
              <a:buFont typeface="Arial" pitchFamily="34" charset="0"/>
              <a:buChar char="•"/>
              <a:defRPr/>
            </a:pPr>
            <a:r>
              <a:rPr lang="en-US" altLang="zh-CN" sz="3000" dirty="0" smtClean="0"/>
              <a:t>1927: US Supreme Court upholds compulsory sterilization laws in Buck v Bell case </a:t>
            </a:r>
          </a:p>
          <a:p>
            <a:pPr lvl="2" eaLnBrk="1" fontAlgn="auto" hangingPunct="1">
              <a:spcAft>
                <a:spcPts val="0"/>
              </a:spcAft>
              <a:buFont typeface="Arial" pitchFamily="34" charset="0"/>
              <a:buChar char="•"/>
              <a:defRPr/>
            </a:pPr>
            <a:r>
              <a:rPr lang="en-US" altLang="zh-CN" sz="3000" dirty="0" smtClean="0"/>
              <a:t>1933: 400,000 forced sterilization in Nazi Germany </a:t>
            </a:r>
          </a:p>
        </p:txBody>
      </p:sp>
    </p:spTree>
    <p:extLst>
      <p:ext uri="{BB962C8B-B14F-4D97-AF65-F5344CB8AC3E}">
        <p14:creationId xmlns:p14="http://schemas.microsoft.com/office/powerpoint/2010/main" val="217502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913"/>
            <a:ext cx="8229600" cy="647700"/>
          </a:xfrm>
        </p:spPr>
        <p:txBody>
          <a:bodyPr rtlCol="0">
            <a:normAutofit fontScale="90000"/>
          </a:bodyPr>
          <a:lstStyle/>
          <a:p>
            <a:pPr eaLnBrk="1" fontAlgn="auto" hangingPunct="1">
              <a:spcAft>
                <a:spcPts val="0"/>
              </a:spcAft>
              <a:defRPr/>
            </a:pPr>
            <a:r>
              <a:rPr lang="en-US" altLang="zh-CN" b="1" dirty="0" smtClean="0"/>
              <a:t>Who cares the missing heritability? </a:t>
            </a:r>
            <a:endParaRPr lang="zh-CN" altLang="en-US" b="1" dirty="0"/>
          </a:p>
        </p:txBody>
      </p:sp>
      <p:sp>
        <p:nvSpPr>
          <p:cNvPr id="7" name="内容占位符 6"/>
          <p:cNvSpPr>
            <a:spLocks noGrp="1"/>
          </p:cNvSpPr>
          <p:nvPr>
            <p:ph idx="1"/>
          </p:nvPr>
        </p:nvSpPr>
        <p:spPr>
          <a:xfrm>
            <a:off x="323850" y="836613"/>
            <a:ext cx="8424863" cy="5616575"/>
          </a:xfrm>
        </p:spPr>
        <p:txBody>
          <a:bodyPr rtlCol="0">
            <a:normAutofit fontScale="92500" lnSpcReduction="10000"/>
          </a:bodyPr>
          <a:lstStyle/>
          <a:p>
            <a:pPr eaLnBrk="1" fontAlgn="auto" hangingPunct="1">
              <a:spcAft>
                <a:spcPts val="0"/>
              </a:spcAft>
              <a:buFont typeface="Arial" pitchFamily="34" charset="0"/>
              <a:buChar char="•"/>
              <a:defRPr/>
            </a:pPr>
            <a:r>
              <a:rPr lang="en-US" altLang="zh-CN" sz="3500" b="1" dirty="0" smtClean="0"/>
              <a:t>Nature vs. nurture debate in human </a:t>
            </a:r>
          </a:p>
          <a:p>
            <a:pPr lvl="1" eaLnBrk="1" fontAlgn="auto" hangingPunct="1">
              <a:spcAft>
                <a:spcPts val="0"/>
              </a:spcAft>
              <a:buFont typeface="Arial" pitchFamily="34" charset="0"/>
              <a:buChar char="–"/>
              <a:defRPr/>
            </a:pPr>
            <a:r>
              <a:rPr lang="en-US" altLang="zh-CN" sz="2600" dirty="0" smtClean="0"/>
              <a:t>John B. Watson “Give me a dozen healthy infants, well-formed, and my own specified world to bring them up in and I'll guarantee to </a:t>
            </a:r>
            <a:r>
              <a:rPr lang="en-US" altLang="zh-CN" sz="3000" b="1" dirty="0" smtClean="0"/>
              <a:t>take any one at random and train him to become any type of specialist </a:t>
            </a:r>
            <a:r>
              <a:rPr lang="en-US" altLang="zh-CN" sz="2600" dirty="0" smtClean="0"/>
              <a:t>I might select – doctor, lawyer, artist, merchant-chief and, yes, even beggar-man and thief, regardless of his talents, penchants, tendencies, abilities, vocations, and race of his ancestors.”  </a:t>
            </a:r>
          </a:p>
          <a:p>
            <a:pPr lvl="1" eaLnBrk="1" fontAlgn="auto" hangingPunct="1">
              <a:spcAft>
                <a:spcPts val="0"/>
              </a:spcAft>
              <a:buFont typeface="Arial" pitchFamily="34" charset="0"/>
              <a:buChar char="–"/>
              <a:defRPr/>
            </a:pPr>
            <a:r>
              <a:rPr lang="en-US" altLang="zh-CN" sz="2600" dirty="0" err="1" smtClean="0"/>
              <a:t>Behavioural</a:t>
            </a:r>
            <a:r>
              <a:rPr lang="en-US" altLang="zh-CN" sz="2600" dirty="0" smtClean="0"/>
              <a:t> genetics</a:t>
            </a:r>
          </a:p>
          <a:p>
            <a:pPr lvl="2" eaLnBrk="1" fontAlgn="auto" hangingPunct="1">
              <a:spcAft>
                <a:spcPts val="0"/>
              </a:spcAft>
              <a:buFont typeface="Arial" pitchFamily="34" charset="0"/>
              <a:buChar char="•"/>
              <a:defRPr/>
            </a:pPr>
            <a:r>
              <a:rPr lang="en-US" altLang="zh-CN" sz="2600" dirty="0" smtClean="0"/>
              <a:t>Late 19</a:t>
            </a:r>
            <a:r>
              <a:rPr lang="en-US" altLang="zh-CN" sz="2600" baseline="30000" dirty="0" smtClean="0"/>
              <a:t>th</a:t>
            </a:r>
            <a:r>
              <a:rPr lang="en-US" altLang="zh-CN" sz="2600" dirty="0" smtClean="0"/>
              <a:t> century: F. Galton studies heritable basis of </a:t>
            </a:r>
            <a:r>
              <a:rPr lang="en-US" altLang="zh-CN" sz="2600" dirty="0" err="1" smtClean="0"/>
              <a:t>behaviour</a:t>
            </a:r>
            <a:endParaRPr lang="en-US" altLang="zh-CN" sz="2600" dirty="0" smtClean="0"/>
          </a:p>
          <a:p>
            <a:pPr lvl="2" eaLnBrk="1" fontAlgn="auto" hangingPunct="1">
              <a:spcAft>
                <a:spcPts val="0"/>
              </a:spcAft>
              <a:buFont typeface="Arial" pitchFamily="34" charset="0"/>
              <a:buChar char="•"/>
              <a:defRPr/>
            </a:pPr>
            <a:r>
              <a:rPr lang="en-US" altLang="zh-CN" sz="2600" dirty="0" smtClean="0"/>
              <a:t>1970s: Sociobiology movement suggests evolutionary influences on human </a:t>
            </a:r>
            <a:r>
              <a:rPr lang="en-US" altLang="zh-CN" sz="2600" dirty="0" err="1" smtClean="0"/>
              <a:t>behaviours</a:t>
            </a:r>
            <a:r>
              <a:rPr lang="en-US" altLang="zh-CN" sz="2600" dirty="0" smtClean="0"/>
              <a:t> </a:t>
            </a:r>
          </a:p>
          <a:p>
            <a:pPr lvl="2" eaLnBrk="1" fontAlgn="auto" hangingPunct="1">
              <a:spcAft>
                <a:spcPts val="0"/>
              </a:spcAft>
              <a:buFont typeface="Arial" pitchFamily="34" charset="0"/>
              <a:buChar char="•"/>
              <a:defRPr/>
            </a:pPr>
            <a:r>
              <a:rPr lang="en-US" altLang="zh-CN" sz="2600" dirty="0" smtClean="0"/>
              <a:t>Late 20</a:t>
            </a:r>
            <a:r>
              <a:rPr lang="en-US" altLang="zh-CN" sz="2600" baseline="30000" dirty="0" smtClean="0"/>
              <a:t>th</a:t>
            </a:r>
            <a:r>
              <a:rPr lang="en-US" altLang="zh-CN" sz="2600" dirty="0" smtClean="0"/>
              <a:t> century: Twin studies demonstrate heritable influence on multiple personality and </a:t>
            </a:r>
            <a:r>
              <a:rPr lang="en-US" altLang="zh-CN" sz="2600" dirty="0" err="1" smtClean="0"/>
              <a:t>behavioural</a:t>
            </a:r>
            <a:r>
              <a:rPr lang="en-US" altLang="zh-CN" sz="2600" dirty="0" smtClean="0"/>
              <a:t> traits </a:t>
            </a:r>
          </a:p>
        </p:txBody>
      </p:sp>
    </p:spTree>
    <p:extLst>
      <p:ext uri="{BB962C8B-B14F-4D97-AF65-F5344CB8AC3E}">
        <p14:creationId xmlns:p14="http://schemas.microsoft.com/office/powerpoint/2010/main" val="298832958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913"/>
            <a:ext cx="8229600" cy="503237"/>
          </a:xfrm>
        </p:spPr>
        <p:txBody>
          <a:bodyPr rtlCol="0">
            <a:normAutofit fontScale="90000"/>
          </a:bodyPr>
          <a:lstStyle/>
          <a:p>
            <a:pPr eaLnBrk="1" fontAlgn="auto" hangingPunct="1">
              <a:spcAft>
                <a:spcPts val="0"/>
              </a:spcAft>
              <a:defRPr/>
            </a:pPr>
            <a:r>
              <a:rPr lang="en-US" altLang="zh-CN" b="1" dirty="0" smtClean="0"/>
              <a:t>Who cares the missing heritability? </a:t>
            </a:r>
            <a:endParaRPr lang="zh-CN" altLang="en-US" b="1" dirty="0"/>
          </a:p>
        </p:txBody>
      </p:sp>
      <p:sp>
        <p:nvSpPr>
          <p:cNvPr id="7" name="内容占位符 6"/>
          <p:cNvSpPr>
            <a:spLocks noGrp="1"/>
          </p:cNvSpPr>
          <p:nvPr>
            <p:ph idx="1"/>
          </p:nvPr>
        </p:nvSpPr>
        <p:spPr>
          <a:xfrm>
            <a:off x="323850" y="836613"/>
            <a:ext cx="8496300" cy="5832475"/>
          </a:xfrm>
        </p:spPr>
        <p:txBody>
          <a:bodyPr rtlCol="0">
            <a:normAutofit lnSpcReduction="10000"/>
          </a:bodyPr>
          <a:lstStyle/>
          <a:p>
            <a:pPr eaLnBrk="1" fontAlgn="auto" hangingPunct="1">
              <a:spcAft>
                <a:spcPts val="0"/>
              </a:spcAft>
              <a:buFont typeface="Arial" pitchFamily="34" charset="0"/>
              <a:buChar char="•"/>
              <a:defRPr/>
            </a:pPr>
            <a:r>
              <a:rPr lang="en-US" altLang="zh-CN" b="1" dirty="0" smtClean="0"/>
              <a:t>Nature vs. nurture debate in human </a:t>
            </a:r>
          </a:p>
          <a:p>
            <a:pPr lvl="1" eaLnBrk="1" fontAlgn="auto" hangingPunct="1">
              <a:spcAft>
                <a:spcPts val="0"/>
              </a:spcAft>
              <a:buFont typeface="Arial" pitchFamily="34" charset="0"/>
              <a:buChar char="–"/>
              <a:defRPr/>
            </a:pPr>
            <a:r>
              <a:rPr lang="en-US" altLang="zh-CN" dirty="0" smtClean="0"/>
              <a:t>Intelligence </a:t>
            </a:r>
          </a:p>
          <a:p>
            <a:pPr lvl="2" eaLnBrk="1" fontAlgn="auto" hangingPunct="1">
              <a:spcAft>
                <a:spcPts val="0"/>
              </a:spcAft>
              <a:buFont typeface="Arial" pitchFamily="34" charset="0"/>
              <a:buChar char="•"/>
              <a:defRPr/>
            </a:pPr>
            <a:r>
              <a:rPr lang="en-US" altLang="zh-CN" sz="2000" dirty="0" smtClean="0"/>
              <a:t>Late 19</a:t>
            </a:r>
            <a:r>
              <a:rPr lang="en-US" altLang="zh-CN" sz="2000" baseline="30000" dirty="0" smtClean="0"/>
              <a:t>th</a:t>
            </a:r>
            <a:r>
              <a:rPr lang="en-US" altLang="zh-CN" sz="2000" dirty="0" smtClean="0"/>
              <a:t> century: F. Galton studies heritable basis of intelligence </a:t>
            </a:r>
          </a:p>
          <a:p>
            <a:pPr lvl="2" eaLnBrk="1" fontAlgn="auto" hangingPunct="1">
              <a:spcAft>
                <a:spcPts val="0"/>
              </a:spcAft>
              <a:buFont typeface="Arial" pitchFamily="34" charset="0"/>
              <a:buChar char="•"/>
              <a:defRPr/>
            </a:pPr>
            <a:r>
              <a:rPr lang="en-US" altLang="zh-CN" sz="2000" dirty="0" smtClean="0"/>
              <a:t>1980s: Twin studies demonstrate heritable influence on multiple personality and </a:t>
            </a:r>
            <a:r>
              <a:rPr lang="en-US" altLang="zh-CN" sz="2000" dirty="0" err="1" smtClean="0"/>
              <a:t>behavioural</a:t>
            </a:r>
            <a:r>
              <a:rPr lang="en-US" altLang="zh-CN" sz="2000" dirty="0" smtClean="0"/>
              <a:t> traits </a:t>
            </a:r>
          </a:p>
          <a:p>
            <a:pPr lvl="2" eaLnBrk="1" fontAlgn="auto" hangingPunct="1">
              <a:spcAft>
                <a:spcPts val="0"/>
              </a:spcAft>
              <a:buFont typeface="Arial" pitchFamily="34" charset="0"/>
              <a:buChar char="•"/>
              <a:defRPr/>
            </a:pPr>
            <a:r>
              <a:rPr lang="en-US" altLang="zh-CN" sz="2000" dirty="0" smtClean="0"/>
              <a:t>1988: Discovery of possible link between IQ and IGF2R gene </a:t>
            </a:r>
          </a:p>
          <a:p>
            <a:pPr lvl="1" eaLnBrk="1" fontAlgn="auto" hangingPunct="1">
              <a:spcAft>
                <a:spcPts val="0"/>
              </a:spcAft>
              <a:buFont typeface="Arial" pitchFamily="34" charset="0"/>
              <a:buChar char="–"/>
              <a:defRPr/>
            </a:pPr>
            <a:r>
              <a:rPr lang="en-US" altLang="zh-CN" sz="2400" dirty="0" smtClean="0"/>
              <a:t>Implications in law: In some cases, lawyers for violent offenders have begun to argue that an individual’s genes, rather than their rational decision-making processes, can cause criminal activity. </a:t>
            </a:r>
          </a:p>
          <a:p>
            <a:pPr lvl="2" eaLnBrk="1" fontAlgn="auto" hangingPunct="1">
              <a:spcAft>
                <a:spcPts val="0"/>
              </a:spcAft>
              <a:buFont typeface="Arial" pitchFamily="34" charset="0"/>
              <a:buChar char="•"/>
              <a:defRPr/>
            </a:pPr>
            <a:r>
              <a:rPr lang="en-US" altLang="zh-CN" sz="2000" dirty="0" smtClean="0"/>
              <a:t>1991: Stephen Mobley robbed a branch of Domino’s Pizza and shot the manager dead. </a:t>
            </a:r>
          </a:p>
          <a:p>
            <a:pPr lvl="2" eaLnBrk="1" fontAlgn="auto" hangingPunct="1">
              <a:spcAft>
                <a:spcPts val="0"/>
              </a:spcAft>
              <a:buFont typeface="Arial" pitchFamily="34" charset="0"/>
              <a:buChar char="•"/>
              <a:defRPr/>
            </a:pPr>
            <a:r>
              <a:rPr lang="en-US" altLang="zh-CN" sz="2000" dirty="0" smtClean="0"/>
              <a:t>1995: Stephen Mobley appeals murder conviction on grounds of his genetic profile. His lawyers argued, “Mobley’s genes made him do it”. </a:t>
            </a:r>
          </a:p>
          <a:p>
            <a:pPr lvl="2" eaLnBrk="1" fontAlgn="auto" hangingPunct="1">
              <a:spcAft>
                <a:spcPts val="0"/>
              </a:spcAft>
              <a:buFont typeface="Arial" pitchFamily="34" charset="0"/>
              <a:buChar char="•"/>
              <a:defRPr/>
            </a:pPr>
            <a:r>
              <a:rPr lang="en-US" altLang="zh-CN" sz="2000" dirty="0" smtClean="0"/>
              <a:t>2005: The appeal was thrown out, and Mobley was executed. </a:t>
            </a:r>
          </a:p>
          <a:p>
            <a:pPr eaLnBrk="1" fontAlgn="auto" hangingPunct="1">
              <a:spcAft>
                <a:spcPts val="0"/>
              </a:spcAft>
              <a:buFont typeface="Arial" pitchFamily="34" charset="0"/>
              <a:buChar char="•"/>
              <a:defRPr/>
            </a:pPr>
            <a:r>
              <a:rPr lang="zh-CN" altLang="en-US" sz="2800" b="1" dirty="0" smtClean="0">
                <a:latin typeface="黑体" pitchFamily="49" charset="-122"/>
                <a:ea typeface="黑体" pitchFamily="49" charset="-122"/>
              </a:rPr>
              <a:t>摩尔根遗传学与米丘林遗传学之争</a:t>
            </a:r>
          </a:p>
        </p:txBody>
      </p:sp>
    </p:spTree>
    <p:extLst>
      <p:ext uri="{BB962C8B-B14F-4D97-AF65-F5344CB8AC3E}">
        <p14:creationId xmlns:p14="http://schemas.microsoft.com/office/powerpoint/2010/main" val="219854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648072"/>
          </a:xfrm>
        </p:spPr>
        <p:txBody>
          <a:bodyPr>
            <a:normAutofit fontScale="90000"/>
          </a:bodyPr>
          <a:lstStyle/>
          <a:p>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基因和环境</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对表型的贡献</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755576" y="980728"/>
            <a:ext cx="7632848" cy="5544616"/>
          </a:xfrm>
        </p:spPr>
        <p:txBody>
          <a:bodyPr>
            <a:normAutofit fontScale="92500" lnSpcReduction="20000"/>
          </a:bodyPr>
          <a:lstStyle/>
          <a:p>
            <a:pPr>
              <a:lnSpc>
                <a:spcPct val="120000"/>
              </a:lnSpc>
            </a:pP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前面的公式</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说</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明了表型是基因型和环境共同作用的结果，是最一般也是最常用描述表型、基因型、环境三者关系的线性模型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如何</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提高</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公式中</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的基因型效应，如何从已有育种群体中把基因型效应最好的个体鉴定出来，是育种家的主要任务</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同时</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，好的环境也可以改变生物个体的表型，这里的环境指的是可重复的宏环境。如何通过环境的改变以提高环境效应、最终提高一个基因型的表现，是栽培生理学家的主要任务</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严格</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区分遗传改良和环境改良对农业生产的贡献是很困难的，二者贡献各占</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50%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可能是大多数人都愿意接受的数字。</a:t>
            </a:r>
          </a:p>
        </p:txBody>
      </p:sp>
    </p:spTree>
    <p:extLst>
      <p:ext uri="{BB962C8B-B14F-4D97-AF65-F5344CB8AC3E}">
        <p14:creationId xmlns:p14="http://schemas.microsoft.com/office/powerpoint/2010/main" val="4255545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720080"/>
          </a:xfrm>
        </p:spPr>
        <p:txBody>
          <a:bodyPr>
            <a:normAutofit fontScale="90000"/>
          </a:bodyPr>
          <a:lstStyle/>
          <a:p>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基因和环境</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互作的利用</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467544" y="980728"/>
            <a:ext cx="8280920" cy="5472608"/>
          </a:xfrm>
        </p:spPr>
        <p:txBody>
          <a:bodyPr>
            <a:normAutofit fontScale="92500" lnSpcReduction="20000"/>
          </a:bodyPr>
          <a:lstStyle/>
          <a:p>
            <a:pPr>
              <a:lnSpc>
                <a:spcPct val="120000"/>
              </a:lnSpc>
            </a:pP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育种和农业生产过程中经常观测到，一些基因型对环境的变化表现得很敏感，而另外一些基因型对环境变化的反应却很迟钝。甚至还会出现，一些环境下表现很好的基因型，但在其他环境下的表现却很差；一些环境下表现较差的基因型，在其他环境下的表现却很好</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。这时，基因型</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和环境之间就存在互作</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§7.4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的基因间上位性互作一样，当互作达到一定程度时，最高的基因型效应与最高的环境效应结合在一起，不一定会得到最高的表型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和环境互作是一个普遍的遗传学现象，农业生产中强调的“良种配良法”，其实就是期望通过提高遗传效应、改进环境效应、利用基因型和环境互作，来共同达到提高产量这一重要的目标。</a:t>
            </a:r>
          </a:p>
        </p:txBody>
      </p:sp>
    </p:spTree>
    <p:extLst>
      <p:ext uri="{BB962C8B-B14F-4D97-AF65-F5344CB8AC3E}">
        <p14:creationId xmlns:p14="http://schemas.microsoft.com/office/powerpoint/2010/main" val="469096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1296144"/>
          </a:xfrm>
        </p:spPr>
        <p:txBody>
          <a:bodyPr>
            <a:normAutofit fontScale="90000"/>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两个基因型在两个环境下的平均表现及基因型和环境效应的计算</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0" name="组合 9"/>
          <p:cNvGrpSpPr/>
          <p:nvPr/>
        </p:nvGrpSpPr>
        <p:grpSpPr>
          <a:xfrm>
            <a:off x="0" y="1772816"/>
            <a:ext cx="9144000" cy="3816424"/>
            <a:chOff x="0" y="2060848"/>
            <a:chExt cx="9144000" cy="3816424"/>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60848"/>
              <a:ext cx="914400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接连接符 7"/>
            <p:cNvCxnSpPr/>
            <p:nvPr/>
          </p:nvCxnSpPr>
          <p:spPr>
            <a:xfrm>
              <a:off x="0" y="4077072"/>
              <a:ext cx="9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4869160"/>
              <a:ext cx="9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76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1282154"/>
          </a:xfrm>
        </p:spPr>
        <p:txBody>
          <a:bodyPr>
            <a:normAutofit fontScale="90000"/>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两个基因型在两个环境</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下基因型</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和</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环境</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互作</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效应</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的计算</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内容占位符 12"/>
          <p:cNvSpPr>
            <a:spLocks noGrp="1"/>
          </p:cNvSpPr>
          <p:nvPr>
            <p:ph idx="1"/>
          </p:nvPr>
        </p:nvSpPr>
        <p:spPr>
          <a:xfrm>
            <a:off x="467544" y="3933056"/>
            <a:ext cx="8229600" cy="2160240"/>
          </a:xfrm>
        </p:spPr>
        <p:txBody>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把</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互作效应排</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成</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一个</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双向</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表，这些效应满足行和等于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、列和等于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、总和等于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的约束条件，独立参数的个数等于基因型个数减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与环境个数减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之积。</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3558"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268"/>
          <a:stretch/>
        </p:blipFill>
        <p:spPr bwMode="auto">
          <a:xfrm>
            <a:off x="40486" y="1628800"/>
            <a:ext cx="906801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894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720080"/>
          </a:xfrm>
        </p:spPr>
        <p:txBody>
          <a:bodyPr>
            <a:normAutofit fontScale="90000"/>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基因型与环境交互作用的</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种模式</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8" name="图片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08720"/>
            <a:ext cx="7344816" cy="5589240"/>
          </a:xfrm>
          <a:prstGeom prst="rect">
            <a:avLst/>
          </a:prstGeom>
          <a:noFill/>
          <a:ln>
            <a:noFill/>
          </a:ln>
        </p:spPr>
      </p:pic>
    </p:spTree>
    <p:extLst>
      <p:ext uri="{BB962C8B-B14F-4D97-AF65-F5344CB8AC3E}">
        <p14:creationId xmlns:p14="http://schemas.microsoft.com/office/powerpoint/2010/main" val="565200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48680"/>
            <a:ext cx="8229600" cy="720080"/>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非交叉</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与环境</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交互作用</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457200" y="1484784"/>
            <a:ext cx="8229600" cy="4248471"/>
          </a:xfrm>
        </p:spPr>
        <p:txBody>
          <a:bodyPr>
            <a:noAutofit/>
          </a:bodyPr>
          <a:lstStyle/>
          <a:p>
            <a:pPr>
              <a:lnSpc>
                <a:spcPct val="120000"/>
              </a:lnSpc>
            </a:pP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在模式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下，一个基因型在两个环境下都优于另一个基因型，同时，基因型间的差异在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个环境下是相等的。如果把基因型在两个环境下的表现用直线连接起来，则代表基因型的两条直线是平行的。在这种模式下，基因型在两个环境下的差异完全由</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环境效应决定，所有</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互作效应均为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，即不存在基因型和环境间的互作。</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03384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648072"/>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非交叉</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与环境</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交互作用</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457200" y="980728"/>
            <a:ext cx="8229600" cy="5472608"/>
          </a:xfrm>
        </p:spPr>
        <p:txBody>
          <a:bodyPr>
            <a:noAutofit/>
          </a:bodyPr>
          <a:lstStyle/>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模式</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下，一个基因型在两个环境下都优于另一个基因型，基因型间的差异在两个环境下不相等，基因型</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随着环境效应的增加表现出更大的优势。在这种模式下，基因型之间的差异因环境而变，也就是说存在基因型和环境间的互作。但是，这样的互作并没有改变基因型优劣的顺序，有时也称为非交叉互作（</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non-crossover interaction</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无互作的模式</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以及无交叉互作的模式</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，在不关心环境效应的情况下，通过单个环境的表型鉴定，育种家便可知道不同基因型的优劣并进行选择，因此可以大大减少育种家的工作量</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17565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648072"/>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交叉</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与环境</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交互作用</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323528" y="980728"/>
            <a:ext cx="8640960" cy="5472608"/>
          </a:xfrm>
        </p:spPr>
        <p:txBody>
          <a:bodyPr>
            <a:noAutofit/>
          </a:bodyPr>
          <a:lstStyle/>
          <a:p>
            <a:pPr>
              <a:lnSpc>
                <a:spcPct val="120000"/>
              </a:lnSpc>
            </a:pP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模式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代表的均是交叉互作（</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crossover interaction</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），基因型的表现因环境而异。在环境</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中，基因型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优于基因型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，但随着环境的变化其优势愈来愈小，最终在环境</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下，基因型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优于基因型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交叉互作的模式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中，基因型间差异的绝对值在两个环境下是相等的，这时的基因型效应为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，只存在环境效应和互作效应</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交叉互作的模式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中，基因型间差异的绝对值在两个环境下不相等，这时，表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9.1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的基因型效应和环境效应、以及表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9.2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的互作效应均不为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73350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720080"/>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交叉</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与环境</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交互作用</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755576" y="1124744"/>
            <a:ext cx="7632848" cy="4896544"/>
          </a:xfrm>
        </p:spPr>
        <p:txBody>
          <a:bodyPr>
            <a:noAutofit/>
          </a:bodyPr>
          <a:lstStyle/>
          <a:p>
            <a:pPr>
              <a:lnSpc>
                <a:spcPct val="120000"/>
              </a:lnSpc>
            </a:pP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模式</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和模式</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来说，一个环境下基因型的优劣不能代表另一个环境下基因型的优劣，必须通过多环境的表型鉴定，才能全面评价基因型的好坏</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多个基因型的多环境表型数据，图</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9.1</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中的</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种模式可能会同时出现。各种互作模式的并存，显示了多环境试验在遗传研究和育种中的必要性。</a:t>
            </a:r>
          </a:p>
        </p:txBody>
      </p:sp>
    </p:spTree>
    <p:extLst>
      <p:ext uri="{BB962C8B-B14F-4D97-AF65-F5344CB8AC3E}">
        <p14:creationId xmlns:p14="http://schemas.microsoft.com/office/powerpoint/2010/main" val="790812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648072"/>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基因和环境</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对表型</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的共同作用</a:t>
            </a:r>
            <a:endParaRPr lang="zh-CN" altLang="en-US" b="1" dirty="0">
              <a:latin typeface="Times New Roman" panose="02020603050405020304" pitchFamily="18" charset="0"/>
              <a:cs typeface="Times New Roman" panose="02020603050405020304" pitchFamily="18" charset="0"/>
            </a:endParaRPr>
          </a:p>
        </p:txBody>
      </p:sp>
      <p:sp>
        <p:nvSpPr>
          <p:cNvPr id="6" name="内容占位符 5"/>
          <p:cNvSpPr>
            <a:spLocks noGrp="1"/>
          </p:cNvSpPr>
          <p:nvPr>
            <p:ph idx="1"/>
          </p:nvPr>
        </p:nvSpPr>
        <p:spPr>
          <a:xfrm>
            <a:off x="611560" y="1412776"/>
            <a:ext cx="8075240" cy="4713387"/>
          </a:xfrm>
        </p:spPr>
        <p:txBody>
          <a:bodyPr>
            <a:normAutofit lnSpcReduction="10000"/>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环境对数量性状的影响要比对质量性状的影响大得多，因此才有育种中的多年份和多地点试验。一个玉米商业杂交种在走向生产前，往往要经过几百甚至上千个环境下的测试。同时，大多数数量性状的遗传研究，也要建立在多环境表型鉴定的基础之上</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在不同环境下有不同的表现，植物中表现得尤为明显，这时就认为存在基因型和环境的互作</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62288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1640" y="260648"/>
            <a:ext cx="6624736" cy="1282154"/>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两个小麦品种在</a:t>
            </a:r>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个环境下的赤霉病感染率（</a:t>
            </a:r>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内容占位符 7"/>
          <p:cNvSpPr>
            <a:spLocks noGrp="1"/>
          </p:cNvSpPr>
          <p:nvPr>
            <p:ph idx="1"/>
          </p:nvPr>
        </p:nvSpPr>
        <p:spPr>
          <a:xfrm>
            <a:off x="395536" y="4437112"/>
            <a:ext cx="8229600" cy="576063"/>
          </a:xfrm>
        </p:spPr>
        <p:txBody>
          <a:bodyPr>
            <a:normAutofit lnSpcReduction="10000"/>
          </a:bodyPr>
          <a:lstStyle/>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互作效应的计算</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4275080145"/>
              </p:ext>
            </p:extLst>
          </p:nvPr>
        </p:nvGraphicFramePr>
        <p:xfrm>
          <a:off x="351158" y="1628800"/>
          <a:ext cx="8469314" cy="2781670"/>
        </p:xfrm>
        <a:graphic>
          <a:graphicData uri="http://schemas.openxmlformats.org/drawingml/2006/table">
            <a:tbl>
              <a:tblPr firstRow="1" firstCol="1" lastRow="1" lastCol="1" bandRow="1" bandCol="1">
                <a:tableStyleId>{5C22544A-7EE6-4342-B048-85BDC9FD1C3A}</a:tableStyleId>
              </a:tblPr>
              <a:tblGrid>
                <a:gridCol w="1646873"/>
                <a:gridCol w="1764348"/>
                <a:gridCol w="1764348"/>
                <a:gridCol w="1289685"/>
                <a:gridCol w="2004060"/>
              </a:tblGrid>
              <a:tr h="556334">
                <a:tc>
                  <a:txBody>
                    <a:bodyPr/>
                    <a:lstStyle/>
                    <a:p>
                      <a:pPr algn="l">
                        <a:spcAft>
                          <a:spcPts val="0"/>
                        </a:spcAft>
                      </a:pPr>
                      <a:r>
                        <a:rPr lang="zh-CN" sz="2800" kern="100" dirty="0">
                          <a:effectLst/>
                        </a:rPr>
                        <a:t>基因型</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en-US" sz="2800" kern="100" dirty="0">
                          <a:effectLst/>
                        </a:rPr>
                        <a:t>E</a:t>
                      </a:r>
                      <a:r>
                        <a:rPr lang="en-US" sz="2800" kern="100" baseline="-25000" dirty="0">
                          <a:effectLst/>
                        </a:rPr>
                        <a:t>1</a:t>
                      </a:r>
                      <a:r>
                        <a:rPr lang="zh-CN" sz="2800" kern="100" dirty="0">
                          <a:effectLst/>
                        </a:rPr>
                        <a:t>：环境</a:t>
                      </a:r>
                      <a:r>
                        <a:rPr lang="en-US" sz="2800" kern="100" dirty="0">
                          <a:effectLst/>
                        </a:rPr>
                        <a:t>1</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en-US" sz="2800" kern="100">
                          <a:effectLst/>
                        </a:rPr>
                        <a:t>E</a:t>
                      </a:r>
                      <a:r>
                        <a:rPr lang="en-US" sz="2800" kern="100" baseline="-25000">
                          <a:effectLst/>
                        </a:rPr>
                        <a:t>2</a:t>
                      </a:r>
                      <a:r>
                        <a:rPr lang="zh-CN" sz="2800" kern="100">
                          <a:effectLst/>
                        </a:rPr>
                        <a:t>：环境</a:t>
                      </a:r>
                      <a:r>
                        <a:rPr lang="en-US" sz="2800" kern="100">
                          <a:effectLst/>
                        </a:rPr>
                        <a:t>2</a:t>
                      </a:r>
                      <a:endParaRPr lang="zh-CN" sz="2800" kern="100">
                        <a:effectLst/>
                        <a:latin typeface="Calibri"/>
                        <a:ea typeface="宋体"/>
                        <a:cs typeface="Times New Roman"/>
                      </a:endParaRPr>
                    </a:p>
                  </a:txBody>
                  <a:tcPr marL="68580" marR="68580" marT="0" marB="0"/>
                </a:tc>
                <a:tc>
                  <a:txBody>
                    <a:bodyPr/>
                    <a:lstStyle/>
                    <a:p>
                      <a:pPr algn="l">
                        <a:spcAft>
                          <a:spcPts val="0"/>
                        </a:spcAft>
                      </a:pPr>
                      <a:r>
                        <a:rPr lang="zh-CN" sz="2800" kern="100">
                          <a:effectLst/>
                        </a:rPr>
                        <a:t>行平均</a:t>
                      </a:r>
                      <a:endParaRPr lang="zh-CN" sz="2800" kern="100">
                        <a:effectLst/>
                        <a:latin typeface="Calibri"/>
                        <a:ea typeface="宋体"/>
                        <a:cs typeface="Times New Roman"/>
                      </a:endParaRPr>
                    </a:p>
                  </a:txBody>
                  <a:tcPr marL="68580" marR="68580" marT="0" marB="0"/>
                </a:tc>
                <a:tc>
                  <a:txBody>
                    <a:bodyPr/>
                    <a:lstStyle/>
                    <a:p>
                      <a:pPr algn="l">
                        <a:spcAft>
                          <a:spcPts val="0"/>
                        </a:spcAft>
                      </a:pPr>
                      <a:r>
                        <a:rPr lang="zh-CN" sz="2800" kern="100">
                          <a:effectLst/>
                        </a:rPr>
                        <a:t>基因型效应</a:t>
                      </a:r>
                      <a:endParaRPr lang="zh-CN" sz="2800" kern="100">
                        <a:effectLst/>
                        <a:latin typeface="Calibri"/>
                        <a:ea typeface="宋体"/>
                        <a:cs typeface="Times New Roman"/>
                      </a:endParaRPr>
                    </a:p>
                  </a:txBody>
                  <a:tcPr marL="68580" marR="68580" marT="0" marB="0"/>
                </a:tc>
              </a:tr>
              <a:tr h="556334">
                <a:tc>
                  <a:txBody>
                    <a:bodyPr/>
                    <a:lstStyle/>
                    <a:p>
                      <a:pPr algn="l">
                        <a:spcAft>
                          <a:spcPts val="0"/>
                        </a:spcAft>
                      </a:pPr>
                      <a:r>
                        <a:rPr lang="en-US" sz="2800" kern="100">
                          <a:effectLst/>
                        </a:rPr>
                        <a:t>G</a:t>
                      </a:r>
                      <a:r>
                        <a:rPr lang="en-US" sz="2800" kern="100" baseline="-25000">
                          <a:effectLst/>
                        </a:rPr>
                        <a:t>1</a:t>
                      </a:r>
                      <a:r>
                        <a:rPr lang="zh-CN" sz="2800" kern="100">
                          <a:effectLst/>
                        </a:rPr>
                        <a:t>：</a:t>
                      </a:r>
                      <a:r>
                        <a:rPr lang="en-US" sz="2800" kern="100">
                          <a:effectLst/>
                        </a:rPr>
                        <a:t>A</a:t>
                      </a:r>
                      <a:r>
                        <a:rPr lang="en-US" sz="2800" kern="100" baseline="-25000">
                          <a:effectLst/>
                        </a:rPr>
                        <a:t>1</a:t>
                      </a:r>
                      <a:r>
                        <a:rPr lang="en-US" sz="2800" kern="100">
                          <a:effectLst/>
                        </a:rPr>
                        <a:t>A</a:t>
                      </a:r>
                      <a:r>
                        <a:rPr lang="en-US" sz="2800" kern="100" baseline="-25000">
                          <a:effectLst/>
                        </a:rPr>
                        <a:t>1</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3200" b="0" kern="100" dirty="0">
                          <a:solidFill>
                            <a:schemeClr val="tx1"/>
                          </a:solidFill>
                          <a:effectLst/>
                        </a:rPr>
                        <a:t>10</a:t>
                      </a:r>
                      <a:endParaRPr lang="zh-CN" sz="3200" b="0"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0" kern="100" dirty="0">
                          <a:solidFill>
                            <a:schemeClr val="tx1"/>
                          </a:solidFill>
                          <a:effectLst/>
                        </a:rPr>
                        <a:t>20</a:t>
                      </a:r>
                      <a:endParaRPr lang="zh-CN" sz="3200" b="0"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1" kern="100" dirty="0">
                          <a:solidFill>
                            <a:schemeClr val="tx1"/>
                          </a:solidFill>
                          <a:effectLst/>
                        </a:rPr>
                        <a:t>15</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1" kern="100" dirty="0">
                          <a:solidFill>
                            <a:schemeClr val="tx1"/>
                          </a:solidFill>
                          <a:effectLst/>
                        </a:rPr>
                        <a:t>-22.5</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r>
              <a:tr h="556334">
                <a:tc>
                  <a:txBody>
                    <a:bodyPr/>
                    <a:lstStyle/>
                    <a:p>
                      <a:pPr algn="l">
                        <a:spcAft>
                          <a:spcPts val="0"/>
                        </a:spcAft>
                      </a:pPr>
                      <a:r>
                        <a:rPr lang="en-US" sz="2800" kern="100">
                          <a:effectLst/>
                        </a:rPr>
                        <a:t>G</a:t>
                      </a:r>
                      <a:r>
                        <a:rPr lang="en-US" sz="2800" kern="100" baseline="-25000">
                          <a:effectLst/>
                        </a:rPr>
                        <a:t>2</a:t>
                      </a:r>
                      <a:r>
                        <a:rPr lang="zh-CN" sz="2800" kern="100">
                          <a:effectLst/>
                        </a:rPr>
                        <a:t>：</a:t>
                      </a:r>
                      <a:r>
                        <a:rPr lang="en-US" sz="2800" kern="100">
                          <a:effectLst/>
                        </a:rPr>
                        <a:t>A</a:t>
                      </a:r>
                      <a:r>
                        <a:rPr lang="en-US" sz="2800" kern="100" baseline="-25000">
                          <a:effectLst/>
                        </a:rPr>
                        <a:t>2</a:t>
                      </a:r>
                      <a:r>
                        <a:rPr lang="en-US" sz="2800" kern="100">
                          <a:effectLst/>
                        </a:rPr>
                        <a:t>A</a:t>
                      </a:r>
                      <a:r>
                        <a:rPr lang="en-US" sz="2800" kern="100" baseline="-25000">
                          <a:effectLst/>
                        </a:rPr>
                        <a:t>2</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3200" b="0" kern="100">
                          <a:solidFill>
                            <a:schemeClr val="tx1"/>
                          </a:solidFill>
                          <a:effectLst/>
                        </a:rPr>
                        <a:t>50</a:t>
                      </a:r>
                      <a:endParaRPr lang="zh-CN" sz="3200" b="0" kern="10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0" kern="100" dirty="0">
                          <a:solidFill>
                            <a:schemeClr val="tx1"/>
                          </a:solidFill>
                          <a:effectLst/>
                        </a:rPr>
                        <a:t>70</a:t>
                      </a:r>
                      <a:endParaRPr lang="zh-CN" sz="3200" b="0"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1" kern="100" dirty="0">
                          <a:solidFill>
                            <a:schemeClr val="tx1"/>
                          </a:solidFill>
                          <a:effectLst/>
                        </a:rPr>
                        <a:t>60</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1" kern="100" dirty="0">
                          <a:solidFill>
                            <a:schemeClr val="tx1"/>
                          </a:solidFill>
                          <a:effectLst/>
                        </a:rPr>
                        <a:t>22.5</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r>
              <a:tr h="556334">
                <a:tc>
                  <a:txBody>
                    <a:bodyPr/>
                    <a:lstStyle/>
                    <a:p>
                      <a:pPr algn="l">
                        <a:spcAft>
                          <a:spcPts val="0"/>
                        </a:spcAft>
                      </a:pPr>
                      <a:r>
                        <a:rPr lang="zh-CN" sz="2800" kern="100">
                          <a:effectLst/>
                        </a:rPr>
                        <a:t>列平均</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3200" b="1" kern="100" dirty="0">
                          <a:solidFill>
                            <a:schemeClr val="tx1"/>
                          </a:solidFill>
                          <a:effectLst/>
                        </a:rPr>
                        <a:t>30</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1" kern="100" dirty="0">
                          <a:solidFill>
                            <a:schemeClr val="tx1"/>
                          </a:solidFill>
                          <a:effectLst/>
                        </a:rPr>
                        <a:t>45</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1" kern="100" dirty="0">
                          <a:solidFill>
                            <a:schemeClr val="tx1"/>
                          </a:solidFill>
                          <a:effectLst/>
                        </a:rPr>
                        <a:t>37.5</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0" kern="100" dirty="0">
                          <a:solidFill>
                            <a:schemeClr val="tx1"/>
                          </a:solidFill>
                          <a:effectLst/>
                        </a:rPr>
                        <a:t> </a:t>
                      </a:r>
                      <a:endParaRPr lang="zh-CN" sz="3200" b="0"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r>
              <a:tr h="556334">
                <a:tc>
                  <a:txBody>
                    <a:bodyPr/>
                    <a:lstStyle/>
                    <a:p>
                      <a:pPr algn="l">
                        <a:spcAft>
                          <a:spcPts val="0"/>
                        </a:spcAft>
                      </a:pPr>
                      <a:r>
                        <a:rPr lang="zh-CN" sz="2800" kern="100">
                          <a:effectLst/>
                        </a:rPr>
                        <a:t>环境效应</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3200" b="1" kern="100" dirty="0">
                          <a:solidFill>
                            <a:schemeClr val="tx1"/>
                          </a:solidFill>
                          <a:effectLst/>
                        </a:rPr>
                        <a:t>-7.5</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1" kern="100" dirty="0">
                          <a:solidFill>
                            <a:schemeClr val="tx1"/>
                          </a:solidFill>
                          <a:effectLst/>
                        </a:rPr>
                        <a:t>7.5</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0" kern="100" dirty="0">
                          <a:solidFill>
                            <a:schemeClr val="tx1"/>
                          </a:solidFill>
                          <a:effectLst/>
                        </a:rPr>
                        <a:t> </a:t>
                      </a:r>
                      <a:endParaRPr lang="zh-CN" sz="3200" b="0"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l">
                        <a:spcAft>
                          <a:spcPts val="0"/>
                        </a:spcAft>
                      </a:pPr>
                      <a:r>
                        <a:rPr lang="en-US" sz="3200" b="0" kern="100" dirty="0">
                          <a:solidFill>
                            <a:schemeClr val="tx1"/>
                          </a:solidFill>
                          <a:effectLst/>
                        </a:rPr>
                        <a:t> </a:t>
                      </a:r>
                      <a:endParaRPr lang="zh-CN" sz="3200" b="0"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r>
            </a:tbl>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467505037"/>
              </p:ext>
            </p:extLst>
          </p:nvPr>
        </p:nvGraphicFramePr>
        <p:xfrm>
          <a:off x="395536" y="5013176"/>
          <a:ext cx="4012754" cy="432048"/>
        </p:xfrm>
        <a:graphic>
          <a:graphicData uri="http://schemas.openxmlformats.org/presentationml/2006/ole">
            <mc:AlternateContent xmlns:mc="http://schemas.openxmlformats.org/markup-compatibility/2006">
              <mc:Choice xmlns:v="urn:schemas-microsoft-com:vml" Requires="v">
                <p:oleObj spid="_x0000_s26753" name="公式" r:id="rId3" imgW="2043813" imgH="215806" progId="Equation.3">
                  <p:embed/>
                </p:oleObj>
              </mc:Choice>
              <mc:Fallback>
                <p:oleObj name="公式" r:id="rId3" imgW="2043813" imgH="21580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013176"/>
                        <a:ext cx="4012754" cy="432048"/>
                      </a:xfrm>
                      <a:prstGeom prst="rect">
                        <a:avLst/>
                      </a:prstGeom>
                      <a:noFill/>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799749460"/>
              </p:ext>
            </p:extLst>
          </p:nvPr>
        </p:nvGraphicFramePr>
        <p:xfrm>
          <a:off x="4667556" y="5013176"/>
          <a:ext cx="4296932" cy="439820"/>
        </p:xfrm>
        <a:graphic>
          <a:graphicData uri="http://schemas.openxmlformats.org/presentationml/2006/ole">
            <mc:AlternateContent xmlns:mc="http://schemas.openxmlformats.org/markup-compatibility/2006">
              <mc:Choice xmlns:v="urn:schemas-microsoft-com:vml" Requires="v">
                <p:oleObj spid="_x0000_s26754" name="公式" r:id="rId5" imgW="2159000" imgH="215900" progId="Equation.3">
                  <p:embed/>
                </p:oleObj>
              </mc:Choice>
              <mc:Fallback>
                <p:oleObj name="公式" r:id="rId5" imgW="2159000" imgH="2159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556" y="5013176"/>
                        <a:ext cx="4296932" cy="439820"/>
                      </a:xfrm>
                      <a:prstGeom prst="rect">
                        <a:avLst/>
                      </a:prstGeom>
                      <a:noFill/>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28409728"/>
              </p:ext>
            </p:extLst>
          </p:nvPr>
        </p:nvGraphicFramePr>
        <p:xfrm>
          <a:off x="395536" y="5680548"/>
          <a:ext cx="4032448" cy="412748"/>
        </p:xfrm>
        <a:graphic>
          <a:graphicData uri="http://schemas.openxmlformats.org/presentationml/2006/ole">
            <mc:AlternateContent xmlns:mc="http://schemas.openxmlformats.org/markup-compatibility/2006">
              <mc:Choice xmlns:v="urn:schemas-microsoft-com:vml" Requires="v">
                <p:oleObj spid="_x0000_s26755" name="公式" r:id="rId7" imgW="2159000" imgH="215900" progId="Equation.3">
                  <p:embed/>
                </p:oleObj>
              </mc:Choice>
              <mc:Fallback>
                <p:oleObj name="公式" r:id="rId7" imgW="2159000" imgH="2159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5680548"/>
                        <a:ext cx="4032448" cy="412748"/>
                      </a:xfrm>
                      <a:prstGeom prst="rect">
                        <a:avLst/>
                      </a:prstGeom>
                      <a:noFill/>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4083357017"/>
              </p:ext>
            </p:extLst>
          </p:nvPr>
        </p:nvGraphicFramePr>
        <p:xfrm>
          <a:off x="4644009" y="5640051"/>
          <a:ext cx="4320480" cy="453245"/>
        </p:xfrm>
        <a:graphic>
          <a:graphicData uri="http://schemas.openxmlformats.org/presentationml/2006/ole">
            <mc:AlternateContent xmlns:mc="http://schemas.openxmlformats.org/markup-compatibility/2006">
              <mc:Choice xmlns:v="urn:schemas-microsoft-com:vml" Requires="v">
                <p:oleObj spid="_x0000_s26756" name="公式" r:id="rId9" imgW="2094591" imgH="215806" progId="Equation.3">
                  <p:embed/>
                </p:oleObj>
              </mc:Choice>
              <mc:Fallback>
                <p:oleObj name="公式" r:id="rId9" imgW="2094591" imgH="215806"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009" y="5640051"/>
                        <a:ext cx="4320480" cy="453245"/>
                      </a:xfrm>
                      <a:prstGeom prst="rect">
                        <a:avLst/>
                      </a:prstGeom>
                      <a:noFill/>
                    </p:spPr>
                  </p:pic>
                </p:oleObj>
              </mc:Fallback>
            </mc:AlternateContent>
          </a:graphicData>
        </a:graphic>
      </p:graphicFrame>
    </p:spTree>
    <p:extLst>
      <p:ext uri="{BB962C8B-B14F-4D97-AF65-F5344CB8AC3E}">
        <p14:creationId xmlns:p14="http://schemas.microsoft.com/office/powerpoint/2010/main" val="2407150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基因型和环境互作的利用途径</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内容占位符 7"/>
          <p:cNvSpPr>
            <a:spLocks noGrp="1"/>
          </p:cNvSpPr>
          <p:nvPr>
            <p:ph idx="1"/>
          </p:nvPr>
        </p:nvSpPr>
        <p:spPr>
          <a:xfrm>
            <a:off x="683568" y="1052736"/>
            <a:ext cx="7920880" cy="4968552"/>
          </a:xfrm>
        </p:spPr>
        <p:txBody>
          <a:bodyPr>
            <a:noAutofit/>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的大小和同质程度，会影响公式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中各种方差成分</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一个较小的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来说，互作方差一般也较小，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会在表型方差中占较大的比例；对于一个很大的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来说，互作效应就会很高，</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可能是表型方差的主要成分</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与环境交互作用是广泛存在的，实际中</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有</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以下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三</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种利用基因型与环境之间交互作用的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方式。</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2793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188640"/>
            <a:ext cx="7272808" cy="1152128"/>
          </a:xfrm>
        </p:spPr>
        <p:txBody>
          <a:bodyPr>
            <a:noAutofit/>
          </a:bodyPr>
          <a:lstStyle/>
          <a:p>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方式</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3600"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sz="3600"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忽略</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基因型与环境互作（</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ignore it</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内容占位符 7"/>
          <p:cNvSpPr>
            <a:spLocks noGrp="1"/>
          </p:cNvSpPr>
          <p:nvPr>
            <p:ph idx="1"/>
          </p:nvPr>
        </p:nvSpPr>
        <p:spPr>
          <a:xfrm>
            <a:off x="611560" y="1412776"/>
            <a:ext cx="7992888" cy="4896544"/>
          </a:xfrm>
        </p:spPr>
        <p:txBody>
          <a:bodyPr>
            <a:no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这种</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方法其实并不否认基因型与环境交互作用的存在；相反，它也承认基因型与环境交互作用是存在的，并在广泛的环境下测试基因型的表现，优异基因型的推荐或选择所依据的是基因型在所有环境下的平均表现</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这种</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方式强调的是基因型对环境的一般适应性。如果互作以图</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9.1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的模式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为主，推荐的基因型从平均数的角度来说是最好的，但对某一特定的环境来说就不一定了。标准方差分析得到的互作方差</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和随机误差方差</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可以用来优化多环境试验中的资源</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配置。</a:t>
            </a:r>
            <a:endParaRPr lang="zh-CN"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177879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88640"/>
            <a:ext cx="7560840" cy="1224136"/>
          </a:xfrm>
        </p:spPr>
        <p:txBody>
          <a:bodyPr>
            <a:noAutofit/>
          </a:bodyPr>
          <a:lstStyle/>
          <a:p>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方式</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3600"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sz="3600"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降低</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基因型与环境互作（</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reduce it</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内容占位符 7"/>
          <p:cNvSpPr>
            <a:spLocks noGrp="1"/>
          </p:cNvSpPr>
          <p:nvPr>
            <p:ph idx="1"/>
          </p:nvPr>
        </p:nvSpPr>
        <p:spPr>
          <a:xfrm>
            <a:off x="575556" y="1484784"/>
            <a:ext cx="7992888" cy="4680520"/>
          </a:xfrm>
        </p:spPr>
        <p:txBody>
          <a:bodyPr>
            <a:noAutofit/>
          </a:bodyPr>
          <a:lstStyle/>
          <a:p>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一般来说，较大</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的环境异质程度也越高，基因型和环境互作就可能越大，出现交叉互作（图</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9.1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的互作模式</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）的可能性也越高；较小</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的环境异质程度也较低，基因型和环境互作就越小</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个较大的</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可以被划分为几个较小的、相对同质的亚环境群体。每个亚群体内有着相似的非生物和生物特性，因此出现交叉互作的可能性较小。亚群体内，少数环境的平均表现可以较好地反映基因型在整个亚群体内的表现。对不同的亚环境群体，根据平均表现推荐不同的基因型</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常用</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的划分</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的方法有聚类分析和</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主成分分析。</a:t>
            </a:r>
            <a:endParaRPr lang="zh-CN" altLang="zh-CN" sz="2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97076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60648"/>
            <a:ext cx="7272808" cy="1224136"/>
          </a:xfrm>
        </p:spPr>
        <p:txBody>
          <a:bodyPr>
            <a:noAutofit/>
          </a:bodyPr>
          <a:lstStyle/>
          <a:p>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方式</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3600"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sz="3600"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利用</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基因型与环境互作（</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exploit it</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内容占位符 7"/>
          <p:cNvSpPr>
            <a:spLocks noGrp="1"/>
          </p:cNvSpPr>
          <p:nvPr>
            <p:ph idx="1"/>
          </p:nvPr>
        </p:nvSpPr>
        <p:spPr>
          <a:xfrm>
            <a:off x="575556" y="1484784"/>
            <a:ext cx="7992888" cy="4392488"/>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这种方式的主要目的在于鉴定出特定环境下的最好基因型，强调的是特定基因型对特殊环境的适应性</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互</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作利用方式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并不是孤立的，方式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中通过</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的划分来减小互作方差，其实也是在利用交互作用</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方式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的分析方法包括稳定性分析和乘积</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模型。</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598138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9632" y="476672"/>
            <a:ext cx="6696744" cy="1368152"/>
          </a:xfrm>
        </p:spPr>
        <p:txBody>
          <a:bodyPr>
            <a:normAutofit fontScale="90000"/>
          </a:bodyPr>
          <a:lstStyle/>
          <a:p>
            <a:r>
              <a:rPr lang="en-US" altLang="zh-CN" b="1" dirty="0">
                <a:latin typeface="Times New Roman" panose="02020603050405020304" pitchFamily="18" charset="0"/>
                <a:ea typeface="黑体" panose="02010609060101010101" pitchFamily="49" charset="-122"/>
                <a:cs typeface="Times New Roman" panose="02020603050405020304" pitchFamily="18" charset="0"/>
              </a:rPr>
              <a:t>§9.2 </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多环境表型鉴定试验的方差分析</a:t>
            </a:r>
            <a:endParaRPr lang="zh-CN" altLang="en-US" b="1" dirty="0">
              <a:latin typeface="Times New Roman" panose="02020603050405020304" pitchFamily="18" charset="0"/>
              <a:cs typeface="Times New Roman" panose="02020603050405020304" pitchFamily="18" charset="0"/>
            </a:endParaRPr>
          </a:p>
        </p:txBody>
      </p:sp>
      <p:sp>
        <p:nvSpPr>
          <p:cNvPr id="6" name="内容占位符 5"/>
          <p:cNvSpPr>
            <a:spLocks noGrp="1"/>
          </p:cNvSpPr>
          <p:nvPr>
            <p:ph idx="1"/>
          </p:nvPr>
        </p:nvSpPr>
        <p:spPr>
          <a:xfrm>
            <a:off x="467544" y="1988841"/>
            <a:ext cx="8424936" cy="3528392"/>
          </a:xfrm>
        </p:spPr>
        <p:txBody>
          <a:bodyPr>
            <a:normAutofit/>
          </a:bodyPr>
          <a:lstStyle/>
          <a:p>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9.2.1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表型值的线性</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分解</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§9.2.2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多环境表型数据的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方差分析</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§9.2.3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多环境基因型值和广义遗传力的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估计</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§9.2.4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异质误差方差条件下的最优无偏</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线性估计</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§9.2.5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评价基因型的适宜环境数和重复</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数</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68811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9632" y="260648"/>
            <a:ext cx="6696744" cy="720080"/>
          </a:xfrm>
        </p:spPr>
        <p:txBody>
          <a:bodyPr>
            <a:normAutofit fontScale="90000"/>
          </a:bodyPr>
          <a:lstStyle/>
          <a:p>
            <a:r>
              <a:rPr lang="zh-CN" altLang="zh-CN" b="1" dirty="0" smtClean="0">
                <a:latin typeface="黑体" panose="02010609060101010101" pitchFamily="49" charset="-122"/>
                <a:ea typeface="黑体" panose="02010609060101010101" pitchFamily="49" charset="-122"/>
              </a:rPr>
              <a:t>表型的</a:t>
            </a:r>
            <a:r>
              <a:rPr lang="zh-CN" altLang="en-US" b="1" dirty="0" smtClean="0">
                <a:latin typeface="黑体" panose="02010609060101010101" pitchFamily="49" charset="-122"/>
                <a:ea typeface="黑体" panose="02010609060101010101" pitchFamily="49" charset="-122"/>
              </a:rPr>
              <a:t>分布</a:t>
            </a:r>
            <a:endParaRPr lang="zh-CN" altLang="en-US"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611560" y="1052736"/>
            <a:ext cx="7992888" cy="3240359"/>
          </a:xfrm>
        </p:spPr>
        <p:txBody>
          <a:bodyPr>
            <a:norm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假定对</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g</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个基因型在</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个环境条件下开展表型鉴定试验，每个环境设置</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次重复</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 </a:t>
            </a:r>
            <a:r>
              <a:rPr lang="el-GR" altLang="zh-CN" sz="2800" dirty="0" smtClean="0">
                <a:latin typeface="Times New Roman" panose="02020603050405020304" pitchFamily="18" charset="0"/>
                <a:ea typeface="黑体" panose="02010609060101010101" pitchFamily="49" charset="-122"/>
                <a:cs typeface="Times New Roman" panose="02020603050405020304" pitchFamily="18" charset="0"/>
              </a:rPr>
              <a:t>μ</a:t>
            </a:r>
            <a:r>
              <a:rPr lang="en-US" altLang="zh-CN" sz="2800" i="1" baseline="-25000" dirty="0" err="1" smtClean="0">
                <a:latin typeface="Times New Roman" panose="02020603050405020304" pitchFamily="18" charset="0"/>
                <a:ea typeface="黑体" panose="02010609060101010101" pitchFamily="49" charset="-122"/>
                <a:cs typeface="Times New Roman" panose="02020603050405020304" pitchFamily="18" charset="0"/>
              </a:rPr>
              <a:t>ij</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个基因型在第</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个环境下的平均表现，是一个待估计的未知参数</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观测误差服从均值是</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、方差</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2800"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正态分布、且相互独立的假定下，第</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个基因型在第</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个环境下的第</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k</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个表型值</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y</a:t>
            </a:r>
            <a:r>
              <a:rPr lang="en-US" altLang="zh-CN" sz="2800" i="1" baseline="-25000" dirty="0" err="1">
                <a:latin typeface="Times New Roman" panose="02020603050405020304" pitchFamily="18" charset="0"/>
                <a:ea typeface="黑体" panose="02010609060101010101" pitchFamily="49" charset="-122"/>
                <a:cs typeface="Times New Roman" panose="02020603050405020304" pitchFamily="18" charset="0"/>
              </a:rPr>
              <a:t>ijk</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服从</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下面</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正态分布。</a:t>
            </a:r>
          </a:p>
        </p:txBody>
      </p:sp>
      <p:graphicFrame>
        <p:nvGraphicFramePr>
          <p:cNvPr id="4" name="对象 3"/>
          <p:cNvGraphicFramePr>
            <a:graphicFrameLocks noChangeAspect="1"/>
          </p:cNvGraphicFramePr>
          <p:nvPr>
            <p:extLst>
              <p:ext uri="{D42A27DB-BD31-4B8C-83A1-F6EECF244321}">
                <p14:modId xmlns:p14="http://schemas.microsoft.com/office/powerpoint/2010/main" val="1721767041"/>
              </p:ext>
            </p:extLst>
          </p:nvPr>
        </p:nvGraphicFramePr>
        <p:xfrm>
          <a:off x="1043608" y="4293096"/>
          <a:ext cx="2753780" cy="692696"/>
        </p:xfrm>
        <a:graphic>
          <a:graphicData uri="http://schemas.openxmlformats.org/presentationml/2006/ole">
            <mc:AlternateContent xmlns:mc="http://schemas.openxmlformats.org/markup-compatibility/2006">
              <mc:Choice xmlns:v="urn:schemas-microsoft-com:vml" Requires="v">
                <p:oleObj spid="_x0000_s28699" name="公式" r:id="rId3" imgW="1040948" imgH="253890" progId="Equation.3">
                  <p:embed/>
                </p:oleObj>
              </mc:Choice>
              <mc:Fallback>
                <p:oleObj name="公式" r:id="rId3" imgW="1040948" imgH="25389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293096"/>
                        <a:ext cx="2753780" cy="692696"/>
                      </a:xfrm>
                      <a:prstGeom prst="rect">
                        <a:avLst/>
                      </a:prstGeom>
                      <a:noFill/>
                    </p:spPr>
                  </p:pic>
                </p:oleObj>
              </mc:Fallback>
            </mc:AlternateContent>
          </a:graphicData>
        </a:graphic>
      </p:graphicFrame>
      <p:sp>
        <p:nvSpPr>
          <p:cNvPr id="5" name="矩形 4"/>
          <p:cNvSpPr/>
          <p:nvPr/>
        </p:nvSpPr>
        <p:spPr>
          <a:xfrm>
            <a:off x="971600" y="5110644"/>
            <a:ext cx="5755102" cy="523220"/>
          </a:xfrm>
          <a:prstGeom prst="rect">
            <a:avLst/>
          </a:prstGeom>
        </p:spPr>
        <p:txBody>
          <a:bodyPr wrap="none">
            <a:sp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其中</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i</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g</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j</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r</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12782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720080"/>
          </a:xfrm>
        </p:spPr>
        <p:txBody>
          <a:bodyPr>
            <a:no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总平均、基因型平均和环境平均</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611560" y="1124744"/>
            <a:ext cx="7859216" cy="4205064"/>
          </a:xfrm>
        </p:spPr>
        <p:txBody>
          <a:bodyPr>
            <a:normAutofit/>
          </a:bodyPr>
          <a:lstStyle/>
          <a:p>
            <a:r>
              <a:rPr lang="en-US" altLang="zh-CN" i="1" dirty="0">
                <a:latin typeface="Times New Roman" panose="02020603050405020304" pitchFamily="18" charset="0"/>
                <a:ea typeface="黑体" panose="02010609060101010101" pitchFamily="49" charset="-122"/>
                <a:cs typeface="Times New Roman" panose="02020603050405020304" pitchFamily="18" charset="0"/>
              </a:rPr>
              <a:t>g</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个基因型在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个环境下的总平均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表现</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a:latin typeface="Times New Roman" panose="02020603050405020304" pitchFamily="18" charset="0"/>
                <a:ea typeface="黑体" panose="02010609060101010101" pitchFamily="49" charset="-122"/>
                <a:cs typeface="Times New Roman" panose="02020603050405020304" pitchFamily="18" charset="0"/>
              </a:rPr>
              <a:t>单个基因型在环境间的平均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表现</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a:latin typeface="Times New Roman" panose="02020603050405020304" pitchFamily="18" charset="0"/>
                <a:ea typeface="黑体" panose="02010609060101010101" pitchFamily="49" charset="-122"/>
                <a:cs typeface="Times New Roman" panose="02020603050405020304" pitchFamily="18" charset="0"/>
              </a:rPr>
              <a:t>单个环境的平均表现</a:t>
            </a:r>
          </a:p>
        </p:txBody>
      </p:sp>
      <p:graphicFrame>
        <p:nvGraphicFramePr>
          <p:cNvPr id="7" name="对象 6"/>
          <p:cNvGraphicFramePr>
            <a:graphicFrameLocks noChangeAspect="1"/>
          </p:cNvGraphicFramePr>
          <p:nvPr>
            <p:extLst>
              <p:ext uri="{D42A27DB-BD31-4B8C-83A1-F6EECF244321}">
                <p14:modId xmlns:p14="http://schemas.microsoft.com/office/powerpoint/2010/main" val="475108070"/>
              </p:ext>
            </p:extLst>
          </p:nvPr>
        </p:nvGraphicFramePr>
        <p:xfrm>
          <a:off x="1046018" y="1729408"/>
          <a:ext cx="2229838" cy="1008112"/>
        </p:xfrm>
        <a:graphic>
          <a:graphicData uri="http://schemas.openxmlformats.org/presentationml/2006/ole">
            <mc:AlternateContent xmlns:mc="http://schemas.openxmlformats.org/markup-compatibility/2006">
              <mc:Choice xmlns:v="urn:schemas-microsoft-com:vml" Requires="v">
                <p:oleObj spid="_x0000_s29772" name="公式" r:id="rId3" imgW="927100" imgH="431800" progId="Equation.3">
                  <p:embed/>
                </p:oleObj>
              </mc:Choice>
              <mc:Fallback>
                <p:oleObj name="公式" r:id="rId3" imgW="9271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018" y="1729408"/>
                        <a:ext cx="2229838" cy="1008112"/>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39447699"/>
              </p:ext>
            </p:extLst>
          </p:nvPr>
        </p:nvGraphicFramePr>
        <p:xfrm>
          <a:off x="1043608" y="3556992"/>
          <a:ext cx="1999441" cy="1052736"/>
        </p:xfrm>
        <a:graphic>
          <a:graphicData uri="http://schemas.openxmlformats.org/presentationml/2006/ole">
            <mc:AlternateContent xmlns:mc="http://schemas.openxmlformats.org/markup-compatibility/2006">
              <mc:Choice xmlns:v="urn:schemas-microsoft-com:vml" Requires="v">
                <p:oleObj spid="_x0000_s29773" name="公式" r:id="rId5" imgW="812447" imgH="431613" progId="Equation.3">
                  <p:embed/>
                </p:oleObj>
              </mc:Choice>
              <mc:Fallback>
                <p:oleObj name="公式" r:id="rId5" imgW="812447" imgH="43161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3556992"/>
                        <a:ext cx="1999441" cy="1052736"/>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120685587"/>
              </p:ext>
            </p:extLst>
          </p:nvPr>
        </p:nvGraphicFramePr>
        <p:xfrm>
          <a:off x="1043608" y="5213176"/>
          <a:ext cx="2179828" cy="1052736"/>
        </p:xfrm>
        <a:graphic>
          <a:graphicData uri="http://schemas.openxmlformats.org/presentationml/2006/ole">
            <mc:AlternateContent xmlns:mc="http://schemas.openxmlformats.org/markup-compatibility/2006">
              <mc:Choice xmlns:v="urn:schemas-microsoft-com:vml" Requires="v">
                <p:oleObj spid="_x0000_s29774" name="公式" r:id="rId7" imgW="876300" imgH="419100" progId="Equation.3">
                  <p:embed/>
                </p:oleObj>
              </mc:Choice>
              <mc:Fallback>
                <p:oleObj name="公式" r:id="rId7" imgW="876300" imgH="4191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5213176"/>
                        <a:ext cx="2179828" cy="1052736"/>
                      </a:xfrm>
                      <a:prstGeom prst="rect">
                        <a:avLst/>
                      </a:prstGeom>
                      <a:noFill/>
                    </p:spPr>
                  </p:pic>
                </p:oleObj>
              </mc:Fallback>
            </mc:AlternateContent>
          </a:graphicData>
        </a:graphic>
      </p:graphicFrame>
    </p:spTree>
    <p:extLst>
      <p:ext uri="{BB962C8B-B14F-4D97-AF65-F5344CB8AC3E}">
        <p14:creationId xmlns:p14="http://schemas.microsoft.com/office/powerpoint/2010/main" val="2789699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基因型效应、环境效应和互作效应</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683568" y="1412776"/>
            <a:ext cx="7128792" cy="4525963"/>
          </a:xfrm>
        </p:spPr>
        <p:txBody>
          <a:bodyPr>
            <a:normAutofit/>
          </a:bodyPr>
          <a:lstStyle/>
          <a:p>
            <a:r>
              <a:rPr lang="zh-CN" altLang="en-US" dirty="0">
                <a:latin typeface="Times New Roman" panose="02020603050405020304" pitchFamily="18" charset="0"/>
                <a:ea typeface="黑体" panose="02010609060101010101" pitchFamily="49" charset="-122"/>
                <a:cs typeface="Times New Roman" panose="02020603050405020304" pitchFamily="18" charset="0"/>
              </a:rPr>
              <a:t>基因型</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效应</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环境效应</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a:latin typeface="Times New Roman" panose="02020603050405020304" pitchFamily="18" charset="0"/>
                <a:ea typeface="黑体" panose="02010609060101010101" pitchFamily="49" charset="-122"/>
                <a:cs typeface="Times New Roman" panose="02020603050405020304" pitchFamily="18" charset="0"/>
              </a:rPr>
              <a:t>互</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作效应</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810519954"/>
              </p:ext>
            </p:extLst>
          </p:nvPr>
        </p:nvGraphicFramePr>
        <p:xfrm>
          <a:off x="3780775" y="1412776"/>
          <a:ext cx="3069756" cy="775245"/>
        </p:xfrm>
        <a:graphic>
          <a:graphicData uri="http://schemas.openxmlformats.org/presentationml/2006/ole">
            <mc:AlternateContent xmlns:mc="http://schemas.openxmlformats.org/markup-compatibility/2006">
              <mc:Choice xmlns:v="urn:schemas-microsoft-com:vml" Requires="v">
                <p:oleObj spid="_x0000_s30793" name="公式" r:id="rId3" imgW="939800" imgH="228600" progId="Equation.3">
                  <p:embed/>
                </p:oleObj>
              </mc:Choice>
              <mc:Fallback>
                <p:oleObj name="公式" r:id="rId3" imgW="9398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775" y="1412776"/>
                        <a:ext cx="3069756" cy="775245"/>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877999287"/>
              </p:ext>
            </p:extLst>
          </p:nvPr>
        </p:nvGraphicFramePr>
        <p:xfrm>
          <a:off x="3779912" y="2564904"/>
          <a:ext cx="3058062" cy="792088"/>
        </p:xfrm>
        <a:graphic>
          <a:graphicData uri="http://schemas.openxmlformats.org/presentationml/2006/ole">
            <mc:AlternateContent xmlns:mc="http://schemas.openxmlformats.org/markup-compatibility/2006">
              <mc:Choice xmlns:v="urn:schemas-microsoft-com:vml" Requires="v">
                <p:oleObj spid="_x0000_s30794" name="公式" r:id="rId5" imgW="990170" imgH="241195" progId="Equation.3">
                  <p:embed/>
                </p:oleObj>
              </mc:Choice>
              <mc:Fallback>
                <p:oleObj name="公式" r:id="rId5" imgW="990170" imgH="24119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2564904"/>
                        <a:ext cx="3058062" cy="792088"/>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076853430"/>
              </p:ext>
            </p:extLst>
          </p:nvPr>
        </p:nvGraphicFramePr>
        <p:xfrm>
          <a:off x="3419872" y="3717032"/>
          <a:ext cx="5148573" cy="792088"/>
        </p:xfrm>
        <a:graphic>
          <a:graphicData uri="http://schemas.openxmlformats.org/presentationml/2006/ole">
            <mc:AlternateContent xmlns:mc="http://schemas.openxmlformats.org/markup-compatibility/2006">
              <mc:Choice xmlns:v="urn:schemas-microsoft-com:vml" Requires="v">
                <p:oleObj spid="_x0000_s30795" name="公式" r:id="rId7" imgW="1612900" imgH="241300" progId="Equation.3">
                  <p:embed/>
                </p:oleObj>
              </mc:Choice>
              <mc:Fallback>
                <p:oleObj name="公式" r:id="rId7" imgW="1612900" imgH="2413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3717032"/>
                        <a:ext cx="5148573" cy="792088"/>
                      </a:xfrm>
                      <a:prstGeom prst="rect">
                        <a:avLst/>
                      </a:prstGeom>
                      <a:noFill/>
                    </p:spPr>
                  </p:pic>
                </p:oleObj>
              </mc:Fallback>
            </mc:AlternateContent>
          </a:graphicData>
        </a:graphic>
      </p:graphicFrame>
    </p:spTree>
    <p:extLst>
      <p:ext uri="{BB962C8B-B14F-4D97-AF65-F5344CB8AC3E}">
        <p14:creationId xmlns:p14="http://schemas.microsoft.com/office/powerpoint/2010/main" val="1714092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基因型值和表型值的线性分解模型</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457200" y="1340768"/>
            <a:ext cx="8229600" cy="4525963"/>
          </a:xfrm>
        </p:spPr>
        <p:txBody>
          <a:bodyPr>
            <a:normAutofit/>
          </a:bodyPr>
          <a:lstStyle/>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基因型值的</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线性分解</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模型</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表型</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值的线性分解模型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721497873"/>
              </p:ext>
            </p:extLst>
          </p:nvPr>
        </p:nvGraphicFramePr>
        <p:xfrm>
          <a:off x="899592" y="2089448"/>
          <a:ext cx="4375384" cy="692696"/>
        </p:xfrm>
        <a:graphic>
          <a:graphicData uri="http://schemas.openxmlformats.org/presentationml/2006/ole">
            <mc:AlternateContent xmlns:mc="http://schemas.openxmlformats.org/markup-compatibility/2006">
              <mc:Choice xmlns:v="urn:schemas-microsoft-com:vml" Requires="v">
                <p:oleObj spid="_x0000_s31791" name="公式" r:id="rId3" imgW="1536700" imgH="241300" progId="Equation.3">
                  <p:embed/>
                </p:oleObj>
              </mc:Choice>
              <mc:Fallback>
                <p:oleObj name="公式" r:id="rId3" imgW="15367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089448"/>
                        <a:ext cx="4375384" cy="692696"/>
                      </a:xfrm>
                      <a:prstGeom prst="rect">
                        <a:avLst/>
                      </a:prstGeom>
                      <a:noFill/>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831887918"/>
              </p:ext>
            </p:extLst>
          </p:nvPr>
        </p:nvGraphicFramePr>
        <p:xfrm>
          <a:off x="827584" y="3961656"/>
          <a:ext cx="6411157" cy="620688"/>
        </p:xfrm>
        <a:graphic>
          <a:graphicData uri="http://schemas.openxmlformats.org/presentationml/2006/ole">
            <mc:AlternateContent xmlns:mc="http://schemas.openxmlformats.org/markup-compatibility/2006">
              <mc:Choice xmlns:v="urn:schemas-microsoft-com:vml" Requires="v">
                <p:oleObj spid="_x0000_s31792" name="公式" r:id="rId5" imgW="2540000" imgH="241300" progId="Equation.3">
                  <p:embed/>
                </p:oleObj>
              </mc:Choice>
              <mc:Fallback>
                <p:oleObj name="公式" r:id="rId5" imgW="25400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3961656"/>
                        <a:ext cx="6411157" cy="620688"/>
                      </a:xfrm>
                      <a:prstGeom prst="rect">
                        <a:avLst/>
                      </a:prstGeom>
                      <a:noFill/>
                    </p:spPr>
                  </p:pic>
                </p:oleObj>
              </mc:Fallback>
            </mc:AlternateContent>
          </a:graphicData>
        </a:graphic>
      </p:graphicFrame>
    </p:spTree>
    <p:extLst>
      <p:ext uri="{BB962C8B-B14F-4D97-AF65-F5344CB8AC3E}">
        <p14:creationId xmlns:p14="http://schemas.microsoft.com/office/powerpoint/2010/main" val="31207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18654"/>
            <a:ext cx="8229600" cy="922114"/>
          </a:xfrm>
        </p:spPr>
        <p:txBody>
          <a:bodyPr/>
          <a:lstStyle/>
          <a:p>
            <a:r>
              <a:rPr lang="zh-CN" altLang="en-US" b="1" dirty="0">
                <a:latin typeface="黑体" panose="02010609060101010101" pitchFamily="49" charset="-122"/>
                <a:ea typeface="黑体" panose="02010609060101010101" pitchFamily="49" charset="-122"/>
              </a:rPr>
              <a:t>本章的主要内容</a:t>
            </a:r>
            <a:endParaRPr lang="zh-CN" altLang="en-US" dirty="0"/>
          </a:p>
        </p:txBody>
      </p:sp>
      <p:sp>
        <p:nvSpPr>
          <p:cNvPr id="6" name="内容占位符 5"/>
          <p:cNvSpPr>
            <a:spLocks noGrp="1"/>
          </p:cNvSpPr>
          <p:nvPr>
            <p:ph idx="1"/>
          </p:nvPr>
        </p:nvSpPr>
        <p:spPr>
          <a:xfrm>
            <a:off x="899592" y="1484784"/>
            <a:ext cx="7416824" cy="3096343"/>
          </a:xfrm>
        </p:spPr>
        <p:txBody>
          <a:bodyPr>
            <a:normAutofit/>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§9.1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宏环境、微环境和目标环境</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群体</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9.2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多环境表型鉴定试验的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方差分析</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9.3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基因型的环境</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稳定性分析</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附：</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关联分析的丢失遗传力现象</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782308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遗传方差、环境方差和互作方差</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827584" y="1556793"/>
            <a:ext cx="2952328" cy="3816424"/>
          </a:xfrm>
        </p:spPr>
        <p:txBody>
          <a:bodyPr>
            <a:normAutofit/>
          </a:bodyPr>
          <a:lstStyle/>
          <a:p>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遗传方差</a:t>
            </a:r>
            <a:endPar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环境方差</a:t>
            </a:r>
            <a:endPar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互</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作方差</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886779177"/>
              </p:ext>
            </p:extLst>
          </p:nvPr>
        </p:nvGraphicFramePr>
        <p:xfrm>
          <a:off x="3602618" y="1412776"/>
          <a:ext cx="2555880" cy="1008112"/>
        </p:xfrm>
        <a:graphic>
          <a:graphicData uri="http://schemas.openxmlformats.org/presentationml/2006/ole">
            <mc:AlternateContent xmlns:mc="http://schemas.openxmlformats.org/markup-compatibility/2006">
              <mc:Choice xmlns:v="urn:schemas-microsoft-com:vml" Requires="v">
                <p:oleObj spid="_x0000_s32841" name="公式" r:id="rId3" imgW="1079500" imgH="419100" progId="Equation.3">
                  <p:embed/>
                </p:oleObj>
              </mc:Choice>
              <mc:Fallback>
                <p:oleObj name="公式" r:id="rId3" imgW="10795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618" y="1412776"/>
                        <a:ext cx="2555880" cy="1008112"/>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188322443"/>
              </p:ext>
            </p:extLst>
          </p:nvPr>
        </p:nvGraphicFramePr>
        <p:xfrm>
          <a:off x="3563888" y="2724241"/>
          <a:ext cx="2520280" cy="1064799"/>
        </p:xfrm>
        <a:graphic>
          <a:graphicData uri="http://schemas.openxmlformats.org/presentationml/2006/ole">
            <mc:AlternateContent xmlns:mc="http://schemas.openxmlformats.org/markup-compatibility/2006">
              <mc:Choice xmlns:v="urn:schemas-microsoft-com:vml" Requires="v">
                <p:oleObj spid="_x0000_s32842" name="公式" r:id="rId5" imgW="1040948" imgH="431613" progId="Equation.3">
                  <p:embed/>
                </p:oleObj>
              </mc:Choice>
              <mc:Fallback>
                <p:oleObj name="公式" r:id="rId5" imgW="1040948" imgH="43161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724241"/>
                        <a:ext cx="2520280" cy="1064799"/>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68894460"/>
              </p:ext>
            </p:extLst>
          </p:nvPr>
        </p:nvGraphicFramePr>
        <p:xfrm>
          <a:off x="3419872" y="4077072"/>
          <a:ext cx="4215579" cy="1080120"/>
        </p:xfrm>
        <a:graphic>
          <a:graphicData uri="http://schemas.openxmlformats.org/presentationml/2006/ole">
            <mc:AlternateContent xmlns:mc="http://schemas.openxmlformats.org/markup-compatibility/2006">
              <mc:Choice xmlns:v="urn:schemas-microsoft-com:vml" Requires="v">
                <p:oleObj spid="_x0000_s32843" name="公式" r:id="rId7" imgW="1701800" imgH="431800" progId="Equation.3">
                  <p:embed/>
                </p:oleObj>
              </mc:Choice>
              <mc:Fallback>
                <p:oleObj name="公式" r:id="rId7" imgW="1701800" imgH="4318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4077072"/>
                        <a:ext cx="4215579" cy="1080120"/>
                      </a:xfrm>
                      <a:prstGeom prst="rect">
                        <a:avLst/>
                      </a:prstGeom>
                      <a:noFill/>
                    </p:spPr>
                  </p:pic>
                </p:oleObj>
              </mc:Fallback>
            </mc:AlternateContent>
          </a:graphicData>
        </a:graphic>
      </p:graphicFrame>
    </p:spTree>
    <p:extLst>
      <p:ext uri="{BB962C8B-B14F-4D97-AF65-F5344CB8AC3E}">
        <p14:creationId xmlns:p14="http://schemas.microsoft.com/office/powerpoint/2010/main" val="3636739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46646"/>
            <a:ext cx="8229600" cy="850106"/>
          </a:xfrm>
        </p:spPr>
        <p:txBody>
          <a:bodyPr>
            <a:no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完全随机区组的多环境表型数据</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467544" y="1268760"/>
            <a:ext cx="8075240" cy="4968552"/>
          </a:xfrm>
        </p:spPr>
        <p:txBody>
          <a:bodyPr>
            <a:norm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如果每个环境下，田间试验均采用完全随机区组设计，并且区组之间有显著的差异，线性模型公式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9.7</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中还应该包含区组的效应，</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利用</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这一</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模型时</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要特别注意，每个环境都包含</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个区组效应，整个试验共包含</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re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个区组。因此，</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模型中共</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包含</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re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个区组效应，区组可以看作是嵌套在每个环境中。因此，区组的效应也有</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re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个，而不是</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个，区组效应一般</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用</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sz="2800" i="1" baseline="-25000"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baseline="-25000" dirty="0" smtClean="0">
                <a:latin typeface="Times New Roman" panose="02020603050405020304" pitchFamily="18" charset="0"/>
                <a:ea typeface="黑体" panose="02010609060101010101" pitchFamily="49" charset="-122"/>
                <a:cs typeface="Times New Roman" panose="02020603050405020304" pitchFamily="18" charset="0"/>
              </a:rPr>
              <a:t>j</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而</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不是</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sz="2800" i="1" baseline="-25000" dirty="0" smtClean="0">
                <a:latin typeface="Times New Roman" panose="02020603050405020304" pitchFamily="18" charset="0"/>
                <a:ea typeface="黑体" panose="02010609060101010101" pitchFamily="49" charset="-122"/>
                <a:cs typeface="Times New Roman" panose="02020603050405020304" pitchFamily="18" charset="0"/>
              </a:rPr>
              <a:t>k</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794902915"/>
              </p:ext>
            </p:extLst>
          </p:nvPr>
        </p:nvGraphicFramePr>
        <p:xfrm>
          <a:off x="251520" y="2780928"/>
          <a:ext cx="8621819" cy="648072"/>
        </p:xfrm>
        <a:graphic>
          <a:graphicData uri="http://schemas.openxmlformats.org/presentationml/2006/ole">
            <mc:AlternateContent xmlns:mc="http://schemas.openxmlformats.org/markup-compatibility/2006">
              <mc:Choice xmlns:v="urn:schemas-microsoft-com:vml" Requires="v">
                <p:oleObj spid="_x0000_s33817" name="公式" r:id="rId3" imgW="3289300" imgH="241300" progId="Equation.3">
                  <p:embed/>
                </p:oleObj>
              </mc:Choice>
              <mc:Fallback>
                <p:oleObj name="公式" r:id="rId3" imgW="32893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780928"/>
                        <a:ext cx="8621819" cy="648072"/>
                      </a:xfrm>
                      <a:prstGeom prst="rect">
                        <a:avLst/>
                      </a:prstGeom>
                      <a:noFill/>
                    </p:spPr>
                  </p:pic>
                </p:oleObj>
              </mc:Fallback>
            </mc:AlternateContent>
          </a:graphicData>
        </a:graphic>
      </p:graphicFrame>
    </p:spTree>
    <p:extLst>
      <p:ext uri="{BB962C8B-B14F-4D97-AF65-F5344CB8AC3E}">
        <p14:creationId xmlns:p14="http://schemas.microsoft.com/office/powerpoint/2010/main" val="172694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8712968" cy="720080"/>
          </a:xfrm>
        </p:spPr>
        <p:txBody>
          <a:bodyPr>
            <a:noAutofit/>
          </a:bodyPr>
          <a:lstStyle/>
          <a:p>
            <a:r>
              <a:rPr lang="zh-CN" altLang="en-US" sz="4000" b="1" dirty="0" smtClean="0">
                <a:latin typeface="黑体" panose="02010609060101010101" pitchFamily="49" charset="-122"/>
                <a:ea typeface="黑体" panose="02010609060101010101" pitchFamily="49" charset="-122"/>
              </a:rPr>
              <a:t>利用</a:t>
            </a:r>
            <a:r>
              <a:rPr lang="zh-CN" altLang="zh-CN" sz="4000" b="1" dirty="0" smtClean="0">
                <a:latin typeface="黑体" panose="02010609060101010101" pitchFamily="49" charset="-122"/>
                <a:ea typeface="黑体" panose="02010609060101010101" pitchFamily="49" charset="-122"/>
              </a:rPr>
              <a:t>表型</a:t>
            </a:r>
            <a:r>
              <a:rPr lang="zh-CN" altLang="zh-CN" sz="4000" b="1" dirty="0">
                <a:latin typeface="黑体" panose="02010609060101010101" pitchFamily="49" charset="-122"/>
                <a:ea typeface="黑体" panose="02010609060101010101" pitchFamily="49" charset="-122"/>
              </a:rPr>
              <a:t>数据</a:t>
            </a:r>
            <a:r>
              <a:rPr lang="zh-CN" altLang="zh-CN" sz="4000" b="1" dirty="0" smtClean="0">
                <a:latin typeface="黑体" panose="02010609060101010101" pitchFamily="49" charset="-122"/>
                <a:ea typeface="黑体" panose="02010609060101010101" pitchFamily="49" charset="-122"/>
              </a:rPr>
              <a:t>的</a:t>
            </a:r>
            <a:r>
              <a:rPr lang="zh-CN" altLang="en-US" sz="4000" b="1" dirty="0" smtClean="0">
                <a:latin typeface="黑体" panose="02010609060101010101" pitchFamily="49" charset="-122"/>
                <a:ea typeface="黑体" panose="02010609060101010101" pitchFamily="49" charset="-122"/>
              </a:rPr>
              <a:t>平均数估计各种效应</a:t>
            </a:r>
            <a:endParaRPr lang="zh-CN" altLang="en-US"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457200" y="1124744"/>
            <a:ext cx="8507288" cy="4525963"/>
          </a:xfrm>
        </p:spPr>
        <p:txBody>
          <a:bodyPr>
            <a:noAutofit/>
          </a:bodyPr>
          <a:lstStyle/>
          <a:p>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利用重复平均数估计基因型</a:t>
            </a:r>
            <a:r>
              <a:rPr lang="en-US" altLang="zh-CN" sz="3000" i="1" dirty="0" err="1" smtClean="0">
                <a:latin typeface="Times New Roman" panose="02020603050405020304" pitchFamily="18" charset="0"/>
                <a:ea typeface="黑体" panose="02010609060101010101" pitchFamily="49" charset="-122"/>
                <a:cs typeface="Times New Roman" panose="02020603050405020304" pitchFamily="18" charset="0"/>
              </a:rPr>
              <a:t>i</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在环境</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j</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的平均表现</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利用总平均数估计总平均</a:t>
            </a: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表现</a:t>
            </a:r>
            <a:endParaRPr lang="en-US" altLang="zh-CN" sz="30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利用基因型</a:t>
            </a:r>
            <a:r>
              <a:rPr lang="en-US" altLang="zh-CN" sz="3000" i="1" dirty="0" err="1" smtClean="0">
                <a:latin typeface="Times New Roman" panose="02020603050405020304" pitchFamily="18" charset="0"/>
                <a:ea typeface="黑体" panose="02010609060101010101" pitchFamily="49" charset="-122"/>
                <a:cs typeface="Times New Roman" panose="02020603050405020304" pitchFamily="18" charset="0"/>
              </a:rPr>
              <a:t>i</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的环境和重复</a:t>
            </a: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平均数</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估计遗传效应</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147763550"/>
              </p:ext>
            </p:extLst>
          </p:nvPr>
        </p:nvGraphicFramePr>
        <p:xfrm>
          <a:off x="971600" y="1690267"/>
          <a:ext cx="1966351" cy="1008112"/>
        </p:xfrm>
        <a:graphic>
          <a:graphicData uri="http://schemas.openxmlformats.org/presentationml/2006/ole">
            <mc:AlternateContent xmlns:mc="http://schemas.openxmlformats.org/markup-compatibility/2006">
              <mc:Choice xmlns:v="urn:schemas-microsoft-com:vml" Requires="v">
                <p:oleObj spid="_x0000_s35973" name="公式" r:id="rId3" imgW="863225" imgH="418918" progId="Equation.3">
                  <p:embed/>
                </p:oleObj>
              </mc:Choice>
              <mc:Fallback>
                <p:oleObj name="公式" r:id="rId3" imgW="863225" imgH="41891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90267"/>
                        <a:ext cx="1966351" cy="1008112"/>
                      </a:xfrm>
                      <a:prstGeom prst="rect">
                        <a:avLst/>
                      </a:prstGeom>
                      <a:noFill/>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435713531"/>
              </p:ext>
            </p:extLst>
          </p:nvPr>
        </p:nvGraphicFramePr>
        <p:xfrm>
          <a:off x="3737981" y="1834283"/>
          <a:ext cx="1554099" cy="720080"/>
        </p:xfrm>
        <a:graphic>
          <a:graphicData uri="http://schemas.openxmlformats.org/presentationml/2006/ole">
            <mc:AlternateContent xmlns:mc="http://schemas.openxmlformats.org/markup-compatibility/2006">
              <mc:Choice xmlns:v="urn:schemas-microsoft-com:vml" Requires="v">
                <p:oleObj spid="_x0000_s35974" name="公式" r:id="rId5" imgW="533169" imgH="241195" progId="Equation.3">
                  <p:embed/>
                </p:oleObj>
              </mc:Choice>
              <mc:Fallback>
                <p:oleObj name="公式" r:id="rId5" imgW="533169"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7981" y="1834283"/>
                        <a:ext cx="1554099" cy="720080"/>
                      </a:xfrm>
                      <a:prstGeom prst="rect">
                        <a:avLst/>
                      </a:prstGeom>
                      <a:noFill/>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4044445086"/>
              </p:ext>
            </p:extLst>
          </p:nvPr>
        </p:nvGraphicFramePr>
        <p:xfrm>
          <a:off x="899592" y="3346451"/>
          <a:ext cx="2317258" cy="1008112"/>
        </p:xfrm>
        <a:graphic>
          <a:graphicData uri="http://schemas.openxmlformats.org/presentationml/2006/ole">
            <mc:AlternateContent xmlns:mc="http://schemas.openxmlformats.org/markup-compatibility/2006">
              <mc:Choice xmlns:v="urn:schemas-microsoft-com:vml" Requires="v">
                <p:oleObj spid="_x0000_s35975" name="公式" r:id="rId7" imgW="1040948" imgH="431613" progId="Equation.3">
                  <p:embed/>
                </p:oleObj>
              </mc:Choice>
              <mc:Fallback>
                <p:oleObj name="公式" r:id="rId7" imgW="1040948"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3346451"/>
                        <a:ext cx="2317258" cy="1008112"/>
                      </a:xfrm>
                      <a:prstGeom prst="rect">
                        <a:avLst/>
                      </a:prstGeom>
                      <a:noFill/>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065737441"/>
              </p:ext>
            </p:extLst>
          </p:nvPr>
        </p:nvGraphicFramePr>
        <p:xfrm>
          <a:off x="3751554" y="3589859"/>
          <a:ext cx="1540526" cy="548680"/>
        </p:xfrm>
        <a:graphic>
          <a:graphicData uri="http://schemas.openxmlformats.org/presentationml/2006/ole">
            <mc:AlternateContent xmlns:mc="http://schemas.openxmlformats.org/markup-compatibility/2006">
              <mc:Choice xmlns:v="urn:schemas-microsoft-com:vml" Requires="v">
                <p:oleObj spid="_x0000_s35976" name="公式" r:id="rId9" imgW="571252" imgH="190417" progId="Equation.3">
                  <p:embed/>
                </p:oleObj>
              </mc:Choice>
              <mc:Fallback>
                <p:oleObj name="公式" r:id="rId9" imgW="571252" imgH="19041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1554" y="3589859"/>
                        <a:ext cx="1540526" cy="548680"/>
                      </a:xfrm>
                      <a:prstGeom prst="rect">
                        <a:avLst/>
                      </a:prstGeom>
                      <a:noFill/>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635480812"/>
              </p:ext>
            </p:extLst>
          </p:nvPr>
        </p:nvGraphicFramePr>
        <p:xfrm>
          <a:off x="899592" y="5002635"/>
          <a:ext cx="2135238" cy="1008112"/>
        </p:xfrm>
        <a:graphic>
          <a:graphicData uri="http://schemas.openxmlformats.org/presentationml/2006/ole">
            <mc:AlternateContent xmlns:mc="http://schemas.openxmlformats.org/markup-compatibility/2006">
              <mc:Choice xmlns:v="urn:schemas-microsoft-com:vml" Requires="v">
                <p:oleObj spid="_x0000_s35977" name="公式" r:id="rId11" imgW="952087" imgH="431613" progId="Equation.3">
                  <p:embed/>
                </p:oleObj>
              </mc:Choice>
              <mc:Fallback>
                <p:oleObj name="公式" r:id="rId11" imgW="952087" imgH="4316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592" y="5002635"/>
                        <a:ext cx="2135238" cy="1008112"/>
                      </a:xfrm>
                      <a:prstGeom prst="rect">
                        <a:avLst/>
                      </a:prstGeom>
                      <a:noFill/>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216996771"/>
              </p:ext>
            </p:extLst>
          </p:nvPr>
        </p:nvGraphicFramePr>
        <p:xfrm>
          <a:off x="3707904" y="5207148"/>
          <a:ext cx="2304256" cy="659583"/>
        </p:xfrm>
        <a:graphic>
          <a:graphicData uri="http://schemas.openxmlformats.org/presentationml/2006/ole">
            <mc:AlternateContent xmlns:mc="http://schemas.openxmlformats.org/markup-compatibility/2006">
              <mc:Choice xmlns:v="urn:schemas-microsoft-com:vml" Requires="v">
                <p:oleObj spid="_x0000_s35978" name="公式" r:id="rId13" imgW="838200" imgH="228600" progId="Equation.3">
                  <p:embed/>
                </p:oleObj>
              </mc:Choice>
              <mc:Fallback>
                <p:oleObj name="公式" r:id="rId13" imgW="8382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7904" y="5207148"/>
                        <a:ext cx="2304256" cy="659583"/>
                      </a:xfrm>
                      <a:prstGeom prst="rect">
                        <a:avLst/>
                      </a:prstGeom>
                      <a:noFill/>
                    </p:spPr>
                  </p:pic>
                </p:oleObj>
              </mc:Fallback>
            </mc:AlternateContent>
          </a:graphicData>
        </a:graphic>
      </p:graphicFrame>
    </p:spTree>
    <p:extLst>
      <p:ext uri="{BB962C8B-B14F-4D97-AF65-F5344CB8AC3E}">
        <p14:creationId xmlns:p14="http://schemas.microsoft.com/office/powerpoint/2010/main" val="614432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8568952" cy="792088"/>
          </a:xfrm>
        </p:spPr>
        <p:txBody>
          <a:bodyPr>
            <a:noAutofit/>
          </a:bodyPr>
          <a:lstStyle/>
          <a:p>
            <a:r>
              <a:rPr lang="zh-CN" altLang="en-US" sz="4000" b="1" dirty="0" smtClean="0">
                <a:latin typeface="黑体" panose="02010609060101010101" pitchFamily="49" charset="-122"/>
                <a:ea typeface="黑体" panose="02010609060101010101" pitchFamily="49" charset="-122"/>
              </a:rPr>
              <a:t>利用</a:t>
            </a:r>
            <a:r>
              <a:rPr lang="zh-CN" altLang="zh-CN" sz="4000" b="1" dirty="0" smtClean="0">
                <a:latin typeface="黑体" panose="02010609060101010101" pitchFamily="49" charset="-122"/>
                <a:ea typeface="黑体" panose="02010609060101010101" pitchFamily="49" charset="-122"/>
              </a:rPr>
              <a:t>表型</a:t>
            </a:r>
            <a:r>
              <a:rPr lang="zh-CN" altLang="zh-CN" sz="4000" b="1" dirty="0">
                <a:latin typeface="黑体" panose="02010609060101010101" pitchFamily="49" charset="-122"/>
                <a:ea typeface="黑体" panose="02010609060101010101" pitchFamily="49" charset="-122"/>
              </a:rPr>
              <a:t>数据</a:t>
            </a:r>
            <a:r>
              <a:rPr lang="zh-CN" altLang="zh-CN" sz="4000" b="1" dirty="0" smtClean="0">
                <a:latin typeface="黑体" panose="02010609060101010101" pitchFamily="49" charset="-122"/>
                <a:ea typeface="黑体" panose="02010609060101010101" pitchFamily="49" charset="-122"/>
              </a:rPr>
              <a:t>的</a:t>
            </a:r>
            <a:r>
              <a:rPr lang="zh-CN" altLang="en-US" sz="4000" b="1" dirty="0" smtClean="0">
                <a:latin typeface="黑体" panose="02010609060101010101" pitchFamily="49" charset="-122"/>
                <a:ea typeface="黑体" panose="02010609060101010101" pitchFamily="49" charset="-122"/>
              </a:rPr>
              <a:t>平均数估计各种效应</a:t>
            </a:r>
            <a:endParaRPr lang="zh-CN" altLang="en-US"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514597" y="1124744"/>
            <a:ext cx="8017843" cy="4968552"/>
          </a:xfrm>
        </p:spPr>
        <p:txBody>
          <a:bodyPr>
            <a:noAutofit/>
          </a:bodyPr>
          <a:lstStyle/>
          <a:p>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利用环境</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j</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的基因型和</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重复平均数</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估计环境效应</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基因型和环境互作的估计</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说明：前面公式给出的</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其实</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是公式</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9.11</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中各种效应的最小二乘估计。严格地讲，一个参数和它的估计是有区别的，统计学中一般在一个参数的上方加以符号‘</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’表示这个参数的估计。</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如</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3085084781"/>
              </p:ext>
            </p:extLst>
          </p:nvPr>
        </p:nvGraphicFramePr>
        <p:xfrm>
          <a:off x="971600" y="1700808"/>
          <a:ext cx="2244375" cy="1052736"/>
        </p:xfrm>
        <a:graphic>
          <a:graphicData uri="http://schemas.openxmlformats.org/presentationml/2006/ole">
            <mc:AlternateContent xmlns:mc="http://schemas.openxmlformats.org/markup-compatibility/2006">
              <mc:Choice xmlns:v="urn:schemas-microsoft-com:vml" Requires="v">
                <p:oleObj spid="_x0000_s36979" name="公式" r:id="rId3" imgW="965200" imgH="431800" progId="Equation.3">
                  <p:embed/>
                </p:oleObj>
              </mc:Choice>
              <mc:Fallback>
                <p:oleObj name="公式" r:id="rId3" imgW="9652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700808"/>
                        <a:ext cx="2244375" cy="1052736"/>
                      </a:xfrm>
                      <a:prstGeom prst="rect">
                        <a:avLst/>
                      </a:prstGeom>
                      <a:noFill/>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406906145"/>
              </p:ext>
            </p:extLst>
          </p:nvPr>
        </p:nvGraphicFramePr>
        <p:xfrm>
          <a:off x="3779912" y="1844824"/>
          <a:ext cx="2515722" cy="720080"/>
        </p:xfrm>
        <a:graphic>
          <a:graphicData uri="http://schemas.openxmlformats.org/presentationml/2006/ole">
            <mc:AlternateContent xmlns:mc="http://schemas.openxmlformats.org/markup-compatibility/2006">
              <mc:Choice xmlns:v="urn:schemas-microsoft-com:vml" Requires="v">
                <p:oleObj spid="_x0000_s36980" name="公式" r:id="rId5" imgW="863225" imgH="241195" progId="Equation.3">
                  <p:embed/>
                </p:oleObj>
              </mc:Choice>
              <mc:Fallback>
                <p:oleObj name="公式" r:id="rId5" imgW="863225"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1844824"/>
                        <a:ext cx="2515722" cy="720080"/>
                      </a:xfrm>
                      <a:prstGeom prst="rect">
                        <a:avLst/>
                      </a:prstGeom>
                      <a:noFill/>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1347900171"/>
              </p:ext>
            </p:extLst>
          </p:nvPr>
        </p:nvGraphicFramePr>
        <p:xfrm>
          <a:off x="971600" y="3356992"/>
          <a:ext cx="7852519" cy="720080"/>
        </p:xfrm>
        <a:graphic>
          <a:graphicData uri="http://schemas.openxmlformats.org/presentationml/2006/ole">
            <mc:AlternateContent xmlns:mc="http://schemas.openxmlformats.org/markup-compatibility/2006">
              <mc:Choice xmlns:v="urn:schemas-microsoft-com:vml" Requires="v">
                <p:oleObj spid="_x0000_s36981" name="公式" r:id="rId7" imgW="2705100" imgH="241300" progId="Equation.3">
                  <p:embed/>
                </p:oleObj>
              </mc:Choice>
              <mc:Fallback>
                <p:oleObj name="公式" r:id="rId7" imgW="2705100" imgH="2413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3356992"/>
                        <a:ext cx="7852519" cy="720080"/>
                      </a:xfrm>
                      <a:prstGeom prst="rect">
                        <a:avLst/>
                      </a:prstGeom>
                      <a:noFill/>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325862772"/>
              </p:ext>
            </p:extLst>
          </p:nvPr>
        </p:nvGraphicFramePr>
        <p:xfrm>
          <a:off x="4067944" y="5373216"/>
          <a:ext cx="1368152" cy="624763"/>
        </p:xfrm>
        <a:graphic>
          <a:graphicData uri="http://schemas.openxmlformats.org/presentationml/2006/ole">
            <mc:AlternateContent xmlns:mc="http://schemas.openxmlformats.org/markup-compatibility/2006">
              <mc:Choice xmlns:v="urn:schemas-microsoft-com:vml" Requires="v">
                <p:oleObj spid="_x0000_s36982" name="公式" r:id="rId9" imgW="545863" imgH="241195" progId="Equation.3">
                  <p:embed/>
                </p:oleObj>
              </mc:Choice>
              <mc:Fallback>
                <p:oleObj name="公式" r:id="rId9" imgW="545863" imgH="241195"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944" y="5373216"/>
                        <a:ext cx="1368152" cy="624763"/>
                      </a:xfrm>
                      <a:prstGeom prst="rect">
                        <a:avLst/>
                      </a:prstGeom>
                      <a:noFill/>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3607113616"/>
              </p:ext>
            </p:extLst>
          </p:nvPr>
        </p:nvGraphicFramePr>
        <p:xfrm>
          <a:off x="5796136" y="5301208"/>
          <a:ext cx="2090803" cy="648072"/>
        </p:xfrm>
        <a:graphic>
          <a:graphicData uri="http://schemas.openxmlformats.org/presentationml/2006/ole">
            <mc:AlternateContent xmlns:mc="http://schemas.openxmlformats.org/markup-compatibility/2006">
              <mc:Choice xmlns:v="urn:schemas-microsoft-com:vml" Requires="v">
                <p:oleObj spid="_x0000_s36983" name="公式" r:id="rId11" imgW="850531" imgH="253890" progId="Equation.3">
                  <p:embed/>
                </p:oleObj>
              </mc:Choice>
              <mc:Fallback>
                <p:oleObj name="公式" r:id="rId11" imgW="850531" imgH="25389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136" y="5301208"/>
                        <a:ext cx="2090803" cy="648072"/>
                      </a:xfrm>
                      <a:prstGeom prst="rect">
                        <a:avLst/>
                      </a:prstGeom>
                      <a:noFill/>
                    </p:spPr>
                  </p:pic>
                </p:oleObj>
              </mc:Fallback>
            </mc:AlternateContent>
          </a:graphicData>
        </a:graphic>
      </p:graphicFrame>
    </p:spTree>
    <p:extLst>
      <p:ext uri="{BB962C8B-B14F-4D97-AF65-F5344CB8AC3E}">
        <p14:creationId xmlns:p14="http://schemas.microsoft.com/office/powerpoint/2010/main" val="2255806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60648"/>
            <a:ext cx="7992888" cy="1224136"/>
          </a:xfrm>
        </p:spPr>
        <p:txBody>
          <a:bodyPr>
            <a:noAutofit/>
          </a:bodyPr>
          <a:lstStyle/>
          <a:p>
            <a:r>
              <a:rPr lang="zh-CN" altLang="zh-CN" sz="3600" b="1" dirty="0">
                <a:latin typeface="黑体" panose="02010609060101010101" pitchFamily="49" charset="-122"/>
                <a:ea typeface="黑体" panose="02010609060101010101" pitchFamily="49" charset="-122"/>
              </a:rPr>
              <a:t>多环境重复表型观测值的</a:t>
            </a:r>
            <a:r>
              <a:rPr lang="zh-CN" altLang="zh-CN" sz="3600" b="1" dirty="0" smtClean="0">
                <a:latin typeface="黑体" panose="02010609060101010101" pitchFamily="49" charset="-122"/>
                <a:ea typeface="黑体" panose="02010609060101010101" pitchFamily="49" charset="-122"/>
              </a:rPr>
              <a:t>方差分析表</a:t>
            </a:r>
            <a:r>
              <a:rPr lang="en-US" altLang="zh-CN" sz="3600" b="1" dirty="0" smtClean="0">
                <a:latin typeface="黑体" panose="02010609060101010101" pitchFamily="49" charset="-122"/>
                <a:ea typeface="黑体" panose="02010609060101010101" pitchFamily="49" charset="-122"/>
              </a:rPr>
              <a:t/>
            </a:r>
            <a:br>
              <a:rPr lang="en-US" altLang="zh-CN" sz="3600" b="1" dirty="0" smtClean="0">
                <a:latin typeface="黑体" panose="02010609060101010101" pitchFamily="49" charset="-122"/>
                <a:ea typeface="黑体" panose="02010609060101010101" pitchFamily="49" charset="-122"/>
              </a:rPr>
            </a:br>
            <a:r>
              <a:rPr lang="zh-CN" altLang="zh-CN" sz="3600" b="1" dirty="0" smtClean="0">
                <a:latin typeface="黑体" panose="02010609060101010101" pitchFamily="49" charset="-122"/>
                <a:ea typeface="黑体" panose="02010609060101010101" pitchFamily="49" charset="-122"/>
              </a:rPr>
              <a:t>（</a:t>
            </a:r>
            <a:r>
              <a:rPr lang="zh-CN" altLang="zh-CN" sz="3600" b="1" dirty="0">
                <a:latin typeface="黑体" panose="02010609060101010101" pitchFamily="49" charset="-122"/>
                <a:ea typeface="黑体" panose="02010609060101010101" pitchFamily="49" charset="-122"/>
              </a:rPr>
              <a:t>不考虑区组效应）</a:t>
            </a:r>
            <a:endParaRPr lang="zh-CN" altLang="en-US" sz="3600" b="1"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3861173564"/>
              </p:ext>
            </p:extLst>
          </p:nvPr>
        </p:nvGraphicFramePr>
        <p:xfrm>
          <a:off x="179512" y="1700808"/>
          <a:ext cx="8712968" cy="4104456"/>
        </p:xfrm>
        <a:graphic>
          <a:graphicData uri="http://schemas.openxmlformats.org/drawingml/2006/table">
            <a:tbl>
              <a:tblPr firstRow="1" firstCol="1" bandRow="1">
                <a:tableStyleId>{5C22544A-7EE6-4342-B048-85BDC9FD1C3A}</a:tableStyleId>
              </a:tblPr>
              <a:tblGrid>
                <a:gridCol w="1800200"/>
                <a:gridCol w="1918335"/>
                <a:gridCol w="1297623"/>
                <a:gridCol w="1288098"/>
                <a:gridCol w="2408712"/>
              </a:tblGrid>
              <a:tr h="936104">
                <a:tc>
                  <a:txBody>
                    <a:bodyPr/>
                    <a:lstStyle/>
                    <a:p>
                      <a:pPr algn="l">
                        <a:spcAft>
                          <a:spcPts val="0"/>
                        </a:spcAft>
                      </a:pPr>
                      <a:r>
                        <a:rPr lang="zh-CN" sz="2800" kern="0" dirty="0">
                          <a:effectLst/>
                          <a:latin typeface="Times New Roman" panose="02020603050405020304" pitchFamily="18" charset="0"/>
                          <a:ea typeface="黑体" panose="02010609060101010101" pitchFamily="49" charset="-122"/>
                          <a:cs typeface="Times New Roman" panose="02020603050405020304" pitchFamily="18" charset="0"/>
                        </a:rPr>
                        <a:t>变异来源</a:t>
                      </a:r>
                      <a:endParaRPr lang="zh-CN" sz="28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自由度</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平方和</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均方</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期望均方（固定效应模型）</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76064">
                <a:tc>
                  <a:txBody>
                    <a:bodyPr/>
                    <a:lstStyle/>
                    <a:p>
                      <a:pPr algn="l">
                        <a:spcAft>
                          <a:spcPts val="0"/>
                        </a:spcAft>
                      </a:pPr>
                      <a:r>
                        <a:rPr lang="zh-CN" sz="2800" kern="0" dirty="0">
                          <a:effectLst/>
                          <a:latin typeface="Times New Roman" panose="02020603050405020304" pitchFamily="18" charset="0"/>
                          <a:ea typeface="黑体" panose="02010609060101010101" pitchFamily="49" charset="-122"/>
                          <a:cs typeface="Times New Roman" panose="02020603050405020304" pitchFamily="18" charset="0"/>
                        </a:rPr>
                        <a:t>基因型</a:t>
                      </a:r>
                      <a:endParaRPr lang="zh-CN" sz="28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i="1" kern="0" dirty="0">
                          <a:effectLst/>
                          <a:latin typeface="Times New Roman" panose="02020603050405020304" pitchFamily="18" charset="0"/>
                          <a:ea typeface="黑体" panose="02010609060101010101" pitchFamily="49" charset="-122"/>
                          <a:cs typeface="Times New Roman" panose="02020603050405020304" pitchFamily="18" charset="0"/>
                        </a:rPr>
                        <a:t>g</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-1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SS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G</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MS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G</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b="0" baseline="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i="1" kern="0" dirty="0" err="1"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er</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n-US"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G</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76064">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环境</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i="1" kern="0" dirty="0">
                          <a:effectLst/>
                          <a:latin typeface="Times New Roman" panose="02020603050405020304" pitchFamily="18" charset="0"/>
                          <a:ea typeface="黑体" panose="02010609060101010101" pitchFamily="49" charset="-122"/>
                          <a:cs typeface="Times New Roman" panose="02020603050405020304" pitchFamily="18" charset="0"/>
                        </a:rPr>
                        <a:t>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-1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SS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MS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 </a:t>
                      </a:r>
                      <a:r>
                        <a:rPr lang="zh-CN" altLang="en-US" sz="3200" b="0" baseline="3000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i="1"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gr</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n-US"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E</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en-US" sz="3200" b="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864096">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基因型与环境互作</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3200" b="0" i="1" kern="0" dirty="0">
                          <a:effectLst/>
                          <a:latin typeface="Times New Roman" panose="02020603050405020304" pitchFamily="18" charset="0"/>
                          <a:ea typeface="黑体" panose="02010609060101010101" pitchFamily="49" charset="-122"/>
                          <a:cs typeface="Times New Roman" panose="02020603050405020304" pitchFamily="18" charset="0"/>
                        </a:rPr>
                        <a:t>g</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sz="3200" b="0" i="1" kern="0" dirty="0" smtClean="0">
                          <a:effectLst/>
                          <a:latin typeface="Times New Roman" panose="02020603050405020304" pitchFamily="18" charset="0"/>
                          <a:ea typeface="黑体" panose="02010609060101010101" pitchFamily="49" charset="-122"/>
                          <a:cs typeface="Times New Roman" panose="02020603050405020304" pitchFamily="18" charset="0"/>
                        </a:rPr>
                        <a:t>e</a:t>
                      </a:r>
                      <a:r>
                        <a:rPr lang="en-US"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-1</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SS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GE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MS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GE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b="0" baseline="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i="1"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n-US"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GE</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en-US" sz="3200" b="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76064">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随机误差</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i="1" kern="0" dirty="0" err="1">
                          <a:effectLst/>
                          <a:latin typeface="Times New Roman" panose="02020603050405020304" pitchFamily="18" charset="0"/>
                          <a:ea typeface="黑体" panose="02010609060101010101" pitchFamily="49" charset="-122"/>
                          <a:cs typeface="Times New Roman" panose="02020603050405020304" pitchFamily="18" charset="0"/>
                        </a:rPr>
                        <a:t>ge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3200" b="0" i="1" kern="0" dirty="0">
                          <a:effectLst/>
                          <a:latin typeface="Times New Roman" panose="02020603050405020304" pitchFamily="18" charset="0"/>
                          <a:ea typeface="黑体" panose="02010609060101010101" pitchFamily="49" charset="-122"/>
                          <a:cs typeface="Times New Roman" panose="02020603050405020304" pitchFamily="18" charset="0"/>
                        </a:rPr>
                        <a:t>r</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-1)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err="1">
                          <a:effectLst/>
                          <a:latin typeface="Times New Roman" panose="02020603050405020304" pitchFamily="18" charset="0"/>
                          <a:ea typeface="黑体" panose="02010609060101010101" pitchFamily="49" charset="-122"/>
                          <a:cs typeface="Times New Roman" panose="02020603050405020304" pitchFamily="18" charset="0"/>
                        </a:rPr>
                        <a:t>SS</a:t>
                      </a:r>
                      <a:r>
                        <a:rPr lang="en-US" sz="3200" b="0" kern="0" baseline="-25000" dirty="0" err="1">
                          <a:effectLst/>
                          <a:latin typeface="Times New Roman" panose="02020603050405020304" pitchFamily="18" charset="0"/>
                          <a:ea typeface="黑体" panose="02010609060101010101" pitchFamily="49" charset="-122"/>
                          <a:cs typeface="Times New Roman" panose="02020603050405020304" pitchFamily="18" charset="0"/>
                        </a:rPr>
                        <a:t>ε</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err="1">
                          <a:effectLst/>
                          <a:latin typeface="Times New Roman" panose="02020603050405020304" pitchFamily="18" charset="0"/>
                          <a:ea typeface="黑体" panose="02010609060101010101" pitchFamily="49" charset="-122"/>
                          <a:cs typeface="Times New Roman" panose="02020603050405020304" pitchFamily="18" charset="0"/>
                        </a:rPr>
                        <a:t>MS</a:t>
                      </a:r>
                      <a:r>
                        <a:rPr lang="en-US" sz="3200" b="0" kern="0" baseline="-25000" dirty="0" err="1">
                          <a:effectLst/>
                          <a:latin typeface="Times New Roman" panose="02020603050405020304" pitchFamily="18" charset="0"/>
                          <a:ea typeface="黑体" panose="02010609060101010101" pitchFamily="49" charset="-122"/>
                          <a:cs typeface="Times New Roman" panose="02020603050405020304" pitchFamily="18" charset="0"/>
                        </a:rPr>
                        <a:t>ε</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en-US" sz="3200" b="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76064">
                <a:tc>
                  <a:txBody>
                    <a:bodyPr/>
                    <a:lstStyle/>
                    <a:p>
                      <a:pPr algn="l">
                        <a:spcAft>
                          <a:spcPts val="0"/>
                        </a:spcAft>
                      </a:pPr>
                      <a:r>
                        <a:rPr lang="zh-CN" sz="2800" kern="0" dirty="0">
                          <a:effectLst/>
                          <a:latin typeface="Times New Roman" panose="02020603050405020304" pitchFamily="18" charset="0"/>
                          <a:ea typeface="黑体" panose="02010609060101010101" pitchFamily="49" charset="-122"/>
                          <a:cs typeface="Times New Roman" panose="02020603050405020304" pitchFamily="18" charset="0"/>
                        </a:rPr>
                        <a:t>总和</a:t>
                      </a:r>
                      <a:endParaRPr lang="zh-CN" sz="28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i="1" kern="0" dirty="0">
                          <a:effectLst/>
                          <a:latin typeface="Times New Roman" panose="02020603050405020304" pitchFamily="18" charset="0"/>
                          <a:ea typeface="黑体" panose="02010609060101010101" pitchFamily="49" charset="-122"/>
                          <a:cs typeface="Times New Roman" panose="02020603050405020304" pitchFamily="18" charset="0"/>
                        </a:rPr>
                        <a:t>ger</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-1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SS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T</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endParaRPr lang="zh-CN" sz="3200" b="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51609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792088"/>
          </a:xfrm>
        </p:spPr>
        <p:txBody>
          <a:bodyPr>
            <a:noAutofit/>
          </a:bodyPr>
          <a:lstStyle/>
          <a:p>
            <a:r>
              <a:rPr lang="zh-CN" altLang="zh-CN" sz="4000" b="1" dirty="0">
                <a:latin typeface="黑体" panose="02010609060101010101" pitchFamily="49" charset="-122"/>
                <a:ea typeface="黑体" panose="02010609060101010101" pitchFamily="49" charset="-122"/>
              </a:rPr>
              <a:t>多</a:t>
            </a:r>
            <a:r>
              <a:rPr lang="zh-CN" altLang="zh-CN" sz="4000" b="1" dirty="0" smtClean="0">
                <a:latin typeface="黑体" panose="02010609060101010101" pitchFamily="49" charset="-122"/>
                <a:ea typeface="黑体" panose="02010609060101010101" pitchFamily="49" charset="-122"/>
              </a:rPr>
              <a:t>环境</a:t>
            </a:r>
            <a:r>
              <a:rPr lang="zh-CN" altLang="en-US" sz="4000" b="1" dirty="0" smtClean="0">
                <a:latin typeface="黑体" panose="02010609060101010101" pitchFamily="49" charset="-122"/>
                <a:ea typeface="黑体" panose="02010609060101010101" pitchFamily="49" charset="-122"/>
              </a:rPr>
              <a:t>试验的</a:t>
            </a:r>
            <a:r>
              <a:rPr lang="zh-CN" altLang="zh-CN" sz="4000" b="1" dirty="0" smtClean="0">
                <a:latin typeface="黑体" panose="02010609060101010101" pitchFamily="49" charset="-122"/>
                <a:ea typeface="黑体" panose="02010609060101010101" pitchFamily="49" charset="-122"/>
              </a:rPr>
              <a:t>区组效应</a:t>
            </a:r>
            <a:r>
              <a:rPr lang="zh-CN" altLang="en-US" sz="4000" b="1" dirty="0" smtClean="0">
                <a:latin typeface="黑体" panose="02010609060101010101" pitchFamily="49" charset="-122"/>
                <a:ea typeface="黑体" panose="02010609060101010101" pitchFamily="49" charset="-122"/>
              </a:rPr>
              <a:t>估计</a:t>
            </a:r>
            <a:endParaRPr lang="zh-CN" altLang="en-US"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457200" y="1268761"/>
            <a:ext cx="8229600" cy="2160240"/>
          </a:xfrm>
        </p:spPr>
        <p:txBody>
          <a:bodyPr/>
          <a:lstStyle/>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如</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方差分析模型</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中包含区组效应</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下面的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公式给</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出每个环境下</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个区组效应的最小二乘估计</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。其它</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效应的最小二乘估计</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不含区组效应的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模型完全</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相同</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1300122555"/>
              </p:ext>
            </p:extLst>
          </p:nvPr>
        </p:nvGraphicFramePr>
        <p:xfrm>
          <a:off x="899592" y="3501008"/>
          <a:ext cx="2442672" cy="1152128"/>
        </p:xfrm>
        <a:graphic>
          <a:graphicData uri="http://schemas.openxmlformats.org/presentationml/2006/ole">
            <mc:AlternateContent xmlns:mc="http://schemas.openxmlformats.org/markup-compatibility/2006">
              <mc:Choice xmlns:v="urn:schemas-microsoft-com:vml" Requires="v">
                <p:oleObj spid="_x0000_s38953" name="公式" r:id="rId3" imgW="939800" imgH="419100" progId="Equation.3">
                  <p:embed/>
                </p:oleObj>
              </mc:Choice>
              <mc:Fallback>
                <p:oleObj name="公式" r:id="rId3" imgW="9398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501008"/>
                        <a:ext cx="2442672" cy="1152128"/>
                      </a:xfrm>
                      <a:prstGeom prst="rect">
                        <a:avLst/>
                      </a:prstGeom>
                      <a:noFill/>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80145917"/>
              </p:ext>
            </p:extLst>
          </p:nvPr>
        </p:nvGraphicFramePr>
        <p:xfrm>
          <a:off x="3860800" y="3716338"/>
          <a:ext cx="2762250" cy="693737"/>
        </p:xfrm>
        <a:graphic>
          <a:graphicData uri="http://schemas.openxmlformats.org/presentationml/2006/ole">
            <mc:AlternateContent xmlns:mc="http://schemas.openxmlformats.org/markup-compatibility/2006">
              <mc:Choice xmlns:v="urn:schemas-microsoft-com:vml" Requires="v">
                <p:oleObj spid="_x0000_s38954" name="公式" r:id="rId5" imgW="990360" imgH="241200" progId="Equation.3">
                  <p:embed/>
                </p:oleObj>
              </mc:Choice>
              <mc:Fallback>
                <p:oleObj name="公式" r:id="rId5" imgW="990360" imgH="241200" progId="Equation.3">
                  <p:embed/>
                  <p:pic>
                    <p:nvPicPr>
                      <p:cNvPr id="0" name="Object 3"/>
                      <p:cNvPicPr>
                        <a:picLocks noChangeAspect="1" noChangeArrowheads="1"/>
                      </p:cNvPicPr>
                      <p:nvPr/>
                    </p:nvPicPr>
                    <p:blipFill>
                      <a:blip r:embed="rId6"/>
                      <a:srcRect/>
                      <a:stretch>
                        <a:fillRect/>
                      </a:stretch>
                    </p:blipFill>
                    <p:spPr bwMode="auto">
                      <a:xfrm>
                        <a:off x="3860800" y="3716338"/>
                        <a:ext cx="2762250" cy="693737"/>
                      </a:xfrm>
                      <a:prstGeom prst="rect">
                        <a:avLst/>
                      </a:prstGeom>
                      <a:noFill/>
                    </p:spPr>
                  </p:pic>
                </p:oleObj>
              </mc:Fallback>
            </mc:AlternateContent>
          </a:graphicData>
        </a:graphic>
      </p:graphicFrame>
    </p:spTree>
    <p:extLst>
      <p:ext uri="{BB962C8B-B14F-4D97-AF65-F5344CB8AC3E}">
        <p14:creationId xmlns:p14="http://schemas.microsoft.com/office/powerpoint/2010/main" val="344678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60648"/>
            <a:ext cx="7992888" cy="1224136"/>
          </a:xfrm>
        </p:spPr>
        <p:txBody>
          <a:bodyPr>
            <a:noAutofit/>
          </a:bodyPr>
          <a:lstStyle/>
          <a:p>
            <a:r>
              <a:rPr lang="zh-CN" altLang="zh-CN" sz="3600" b="1" dirty="0">
                <a:latin typeface="黑体" panose="02010609060101010101" pitchFamily="49" charset="-122"/>
                <a:ea typeface="黑体" panose="02010609060101010101" pitchFamily="49" charset="-122"/>
              </a:rPr>
              <a:t>多环境重复表型观测值的</a:t>
            </a:r>
            <a:r>
              <a:rPr lang="zh-CN" altLang="zh-CN" sz="3600" b="1" dirty="0" smtClean="0">
                <a:latin typeface="黑体" panose="02010609060101010101" pitchFamily="49" charset="-122"/>
                <a:ea typeface="黑体" panose="02010609060101010101" pitchFamily="49" charset="-122"/>
              </a:rPr>
              <a:t>方差分析表</a:t>
            </a:r>
            <a:r>
              <a:rPr lang="en-US" altLang="zh-CN" sz="3600" b="1" dirty="0" smtClean="0">
                <a:latin typeface="黑体" panose="02010609060101010101" pitchFamily="49" charset="-122"/>
                <a:ea typeface="黑体" panose="02010609060101010101" pitchFamily="49" charset="-122"/>
              </a:rPr>
              <a:t/>
            </a:r>
            <a:br>
              <a:rPr lang="en-US" altLang="zh-CN" sz="3600" b="1" dirty="0" smtClean="0">
                <a:latin typeface="黑体" panose="02010609060101010101" pitchFamily="49" charset="-122"/>
                <a:ea typeface="黑体" panose="02010609060101010101" pitchFamily="49" charset="-122"/>
              </a:rPr>
            </a:br>
            <a:r>
              <a:rPr lang="zh-CN" altLang="zh-CN" sz="3600" b="1" dirty="0" smtClean="0">
                <a:latin typeface="黑体" panose="02010609060101010101" pitchFamily="49" charset="-122"/>
                <a:ea typeface="黑体" panose="02010609060101010101" pitchFamily="49" charset="-122"/>
              </a:rPr>
              <a:t>（考虑</a:t>
            </a:r>
            <a:r>
              <a:rPr lang="zh-CN" altLang="zh-CN" sz="3600" b="1" dirty="0">
                <a:latin typeface="黑体" panose="02010609060101010101" pitchFamily="49" charset="-122"/>
                <a:ea typeface="黑体" panose="02010609060101010101" pitchFamily="49" charset="-122"/>
              </a:rPr>
              <a:t>区组效应）</a:t>
            </a:r>
            <a:endParaRPr lang="zh-CN" altLang="en-US" sz="3600" b="1"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3273646477"/>
              </p:ext>
            </p:extLst>
          </p:nvPr>
        </p:nvGraphicFramePr>
        <p:xfrm>
          <a:off x="107504" y="1700808"/>
          <a:ext cx="8954873" cy="4680520"/>
        </p:xfrm>
        <a:graphic>
          <a:graphicData uri="http://schemas.openxmlformats.org/drawingml/2006/table">
            <a:tbl>
              <a:tblPr firstRow="1" firstCol="1" bandRow="1">
                <a:tableStyleId>{5C22544A-7EE6-4342-B048-85BDC9FD1C3A}</a:tableStyleId>
              </a:tblPr>
              <a:tblGrid>
                <a:gridCol w="1944216"/>
                <a:gridCol w="2016224"/>
                <a:gridCol w="1297623"/>
                <a:gridCol w="1288098"/>
                <a:gridCol w="2408712"/>
              </a:tblGrid>
              <a:tr h="936104">
                <a:tc>
                  <a:txBody>
                    <a:bodyPr/>
                    <a:lstStyle/>
                    <a:p>
                      <a:pPr algn="l">
                        <a:spcAft>
                          <a:spcPts val="0"/>
                        </a:spcAft>
                      </a:pPr>
                      <a:r>
                        <a:rPr lang="zh-CN" sz="2800" kern="0" dirty="0">
                          <a:effectLst/>
                          <a:latin typeface="Times New Roman" panose="02020603050405020304" pitchFamily="18" charset="0"/>
                          <a:ea typeface="黑体" panose="02010609060101010101" pitchFamily="49" charset="-122"/>
                          <a:cs typeface="Times New Roman" panose="02020603050405020304" pitchFamily="18" charset="0"/>
                        </a:rPr>
                        <a:t>变异来源</a:t>
                      </a:r>
                      <a:endParaRPr lang="zh-CN" sz="28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自由度</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平方和</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均方</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期望均方（固定效应模型）</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76064">
                <a:tc>
                  <a:txBody>
                    <a:bodyPr/>
                    <a:lstStyle/>
                    <a:p>
                      <a:pPr algn="l">
                        <a:spcAft>
                          <a:spcPts val="0"/>
                        </a:spcAft>
                      </a:pPr>
                      <a:r>
                        <a:rPr lang="zh-CN" altLang="en-US" sz="2800" kern="100" dirty="0" smtClean="0">
                          <a:effectLst/>
                          <a:latin typeface="Times New Roman" panose="02020603050405020304" pitchFamily="18" charset="0"/>
                          <a:ea typeface="黑体" panose="02010609060101010101" pitchFamily="49" charset="-122"/>
                          <a:cs typeface="Times New Roman" panose="02020603050405020304" pitchFamily="18" charset="0"/>
                        </a:rPr>
                        <a:t>环境内区组</a:t>
                      </a:r>
                      <a:endParaRPr lang="zh-CN" sz="28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0" i="1" kern="0" dirty="0" smtClean="0">
                          <a:effectLst/>
                          <a:latin typeface="Times New Roman" panose="02020603050405020304" pitchFamily="18" charset="0"/>
                          <a:ea typeface="黑体" panose="02010609060101010101" pitchFamily="49" charset="-122"/>
                          <a:cs typeface="Times New Roman" panose="02020603050405020304" pitchFamily="18" charset="0"/>
                        </a:rPr>
                        <a:t>e</a:t>
                      </a:r>
                      <a:r>
                        <a:rPr lang="en-US" altLang="zh-CN"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b="0" i="1" kern="0" dirty="0" smtClean="0">
                          <a:effectLst/>
                          <a:latin typeface="Times New Roman" panose="02020603050405020304" pitchFamily="18" charset="0"/>
                          <a:ea typeface="黑体" panose="02010609060101010101" pitchFamily="49" charset="-122"/>
                          <a:cs typeface="Times New Roman" panose="02020603050405020304" pitchFamily="18" charset="0"/>
                        </a:rPr>
                        <a:t>r</a:t>
                      </a:r>
                      <a:r>
                        <a:rPr lang="en-US" altLang="zh-CN"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-1) </a:t>
                      </a:r>
                      <a:endParaRPr lang="zh-CN" altLang="zh-CN" sz="3200" b="0" kern="100" dirty="0" smtClean="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SS</a:t>
                      </a:r>
                      <a:r>
                        <a:rPr lang="en-US" altLang="zh-CN" sz="3200" b="0" kern="0" baseline="-25000" dirty="0" smtClean="0">
                          <a:effectLst/>
                          <a:latin typeface="Times New Roman" panose="02020603050405020304" pitchFamily="18" charset="0"/>
                          <a:ea typeface="黑体" panose="02010609060101010101" pitchFamily="49" charset="-122"/>
                          <a:cs typeface="Times New Roman" panose="02020603050405020304" pitchFamily="18" charset="0"/>
                        </a:rPr>
                        <a:t>R</a:t>
                      </a:r>
                      <a:r>
                        <a:rPr lang="en-US" altLang="zh-CN"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zh-CN" sz="3200" b="0" kern="100" dirty="0" smtClean="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MS</a:t>
                      </a:r>
                      <a:r>
                        <a:rPr lang="en-US" altLang="zh-CN" sz="3200" b="0" kern="0" baseline="-25000" dirty="0" smtClean="0">
                          <a:effectLst/>
                          <a:latin typeface="Times New Roman" panose="02020603050405020304" pitchFamily="18" charset="0"/>
                          <a:ea typeface="黑体" panose="02010609060101010101" pitchFamily="49" charset="-122"/>
                          <a:cs typeface="Times New Roman" panose="02020603050405020304" pitchFamily="18" charset="0"/>
                        </a:rPr>
                        <a:t>R</a:t>
                      </a:r>
                      <a:r>
                        <a:rPr lang="en-US" altLang="zh-CN"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zh-CN" sz="3200" b="0" kern="100" dirty="0" smtClean="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b="0" baseline="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i="1"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g</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n-US"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R</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zh-CN" altLang="zh-CN" sz="3200" b="0" kern="100" dirty="0" smtClean="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76064">
                <a:tc>
                  <a:txBody>
                    <a:bodyPr/>
                    <a:lstStyle/>
                    <a:p>
                      <a:pPr algn="l">
                        <a:spcAft>
                          <a:spcPts val="0"/>
                        </a:spcAft>
                      </a:pPr>
                      <a:r>
                        <a:rPr lang="zh-CN" sz="2800" kern="0" dirty="0">
                          <a:effectLst/>
                          <a:latin typeface="Times New Roman" panose="02020603050405020304" pitchFamily="18" charset="0"/>
                          <a:ea typeface="黑体" panose="02010609060101010101" pitchFamily="49" charset="-122"/>
                          <a:cs typeface="Times New Roman" panose="02020603050405020304" pitchFamily="18" charset="0"/>
                        </a:rPr>
                        <a:t>基因型</a:t>
                      </a:r>
                      <a:endParaRPr lang="zh-CN" sz="28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i="1" kern="0" dirty="0">
                          <a:effectLst/>
                          <a:latin typeface="Times New Roman" panose="02020603050405020304" pitchFamily="18" charset="0"/>
                          <a:ea typeface="黑体" panose="02010609060101010101" pitchFamily="49" charset="-122"/>
                          <a:cs typeface="Times New Roman" panose="02020603050405020304" pitchFamily="18" charset="0"/>
                        </a:rPr>
                        <a:t>g</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-1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SS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G</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MS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G</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b="0" baseline="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i="1" kern="0" dirty="0" err="1"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er</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n-US"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G</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76064">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环境</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i="1" kern="0" dirty="0">
                          <a:effectLst/>
                          <a:latin typeface="Times New Roman" panose="02020603050405020304" pitchFamily="18" charset="0"/>
                          <a:ea typeface="黑体" panose="02010609060101010101" pitchFamily="49" charset="-122"/>
                          <a:cs typeface="Times New Roman" panose="02020603050405020304" pitchFamily="18" charset="0"/>
                        </a:rPr>
                        <a:t>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-1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SS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MS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 </a:t>
                      </a:r>
                      <a:r>
                        <a:rPr lang="zh-CN" altLang="en-US" sz="3200" b="0" baseline="3000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i="1"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gr</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n-US"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E</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en-US" sz="3200" b="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864096">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基因型与环境互作</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3200" b="0" i="1" kern="0" dirty="0">
                          <a:effectLst/>
                          <a:latin typeface="Times New Roman" panose="02020603050405020304" pitchFamily="18" charset="0"/>
                          <a:ea typeface="黑体" panose="02010609060101010101" pitchFamily="49" charset="-122"/>
                          <a:cs typeface="Times New Roman" panose="02020603050405020304" pitchFamily="18" charset="0"/>
                        </a:rPr>
                        <a:t>g</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-1</a:t>
                      </a:r>
                      <a:r>
                        <a:rPr lang="en-US"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sz="3200" b="0" i="1" kern="0" dirty="0" smtClean="0">
                          <a:effectLst/>
                          <a:latin typeface="Times New Roman" panose="02020603050405020304" pitchFamily="18" charset="0"/>
                          <a:ea typeface="黑体" panose="02010609060101010101" pitchFamily="49" charset="-122"/>
                          <a:cs typeface="Times New Roman" panose="02020603050405020304" pitchFamily="18" charset="0"/>
                        </a:rPr>
                        <a:t>e</a:t>
                      </a:r>
                      <a:r>
                        <a:rPr lang="en-US"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-1</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SS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GE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MS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GE</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3200" b="0" baseline="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i="1"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r</a:t>
                      </a:r>
                      <a:r>
                        <a:rPr lang="en-US" altLang="zh-CN" sz="3200" b="0" kern="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n-US"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GE</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en-US" sz="3200" b="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76064">
                <a:tc>
                  <a:txBody>
                    <a:bodyPr/>
                    <a:lstStyle/>
                    <a:p>
                      <a:pPr algn="l">
                        <a:spcAft>
                          <a:spcPts val="0"/>
                        </a:spcAft>
                      </a:pPr>
                      <a:r>
                        <a:rPr lang="zh-CN" sz="2800" kern="0">
                          <a:effectLst/>
                          <a:latin typeface="Times New Roman" panose="02020603050405020304" pitchFamily="18" charset="0"/>
                          <a:ea typeface="黑体" panose="02010609060101010101" pitchFamily="49" charset="-122"/>
                          <a:cs typeface="Times New Roman" panose="02020603050405020304" pitchFamily="18" charset="0"/>
                        </a:rPr>
                        <a:t>随机误差</a:t>
                      </a:r>
                      <a:endParaRPr lang="zh-CN" sz="28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i="0" kern="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sz="3200" b="0" i="1" kern="0" dirty="0" smtClean="0">
                          <a:effectLst/>
                          <a:latin typeface="Times New Roman" panose="02020603050405020304" pitchFamily="18" charset="0"/>
                          <a:ea typeface="黑体" panose="02010609060101010101" pitchFamily="49" charset="-122"/>
                          <a:cs typeface="Times New Roman" panose="02020603050405020304" pitchFamily="18" charset="0"/>
                        </a:rPr>
                        <a:t>g</a:t>
                      </a:r>
                      <a:r>
                        <a:rPr lang="en-US" sz="3200" b="0" i="0" kern="0" dirty="0" smtClean="0">
                          <a:effectLst/>
                          <a:latin typeface="Times New Roman" panose="02020603050405020304" pitchFamily="18" charset="0"/>
                          <a:ea typeface="黑体" panose="02010609060101010101" pitchFamily="49" charset="-122"/>
                          <a:cs typeface="Times New Roman" panose="02020603050405020304" pitchFamily="18" charset="0"/>
                        </a:rPr>
                        <a:t>-1)</a:t>
                      </a:r>
                      <a:r>
                        <a:rPr lang="en-US" sz="3200" b="0" i="1" kern="0" dirty="0" smtClean="0">
                          <a:effectLst/>
                          <a:latin typeface="Times New Roman" panose="02020603050405020304" pitchFamily="18" charset="0"/>
                          <a:ea typeface="黑体" panose="02010609060101010101" pitchFamily="49" charset="-122"/>
                          <a:cs typeface="Times New Roman" panose="02020603050405020304" pitchFamily="18" charset="0"/>
                        </a:rPr>
                        <a:t>e</a:t>
                      </a:r>
                      <a:r>
                        <a:rPr lang="en-US"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a:t>
                      </a:r>
                      <a:r>
                        <a:rPr lang="en-US" sz="3200" b="0" i="1" kern="0" dirty="0" smtClean="0">
                          <a:effectLst/>
                          <a:latin typeface="Times New Roman" panose="02020603050405020304" pitchFamily="18" charset="0"/>
                          <a:ea typeface="黑体" panose="02010609060101010101" pitchFamily="49" charset="-122"/>
                          <a:cs typeface="Times New Roman" panose="02020603050405020304" pitchFamily="18" charset="0"/>
                        </a:rPr>
                        <a:t>r</a:t>
                      </a:r>
                      <a:r>
                        <a:rPr lang="en-US" sz="3200" b="0" kern="0" dirty="0" smtClean="0">
                          <a:effectLst/>
                          <a:latin typeface="Times New Roman" panose="02020603050405020304" pitchFamily="18" charset="0"/>
                          <a:ea typeface="黑体" panose="02010609060101010101" pitchFamily="49" charset="-122"/>
                          <a:cs typeface="Times New Roman" panose="02020603050405020304" pitchFamily="18" charset="0"/>
                        </a:rPr>
                        <a:t>-1</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err="1">
                          <a:effectLst/>
                          <a:latin typeface="Times New Roman" panose="02020603050405020304" pitchFamily="18" charset="0"/>
                          <a:ea typeface="黑体" panose="02010609060101010101" pitchFamily="49" charset="-122"/>
                          <a:cs typeface="Times New Roman" panose="02020603050405020304" pitchFamily="18" charset="0"/>
                        </a:rPr>
                        <a:t>SS</a:t>
                      </a:r>
                      <a:r>
                        <a:rPr lang="en-US" sz="3200" b="0" kern="0" baseline="-25000" dirty="0" err="1">
                          <a:effectLst/>
                          <a:latin typeface="Times New Roman" panose="02020603050405020304" pitchFamily="18" charset="0"/>
                          <a:ea typeface="黑体" panose="02010609060101010101" pitchFamily="49" charset="-122"/>
                          <a:cs typeface="Times New Roman" panose="02020603050405020304" pitchFamily="18" charset="0"/>
                        </a:rPr>
                        <a:t>ε</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err="1">
                          <a:effectLst/>
                          <a:latin typeface="Times New Roman" panose="02020603050405020304" pitchFamily="18" charset="0"/>
                          <a:ea typeface="黑体" panose="02010609060101010101" pitchFamily="49" charset="-122"/>
                          <a:cs typeface="Times New Roman" panose="02020603050405020304" pitchFamily="18" charset="0"/>
                        </a:rPr>
                        <a:t>MS</a:t>
                      </a:r>
                      <a:r>
                        <a:rPr lang="en-US" sz="3200" b="0" kern="0" baseline="-25000" dirty="0" err="1">
                          <a:effectLst/>
                          <a:latin typeface="Times New Roman" panose="02020603050405020304" pitchFamily="18" charset="0"/>
                          <a:ea typeface="黑体" panose="02010609060101010101" pitchFamily="49" charset="-122"/>
                          <a:cs typeface="Times New Roman" panose="02020603050405020304" pitchFamily="18" charset="0"/>
                        </a:rPr>
                        <a:t>ε</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altLang="zh-CN" sz="3200" b="0"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sz="3200" b="0"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sz="3200" b="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en-US" sz="3200" b="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r h="576064">
                <a:tc>
                  <a:txBody>
                    <a:bodyPr/>
                    <a:lstStyle/>
                    <a:p>
                      <a:pPr algn="l">
                        <a:spcAft>
                          <a:spcPts val="0"/>
                        </a:spcAft>
                      </a:pPr>
                      <a:r>
                        <a:rPr lang="zh-CN" sz="2800" kern="0" dirty="0">
                          <a:effectLst/>
                          <a:latin typeface="Times New Roman" panose="02020603050405020304" pitchFamily="18" charset="0"/>
                          <a:ea typeface="黑体" panose="02010609060101010101" pitchFamily="49" charset="-122"/>
                          <a:cs typeface="Times New Roman" panose="02020603050405020304" pitchFamily="18" charset="0"/>
                        </a:rPr>
                        <a:t>总和</a:t>
                      </a:r>
                      <a:endParaRPr lang="zh-CN" sz="28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i="1" kern="0" dirty="0">
                          <a:effectLst/>
                          <a:latin typeface="Times New Roman" panose="02020603050405020304" pitchFamily="18" charset="0"/>
                          <a:ea typeface="黑体" panose="02010609060101010101" pitchFamily="49" charset="-122"/>
                          <a:cs typeface="Times New Roman" panose="02020603050405020304" pitchFamily="18" charset="0"/>
                        </a:rPr>
                        <a:t>ger</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-1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SS</a:t>
                      </a:r>
                      <a:r>
                        <a:rPr lang="en-US" sz="3200" b="0" kern="0" baseline="-25000" dirty="0">
                          <a:effectLst/>
                          <a:latin typeface="Times New Roman" panose="02020603050405020304" pitchFamily="18" charset="0"/>
                          <a:ea typeface="黑体" panose="02010609060101010101" pitchFamily="49" charset="-122"/>
                          <a:cs typeface="Times New Roman" panose="02020603050405020304" pitchFamily="18" charset="0"/>
                        </a:rPr>
                        <a:t>T</a:t>
                      </a:r>
                      <a:r>
                        <a:rPr lang="en-US" sz="3200" b="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c>
                  <a:txBody>
                    <a:bodyPr/>
                    <a:lstStyle/>
                    <a:p>
                      <a:endParaRPr lang="zh-CN" sz="3200" b="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55093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648072"/>
          </a:xfrm>
        </p:spPr>
        <p:txBody>
          <a:bodyPr>
            <a:noAutofit/>
          </a:bodyPr>
          <a:lstStyle/>
          <a:p>
            <a:r>
              <a:rPr lang="zh-CN" altLang="en-US" sz="4000" b="1" dirty="0">
                <a:latin typeface="黑体" panose="02010609060101010101" pitchFamily="49" charset="-122"/>
                <a:ea typeface="黑体" panose="02010609060101010101" pitchFamily="49" charset="-122"/>
              </a:rPr>
              <a:t>平均表现</a:t>
            </a:r>
            <a:r>
              <a:rPr lang="zh-CN" altLang="en-US" sz="4000" b="1" dirty="0" smtClean="0">
                <a:latin typeface="黑体" panose="02010609060101010101" pitchFamily="49" charset="-122"/>
                <a:ea typeface="黑体" panose="02010609060101010101" pitchFamily="49" charset="-122"/>
              </a:rPr>
              <a:t>的估计值及其方差</a:t>
            </a:r>
            <a:endParaRPr lang="zh-CN" altLang="en-US"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323528" y="1052736"/>
            <a:ext cx="8568952" cy="4968552"/>
          </a:xfrm>
        </p:spPr>
        <p:txBody>
          <a:bodyPr>
            <a:norm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从</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表型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分布看出</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，观测值</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y</a:t>
            </a:r>
            <a:r>
              <a:rPr lang="en-US" altLang="zh-CN" sz="2800" i="1" baseline="-25000" dirty="0" err="1">
                <a:latin typeface="Times New Roman" panose="02020603050405020304" pitchFamily="18" charset="0"/>
                <a:ea typeface="黑体" panose="02010609060101010101" pitchFamily="49" charset="-122"/>
                <a:cs typeface="Times New Roman" panose="02020603050405020304" pitchFamily="18" charset="0"/>
              </a:rPr>
              <a:t>ijk</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包含了第</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个基因型在第</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个环境下平均</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表现</a:t>
            </a:r>
            <a:r>
              <a:rPr lang="en-US" altLang="zh-CN" sz="2800" dirty="0" err="1" smtClean="0">
                <a:latin typeface="Times New Roman" panose="02020603050405020304" pitchFamily="18" charset="0"/>
                <a:ea typeface="黑体" panose="02010609060101010101" pitchFamily="49" charset="-122"/>
                <a:cs typeface="Times New Roman" panose="02020603050405020304" pitchFamily="18" charset="0"/>
              </a:rPr>
              <a:t>μ</a:t>
            </a:r>
            <a:r>
              <a:rPr lang="en-US" altLang="zh-CN" sz="2800" i="1" baseline="-25000" dirty="0" err="1">
                <a:latin typeface="Times New Roman" panose="02020603050405020304" pitchFamily="18" charset="0"/>
                <a:ea typeface="黑体" panose="02010609060101010101" pitchFamily="49" charset="-122"/>
                <a:cs typeface="Times New Roman" panose="02020603050405020304" pitchFamily="18" charset="0"/>
              </a:rPr>
              <a:t>ij</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信息</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。重复</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平均数是基因型平均表现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的最优线性无偏估计（</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BLUE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在环境间平均表现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BLUE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及估计值的</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方差</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在误差方差未知的情况下，可以用方差分析中的误差均方来代替误差方差，以</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估计</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上面</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BLUE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的方差。</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2582462423"/>
              </p:ext>
            </p:extLst>
          </p:nvPr>
        </p:nvGraphicFramePr>
        <p:xfrm>
          <a:off x="813398" y="2348880"/>
          <a:ext cx="3007470" cy="1080120"/>
        </p:xfrm>
        <a:graphic>
          <a:graphicData uri="http://schemas.openxmlformats.org/presentationml/2006/ole">
            <mc:AlternateContent xmlns:mc="http://schemas.openxmlformats.org/markup-compatibility/2006">
              <mc:Choice xmlns:v="urn:schemas-microsoft-com:vml" Requires="v">
                <p:oleObj spid="_x0000_s40013" name="公式" r:id="rId3" imgW="1180588" imgH="418918" progId="Equation.3">
                  <p:embed/>
                </p:oleObj>
              </mc:Choice>
              <mc:Fallback>
                <p:oleObj name="公式" r:id="rId3" imgW="1180588" imgH="418918"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98" y="2348880"/>
                        <a:ext cx="3007470" cy="1080120"/>
                      </a:xfrm>
                      <a:prstGeom prst="rect">
                        <a:avLst/>
                      </a:prstGeom>
                      <a:noFill/>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89545204"/>
              </p:ext>
            </p:extLst>
          </p:nvPr>
        </p:nvGraphicFramePr>
        <p:xfrm>
          <a:off x="4171592" y="2420888"/>
          <a:ext cx="2344624" cy="1008112"/>
        </p:xfrm>
        <a:graphic>
          <a:graphicData uri="http://schemas.openxmlformats.org/presentationml/2006/ole">
            <mc:AlternateContent xmlns:mc="http://schemas.openxmlformats.org/markup-compatibility/2006">
              <mc:Choice xmlns:v="urn:schemas-microsoft-com:vml" Requires="v">
                <p:oleObj spid="_x0000_s40014" name="公式" r:id="rId5" imgW="825500" imgH="393700" progId="Equation.3">
                  <p:embed/>
                </p:oleObj>
              </mc:Choice>
              <mc:Fallback>
                <p:oleObj name="公式" r:id="rId5" imgW="8255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592" y="2420888"/>
                        <a:ext cx="2344624" cy="1008112"/>
                      </a:xfrm>
                      <a:prstGeom prst="rect">
                        <a:avLst/>
                      </a:prstGeom>
                      <a:noFill/>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950953893"/>
              </p:ext>
            </p:extLst>
          </p:nvPr>
        </p:nvGraphicFramePr>
        <p:xfrm>
          <a:off x="755576" y="3933056"/>
          <a:ext cx="4193056" cy="1152128"/>
        </p:xfrm>
        <a:graphic>
          <a:graphicData uri="http://schemas.openxmlformats.org/presentationml/2006/ole">
            <mc:AlternateContent xmlns:mc="http://schemas.openxmlformats.org/markup-compatibility/2006">
              <mc:Choice xmlns:v="urn:schemas-microsoft-com:vml" Requires="v">
                <p:oleObj spid="_x0000_s40015" name="公式" r:id="rId7" imgW="1536700" imgH="431800" progId="Equation.3">
                  <p:embed/>
                </p:oleObj>
              </mc:Choice>
              <mc:Fallback>
                <p:oleObj name="公式" r:id="rId7" imgW="1536700" imgH="4318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3933056"/>
                        <a:ext cx="4193056" cy="1152128"/>
                      </a:xfrm>
                      <a:prstGeom prst="rect">
                        <a:avLst/>
                      </a:prstGeom>
                      <a:noFill/>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74404737"/>
              </p:ext>
            </p:extLst>
          </p:nvPr>
        </p:nvGraphicFramePr>
        <p:xfrm>
          <a:off x="5292080" y="3933056"/>
          <a:ext cx="2647440" cy="1080120"/>
        </p:xfrm>
        <a:graphic>
          <a:graphicData uri="http://schemas.openxmlformats.org/presentationml/2006/ole">
            <mc:AlternateContent xmlns:mc="http://schemas.openxmlformats.org/markup-compatibility/2006">
              <mc:Choice xmlns:v="urn:schemas-microsoft-com:vml" Requires="v">
                <p:oleObj spid="_x0000_s40016" name="公式" r:id="rId9" imgW="914400" imgH="393700" progId="Equation.3">
                  <p:embed/>
                </p:oleObj>
              </mc:Choice>
              <mc:Fallback>
                <p:oleObj name="公式" r:id="rId9" imgW="914400" imgH="393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080" y="3933056"/>
                        <a:ext cx="2647440" cy="1080120"/>
                      </a:xfrm>
                      <a:prstGeom prst="rect">
                        <a:avLst/>
                      </a:prstGeom>
                      <a:noFill/>
                    </p:spPr>
                  </p:pic>
                </p:oleObj>
              </mc:Fallback>
            </mc:AlternateContent>
          </a:graphicData>
        </a:graphic>
      </p:graphicFrame>
    </p:spTree>
    <p:extLst>
      <p:ext uri="{BB962C8B-B14F-4D97-AF65-F5344CB8AC3E}">
        <p14:creationId xmlns:p14="http://schemas.microsoft.com/office/powerpoint/2010/main" val="3297791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792088"/>
          </a:xfrm>
        </p:spPr>
        <p:txBody>
          <a:bodyPr>
            <a:noAutofit/>
          </a:bodyPr>
          <a:lstStyle/>
          <a:p>
            <a:r>
              <a:rPr lang="zh-CN" altLang="en-US" sz="4000" b="1" dirty="0" smtClean="0">
                <a:latin typeface="黑体" panose="02010609060101010101" pitchFamily="49" charset="-122"/>
                <a:ea typeface="黑体" panose="02010609060101010101" pitchFamily="49" charset="-122"/>
              </a:rPr>
              <a:t>表型方差的构成</a:t>
            </a:r>
            <a:endParaRPr lang="zh-CN" altLang="en-US"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323528" y="1124744"/>
            <a:ext cx="8640960" cy="4248472"/>
          </a:xfrm>
        </p:spPr>
        <p:txBody>
          <a:bodyPr>
            <a:norm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多环境下，一个基因型或家系的表现等于基因型效应、环境效应、互作效应与随机误差之和，</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误差项独立且服从同一正态分布的假定下，表型方差等于基因型效应产生的方差、环境效应产生的方差、互作效应产生的方差及误差方差之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和。</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下面</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公式</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右端各种方差成分定义在公式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9.7~9.10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中，通过方差分析的期望均方，可以得到他它们的无偏估计。</a:t>
            </a:r>
          </a:p>
        </p:txBody>
      </p:sp>
      <p:graphicFrame>
        <p:nvGraphicFramePr>
          <p:cNvPr id="27" name="对象 26"/>
          <p:cNvGraphicFramePr>
            <a:graphicFrameLocks noChangeAspect="1"/>
          </p:cNvGraphicFramePr>
          <p:nvPr>
            <p:extLst>
              <p:ext uri="{D42A27DB-BD31-4B8C-83A1-F6EECF244321}">
                <p14:modId xmlns:p14="http://schemas.microsoft.com/office/powerpoint/2010/main" val="3206322321"/>
              </p:ext>
            </p:extLst>
          </p:nvPr>
        </p:nvGraphicFramePr>
        <p:xfrm>
          <a:off x="755576" y="2304256"/>
          <a:ext cx="4446720" cy="620688"/>
        </p:xfrm>
        <a:graphic>
          <a:graphicData uri="http://schemas.openxmlformats.org/presentationml/2006/ole">
            <mc:AlternateContent xmlns:mc="http://schemas.openxmlformats.org/markup-compatibility/2006">
              <mc:Choice xmlns:v="urn:schemas-microsoft-com:vml" Requires="v">
                <p:oleObj spid="_x0000_s42021" name="公式" r:id="rId3" imgW="1511300" imgH="203200" progId="Equation.3">
                  <p:embed/>
                </p:oleObj>
              </mc:Choice>
              <mc:Fallback>
                <p:oleObj name="公式" r:id="rId3" imgW="1511300" imgH="203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304256"/>
                        <a:ext cx="4446720" cy="620688"/>
                      </a:xfrm>
                      <a:prstGeom prst="rect">
                        <a:avLst/>
                      </a:prstGeom>
                      <a:noFill/>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503039561"/>
              </p:ext>
            </p:extLst>
          </p:nvPr>
        </p:nvGraphicFramePr>
        <p:xfrm>
          <a:off x="827584" y="5301208"/>
          <a:ext cx="4314005" cy="692696"/>
        </p:xfrm>
        <a:graphic>
          <a:graphicData uri="http://schemas.openxmlformats.org/presentationml/2006/ole">
            <mc:AlternateContent xmlns:mc="http://schemas.openxmlformats.org/markup-compatibility/2006">
              <mc:Choice xmlns:v="urn:schemas-microsoft-com:vml" Requires="v">
                <p:oleObj spid="_x0000_s42022" name="公式" r:id="rId5" imgW="1562100" imgH="241300" progId="Equation.3">
                  <p:embed/>
                </p:oleObj>
              </mc:Choice>
              <mc:Fallback>
                <p:oleObj name="公式" r:id="rId5" imgW="15621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5301208"/>
                        <a:ext cx="4314005" cy="692696"/>
                      </a:xfrm>
                      <a:prstGeom prst="rect">
                        <a:avLst/>
                      </a:prstGeom>
                      <a:noFill/>
                    </p:spPr>
                  </p:pic>
                </p:oleObj>
              </mc:Fallback>
            </mc:AlternateContent>
          </a:graphicData>
        </a:graphic>
      </p:graphicFrame>
    </p:spTree>
    <p:extLst>
      <p:ext uri="{BB962C8B-B14F-4D97-AF65-F5344CB8AC3E}">
        <p14:creationId xmlns:p14="http://schemas.microsoft.com/office/powerpoint/2010/main" val="1472823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720080"/>
          </a:xfrm>
        </p:spPr>
        <p:txBody>
          <a:bodyPr>
            <a:noAutofit/>
          </a:bodyPr>
          <a:lstStyle/>
          <a:p>
            <a:r>
              <a:rPr lang="zh-CN" altLang="en-US" sz="4000" b="1" dirty="0" smtClean="0">
                <a:latin typeface="黑体" panose="02010609060101010101" pitchFamily="49" charset="-122"/>
                <a:ea typeface="黑体" panose="02010609060101010101" pitchFamily="49" charset="-122"/>
              </a:rPr>
              <a:t>广义遗传力估计</a:t>
            </a:r>
            <a:endParaRPr lang="zh-CN" altLang="en-US"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539552" y="1196752"/>
            <a:ext cx="8064896" cy="4608512"/>
          </a:xfrm>
        </p:spPr>
        <p:txBody>
          <a:bodyPr>
            <a:norm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环境方差</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来源于一些非遗传的因素，在遗传力估计时不考虑这部分方差。广义遗传力</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baseline="30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下面的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公式计算。</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这一</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估计</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可被视为单个观测表型的遗传力。</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1117857857"/>
              </p:ext>
            </p:extLst>
          </p:nvPr>
        </p:nvGraphicFramePr>
        <p:xfrm>
          <a:off x="971600" y="2924944"/>
          <a:ext cx="3193482" cy="1152128"/>
        </p:xfrm>
        <a:graphic>
          <a:graphicData uri="http://schemas.openxmlformats.org/presentationml/2006/ole">
            <mc:AlternateContent xmlns:mc="http://schemas.openxmlformats.org/markup-compatibility/2006">
              <mc:Choice xmlns:v="urn:schemas-microsoft-com:vml" Requires="v">
                <p:oleObj spid="_x0000_s43027" name="公式" r:id="rId3" imgW="1295400" imgH="457200" progId="Equation.3">
                  <p:embed/>
                </p:oleObj>
              </mc:Choice>
              <mc:Fallback>
                <p:oleObj name="公式" r:id="rId3" imgW="12954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924944"/>
                        <a:ext cx="3193482" cy="1152128"/>
                      </a:xfrm>
                      <a:prstGeom prst="rect">
                        <a:avLst/>
                      </a:prstGeom>
                      <a:noFill/>
                    </p:spPr>
                  </p:pic>
                </p:oleObj>
              </mc:Fallback>
            </mc:AlternateContent>
          </a:graphicData>
        </a:graphic>
      </p:graphicFrame>
    </p:spTree>
    <p:extLst>
      <p:ext uri="{BB962C8B-B14F-4D97-AF65-F5344CB8AC3E}">
        <p14:creationId xmlns:p14="http://schemas.microsoft.com/office/powerpoint/2010/main" val="387109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1680" y="418654"/>
            <a:ext cx="5688632" cy="1282154"/>
          </a:xfrm>
        </p:spPr>
        <p:txBody>
          <a:bodyPr>
            <a:normAutofit fontScale="90000"/>
          </a:bodyPr>
          <a:lstStyle/>
          <a:p>
            <a:r>
              <a:rPr lang="en-US" altLang="zh-CN" b="1" dirty="0">
                <a:latin typeface="Times New Roman" panose="02020603050405020304" pitchFamily="18" charset="0"/>
                <a:ea typeface="黑体" panose="02010609060101010101" pitchFamily="49" charset="-122"/>
                <a:cs typeface="Times New Roman" panose="02020603050405020304" pitchFamily="18" charset="0"/>
              </a:rPr>
              <a:t>§9.1 </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宏环境、微环境和目标环境群体</a:t>
            </a:r>
            <a:endParaRPr lang="zh-CN" altLang="en-US" b="1" dirty="0">
              <a:latin typeface="Times New Roman" panose="02020603050405020304" pitchFamily="18" charset="0"/>
              <a:cs typeface="Times New Roman" panose="02020603050405020304" pitchFamily="18" charset="0"/>
            </a:endParaRPr>
          </a:p>
        </p:txBody>
      </p:sp>
      <p:sp>
        <p:nvSpPr>
          <p:cNvPr id="6" name="内容占位符 5"/>
          <p:cNvSpPr>
            <a:spLocks noGrp="1"/>
          </p:cNvSpPr>
          <p:nvPr>
            <p:ph idx="1"/>
          </p:nvPr>
        </p:nvSpPr>
        <p:spPr>
          <a:xfrm>
            <a:off x="323528" y="2132856"/>
            <a:ext cx="8532440" cy="1440160"/>
          </a:xfrm>
        </p:spPr>
        <p:txBody>
          <a:bodyPr>
            <a:normAutofit/>
          </a:bodyPr>
          <a:lstStyle/>
          <a:p>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9.1.1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环境的定义和</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类型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§9.1.2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基因型与环境的互作模式和利用</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途径</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11916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94122"/>
          </a:xfrm>
        </p:spPr>
        <p:txBody>
          <a:bodyPr>
            <a:noAutofit/>
          </a:bodyPr>
          <a:lstStyle/>
          <a:p>
            <a:r>
              <a:rPr lang="zh-CN" altLang="en-US" sz="4000" b="1" dirty="0" smtClean="0">
                <a:latin typeface="黑体" panose="02010609060101010101" pitchFamily="49" charset="-122"/>
                <a:ea typeface="黑体" panose="02010609060101010101" pitchFamily="49" charset="-122"/>
              </a:rPr>
              <a:t>重复平均数的方差构成</a:t>
            </a:r>
            <a:endParaRPr lang="zh-CN" altLang="en-US"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611560" y="1196752"/>
            <a:ext cx="7776864" cy="3096344"/>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遗传研究一般</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基于基因型</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估计值</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下面的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公式给</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出基因型在环境和区组间平均数的方差，其中，遗传方差与公式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9.21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的遗传方差相同，互作方差只有公式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9.21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中互作方差</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e</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误差方差只有公式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9.21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中误差方差</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i="1" dirty="0" err="1" smtClean="0">
                <a:latin typeface="Times New Roman" panose="02020603050405020304" pitchFamily="18" charset="0"/>
                <a:ea typeface="黑体" panose="02010609060101010101" pitchFamily="49" charset="-122"/>
                <a:cs typeface="Times New Roman" panose="02020603050405020304" pitchFamily="18" charset="0"/>
              </a:rPr>
              <a:t>er</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 name="对象 24"/>
          <p:cNvGraphicFramePr>
            <a:graphicFrameLocks noChangeAspect="1"/>
          </p:cNvGraphicFramePr>
          <p:nvPr>
            <p:extLst>
              <p:ext uri="{D42A27DB-BD31-4B8C-83A1-F6EECF244321}">
                <p14:modId xmlns:p14="http://schemas.microsoft.com/office/powerpoint/2010/main" val="1404561521"/>
              </p:ext>
            </p:extLst>
          </p:nvPr>
        </p:nvGraphicFramePr>
        <p:xfrm>
          <a:off x="1835696" y="4365104"/>
          <a:ext cx="4584596" cy="1224136"/>
        </p:xfrm>
        <a:graphic>
          <a:graphicData uri="http://schemas.openxmlformats.org/presentationml/2006/ole">
            <mc:AlternateContent xmlns:mc="http://schemas.openxmlformats.org/markup-compatibility/2006">
              <mc:Choice xmlns:v="urn:schemas-microsoft-com:vml" Requires="v">
                <p:oleObj spid="_x0000_s44054" name="公式" r:id="rId3" imgW="1524000" imgH="393700" progId="Equation.3">
                  <p:embed/>
                </p:oleObj>
              </mc:Choice>
              <mc:Fallback>
                <p:oleObj name="公式" r:id="rId3" imgW="15240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365104"/>
                        <a:ext cx="4584596" cy="1224136"/>
                      </a:xfrm>
                      <a:prstGeom prst="rect">
                        <a:avLst/>
                      </a:prstGeom>
                      <a:noFill/>
                    </p:spPr>
                  </p:pic>
                </p:oleObj>
              </mc:Fallback>
            </mc:AlternateContent>
          </a:graphicData>
        </a:graphic>
      </p:graphicFrame>
      <p:sp>
        <p:nvSpPr>
          <p:cNvPr id="2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479257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Autofit/>
          </a:bodyPr>
          <a:lstStyle/>
          <a:p>
            <a:r>
              <a:rPr lang="zh-CN" altLang="en-US" sz="4000" b="1" dirty="0" smtClean="0">
                <a:latin typeface="黑体" panose="02010609060101010101" pitchFamily="49" charset="-122"/>
                <a:ea typeface="黑体" panose="02010609060101010101" pitchFamily="49" charset="-122"/>
              </a:rPr>
              <a:t>重复平均数的遗传力</a:t>
            </a:r>
            <a:endParaRPr lang="zh-CN" altLang="en-US"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755576" y="1124744"/>
            <a:ext cx="7776864" cy="4536504"/>
          </a:xfrm>
        </p:spPr>
        <p:txBody>
          <a:bodyPr>
            <a:norm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利用环境间重复平均数作为性状的选择标准或开展遗传研究，可以</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根据</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下面的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公式计算</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它的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遗传力</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a:latin typeface="Times New Roman" panose="02020603050405020304" pitchFamily="18" charset="0"/>
                <a:ea typeface="黑体" panose="02010609060101010101" pitchFamily="49" charset="-122"/>
                <a:cs typeface="Times New Roman" panose="02020603050405020304" pitchFamily="18" charset="0"/>
              </a:rPr>
              <a:t>这一估计</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又</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称为环境和重复平均数的遗传力。</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0" name="对象 29"/>
          <p:cNvGraphicFramePr>
            <a:graphicFrameLocks noChangeAspect="1"/>
          </p:cNvGraphicFramePr>
          <p:nvPr>
            <p:extLst>
              <p:ext uri="{D42A27DB-BD31-4B8C-83A1-F6EECF244321}">
                <p14:modId xmlns:p14="http://schemas.microsoft.com/office/powerpoint/2010/main" val="2152697446"/>
              </p:ext>
            </p:extLst>
          </p:nvPr>
        </p:nvGraphicFramePr>
        <p:xfrm>
          <a:off x="1187623" y="2852935"/>
          <a:ext cx="4669485" cy="1512168"/>
        </p:xfrm>
        <a:graphic>
          <a:graphicData uri="http://schemas.openxmlformats.org/presentationml/2006/ole">
            <mc:AlternateContent xmlns:mc="http://schemas.openxmlformats.org/markup-compatibility/2006">
              <mc:Choice xmlns:v="urn:schemas-microsoft-com:vml" Requires="v">
                <p:oleObj spid="_x0000_s45073" name="公式" r:id="rId3" imgW="1930400" imgH="609600" progId="Equation.3">
                  <p:embed/>
                </p:oleObj>
              </mc:Choice>
              <mc:Fallback>
                <p:oleObj name="公式" r:id="rId3" imgW="19304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3" y="2852935"/>
                        <a:ext cx="4669485" cy="1512168"/>
                      </a:xfrm>
                      <a:prstGeom prst="rect">
                        <a:avLst/>
                      </a:prstGeom>
                      <a:noFill/>
                    </p:spPr>
                  </p:pic>
                </p:oleObj>
              </mc:Fallback>
            </mc:AlternateContent>
          </a:graphicData>
        </a:graphic>
      </p:graphicFrame>
    </p:spTree>
    <p:extLst>
      <p:ext uri="{BB962C8B-B14F-4D97-AF65-F5344CB8AC3E}">
        <p14:creationId xmlns:p14="http://schemas.microsoft.com/office/powerpoint/2010/main" val="517790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Autofit/>
          </a:bodyPr>
          <a:lstStyle/>
          <a:p>
            <a:r>
              <a:rPr lang="zh-CN" altLang="en-US" sz="4000" b="1" dirty="0" smtClean="0">
                <a:latin typeface="黑体" panose="02010609060101010101" pitchFamily="49" charset="-122"/>
                <a:ea typeface="黑体" panose="02010609060101010101" pitchFamily="49" charset="-122"/>
              </a:rPr>
              <a:t>重复平均数的遗传力</a:t>
            </a:r>
            <a:endParaRPr lang="zh-CN" altLang="en-US"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755576" y="1124744"/>
            <a:ext cx="7776864" cy="4536504"/>
          </a:xfrm>
        </p:spPr>
        <p:txBody>
          <a:bodyPr>
            <a:norm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利用环境间重复平均数作为性状的选择标准或开展遗传研究，可以</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根据</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下面的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公式计算</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它的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遗传力</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a:latin typeface="Times New Roman" panose="02020603050405020304" pitchFamily="18" charset="0"/>
                <a:ea typeface="黑体" panose="02010609060101010101" pitchFamily="49" charset="-122"/>
                <a:cs typeface="Times New Roman" panose="02020603050405020304" pitchFamily="18" charset="0"/>
              </a:rPr>
              <a:t>这一估计</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又</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称为环境和重复平均数的遗传力。</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0" name="对象 29"/>
          <p:cNvGraphicFramePr>
            <a:graphicFrameLocks noChangeAspect="1"/>
          </p:cNvGraphicFramePr>
          <p:nvPr>
            <p:extLst>
              <p:ext uri="{D42A27DB-BD31-4B8C-83A1-F6EECF244321}">
                <p14:modId xmlns:p14="http://schemas.microsoft.com/office/powerpoint/2010/main" val="3975135868"/>
              </p:ext>
            </p:extLst>
          </p:nvPr>
        </p:nvGraphicFramePr>
        <p:xfrm>
          <a:off x="1187623" y="2852935"/>
          <a:ext cx="4669485" cy="1512168"/>
        </p:xfrm>
        <a:graphic>
          <a:graphicData uri="http://schemas.openxmlformats.org/presentationml/2006/ole">
            <mc:AlternateContent xmlns:mc="http://schemas.openxmlformats.org/markup-compatibility/2006">
              <mc:Choice xmlns:v="urn:schemas-microsoft-com:vml" Requires="v">
                <p:oleObj spid="_x0000_s46097" name="公式" r:id="rId3" imgW="1930400" imgH="609600" progId="Equation.3">
                  <p:embed/>
                </p:oleObj>
              </mc:Choice>
              <mc:Fallback>
                <p:oleObj name="公式" r:id="rId3" imgW="19304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3" y="2852935"/>
                        <a:ext cx="4669485" cy="1512168"/>
                      </a:xfrm>
                      <a:prstGeom prst="rect">
                        <a:avLst/>
                      </a:prstGeom>
                      <a:noFill/>
                    </p:spPr>
                  </p:pic>
                </p:oleObj>
              </mc:Fallback>
            </mc:AlternateContent>
          </a:graphicData>
        </a:graphic>
      </p:graphicFrame>
    </p:spTree>
    <p:extLst>
      <p:ext uri="{BB962C8B-B14F-4D97-AF65-F5344CB8AC3E}">
        <p14:creationId xmlns:p14="http://schemas.microsoft.com/office/powerpoint/2010/main" val="362835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60648"/>
            <a:ext cx="7776864" cy="1152128"/>
          </a:xfrm>
        </p:spPr>
        <p:txBody>
          <a:bodyPr>
            <a:noAutofit/>
          </a:bodyPr>
          <a:lstStyle/>
          <a:p>
            <a:r>
              <a:rPr lang="zh-CN" altLang="en-US" sz="3600" b="1" dirty="0" smtClean="0">
                <a:latin typeface="Times New Roman" panose="02020603050405020304" pitchFamily="18" charset="0"/>
                <a:ea typeface="黑体" panose="02010609060101010101" pitchFamily="49" charset="-122"/>
                <a:cs typeface="Times New Roman" panose="02020603050405020304" pitchFamily="18" charset="0"/>
              </a:rPr>
              <a:t>表</a:t>
            </a:r>
            <a:r>
              <a:rPr lang="en-US" altLang="zh-CN" sz="3600" b="1" dirty="0" smtClean="0">
                <a:latin typeface="Times New Roman" panose="02020603050405020304" pitchFamily="18" charset="0"/>
                <a:ea typeface="黑体" panose="02010609060101010101" pitchFamily="49" charset="-122"/>
                <a:cs typeface="Times New Roman" panose="02020603050405020304" pitchFamily="18" charset="0"/>
              </a:rPr>
              <a:t>7.3 </a:t>
            </a: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水稻</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双亲衍生的</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10</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RIL</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家系在三个环境下的直链淀粉含量（</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6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5" name="表格 14"/>
          <p:cNvGraphicFramePr>
            <a:graphicFrameLocks noGrp="1"/>
          </p:cNvGraphicFramePr>
          <p:nvPr>
            <p:extLst>
              <p:ext uri="{D42A27DB-BD31-4B8C-83A1-F6EECF244321}">
                <p14:modId xmlns:p14="http://schemas.microsoft.com/office/powerpoint/2010/main" val="1384119360"/>
              </p:ext>
            </p:extLst>
          </p:nvPr>
        </p:nvGraphicFramePr>
        <p:xfrm>
          <a:off x="611560" y="1484784"/>
          <a:ext cx="7982968" cy="5120640"/>
        </p:xfrm>
        <a:graphic>
          <a:graphicData uri="http://schemas.openxmlformats.org/drawingml/2006/table">
            <a:tbl>
              <a:tblPr firstRow="1" firstCol="1" bandRow="1">
                <a:tableStyleId>{5C22544A-7EE6-4342-B048-85BDC9FD1C3A}</a:tableStyleId>
              </a:tblPr>
              <a:tblGrid>
                <a:gridCol w="1304212"/>
                <a:gridCol w="1113126"/>
                <a:gridCol w="1113126"/>
                <a:gridCol w="1113126"/>
                <a:gridCol w="1113126"/>
                <a:gridCol w="1113126"/>
                <a:gridCol w="1113126"/>
              </a:tblGrid>
              <a:tr h="83814">
                <a:tc rowSpan="2">
                  <a:txBody>
                    <a:bodyPr/>
                    <a:lstStyle/>
                    <a:p>
                      <a:pPr algn="l">
                        <a:spcAft>
                          <a:spcPts val="0"/>
                        </a:spcAft>
                      </a:pPr>
                      <a:r>
                        <a:rPr lang="zh-CN" sz="2800" kern="0" dirty="0">
                          <a:effectLst/>
                        </a:rPr>
                        <a:t>基因型</a:t>
                      </a:r>
                      <a:endParaRPr lang="zh-CN" sz="2800" kern="100" dirty="0">
                        <a:effectLst/>
                        <a:latin typeface="Calibri"/>
                        <a:ea typeface="宋体"/>
                        <a:cs typeface="Times New Roman"/>
                      </a:endParaRPr>
                    </a:p>
                  </a:txBody>
                  <a:tcPr marL="35920" marR="35920" marT="0" marB="0"/>
                </a:tc>
                <a:tc gridSpan="2">
                  <a:txBody>
                    <a:bodyPr/>
                    <a:lstStyle/>
                    <a:p>
                      <a:pPr algn="l">
                        <a:spcAft>
                          <a:spcPts val="0"/>
                        </a:spcAft>
                      </a:pPr>
                      <a:r>
                        <a:rPr lang="zh-CN" sz="2800" kern="0">
                          <a:effectLst/>
                        </a:rPr>
                        <a:t>环境</a:t>
                      </a:r>
                      <a:r>
                        <a:rPr lang="en-US" sz="2800" kern="0">
                          <a:effectLst/>
                        </a:rPr>
                        <a:t>I</a:t>
                      </a:r>
                      <a:endParaRPr lang="zh-CN" sz="2800" kern="100">
                        <a:effectLst/>
                        <a:latin typeface="Calibri"/>
                        <a:ea typeface="宋体"/>
                        <a:cs typeface="Times New Roman"/>
                      </a:endParaRPr>
                    </a:p>
                  </a:txBody>
                  <a:tcPr marL="35920" marR="35920" marT="0" marB="0"/>
                </a:tc>
                <a:tc hMerge="1">
                  <a:txBody>
                    <a:bodyPr/>
                    <a:lstStyle/>
                    <a:p>
                      <a:endParaRPr lang="zh-CN" altLang="en-US"/>
                    </a:p>
                  </a:txBody>
                  <a:tcPr/>
                </a:tc>
                <a:tc gridSpan="2">
                  <a:txBody>
                    <a:bodyPr/>
                    <a:lstStyle/>
                    <a:p>
                      <a:pPr algn="l">
                        <a:spcAft>
                          <a:spcPts val="0"/>
                        </a:spcAft>
                      </a:pPr>
                      <a:r>
                        <a:rPr lang="zh-CN" sz="2800" kern="0" dirty="0">
                          <a:effectLst/>
                        </a:rPr>
                        <a:t>环境</a:t>
                      </a:r>
                      <a:r>
                        <a:rPr lang="en-US" sz="2800" kern="0" dirty="0">
                          <a:effectLst/>
                        </a:rPr>
                        <a:t>II</a:t>
                      </a:r>
                      <a:endParaRPr lang="zh-CN" sz="2800" kern="100" dirty="0">
                        <a:effectLst/>
                        <a:latin typeface="Calibri"/>
                        <a:ea typeface="宋体"/>
                        <a:cs typeface="Times New Roman"/>
                      </a:endParaRPr>
                    </a:p>
                  </a:txBody>
                  <a:tcPr marL="35920" marR="35920" marT="0" marB="0"/>
                </a:tc>
                <a:tc hMerge="1">
                  <a:txBody>
                    <a:bodyPr/>
                    <a:lstStyle/>
                    <a:p>
                      <a:endParaRPr lang="zh-CN" altLang="en-US"/>
                    </a:p>
                  </a:txBody>
                  <a:tcPr/>
                </a:tc>
                <a:tc gridSpan="2">
                  <a:txBody>
                    <a:bodyPr/>
                    <a:lstStyle/>
                    <a:p>
                      <a:pPr algn="l">
                        <a:spcAft>
                          <a:spcPts val="0"/>
                        </a:spcAft>
                      </a:pPr>
                      <a:r>
                        <a:rPr lang="zh-CN" sz="2800" kern="0" dirty="0">
                          <a:effectLst/>
                        </a:rPr>
                        <a:t>环境</a:t>
                      </a:r>
                      <a:r>
                        <a:rPr lang="en-US" sz="2800" kern="0" dirty="0">
                          <a:effectLst/>
                        </a:rPr>
                        <a:t>III</a:t>
                      </a:r>
                      <a:endParaRPr lang="zh-CN" sz="2800" kern="100" dirty="0">
                        <a:effectLst/>
                        <a:latin typeface="Calibri"/>
                        <a:ea typeface="宋体"/>
                        <a:cs typeface="Times New Roman"/>
                      </a:endParaRPr>
                    </a:p>
                  </a:txBody>
                  <a:tcPr marL="35920" marR="35920" marT="0" marB="0"/>
                </a:tc>
                <a:tc hMerge="1">
                  <a:txBody>
                    <a:bodyPr/>
                    <a:lstStyle/>
                    <a:p>
                      <a:endParaRPr lang="zh-CN" altLang="en-US"/>
                    </a:p>
                  </a:txBody>
                  <a:tcPr/>
                </a:tc>
              </a:tr>
              <a:tr h="251442">
                <a:tc vMerge="1">
                  <a:txBody>
                    <a:bodyPr/>
                    <a:lstStyle/>
                    <a:p>
                      <a:endParaRPr lang="zh-CN" altLang="en-US"/>
                    </a:p>
                  </a:txBody>
                  <a:tcPr/>
                </a:tc>
                <a:tc>
                  <a:txBody>
                    <a:bodyPr/>
                    <a:lstStyle/>
                    <a:p>
                      <a:pPr algn="l">
                        <a:spcAft>
                          <a:spcPts val="0"/>
                        </a:spcAft>
                      </a:pPr>
                      <a:r>
                        <a:rPr lang="zh-CN" sz="2800" kern="0">
                          <a:effectLst/>
                        </a:rPr>
                        <a:t>重复</a:t>
                      </a:r>
                      <a:r>
                        <a:rPr lang="en-US" sz="2800" kern="0">
                          <a:effectLst/>
                        </a:rPr>
                        <a:t>1</a:t>
                      </a:r>
                      <a:endParaRPr lang="zh-CN" sz="2800" kern="100">
                        <a:effectLst/>
                        <a:latin typeface="Calibri"/>
                        <a:ea typeface="宋体"/>
                        <a:cs typeface="Times New Roman"/>
                      </a:endParaRPr>
                    </a:p>
                  </a:txBody>
                  <a:tcPr marL="35920" marR="35920" marT="0" marB="0"/>
                </a:tc>
                <a:tc>
                  <a:txBody>
                    <a:bodyPr/>
                    <a:lstStyle/>
                    <a:p>
                      <a:pPr algn="l">
                        <a:spcAft>
                          <a:spcPts val="0"/>
                        </a:spcAft>
                      </a:pPr>
                      <a:r>
                        <a:rPr lang="zh-CN" sz="2800" kern="0">
                          <a:effectLst/>
                        </a:rPr>
                        <a:t>重复</a:t>
                      </a:r>
                      <a:r>
                        <a:rPr lang="en-US" sz="2800" kern="0">
                          <a:effectLst/>
                        </a:rPr>
                        <a:t>2</a:t>
                      </a:r>
                      <a:endParaRPr lang="zh-CN" sz="2800" kern="100">
                        <a:effectLst/>
                        <a:latin typeface="Calibri"/>
                        <a:ea typeface="宋体"/>
                        <a:cs typeface="Times New Roman"/>
                      </a:endParaRPr>
                    </a:p>
                  </a:txBody>
                  <a:tcPr marL="35920" marR="35920" marT="0" marB="0"/>
                </a:tc>
                <a:tc>
                  <a:txBody>
                    <a:bodyPr/>
                    <a:lstStyle/>
                    <a:p>
                      <a:pPr algn="l">
                        <a:spcAft>
                          <a:spcPts val="0"/>
                        </a:spcAft>
                      </a:pPr>
                      <a:r>
                        <a:rPr lang="zh-CN" sz="2800" kern="0">
                          <a:effectLst/>
                        </a:rPr>
                        <a:t>重复</a:t>
                      </a:r>
                      <a:r>
                        <a:rPr lang="en-US" sz="2800" kern="0">
                          <a:effectLst/>
                        </a:rPr>
                        <a:t>1</a:t>
                      </a:r>
                      <a:endParaRPr lang="zh-CN" sz="2800" kern="100">
                        <a:effectLst/>
                        <a:latin typeface="Calibri"/>
                        <a:ea typeface="宋体"/>
                        <a:cs typeface="Times New Roman"/>
                      </a:endParaRPr>
                    </a:p>
                  </a:txBody>
                  <a:tcPr marL="35920" marR="35920" marT="0" marB="0"/>
                </a:tc>
                <a:tc>
                  <a:txBody>
                    <a:bodyPr/>
                    <a:lstStyle/>
                    <a:p>
                      <a:pPr algn="l">
                        <a:spcAft>
                          <a:spcPts val="0"/>
                        </a:spcAft>
                      </a:pPr>
                      <a:r>
                        <a:rPr lang="zh-CN" sz="2800" kern="0">
                          <a:effectLst/>
                        </a:rPr>
                        <a:t>重复</a:t>
                      </a:r>
                      <a:r>
                        <a:rPr lang="en-US" sz="2800" kern="0">
                          <a:effectLst/>
                        </a:rPr>
                        <a:t>2</a:t>
                      </a:r>
                      <a:endParaRPr lang="zh-CN" sz="2800" kern="100">
                        <a:effectLst/>
                        <a:latin typeface="Calibri"/>
                        <a:ea typeface="宋体"/>
                        <a:cs typeface="Times New Roman"/>
                      </a:endParaRPr>
                    </a:p>
                  </a:txBody>
                  <a:tcPr marL="35920" marR="35920" marT="0" marB="0"/>
                </a:tc>
                <a:tc>
                  <a:txBody>
                    <a:bodyPr/>
                    <a:lstStyle/>
                    <a:p>
                      <a:pPr algn="l">
                        <a:spcAft>
                          <a:spcPts val="0"/>
                        </a:spcAft>
                      </a:pPr>
                      <a:r>
                        <a:rPr lang="zh-CN" sz="2800" kern="0">
                          <a:effectLst/>
                        </a:rPr>
                        <a:t>重复</a:t>
                      </a:r>
                      <a:r>
                        <a:rPr lang="en-US" sz="2800" kern="0">
                          <a:effectLst/>
                        </a:rPr>
                        <a:t>1</a:t>
                      </a:r>
                      <a:endParaRPr lang="zh-CN" sz="2800" kern="100">
                        <a:effectLst/>
                        <a:latin typeface="Calibri"/>
                        <a:ea typeface="宋体"/>
                        <a:cs typeface="Times New Roman"/>
                      </a:endParaRPr>
                    </a:p>
                  </a:txBody>
                  <a:tcPr marL="35920" marR="35920" marT="0" marB="0"/>
                </a:tc>
                <a:tc>
                  <a:txBody>
                    <a:bodyPr/>
                    <a:lstStyle/>
                    <a:p>
                      <a:pPr algn="l">
                        <a:spcAft>
                          <a:spcPts val="0"/>
                        </a:spcAft>
                      </a:pPr>
                      <a:r>
                        <a:rPr lang="zh-CN" sz="2800" kern="0">
                          <a:effectLst/>
                        </a:rPr>
                        <a:t>重复</a:t>
                      </a:r>
                      <a:r>
                        <a:rPr lang="en-US" sz="2800" kern="0">
                          <a:effectLst/>
                        </a:rPr>
                        <a:t>2</a:t>
                      </a:r>
                      <a:endParaRPr lang="zh-CN" sz="2800" kern="100">
                        <a:effectLst/>
                        <a:latin typeface="Calibri"/>
                        <a:ea typeface="宋体"/>
                        <a:cs typeface="Times New Roman"/>
                      </a:endParaRPr>
                    </a:p>
                  </a:txBody>
                  <a:tcPr marL="35920" marR="35920" marT="0" marB="0"/>
                </a:tc>
              </a:tr>
              <a:tr h="419071">
                <a:tc>
                  <a:txBody>
                    <a:bodyPr/>
                    <a:lstStyle/>
                    <a:p>
                      <a:pPr algn="l">
                        <a:spcAft>
                          <a:spcPts val="0"/>
                        </a:spcAft>
                      </a:pPr>
                      <a:r>
                        <a:rPr lang="en-US" sz="2800" kern="0">
                          <a:effectLst/>
                        </a:rPr>
                        <a:t>RIL1</a:t>
                      </a:r>
                      <a:endParaRPr lang="zh-CN" sz="2800" kern="100">
                        <a:effectLst/>
                        <a:latin typeface="Calibri"/>
                        <a:ea typeface="宋体"/>
                        <a:cs typeface="Times New Roman"/>
                      </a:endParaRPr>
                    </a:p>
                  </a:txBody>
                  <a:tcPr marL="35920" marR="35920" marT="0" marB="0"/>
                </a:tc>
                <a:tc>
                  <a:txBody>
                    <a:bodyPr/>
                    <a:lstStyle/>
                    <a:p>
                      <a:pPr algn="l">
                        <a:spcAft>
                          <a:spcPts val="0"/>
                        </a:spcAft>
                      </a:pPr>
                      <a:r>
                        <a:rPr lang="en-US" sz="2800" kern="0">
                          <a:effectLst/>
                        </a:rPr>
                        <a:t>15.3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15.1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14.4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dirty="0">
                          <a:effectLst/>
                        </a:rPr>
                        <a:t>14.6 </a:t>
                      </a:r>
                      <a:endParaRPr lang="zh-CN" sz="2800" kern="100" dirty="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14.5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14.8 </a:t>
                      </a:r>
                      <a:endParaRPr lang="zh-CN" sz="2800" kern="100">
                        <a:effectLst/>
                        <a:latin typeface="Calibri"/>
                        <a:ea typeface="宋体"/>
                        <a:cs typeface="Times New Roman"/>
                      </a:endParaRPr>
                    </a:p>
                  </a:txBody>
                  <a:tcPr marL="35920" marR="35920" marT="0" marB="0" anchor="b"/>
                </a:tc>
              </a:tr>
              <a:tr h="419071">
                <a:tc>
                  <a:txBody>
                    <a:bodyPr/>
                    <a:lstStyle/>
                    <a:p>
                      <a:pPr algn="l">
                        <a:spcAft>
                          <a:spcPts val="0"/>
                        </a:spcAft>
                      </a:pPr>
                      <a:r>
                        <a:rPr lang="en-US" sz="2800" kern="0">
                          <a:effectLst/>
                        </a:rPr>
                        <a:t>RIL2</a:t>
                      </a:r>
                      <a:endParaRPr lang="zh-CN" sz="2800" kern="100">
                        <a:effectLst/>
                        <a:latin typeface="Calibri"/>
                        <a:ea typeface="宋体"/>
                        <a:cs typeface="Times New Roman"/>
                      </a:endParaRPr>
                    </a:p>
                  </a:txBody>
                  <a:tcPr marL="35920" marR="35920" marT="0" marB="0"/>
                </a:tc>
                <a:tc>
                  <a:txBody>
                    <a:bodyPr/>
                    <a:lstStyle/>
                    <a:p>
                      <a:pPr algn="l">
                        <a:spcAft>
                          <a:spcPts val="0"/>
                        </a:spcAft>
                      </a:pPr>
                      <a:r>
                        <a:rPr lang="en-US" sz="2800" kern="0">
                          <a:effectLst/>
                        </a:rPr>
                        <a:t>14.5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15.0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15.8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15.7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16.3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15.7 </a:t>
                      </a:r>
                      <a:endParaRPr lang="zh-CN" sz="2800" kern="100">
                        <a:effectLst/>
                        <a:latin typeface="Calibri"/>
                        <a:ea typeface="宋体"/>
                        <a:cs typeface="Times New Roman"/>
                      </a:endParaRPr>
                    </a:p>
                  </a:txBody>
                  <a:tcPr marL="35920" marR="35920" marT="0" marB="0" anchor="b"/>
                </a:tc>
              </a:tr>
              <a:tr h="419071">
                <a:tc>
                  <a:txBody>
                    <a:bodyPr/>
                    <a:lstStyle/>
                    <a:p>
                      <a:pPr algn="l">
                        <a:spcAft>
                          <a:spcPts val="0"/>
                        </a:spcAft>
                      </a:pPr>
                      <a:r>
                        <a:rPr lang="en-US" sz="2800" kern="0">
                          <a:effectLst/>
                        </a:rPr>
                        <a:t>RIL3</a:t>
                      </a:r>
                      <a:endParaRPr lang="zh-CN" sz="2800" kern="100">
                        <a:effectLst/>
                        <a:latin typeface="Calibri"/>
                        <a:ea typeface="宋体"/>
                        <a:cs typeface="Times New Roman"/>
                      </a:endParaRPr>
                    </a:p>
                  </a:txBody>
                  <a:tcPr marL="35920" marR="35920" marT="0" marB="0"/>
                </a:tc>
                <a:tc>
                  <a:txBody>
                    <a:bodyPr/>
                    <a:lstStyle/>
                    <a:p>
                      <a:pPr algn="l">
                        <a:spcAft>
                          <a:spcPts val="0"/>
                        </a:spcAft>
                      </a:pPr>
                      <a:r>
                        <a:rPr lang="en-US" sz="2800" kern="0">
                          <a:effectLst/>
                        </a:rPr>
                        <a:t>14.0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14.9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15.9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15.8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15.2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16.1 </a:t>
                      </a:r>
                      <a:endParaRPr lang="zh-CN" sz="2800" kern="100">
                        <a:effectLst/>
                        <a:latin typeface="Calibri"/>
                        <a:ea typeface="宋体"/>
                        <a:cs typeface="Times New Roman"/>
                      </a:endParaRPr>
                    </a:p>
                  </a:txBody>
                  <a:tcPr marL="35920" marR="35920" marT="0" marB="0" anchor="b"/>
                </a:tc>
              </a:tr>
              <a:tr h="419071">
                <a:tc>
                  <a:txBody>
                    <a:bodyPr/>
                    <a:lstStyle/>
                    <a:p>
                      <a:pPr algn="l">
                        <a:spcAft>
                          <a:spcPts val="0"/>
                        </a:spcAft>
                      </a:pPr>
                      <a:r>
                        <a:rPr lang="en-US" sz="2800" kern="0">
                          <a:effectLst/>
                        </a:rPr>
                        <a:t>RIL4</a:t>
                      </a:r>
                      <a:endParaRPr lang="zh-CN" sz="2800" kern="100">
                        <a:effectLst/>
                        <a:latin typeface="Calibri"/>
                        <a:ea typeface="宋体"/>
                        <a:cs typeface="Times New Roman"/>
                      </a:endParaRPr>
                    </a:p>
                  </a:txBody>
                  <a:tcPr marL="35920" marR="35920" marT="0" marB="0"/>
                </a:tc>
                <a:tc>
                  <a:txBody>
                    <a:bodyPr/>
                    <a:lstStyle/>
                    <a:p>
                      <a:pPr algn="l">
                        <a:spcAft>
                          <a:spcPts val="0"/>
                        </a:spcAft>
                      </a:pPr>
                      <a:r>
                        <a:rPr lang="en-US" sz="2800" kern="0">
                          <a:effectLst/>
                        </a:rPr>
                        <a:t>13.2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14.0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16.0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16.8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15.0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15.5 </a:t>
                      </a:r>
                      <a:endParaRPr lang="zh-CN" sz="2800" kern="100">
                        <a:effectLst/>
                        <a:latin typeface="Calibri"/>
                        <a:ea typeface="宋体"/>
                        <a:cs typeface="Times New Roman"/>
                      </a:endParaRPr>
                    </a:p>
                  </a:txBody>
                  <a:tcPr marL="35920" marR="35920" marT="0" marB="0" anchor="b"/>
                </a:tc>
              </a:tr>
              <a:tr h="419071">
                <a:tc>
                  <a:txBody>
                    <a:bodyPr/>
                    <a:lstStyle/>
                    <a:p>
                      <a:pPr algn="l">
                        <a:spcAft>
                          <a:spcPts val="0"/>
                        </a:spcAft>
                      </a:pPr>
                      <a:r>
                        <a:rPr lang="en-US" sz="2800" kern="0">
                          <a:effectLst/>
                        </a:rPr>
                        <a:t>RIL5</a:t>
                      </a:r>
                      <a:endParaRPr lang="zh-CN" sz="2800" kern="100">
                        <a:effectLst/>
                        <a:latin typeface="Calibri"/>
                        <a:ea typeface="宋体"/>
                        <a:cs typeface="Times New Roman"/>
                      </a:endParaRPr>
                    </a:p>
                  </a:txBody>
                  <a:tcPr marL="35920" marR="35920" marT="0" marB="0"/>
                </a:tc>
                <a:tc>
                  <a:txBody>
                    <a:bodyPr/>
                    <a:lstStyle/>
                    <a:p>
                      <a:pPr algn="l">
                        <a:spcAft>
                          <a:spcPts val="0"/>
                        </a:spcAft>
                      </a:pPr>
                      <a:r>
                        <a:rPr lang="en-US" sz="2800" kern="0">
                          <a:effectLst/>
                        </a:rPr>
                        <a:t>15.4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15.9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16.7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16.6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15.4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dirty="0">
                          <a:effectLst/>
                        </a:rPr>
                        <a:t>15.6 </a:t>
                      </a:r>
                      <a:endParaRPr lang="zh-CN" sz="2800" kern="100" dirty="0">
                        <a:effectLst/>
                        <a:latin typeface="Calibri"/>
                        <a:ea typeface="宋体"/>
                        <a:cs typeface="Times New Roman"/>
                      </a:endParaRPr>
                    </a:p>
                  </a:txBody>
                  <a:tcPr marL="35920" marR="35920" marT="0" marB="0" anchor="b"/>
                </a:tc>
              </a:tr>
              <a:tr h="419071">
                <a:tc>
                  <a:txBody>
                    <a:bodyPr/>
                    <a:lstStyle/>
                    <a:p>
                      <a:pPr algn="l">
                        <a:spcAft>
                          <a:spcPts val="0"/>
                        </a:spcAft>
                      </a:pPr>
                      <a:r>
                        <a:rPr lang="en-US" sz="2800" kern="0">
                          <a:effectLst/>
                        </a:rPr>
                        <a:t>RIL6</a:t>
                      </a:r>
                      <a:endParaRPr lang="zh-CN" sz="2800" kern="100">
                        <a:effectLst/>
                        <a:latin typeface="Calibri"/>
                        <a:ea typeface="宋体"/>
                        <a:cs typeface="Times New Roman"/>
                      </a:endParaRPr>
                    </a:p>
                  </a:txBody>
                  <a:tcPr marL="35920" marR="35920" marT="0" marB="0"/>
                </a:tc>
                <a:tc>
                  <a:txBody>
                    <a:bodyPr/>
                    <a:lstStyle/>
                    <a:p>
                      <a:pPr algn="l">
                        <a:spcAft>
                          <a:spcPts val="0"/>
                        </a:spcAft>
                      </a:pPr>
                      <a:r>
                        <a:rPr lang="en-US" sz="2800" kern="0">
                          <a:effectLst/>
                        </a:rPr>
                        <a:t>15.5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15.6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16.1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16.7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16.0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17.0 </a:t>
                      </a:r>
                      <a:endParaRPr lang="zh-CN" sz="2800" kern="100">
                        <a:effectLst/>
                        <a:latin typeface="Calibri"/>
                        <a:ea typeface="宋体"/>
                        <a:cs typeface="Times New Roman"/>
                      </a:endParaRPr>
                    </a:p>
                  </a:txBody>
                  <a:tcPr marL="35920" marR="35920" marT="0" marB="0" anchor="b"/>
                </a:tc>
              </a:tr>
              <a:tr h="419071">
                <a:tc>
                  <a:txBody>
                    <a:bodyPr/>
                    <a:lstStyle/>
                    <a:p>
                      <a:pPr algn="l">
                        <a:spcAft>
                          <a:spcPts val="0"/>
                        </a:spcAft>
                      </a:pPr>
                      <a:r>
                        <a:rPr lang="en-US" sz="2800" kern="0">
                          <a:effectLst/>
                        </a:rPr>
                        <a:t>RIL7</a:t>
                      </a:r>
                      <a:endParaRPr lang="zh-CN" sz="2800" kern="100">
                        <a:effectLst/>
                        <a:latin typeface="Calibri"/>
                        <a:ea typeface="宋体"/>
                        <a:cs typeface="Times New Roman"/>
                      </a:endParaRPr>
                    </a:p>
                  </a:txBody>
                  <a:tcPr marL="35920" marR="35920" marT="0" marB="0"/>
                </a:tc>
                <a:tc>
                  <a:txBody>
                    <a:bodyPr/>
                    <a:lstStyle/>
                    <a:p>
                      <a:pPr algn="l">
                        <a:spcAft>
                          <a:spcPts val="0"/>
                        </a:spcAft>
                      </a:pPr>
                      <a:r>
                        <a:rPr lang="en-US" sz="2800" kern="0">
                          <a:effectLst/>
                        </a:rPr>
                        <a:t>13.2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14.1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14.3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14.9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14.1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14.5 </a:t>
                      </a:r>
                      <a:endParaRPr lang="zh-CN" sz="2800" kern="100">
                        <a:effectLst/>
                        <a:latin typeface="Calibri"/>
                        <a:ea typeface="宋体"/>
                        <a:cs typeface="Times New Roman"/>
                      </a:endParaRPr>
                    </a:p>
                  </a:txBody>
                  <a:tcPr marL="35920" marR="35920" marT="0" marB="0" anchor="b"/>
                </a:tc>
              </a:tr>
              <a:tr h="419071">
                <a:tc>
                  <a:txBody>
                    <a:bodyPr/>
                    <a:lstStyle/>
                    <a:p>
                      <a:pPr algn="l">
                        <a:spcAft>
                          <a:spcPts val="0"/>
                        </a:spcAft>
                      </a:pPr>
                      <a:r>
                        <a:rPr lang="en-US" sz="2800" kern="0">
                          <a:effectLst/>
                        </a:rPr>
                        <a:t>RIL8</a:t>
                      </a:r>
                      <a:endParaRPr lang="zh-CN" sz="2800" kern="100">
                        <a:effectLst/>
                        <a:latin typeface="Calibri"/>
                        <a:ea typeface="宋体"/>
                        <a:cs typeface="Times New Roman"/>
                      </a:endParaRPr>
                    </a:p>
                  </a:txBody>
                  <a:tcPr marL="35920" marR="35920" marT="0" marB="0"/>
                </a:tc>
                <a:tc>
                  <a:txBody>
                    <a:bodyPr/>
                    <a:lstStyle/>
                    <a:p>
                      <a:pPr algn="l">
                        <a:spcAft>
                          <a:spcPts val="0"/>
                        </a:spcAft>
                      </a:pPr>
                      <a:r>
                        <a:rPr lang="en-US" sz="2800" kern="0">
                          <a:effectLst/>
                        </a:rPr>
                        <a:t>11.9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12.6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14.2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14.4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15.2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16.1 </a:t>
                      </a:r>
                      <a:endParaRPr lang="zh-CN" sz="2800" kern="100">
                        <a:effectLst/>
                        <a:latin typeface="Calibri"/>
                        <a:ea typeface="宋体"/>
                        <a:cs typeface="Times New Roman"/>
                      </a:endParaRPr>
                    </a:p>
                  </a:txBody>
                  <a:tcPr marL="35920" marR="35920" marT="0" marB="0" anchor="b"/>
                </a:tc>
              </a:tr>
              <a:tr h="419071">
                <a:tc>
                  <a:txBody>
                    <a:bodyPr/>
                    <a:lstStyle/>
                    <a:p>
                      <a:pPr algn="l">
                        <a:spcAft>
                          <a:spcPts val="0"/>
                        </a:spcAft>
                      </a:pPr>
                      <a:r>
                        <a:rPr lang="en-US" sz="2800" kern="0">
                          <a:effectLst/>
                        </a:rPr>
                        <a:t>RIL9</a:t>
                      </a:r>
                      <a:endParaRPr lang="zh-CN" sz="2800" kern="100">
                        <a:effectLst/>
                        <a:latin typeface="Calibri"/>
                        <a:ea typeface="宋体"/>
                        <a:cs typeface="Times New Roman"/>
                      </a:endParaRPr>
                    </a:p>
                  </a:txBody>
                  <a:tcPr marL="35920" marR="35920" marT="0" marB="0"/>
                </a:tc>
                <a:tc>
                  <a:txBody>
                    <a:bodyPr/>
                    <a:lstStyle/>
                    <a:p>
                      <a:pPr algn="l">
                        <a:spcAft>
                          <a:spcPts val="0"/>
                        </a:spcAft>
                      </a:pPr>
                      <a:r>
                        <a:rPr lang="en-US" sz="2800" kern="0">
                          <a:effectLst/>
                        </a:rPr>
                        <a:t>12.8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13.5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14.5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14.6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15.3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15.5 </a:t>
                      </a:r>
                      <a:endParaRPr lang="zh-CN" sz="2800" kern="100">
                        <a:effectLst/>
                        <a:latin typeface="Calibri"/>
                        <a:ea typeface="宋体"/>
                        <a:cs typeface="Times New Roman"/>
                      </a:endParaRPr>
                    </a:p>
                  </a:txBody>
                  <a:tcPr marL="35920" marR="35920" marT="0" marB="0" anchor="b"/>
                </a:tc>
              </a:tr>
              <a:tr h="419071">
                <a:tc>
                  <a:txBody>
                    <a:bodyPr/>
                    <a:lstStyle/>
                    <a:p>
                      <a:pPr algn="l">
                        <a:spcAft>
                          <a:spcPts val="0"/>
                        </a:spcAft>
                      </a:pPr>
                      <a:r>
                        <a:rPr lang="en-US" sz="2800" kern="0">
                          <a:effectLst/>
                        </a:rPr>
                        <a:t>RIL10</a:t>
                      </a:r>
                      <a:endParaRPr lang="zh-CN" sz="2800" kern="100">
                        <a:effectLst/>
                        <a:latin typeface="Calibri"/>
                        <a:ea typeface="宋体"/>
                        <a:cs typeface="Times New Roman"/>
                      </a:endParaRPr>
                    </a:p>
                  </a:txBody>
                  <a:tcPr marL="35920" marR="35920" marT="0" marB="0"/>
                </a:tc>
                <a:tc>
                  <a:txBody>
                    <a:bodyPr/>
                    <a:lstStyle/>
                    <a:p>
                      <a:pPr algn="l">
                        <a:spcAft>
                          <a:spcPts val="0"/>
                        </a:spcAft>
                      </a:pPr>
                      <a:r>
                        <a:rPr lang="en-US" sz="2800" kern="0">
                          <a:effectLst/>
                        </a:rPr>
                        <a:t>12.8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13.6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14.6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15.5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a:effectLst/>
                        </a:rPr>
                        <a:t>14.2 </a:t>
                      </a:r>
                      <a:endParaRPr lang="zh-CN" sz="2800" kern="100">
                        <a:effectLst/>
                        <a:latin typeface="Calibri"/>
                        <a:ea typeface="宋体"/>
                        <a:cs typeface="Times New Roman"/>
                      </a:endParaRPr>
                    </a:p>
                  </a:txBody>
                  <a:tcPr marL="35920" marR="35920" marT="0" marB="0" anchor="b"/>
                </a:tc>
                <a:tc>
                  <a:txBody>
                    <a:bodyPr/>
                    <a:lstStyle/>
                    <a:p>
                      <a:pPr algn="l">
                        <a:spcAft>
                          <a:spcPts val="0"/>
                        </a:spcAft>
                      </a:pPr>
                      <a:r>
                        <a:rPr lang="en-US" sz="2800" kern="0" dirty="0">
                          <a:effectLst/>
                        </a:rPr>
                        <a:t>14.2 </a:t>
                      </a:r>
                      <a:endParaRPr lang="zh-CN" sz="2800" kern="100" dirty="0">
                        <a:effectLst/>
                        <a:latin typeface="Calibri"/>
                        <a:ea typeface="宋体"/>
                        <a:cs typeface="Times New Roman"/>
                      </a:endParaRPr>
                    </a:p>
                  </a:txBody>
                  <a:tcPr marL="35920" marR="35920" marT="0" marB="0" anchor="b"/>
                </a:tc>
              </a:tr>
            </a:tbl>
          </a:graphicData>
        </a:graphic>
      </p:graphicFrame>
    </p:spTree>
    <p:extLst>
      <p:ext uri="{BB962C8B-B14F-4D97-AF65-F5344CB8AC3E}">
        <p14:creationId xmlns:p14="http://schemas.microsoft.com/office/powerpoint/2010/main" val="2429670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48680"/>
            <a:ext cx="8229600" cy="1359024"/>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三个</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环境</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联合方差分析</a:t>
            </a:r>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sz="3200" b="1"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不含区组效应）</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603987595"/>
              </p:ext>
            </p:extLst>
          </p:nvPr>
        </p:nvGraphicFramePr>
        <p:xfrm>
          <a:off x="72288" y="2060848"/>
          <a:ext cx="8964208" cy="3413760"/>
        </p:xfrm>
        <a:graphic>
          <a:graphicData uri="http://schemas.openxmlformats.org/drawingml/2006/table">
            <a:tbl>
              <a:tblPr firstRow="1" firstCol="1" bandRow="1">
                <a:tableStyleId>{5C22544A-7EE6-4342-B048-85BDC9FD1C3A}</a:tableStyleId>
              </a:tblPr>
              <a:tblGrid>
                <a:gridCol w="1728192"/>
                <a:gridCol w="1000124"/>
                <a:gridCol w="1368152"/>
                <a:gridCol w="1213485"/>
                <a:gridCol w="1032510"/>
                <a:gridCol w="1325601"/>
                <a:gridCol w="1296144"/>
              </a:tblGrid>
              <a:tr h="198120">
                <a:tc>
                  <a:txBody>
                    <a:bodyPr/>
                    <a:lstStyle/>
                    <a:p>
                      <a:pPr algn="l">
                        <a:spcAft>
                          <a:spcPts val="0"/>
                        </a:spcAft>
                      </a:pPr>
                      <a:r>
                        <a:rPr lang="zh-CN" sz="2800" kern="0" dirty="0">
                          <a:effectLst/>
                        </a:rPr>
                        <a:t>变异来源</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zh-CN" sz="2800" kern="0">
                          <a:effectLst/>
                        </a:rPr>
                        <a:t>自由度</a:t>
                      </a:r>
                      <a:endParaRPr lang="zh-CN" sz="2800" kern="100">
                        <a:effectLst/>
                        <a:latin typeface="Calibri"/>
                        <a:ea typeface="宋体"/>
                        <a:cs typeface="Times New Roman"/>
                      </a:endParaRPr>
                    </a:p>
                  </a:txBody>
                  <a:tcPr marL="68580" marR="68580" marT="0" marB="0"/>
                </a:tc>
                <a:tc>
                  <a:txBody>
                    <a:bodyPr/>
                    <a:lstStyle/>
                    <a:p>
                      <a:pPr algn="l">
                        <a:spcAft>
                          <a:spcPts val="0"/>
                        </a:spcAft>
                      </a:pPr>
                      <a:r>
                        <a:rPr lang="zh-CN" sz="2800" kern="0">
                          <a:effectLst/>
                        </a:rPr>
                        <a:t>平方和</a:t>
                      </a:r>
                      <a:endParaRPr lang="zh-CN" sz="2800" kern="100">
                        <a:effectLst/>
                        <a:latin typeface="Calibri"/>
                        <a:ea typeface="宋体"/>
                        <a:cs typeface="Times New Roman"/>
                      </a:endParaRPr>
                    </a:p>
                  </a:txBody>
                  <a:tcPr marL="68580" marR="68580" marT="0" marB="0"/>
                </a:tc>
                <a:tc>
                  <a:txBody>
                    <a:bodyPr/>
                    <a:lstStyle/>
                    <a:p>
                      <a:pPr algn="l">
                        <a:spcAft>
                          <a:spcPts val="0"/>
                        </a:spcAft>
                      </a:pPr>
                      <a:r>
                        <a:rPr lang="zh-CN" sz="2800" kern="0" dirty="0">
                          <a:effectLst/>
                        </a:rPr>
                        <a:t>均方</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en-US" sz="2800" kern="0">
                          <a:effectLst/>
                        </a:rPr>
                        <a:t>F</a:t>
                      </a:r>
                      <a:r>
                        <a:rPr lang="zh-CN" sz="2800" kern="0">
                          <a:effectLst/>
                        </a:rPr>
                        <a:t>值</a:t>
                      </a:r>
                      <a:endParaRPr lang="zh-CN" sz="2800" kern="100">
                        <a:effectLst/>
                        <a:latin typeface="Calibri"/>
                        <a:ea typeface="宋体"/>
                        <a:cs typeface="Times New Roman"/>
                      </a:endParaRPr>
                    </a:p>
                  </a:txBody>
                  <a:tcPr marL="68580" marR="68580" marT="0" marB="0"/>
                </a:tc>
                <a:tc>
                  <a:txBody>
                    <a:bodyPr/>
                    <a:lstStyle/>
                    <a:p>
                      <a:pPr algn="l">
                        <a:spcAft>
                          <a:spcPts val="0"/>
                        </a:spcAft>
                      </a:pPr>
                      <a:r>
                        <a:rPr lang="zh-CN" sz="2800" kern="0">
                          <a:effectLst/>
                        </a:rPr>
                        <a:t>显著概率</a:t>
                      </a:r>
                      <a:endParaRPr lang="zh-CN" sz="2800" kern="100">
                        <a:effectLst/>
                        <a:latin typeface="Calibri"/>
                        <a:ea typeface="宋体"/>
                        <a:cs typeface="Times New Roman"/>
                      </a:endParaRPr>
                    </a:p>
                  </a:txBody>
                  <a:tcPr marL="68580" marR="68580" marT="0" marB="0"/>
                </a:tc>
                <a:tc>
                  <a:txBody>
                    <a:bodyPr/>
                    <a:lstStyle/>
                    <a:p>
                      <a:pPr algn="l">
                        <a:spcAft>
                          <a:spcPts val="0"/>
                        </a:spcAft>
                      </a:pPr>
                      <a:r>
                        <a:rPr lang="zh-CN" sz="2800" kern="0">
                          <a:effectLst/>
                        </a:rPr>
                        <a:t>方差估计值</a:t>
                      </a:r>
                      <a:endParaRPr lang="zh-CN" sz="2800" kern="100">
                        <a:effectLst/>
                        <a:latin typeface="Calibri"/>
                        <a:ea typeface="宋体"/>
                        <a:cs typeface="Times New Roman"/>
                      </a:endParaRPr>
                    </a:p>
                  </a:txBody>
                  <a:tcPr marL="68580" marR="68580" marT="0" marB="0"/>
                </a:tc>
              </a:tr>
              <a:tr h="198120">
                <a:tc>
                  <a:txBody>
                    <a:bodyPr/>
                    <a:lstStyle/>
                    <a:p>
                      <a:pPr algn="l">
                        <a:spcAft>
                          <a:spcPts val="0"/>
                        </a:spcAft>
                      </a:pPr>
                      <a:r>
                        <a:rPr lang="zh-CN" sz="2800" kern="0">
                          <a:effectLst/>
                        </a:rPr>
                        <a:t>基因型</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9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31.4260</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3.4918</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20.38</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&lt;0.0001</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0.5534</a:t>
                      </a:r>
                      <a:endParaRPr lang="zh-CN" sz="2800" kern="100">
                        <a:effectLst/>
                        <a:latin typeface="Calibri"/>
                        <a:ea typeface="宋体"/>
                        <a:cs typeface="Times New Roman"/>
                      </a:endParaRPr>
                    </a:p>
                  </a:txBody>
                  <a:tcPr marL="68580" marR="68580" marT="0" marB="0"/>
                </a:tc>
              </a:tr>
              <a:tr h="167640">
                <a:tc>
                  <a:txBody>
                    <a:bodyPr/>
                    <a:lstStyle/>
                    <a:p>
                      <a:pPr algn="l">
                        <a:spcAft>
                          <a:spcPts val="0"/>
                        </a:spcAft>
                      </a:pPr>
                      <a:r>
                        <a:rPr lang="zh-CN" sz="2800" kern="0">
                          <a:effectLst/>
                        </a:rPr>
                        <a:t>环境</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2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19.6924</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9.8462</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57.47</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&lt;0.0001</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0.4837</a:t>
                      </a:r>
                      <a:endParaRPr lang="zh-CN" sz="2800" kern="100">
                        <a:effectLst/>
                        <a:latin typeface="Calibri"/>
                        <a:ea typeface="宋体"/>
                        <a:cs typeface="Times New Roman"/>
                      </a:endParaRPr>
                    </a:p>
                  </a:txBody>
                  <a:tcPr marL="68580" marR="68580" marT="0" marB="0"/>
                </a:tc>
              </a:tr>
              <a:tr h="167640">
                <a:tc>
                  <a:txBody>
                    <a:bodyPr/>
                    <a:lstStyle/>
                    <a:p>
                      <a:pPr algn="l">
                        <a:spcAft>
                          <a:spcPts val="0"/>
                        </a:spcAft>
                      </a:pPr>
                      <a:r>
                        <a:rPr lang="zh-CN" sz="2800" kern="0" dirty="0">
                          <a:effectLst/>
                        </a:rPr>
                        <a:t>基因型与环境互作</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en-US" sz="2800" kern="0">
                          <a:effectLst/>
                        </a:rPr>
                        <a:t>18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dirty="0">
                          <a:effectLst/>
                        </a:rPr>
                        <a:t>16.7310</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en-US" sz="2800" kern="0">
                          <a:effectLst/>
                        </a:rPr>
                        <a:t>0.9295</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5.43</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&lt;0.001</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0.3791</a:t>
                      </a:r>
                      <a:endParaRPr lang="zh-CN" sz="2800" kern="100">
                        <a:effectLst/>
                        <a:latin typeface="Calibri"/>
                        <a:ea typeface="宋体"/>
                        <a:cs typeface="Times New Roman"/>
                      </a:endParaRPr>
                    </a:p>
                  </a:txBody>
                  <a:tcPr marL="68580" marR="68580" marT="0" marB="0"/>
                </a:tc>
              </a:tr>
              <a:tr h="167640">
                <a:tc>
                  <a:txBody>
                    <a:bodyPr/>
                    <a:lstStyle/>
                    <a:p>
                      <a:pPr algn="l">
                        <a:spcAft>
                          <a:spcPts val="0"/>
                        </a:spcAft>
                      </a:pPr>
                      <a:r>
                        <a:rPr lang="zh-CN" sz="2800" kern="0">
                          <a:effectLst/>
                        </a:rPr>
                        <a:t>随机误差</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30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5.1400</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0.1710</a:t>
                      </a:r>
                      <a:endParaRPr lang="zh-CN" sz="2800" kern="100">
                        <a:effectLst/>
                        <a:latin typeface="Calibri"/>
                        <a:ea typeface="宋体"/>
                        <a:cs typeface="Times New Roman"/>
                      </a:endParaRPr>
                    </a:p>
                  </a:txBody>
                  <a:tcPr marL="68580" marR="68580" marT="0" marB="0"/>
                </a:tc>
                <a:tc>
                  <a:txBody>
                    <a:bodyPr/>
                    <a:lstStyle/>
                    <a:p>
                      <a:endParaRPr lang="zh-CN" sz="2800" kern="100">
                        <a:effectLst/>
                        <a:latin typeface="Calibri"/>
                      </a:endParaRPr>
                    </a:p>
                  </a:txBody>
                  <a:tcPr marL="68580" marR="68580" marT="0" marB="0"/>
                </a:tc>
                <a:tc>
                  <a:txBody>
                    <a:bodyPr/>
                    <a:lstStyle/>
                    <a:p>
                      <a:pPr algn="l">
                        <a:spcAft>
                          <a:spcPts val="0"/>
                        </a:spcAft>
                      </a:pPr>
                      <a:r>
                        <a:rPr lang="en-US" sz="2800" kern="0">
                          <a:effectLst/>
                        </a:rPr>
                        <a:t>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0.1713</a:t>
                      </a:r>
                      <a:endParaRPr lang="zh-CN" sz="2800" kern="100">
                        <a:effectLst/>
                        <a:latin typeface="Calibri"/>
                        <a:ea typeface="宋体"/>
                        <a:cs typeface="Times New Roman"/>
                      </a:endParaRPr>
                    </a:p>
                  </a:txBody>
                  <a:tcPr marL="68580" marR="68580" marT="0" marB="0"/>
                </a:tc>
              </a:tr>
              <a:tr h="167640">
                <a:tc>
                  <a:txBody>
                    <a:bodyPr/>
                    <a:lstStyle/>
                    <a:p>
                      <a:pPr algn="l">
                        <a:spcAft>
                          <a:spcPts val="0"/>
                        </a:spcAft>
                      </a:pPr>
                      <a:r>
                        <a:rPr lang="zh-CN" sz="2800" kern="0">
                          <a:effectLst/>
                        </a:rPr>
                        <a:t>总和</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59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dirty="0">
                          <a:effectLst/>
                        </a:rPr>
                        <a:t>72.9893 </a:t>
                      </a:r>
                      <a:endParaRPr lang="zh-CN" sz="2800" kern="100" dirty="0">
                        <a:effectLst/>
                        <a:latin typeface="Calibri"/>
                        <a:ea typeface="宋体"/>
                        <a:cs typeface="Times New Roman"/>
                      </a:endParaRPr>
                    </a:p>
                  </a:txBody>
                  <a:tcPr marL="68580" marR="68580" marT="0" marB="0"/>
                </a:tc>
                <a:tc>
                  <a:txBody>
                    <a:bodyPr/>
                    <a:lstStyle/>
                    <a:p>
                      <a:endParaRPr lang="zh-CN" sz="2800" kern="100" dirty="0">
                        <a:effectLst/>
                        <a:latin typeface="Calibri"/>
                      </a:endParaRPr>
                    </a:p>
                  </a:txBody>
                  <a:tcPr marL="68580" marR="68580" marT="0" marB="0"/>
                </a:tc>
                <a:tc>
                  <a:txBody>
                    <a:bodyPr/>
                    <a:lstStyle/>
                    <a:p>
                      <a:endParaRPr lang="zh-CN" sz="2800" kern="100">
                        <a:effectLst/>
                        <a:latin typeface="Calibri"/>
                      </a:endParaRPr>
                    </a:p>
                  </a:txBody>
                  <a:tcPr marL="68580" marR="68580" marT="0" marB="0"/>
                </a:tc>
                <a:tc>
                  <a:txBody>
                    <a:bodyPr/>
                    <a:lstStyle/>
                    <a:p>
                      <a:pPr algn="l">
                        <a:spcAft>
                          <a:spcPts val="0"/>
                        </a:spcAft>
                      </a:pPr>
                      <a:r>
                        <a:rPr lang="en-US" sz="2800" kern="0">
                          <a:effectLst/>
                        </a:rPr>
                        <a:t> </a:t>
                      </a:r>
                      <a:endParaRPr lang="zh-CN" sz="2800" kern="100">
                        <a:effectLst/>
                        <a:latin typeface="Calibri"/>
                        <a:ea typeface="宋体"/>
                        <a:cs typeface="Times New Roman"/>
                      </a:endParaRPr>
                    </a:p>
                  </a:txBody>
                  <a:tcPr marL="68580" marR="68580" marT="0" marB="0"/>
                </a:tc>
                <a:tc>
                  <a:txBody>
                    <a:bodyPr/>
                    <a:lstStyle/>
                    <a:p>
                      <a:endParaRPr lang="zh-CN" sz="2800" kern="100" dirty="0">
                        <a:effectLst/>
                        <a:latin typeface="Calibri"/>
                      </a:endParaRPr>
                    </a:p>
                  </a:txBody>
                  <a:tcPr marL="68580" marR="68580" marT="0" marB="0"/>
                </a:tc>
              </a:tr>
            </a:tbl>
          </a:graphicData>
        </a:graphic>
      </p:graphicFrame>
    </p:spTree>
    <p:extLst>
      <p:ext uri="{BB962C8B-B14F-4D97-AF65-F5344CB8AC3E}">
        <p14:creationId xmlns:p14="http://schemas.microsoft.com/office/powerpoint/2010/main" val="1671247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210146"/>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三个</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环境</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联合方差分析</a:t>
            </a:r>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sz="3200" b="1"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不含区组效应）</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11560" y="1628801"/>
            <a:ext cx="7992888" cy="4248471"/>
          </a:xfrm>
        </p:spPr>
        <p:txBody>
          <a:bodyPr>
            <a:norm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方差分析的结果表明，直链淀粉含量在基因型间、环境间均存在极显著的差异，基因型和环境间的互作也达到极显著水平</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从</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方差的估计值看，遗传方差的估计值远高于随机误差方差的估计值，也远高于互作方差的估计值</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将最后</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一列的方差估计值代入公式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9.22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，得到小区水平的广义遗传力为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50.14%</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；代入</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公式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9.24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，得到环境和重复平均数的广义遗传力为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78.13%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966690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1152128"/>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三个</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环境</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联合方差分析</a:t>
            </a:r>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sz="3200" b="1" dirty="0" smtClean="0">
                <a:latin typeface="Times New Roman" panose="02020603050405020304" pitchFamily="18" charset="0"/>
                <a:ea typeface="黑体" panose="02010609060101010101" pitchFamily="49" charset="-122"/>
                <a:cs typeface="Times New Roman" panose="02020603050405020304" pitchFamily="18" charset="0"/>
              </a:rPr>
              <a:t>（含</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区组效应）</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4131498731"/>
              </p:ext>
            </p:extLst>
          </p:nvPr>
        </p:nvGraphicFramePr>
        <p:xfrm>
          <a:off x="107504" y="1700808"/>
          <a:ext cx="9001000" cy="4267200"/>
        </p:xfrm>
        <a:graphic>
          <a:graphicData uri="http://schemas.openxmlformats.org/drawingml/2006/table">
            <a:tbl>
              <a:tblPr firstRow="1" firstCol="1" bandRow="1">
                <a:tableStyleId>{5C22544A-7EE6-4342-B048-85BDC9FD1C3A}</a:tableStyleId>
              </a:tblPr>
              <a:tblGrid>
                <a:gridCol w="1666528"/>
                <a:gridCol w="925760"/>
                <a:gridCol w="1368152"/>
                <a:gridCol w="1152128"/>
                <a:gridCol w="1224136"/>
                <a:gridCol w="1368152"/>
                <a:gridCol w="1296144"/>
              </a:tblGrid>
              <a:tr h="198120">
                <a:tc>
                  <a:txBody>
                    <a:bodyPr/>
                    <a:lstStyle/>
                    <a:p>
                      <a:pPr algn="l">
                        <a:spcAft>
                          <a:spcPts val="0"/>
                        </a:spcAft>
                      </a:pPr>
                      <a:r>
                        <a:rPr lang="zh-CN" sz="2800" kern="0" dirty="0">
                          <a:effectLst/>
                        </a:rPr>
                        <a:t>变异来源</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zh-CN" sz="2800" kern="0" dirty="0">
                          <a:effectLst/>
                        </a:rPr>
                        <a:t>自由度</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zh-CN" sz="2800" kern="0" dirty="0">
                          <a:effectLst/>
                        </a:rPr>
                        <a:t>平方和</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zh-CN" sz="2800" kern="0" dirty="0">
                          <a:effectLst/>
                        </a:rPr>
                        <a:t>均方</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en-US" sz="2800" kern="0">
                          <a:effectLst/>
                        </a:rPr>
                        <a:t>F</a:t>
                      </a:r>
                      <a:r>
                        <a:rPr lang="zh-CN" sz="2800" kern="0">
                          <a:effectLst/>
                        </a:rPr>
                        <a:t>值</a:t>
                      </a:r>
                      <a:endParaRPr lang="zh-CN" sz="2800" kern="100">
                        <a:effectLst/>
                        <a:latin typeface="Calibri"/>
                        <a:ea typeface="宋体"/>
                        <a:cs typeface="Times New Roman"/>
                      </a:endParaRPr>
                    </a:p>
                  </a:txBody>
                  <a:tcPr marL="68580" marR="68580" marT="0" marB="0"/>
                </a:tc>
                <a:tc>
                  <a:txBody>
                    <a:bodyPr/>
                    <a:lstStyle/>
                    <a:p>
                      <a:pPr algn="l">
                        <a:spcAft>
                          <a:spcPts val="0"/>
                        </a:spcAft>
                      </a:pPr>
                      <a:r>
                        <a:rPr lang="zh-CN" sz="2800" kern="0">
                          <a:effectLst/>
                        </a:rPr>
                        <a:t>显著概率</a:t>
                      </a:r>
                      <a:endParaRPr lang="zh-CN" sz="2800" kern="100">
                        <a:effectLst/>
                        <a:latin typeface="Calibri"/>
                        <a:ea typeface="宋体"/>
                        <a:cs typeface="Times New Roman"/>
                      </a:endParaRPr>
                    </a:p>
                  </a:txBody>
                  <a:tcPr marL="68580" marR="68580" marT="0" marB="0"/>
                </a:tc>
                <a:tc>
                  <a:txBody>
                    <a:bodyPr/>
                    <a:lstStyle/>
                    <a:p>
                      <a:pPr algn="l">
                        <a:spcAft>
                          <a:spcPts val="0"/>
                        </a:spcAft>
                      </a:pPr>
                      <a:r>
                        <a:rPr lang="zh-CN" sz="2800" kern="0">
                          <a:effectLst/>
                        </a:rPr>
                        <a:t>方差估计值</a:t>
                      </a:r>
                      <a:endParaRPr lang="zh-CN" sz="2800" kern="100">
                        <a:effectLst/>
                        <a:latin typeface="Calibri"/>
                        <a:ea typeface="宋体"/>
                        <a:cs typeface="Times New Roman"/>
                      </a:endParaRPr>
                    </a:p>
                  </a:txBody>
                  <a:tcPr marL="68580" marR="68580" marT="0" marB="0"/>
                </a:tc>
              </a:tr>
              <a:tr h="198120">
                <a:tc>
                  <a:txBody>
                    <a:bodyPr/>
                    <a:lstStyle/>
                    <a:p>
                      <a:pPr algn="l">
                        <a:spcAft>
                          <a:spcPts val="0"/>
                        </a:spcAft>
                      </a:pPr>
                      <a:r>
                        <a:rPr lang="zh-CN" sz="2800" kern="0">
                          <a:effectLst/>
                        </a:rPr>
                        <a:t>环境内区组</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dirty="0">
                          <a:effectLst/>
                        </a:rPr>
                        <a:t>3 </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en-US" sz="2800" kern="0">
                          <a:effectLst/>
                        </a:rPr>
                        <a:t>2.8270</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0.9423</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11.00</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&lt;0.001</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0.0857</a:t>
                      </a:r>
                      <a:endParaRPr lang="zh-CN" sz="2800" kern="100">
                        <a:effectLst/>
                        <a:latin typeface="Calibri"/>
                        <a:ea typeface="宋体"/>
                        <a:cs typeface="Times New Roman"/>
                      </a:endParaRPr>
                    </a:p>
                  </a:txBody>
                  <a:tcPr marL="68580" marR="68580" marT="0" marB="0"/>
                </a:tc>
              </a:tr>
              <a:tr h="198120">
                <a:tc>
                  <a:txBody>
                    <a:bodyPr/>
                    <a:lstStyle/>
                    <a:p>
                      <a:pPr algn="l">
                        <a:spcAft>
                          <a:spcPts val="0"/>
                        </a:spcAft>
                      </a:pPr>
                      <a:r>
                        <a:rPr lang="zh-CN" sz="2800" kern="0">
                          <a:effectLst/>
                        </a:rPr>
                        <a:t>基因型</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9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31.4260</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3.4918</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40.76</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&lt;0.0001</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0.5677</a:t>
                      </a:r>
                      <a:endParaRPr lang="zh-CN" sz="2800" kern="100">
                        <a:effectLst/>
                        <a:latin typeface="Calibri"/>
                        <a:ea typeface="宋体"/>
                        <a:cs typeface="Times New Roman"/>
                      </a:endParaRPr>
                    </a:p>
                  </a:txBody>
                  <a:tcPr marL="68580" marR="68580" marT="0" marB="0"/>
                </a:tc>
              </a:tr>
              <a:tr h="167640">
                <a:tc>
                  <a:txBody>
                    <a:bodyPr/>
                    <a:lstStyle/>
                    <a:p>
                      <a:pPr algn="l">
                        <a:spcAft>
                          <a:spcPts val="0"/>
                        </a:spcAft>
                      </a:pPr>
                      <a:r>
                        <a:rPr lang="zh-CN" sz="2800" kern="0">
                          <a:effectLst/>
                        </a:rPr>
                        <a:t>环境</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2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19.6924</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9.8462</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114.94</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&lt;0.0001</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0.4880</a:t>
                      </a:r>
                      <a:endParaRPr lang="zh-CN" sz="2800" kern="100">
                        <a:effectLst/>
                        <a:latin typeface="Calibri"/>
                        <a:ea typeface="宋体"/>
                        <a:cs typeface="Times New Roman"/>
                      </a:endParaRPr>
                    </a:p>
                  </a:txBody>
                  <a:tcPr marL="68580" marR="68580" marT="0" marB="0"/>
                </a:tc>
              </a:tr>
              <a:tr h="167640">
                <a:tc>
                  <a:txBody>
                    <a:bodyPr/>
                    <a:lstStyle/>
                    <a:p>
                      <a:pPr algn="l">
                        <a:spcAft>
                          <a:spcPts val="0"/>
                        </a:spcAft>
                      </a:pPr>
                      <a:r>
                        <a:rPr lang="zh-CN" sz="2800" kern="0">
                          <a:effectLst/>
                        </a:rPr>
                        <a:t>基因型与环境互作</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18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16.7310</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0.9395</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10.85</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&lt;0.0001</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0.4219</a:t>
                      </a:r>
                      <a:endParaRPr lang="zh-CN" sz="2800" kern="100">
                        <a:effectLst/>
                        <a:latin typeface="Calibri"/>
                        <a:ea typeface="宋体"/>
                        <a:cs typeface="Times New Roman"/>
                      </a:endParaRPr>
                    </a:p>
                  </a:txBody>
                  <a:tcPr marL="68580" marR="68580" marT="0" marB="0"/>
                </a:tc>
              </a:tr>
              <a:tr h="167640">
                <a:tc>
                  <a:txBody>
                    <a:bodyPr/>
                    <a:lstStyle/>
                    <a:p>
                      <a:pPr algn="l">
                        <a:spcAft>
                          <a:spcPts val="0"/>
                        </a:spcAft>
                      </a:pPr>
                      <a:r>
                        <a:rPr lang="zh-CN" sz="2800" kern="0" dirty="0">
                          <a:effectLst/>
                        </a:rPr>
                        <a:t>随机误差</a:t>
                      </a:r>
                      <a:endParaRPr lang="zh-CN" sz="2800" kern="100" dirty="0">
                        <a:effectLst/>
                        <a:latin typeface="Calibri"/>
                        <a:ea typeface="宋体"/>
                        <a:cs typeface="Times New Roman"/>
                      </a:endParaRPr>
                    </a:p>
                  </a:txBody>
                  <a:tcPr marL="68580" marR="68580" marT="0" marB="0"/>
                </a:tc>
                <a:tc>
                  <a:txBody>
                    <a:bodyPr/>
                    <a:lstStyle/>
                    <a:p>
                      <a:pPr algn="l">
                        <a:spcAft>
                          <a:spcPts val="0"/>
                        </a:spcAft>
                      </a:pPr>
                      <a:r>
                        <a:rPr lang="en-US" sz="2800" kern="0">
                          <a:effectLst/>
                        </a:rPr>
                        <a:t>27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2.3130</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0.0857</a:t>
                      </a:r>
                      <a:endParaRPr lang="zh-CN" sz="2800" kern="100">
                        <a:effectLst/>
                        <a:latin typeface="Calibri"/>
                        <a:ea typeface="宋体"/>
                        <a:cs typeface="Times New Roman"/>
                      </a:endParaRPr>
                    </a:p>
                  </a:txBody>
                  <a:tcPr marL="68580" marR="68580" marT="0" marB="0"/>
                </a:tc>
                <a:tc>
                  <a:txBody>
                    <a:bodyPr/>
                    <a:lstStyle/>
                    <a:p>
                      <a:endParaRPr lang="zh-CN" sz="2800" kern="100">
                        <a:effectLst/>
                        <a:latin typeface="Calibri"/>
                      </a:endParaRPr>
                    </a:p>
                  </a:txBody>
                  <a:tcPr marL="68580" marR="68580" marT="0" marB="0"/>
                </a:tc>
                <a:tc>
                  <a:txBody>
                    <a:bodyPr/>
                    <a:lstStyle/>
                    <a:p>
                      <a:pPr algn="l">
                        <a:spcAft>
                          <a:spcPts val="0"/>
                        </a:spcAft>
                      </a:pPr>
                      <a:r>
                        <a:rPr lang="en-US" sz="2800" kern="0">
                          <a:effectLst/>
                        </a:rPr>
                        <a:t>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0.0857</a:t>
                      </a:r>
                      <a:endParaRPr lang="zh-CN" sz="2800" kern="100">
                        <a:effectLst/>
                        <a:latin typeface="Calibri"/>
                        <a:ea typeface="宋体"/>
                        <a:cs typeface="Times New Roman"/>
                      </a:endParaRPr>
                    </a:p>
                  </a:txBody>
                  <a:tcPr marL="68580" marR="68580" marT="0" marB="0"/>
                </a:tc>
              </a:tr>
              <a:tr h="167640">
                <a:tc>
                  <a:txBody>
                    <a:bodyPr/>
                    <a:lstStyle/>
                    <a:p>
                      <a:pPr algn="l">
                        <a:spcAft>
                          <a:spcPts val="0"/>
                        </a:spcAft>
                      </a:pPr>
                      <a:r>
                        <a:rPr lang="zh-CN" sz="2800" kern="0">
                          <a:effectLst/>
                        </a:rPr>
                        <a:t>总和</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a:effectLst/>
                        </a:rPr>
                        <a:t>59 </a:t>
                      </a:r>
                      <a:endParaRPr lang="zh-CN" sz="2800" kern="100">
                        <a:effectLst/>
                        <a:latin typeface="Calibri"/>
                        <a:ea typeface="宋体"/>
                        <a:cs typeface="Times New Roman"/>
                      </a:endParaRPr>
                    </a:p>
                  </a:txBody>
                  <a:tcPr marL="68580" marR="68580" marT="0" marB="0"/>
                </a:tc>
                <a:tc>
                  <a:txBody>
                    <a:bodyPr/>
                    <a:lstStyle/>
                    <a:p>
                      <a:pPr algn="l">
                        <a:spcAft>
                          <a:spcPts val="0"/>
                        </a:spcAft>
                      </a:pPr>
                      <a:r>
                        <a:rPr lang="en-US" sz="2800" kern="0" dirty="0">
                          <a:effectLst/>
                        </a:rPr>
                        <a:t>72.9893 </a:t>
                      </a:r>
                      <a:endParaRPr lang="zh-CN" sz="2800" kern="100" dirty="0">
                        <a:effectLst/>
                        <a:latin typeface="Calibri"/>
                        <a:ea typeface="宋体"/>
                        <a:cs typeface="Times New Roman"/>
                      </a:endParaRPr>
                    </a:p>
                  </a:txBody>
                  <a:tcPr marL="68580" marR="68580" marT="0" marB="0"/>
                </a:tc>
                <a:tc>
                  <a:txBody>
                    <a:bodyPr/>
                    <a:lstStyle/>
                    <a:p>
                      <a:endParaRPr lang="zh-CN" sz="2800" kern="100" dirty="0">
                        <a:effectLst/>
                        <a:latin typeface="Calibri"/>
                      </a:endParaRPr>
                    </a:p>
                  </a:txBody>
                  <a:tcPr marL="68580" marR="68580" marT="0" marB="0"/>
                </a:tc>
                <a:tc>
                  <a:txBody>
                    <a:bodyPr/>
                    <a:lstStyle/>
                    <a:p>
                      <a:endParaRPr lang="zh-CN" sz="2800" kern="100">
                        <a:effectLst/>
                        <a:latin typeface="Calibri"/>
                      </a:endParaRPr>
                    </a:p>
                  </a:txBody>
                  <a:tcPr marL="68580" marR="68580" marT="0" marB="0"/>
                </a:tc>
                <a:tc>
                  <a:txBody>
                    <a:bodyPr/>
                    <a:lstStyle/>
                    <a:p>
                      <a:pPr algn="l">
                        <a:spcAft>
                          <a:spcPts val="0"/>
                        </a:spcAft>
                      </a:pPr>
                      <a:r>
                        <a:rPr lang="en-US" sz="2800" kern="0">
                          <a:effectLst/>
                        </a:rPr>
                        <a:t> </a:t>
                      </a:r>
                      <a:endParaRPr lang="zh-CN" sz="2800" kern="100">
                        <a:effectLst/>
                        <a:latin typeface="Calibri"/>
                        <a:ea typeface="宋体"/>
                        <a:cs typeface="Times New Roman"/>
                      </a:endParaRPr>
                    </a:p>
                  </a:txBody>
                  <a:tcPr marL="68580" marR="68580" marT="0" marB="0"/>
                </a:tc>
                <a:tc>
                  <a:txBody>
                    <a:bodyPr/>
                    <a:lstStyle/>
                    <a:p>
                      <a:endParaRPr lang="zh-CN" sz="2800" kern="100" dirty="0">
                        <a:effectLst/>
                        <a:latin typeface="Calibri"/>
                      </a:endParaRPr>
                    </a:p>
                  </a:txBody>
                  <a:tcPr marL="68580" marR="68580" marT="0" marB="0"/>
                </a:tc>
              </a:tr>
            </a:tbl>
          </a:graphicData>
        </a:graphic>
      </p:graphicFrame>
    </p:spTree>
    <p:extLst>
      <p:ext uri="{BB962C8B-B14F-4D97-AF65-F5344CB8AC3E}">
        <p14:creationId xmlns:p14="http://schemas.microsoft.com/office/powerpoint/2010/main" val="551313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282154"/>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三个</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环境</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联合方差分析</a:t>
            </a:r>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sz="3200" b="1" dirty="0" smtClean="0">
                <a:latin typeface="Times New Roman" panose="02020603050405020304" pitchFamily="18" charset="0"/>
                <a:ea typeface="黑体" panose="02010609060101010101" pitchFamily="49" charset="-122"/>
                <a:cs typeface="Times New Roman" panose="02020603050405020304" pitchFamily="18" charset="0"/>
              </a:rPr>
              <a:t>（含</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区组效应）</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11560" y="1484784"/>
            <a:ext cx="7992888" cy="4896544"/>
          </a:xfrm>
        </p:spPr>
        <p:txBody>
          <a:bodyPr>
            <a:noAutofit/>
          </a:bodyPr>
          <a:lstStyle/>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区组效应</a:t>
            </a:r>
            <a:r>
              <a:rPr lang="zh-CN" altLang="en-US" sz="2600"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自由度</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，基因型自由度仍为</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9</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，环境自由度为仍</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，基因型和环境互作自由度仍为</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18</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，总自由度仍为</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59</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；误差效应的自由度降低到</a:t>
            </a:r>
            <a:r>
              <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rPr>
              <a:t>27</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。从</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F</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检验可以看出，区组之间也存在极显著的差异</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将最后</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一列的方差估计值代入公式</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9.22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，得到小区水平的广义遗传力为</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52.79%</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；代入公式</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9.24</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，得到环境和重复平均数的广义遗传力为</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78.56%</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。由于此例中存在显著的区组效应，方差分析的线性模型在包含区组效应之后，降低了随机误差方差，因此得到较高的遗传力估计值。</a:t>
            </a:r>
          </a:p>
        </p:txBody>
      </p:sp>
    </p:spTree>
    <p:extLst>
      <p:ext uri="{BB962C8B-B14F-4D97-AF65-F5344CB8AC3E}">
        <p14:creationId xmlns:p14="http://schemas.microsoft.com/office/powerpoint/2010/main" val="624845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792088"/>
          </a:xfrm>
        </p:spPr>
        <p:txBody>
          <a:bodyPr>
            <a:noAutofit/>
          </a:bodyPr>
          <a:lstStyle/>
          <a:p>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误差方差的</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异质性</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83568" y="1124744"/>
            <a:ext cx="7848872" cy="4680520"/>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同一环境条件下，一般都会默认误差效应具有相同的方差。有时由于种植条件的差异，环境间的误差方差可能会有较大差异</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例如</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，栽培条件优良的环境下，由于有良好的灌溉设施、适当的土壤肥力、有效的病虫害防治措施，误差方差一般比较小，表型观测值更接近基因型的平均表现</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干旱</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或雨养环境条件下，误差方差一般会比较大，表型观测值与基因型的平均表现之间有较大的偏离</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15901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792088"/>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异质误差</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方差的</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表型分布</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11560" y="1196752"/>
            <a:ext cx="7992888" cy="2232248"/>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一个基因型在异质环境条件下进行种植，基因型的平均表现</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μ</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个环境的误差方差</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为</a:t>
            </a:r>
            <a:r>
              <a:rPr lang="el-GR" altLang="zh-CN" dirty="0" smtClean="0">
                <a:latin typeface="Times New Roman" panose="02020603050405020304" pitchFamily="18" charset="0"/>
                <a:ea typeface="黑体" panose="02010609060101010101" pitchFamily="49" charset="-122"/>
                <a:cs typeface="Times New Roman" panose="02020603050405020304" pitchFamily="18" charset="0"/>
              </a:rPr>
              <a:t>σ</a:t>
            </a:r>
            <a:r>
              <a:rPr lang="el-GR"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en-US" altLang="zh-CN" i="1" baseline="-25000" dirty="0" smtClean="0">
                <a:latin typeface="Times New Roman" panose="02020603050405020304" pitchFamily="18" charset="0"/>
                <a:ea typeface="黑体" panose="02010609060101010101" pitchFamily="49" charset="-122"/>
                <a:cs typeface="Times New Roman" panose="02020603050405020304" pitchFamily="18" charset="0"/>
              </a:rPr>
              <a:t>j</a:t>
            </a:r>
            <a:r>
              <a:rPr lang="en-US" altLang="zh-CN"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err="1">
                <a:latin typeface="Times New Roman" panose="02020603050405020304" pitchFamily="18" charset="0"/>
                <a:ea typeface="黑体" panose="02010609060101010101" pitchFamily="49" charset="-122"/>
                <a:cs typeface="Times New Roman" panose="02020603050405020304" pitchFamily="18" charset="0"/>
              </a:rPr>
              <a:t>y</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个环境下的表型观测值。表型观测值的线性模型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如下</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040117866"/>
              </p:ext>
            </p:extLst>
          </p:nvPr>
        </p:nvGraphicFramePr>
        <p:xfrm>
          <a:off x="1043608" y="3501008"/>
          <a:ext cx="2260962" cy="792088"/>
        </p:xfrm>
        <a:graphic>
          <a:graphicData uri="http://schemas.openxmlformats.org/presentationml/2006/ole">
            <mc:AlternateContent xmlns:mc="http://schemas.openxmlformats.org/markup-compatibility/2006">
              <mc:Choice xmlns:v="urn:schemas-microsoft-com:vml" Requires="v">
                <p:oleObj spid="_x0000_s51231" name="公式" r:id="rId3" imgW="710891" imgH="241195" progId="Equation.3">
                  <p:embed/>
                </p:oleObj>
              </mc:Choice>
              <mc:Fallback>
                <p:oleObj name="公式" r:id="rId3" imgW="710891" imgH="241195"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501008"/>
                        <a:ext cx="2260962" cy="792088"/>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365368965"/>
              </p:ext>
            </p:extLst>
          </p:nvPr>
        </p:nvGraphicFramePr>
        <p:xfrm>
          <a:off x="1087316" y="4437112"/>
          <a:ext cx="2476572" cy="720080"/>
        </p:xfrm>
        <a:graphic>
          <a:graphicData uri="http://schemas.openxmlformats.org/presentationml/2006/ole">
            <mc:AlternateContent xmlns:mc="http://schemas.openxmlformats.org/markup-compatibility/2006">
              <mc:Choice xmlns:v="urn:schemas-microsoft-com:vml" Requires="v">
                <p:oleObj spid="_x0000_s51232" name="公式" r:id="rId5" imgW="952087" imgH="266584" progId="Equation.3">
                  <p:embed/>
                </p:oleObj>
              </mc:Choice>
              <mc:Fallback>
                <p:oleObj name="公式" r:id="rId5" imgW="952087" imgH="266584"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316" y="4437112"/>
                        <a:ext cx="2476572" cy="720080"/>
                      </a:xfrm>
                      <a:prstGeom prst="rect">
                        <a:avLst/>
                      </a:prstGeom>
                      <a:noFill/>
                    </p:spPr>
                  </p:pic>
                </p:oleObj>
              </mc:Fallback>
            </mc:AlternateContent>
          </a:graphicData>
        </a:graphic>
      </p:graphicFrame>
      <p:sp>
        <p:nvSpPr>
          <p:cNvPr id="8" name="矩形 7"/>
          <p:cNvSpPr/>
          <p:nvPr/>
        </p:nvSpPr>
        <p:spPr>
          <a:xfrm>
            <a:off x="3419872" y="4437112"/>
            <a:ext cx="5123518" cy="584775"/>
          </a:xfrm>
          <a:prstGeom prst="rect">
            <a:avLst/>
          </a:prstGeom>
        </p:spPr>
        <p:txBody>
          <a:bodyPr wrap="none">
            <a:spAutoFit/>
          </a:bodyPr>
          <a:lstStyle/>
          <a:p>
            <a:r>
              <a:rPr lang="zh-CN" altLang="en-US" sz="32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i="1" dirty="0" smtClean="0">
                <a:latin typeface="Times New Roman" panose="02020603050405020304" pitchFamily="18" charset="0"/>
                <a:ea typeface="黑体" panose="02010609060101010101" pitchFamily="49" charset="-122"/>
                <a:cs typeface="Times New Roman" panose="02020603050405020304" pitchFamily="18" charset="0"/>
              </a:rPr>
              <a:t>j</a:t>
            </a: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2, …, </a:t>
            </a:r>
            <a:r>
              <a:rPr lang="en-US" altLang="zh-CN" sz="3200" i="1" dirty="0">
                <a:latin typeface="Times New Roman" panose="02020603050405020304" pitchFamily="18" charset="0"/>
                <a:ea typeface="黑体" panose="02010609060101010101" pitchFamily="49" charset="-122"/>
                <a:cs typeface="Times New Roman" panose="02020603050405020304" pitchFamily="18" charset="0"/>
              </a:rPr>
              <a:t>e</a:t>
            </a:r>
            <a:r>
              <a:rPr lang="zh-CN" altLang="zh-CN" sz="3200" dirty="0">
                <a:latin typeface="Times New Roman" panose="02020603050405020304" pitchFamily="18" charset="0"/>
                <a:ea typeface="黑体" panose="02010609060101010101" pitchFamily="49" charset="-122"/>
                <a:cs typeface="Times New Roman" panose="02020603050405020304" pitchFamily="18" charset="0"/>
              </a:rPr>
              <a:t>，且相互独立 </a:t>
            </a:r>
            <a:endParaRPr lang="zh-CN" altLang="en-US" sz="32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92642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706090"/>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宏环境和微环境</a:t>
            </a:r>
            <a:endParaRPr lang="zh-CN" altLang="en-US" b="1" dirty="0">
              <a:latin typeface="Times New Roman" panose="02020603050405020304" pitchFamily="18" charset="0"/>
              <a:cs typeface="Times New Roman" panose="02020603050405020304" pitchFamily="18" charset="0"/>
            </a:endParaRPr>
          </a:p>
        </p:txBody>
      </p:sp>
      <p:sp>
        <p:nvSpPr>
          <p:cNvPr id="6" name="内容占位符 5"/>
          <p:cNvSpPr>
            <a:spLocks noGrp="1"/>
          </p:cNvSpPr>
          <p:nvPr>
            <p:ph idx="1"/>
          </p:nvPr>
        </p:nvSpPr>
        <p:spPr>
          <a:xfrm>
            <a:off x="251520" y="1124744"/>
            <a:ext cx="8507288" cy="5256584"/>
          </a:xfrm>
        </p:spPr>
        <p:txBody>
          <a:bodyPr>
            <a:normAutofit fontScale="85000" lnSpcReduction="10000"/>
          </a:bodyPr>
          <a:lstStyle/>
          <a:p>
            <a:pPr>
              <a:lnSpc>
                <a:spcPct val="12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遗传学上，通常把环境定义为影响生物个体表现的一组非遗传因素。这些非遗传因素又可分为非生物因素和生物因素两大类。非生物因素包括土壤的物理和化学特性、气候因子（如光照，降雨量和温度）、耕作制度、栽培方式等。生物因素包含害虫、病原体、线虫和杂草等。这样定义的环境，有时又称为宏环境（</a:t>
            </a:r>
            <a:r>
              <a:rPr lang="en-US" altLang="zh-CN" dirty="0">
                <a:latin typeface="Times New Roman" panose="02020603050405020304" pitchFamily="18" charset="0"/>
                <a:ea typeface="黑体" panose="02010609060101010101" pitchFamily="49" charset="-122"/>
                <a:cs typeface="Times New Roman" panose="02020603050405020304" pitchFamily="18" charset="0"/>
              </a:rPr>
              <a:t>macro-environment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与</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宏环境相对应的还有微环境（</a:t>
            </a:r>
            <a:r>
              <a:rPr lang="en-US" altLang="zh-CN" dirty="0">
                <a:latin typeface="Times New Roman" panose="02020603050405020304" pitchFamily="18" charset="0"/>
                <a:ea typeface="黑体" panose="02010609060101010101" pitchFamily="49" charset="-122"/>
                <a:cs typeface="Times New Roman" panose="02020603050405020304" pitchFamily="18" charset="0"/>
              </a:rPr>
              <a:t>micro-environment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），定义为单个植株或小区所处的生长环境。微环境的差异无处不在，两个不同的植株或小区具有同样微环境的可能性几乎是</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7155825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792088"/>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异质误差</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方差的</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样本均值及其方差</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11560" y="1268760"/>
            <a:ext cx="7992888" cy="4464496"/>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样本均值</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及其方差为：</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统计</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上称具有最低方差的无偏估计为最优无偏估计。当误差方差在环境间不相等，或者误差方差异质时</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上面的样本均值</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不再</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是最优无偏估计。也就是说，存在比简单</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平均数的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方差更小的线性无偏估计。</a:t>
            </a:r>
          </a:p>
        </p:txBody>
      </p:sp>
      <p:graphicFrame>
        <p:nvGraphicFramePr>
          <p:cNvPr id="10" name="对象 9"/>
          <p:cNvGraphicFramePr>
            <a:graphicFrameLocks noChangeAspect="1"/>
          </p:cNvGraphicFramePr>
          <p:nvPr>
            <p:extLst>
              <p:ext uri="{D42A27DB-BD31-4B8C-83A1-F6EECF244321}">
                <p14:modId xmlns:p14="http://schemas.microsoft.com/office/powerpoint/2010/main" val="552308640"/>
              </p:ext>
            </p:extLst>
          </p:nvPr>
        </p:nvGraphicFramePr>
        <p:xfrm>
          <a:off x="1043608" y="1859074"/>
          <a:ext cx="1944216" cy="1137878"/>
        </p:xfrm>
        <a:graphic>
          <a:graphicData uri="http://schemas.openxmlformats.org/presentationml/2006/ole">
            <mc:AlternateContent xmlns:mc="http://schemas.openxmlformats.org/markup-compatibility/2006">
              <mc:Choice xmlns:v="urn:schemas-microsoft-com:vml" Requires="v">
                <p:oleObj spid="_x0000_s53281" name="公式" r:id="rId3" imgW="761669" imgH="431613" progId="Equation.3">
                  <p:embed/>
                </p:oleObj>
              </mc:Choice>
              <mc:Fallback>
                <p:oleObj name="公式" r:id="rId3" imgW="761669" imgH="43161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859074"/>
                        <a:ext cx="1944216" cy="1137878"/>
                      </a:xfrm>
                      <a:prstGeom prst="rect">
                        <a:avLst/>
                      </a:prstGeom>
                      <a:noFill/>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344462136"/>
              </p:ext>
            </p:extLst>
          </p:nvPr>
        </p:nvGraphicFramePr>
        <p:xfrm>
          <a:off x="3420622" y="1916832"/>
          <a:ext cx="4895794" cy="980728"/>
        </p:xfrm>
        <a:graphic>
          <a:graphicData uri="http://schemas.openxmlformats.org/presentationml/2006/ole">
            <mc:AlternateContent xmlns:mc="http://schemas.openxmlformats.org/markup-compatibility/2006">
              <mc:Choice xmlns:v="urn:schemas-microsoft-com:vml" Requires="v">
                <p:oleObj spid="_x0000_s53282" name="公式" r:id="rId5" imgW="1968500" imgH="393700" progId="Equation.3">
                  <p:embed/>
                </p:oleObj>
              </mc:Choice>
              <mc:Fallback>
                <p:oleObj name="公式" r:id="rId5" imgW="19685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0622" y="1916832"/>
                        <a:ext cx="4895794" cy="980728"/>
                      </a:xfrm>
                      <a:prstGeom prst="rect">
                        <a:avLst/>
                      </a:prstGeom>
                      <a:noFill/>
                    </p:spPr>
                  </p:pic>
                </p:oleObj>
              </mc:Fallback>
            </mc:AlternateContent>
          </a:graphicData>
        </a:graphic>
      </p:graphicFrame>
    </p:spTree>
    <p:extLst>
      <p:ext uri="{BB962C8B-B14F-4D97-AF65-F5344CB8AC3E}">
        <p14:creationId xmlns:p14="http://schemas.microsoft.com/office/powerpoint/2010/main" val="31556640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648072"/>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异质误差</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方差的</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最优线性无偏估计</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11560" y="980728"/>
            <a:ext cx="7992888" cy="2160240"/>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构造</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y</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）的线性组合，并计算其方差。可以发现，在环境方差异质时</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下面</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公式给</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出的估计</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比简单</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平均数具有更小的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方差</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823213798"/>
              </p:ext>
            </p:extLst>
          </p:nvPr>
        </p:nvGraphicFramePr>
        <p:xfrm>
          <a:off x="971600" y="3284984"/>
          <a:ext cx="2312288" cy="908720"/>
        </p:xfrm>
        <a:graphic>
          <a:graphicData uri="http://schemas.openxmlformats.org/presentationml/2006/ole">
            <mc:AlternateContent xmlns:mc="http://schemas.openxmlformats.org/markup-compatibility/2006">
              <mc:Choice xmlns:v="urn:schemas-microsoft-com:vml" Requires="v">
                <p:oleObj spid="_x0000_s55342" name="公式" r:id="rId3" imgW="799753" imgH="355446" progId="Equation.3">
                  <p:embed/>
                </p:oleObj>
              </mc:Choice>
              <mc:Fallback>
                <p:oleObj name="公式" r:id="rId3" imgW="799753" imgH="35544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284984"/>
                        <a:ext cx="2312288" cy="90872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3860484143"/>
              </p:ext>
            </p:extLst>
          </p:nvPr>
        </p:nvGraphicFramePr>
        <p:xfrm>
          <a:off x="3888673" y="2492896"/>
          <a:ext cx="3851679" cy="2160240"/>
        </p:xfrm>
        <a:graphic>
          <a:graphicData uri="http://schemas.openxmlformats.org/presentationml/2006/ole">
            <mc:AlternateContent xmlns:mc="http://schemas.openxmlformats.org/markup-compatibility/2006">
              <mc:Choice xmlns:v="urn:schemas-microsoft-com:vml" Requires="v">
                <p:oleObj spid="_x0000_s55343" name="公式" r:id="rId5" imgW="1625600" imgH="901700" progId="Equation.3">
                  <p:embed/>
                </p:oleObj>
              </mc:Choice>
              <mc:Fallback>
                <p:oleObj name="公式" r:id="rId5" imgW="1625600" imgH="901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673" y="2492896"/>
                        <a:ext cx="3851679" cy="2160240"/>
                      </a:xfrm>
                      <a:prstGeom prst="rect">
                        <a:avLst/>
                      </a:prstGeom>
                      <a:noFill/>
                    </p:spPr>
                  </p:pic>
                </p:oleObj>
              </mc:Fallback>
            </mc:AlternateContent>
          </a:graphicData>
        </a:graphic>
      </p:graphicFrame>
      <p:sp>
        <p:nvSpPr>
          <p:cNvPr id="1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1198141242"/>
              </p:ext>
            </p:extLst>
          </p:nvPr>
        </p:nvGraphicFramePr>
        <p:xfrm>
          <a:off x="1022247" y="4509120"/>
          <a:ext cx="4413849" cy="1656184"/>
        </p:xfrm>
        <a:graphic>
          <a:graphicData uri="http://schemas.openxmlformats.org/presentationml/2006/ole">
            <mc:AlternateContent xmlns:mc="http://schemas.openxmlformats.org/markup-compatibility/2006">
              <mc:Choice xmlns:v="urn:schemas-microsoft-com:vml" Requires="v">
                <p:oleObj spid="_x0000_s55344" name="公式" r:id="rId7" imgW="1778000" imgH="647700" progId="Equation.3">
                  <p:embed/>
                </p:oleObj>
              </mc:Choice>
              <mc:Fallback>
                <p:oleObj name="公式" r:id="rId7" imgW="1778000" imgH="647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247" y="4509120"/>
                        <a:ext cx="4413849" cy="1656184"/>
                      </a:xfrm>
                      <a:prstGeom prst="rect">
                        <a:avLst/>
                      </a:prstGeom>
                      <a:noFill/>
                    </p:spPr>
                  </p:pic>
                </p:oleObj>
              </mc:Fallback>
            </mc:AlternateContent>
          </a:graphicData>
        </a:graphic>
      </p:graphicFrame>
    </p:spTree>
    <p:extLst>
      <p:ext uri="{BB962C8B-B14F-4D97-AF65-F5344CB8AC3E}">
        <p14:creationId xmlns:p14="http://schemas.microsoft.com/office/powerpoint/2010/main" val="4116007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720080"/>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异质误差</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方差的</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最优线性无偏估计</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467544" y="1196752"/>
            <a:ext cx="8352928" cy="4968552"/>
          </a:xfrm>
        </p:spPr>
        <p:txBody>
          <a:bodyPr>
            <a:noAutofit/>
          </a:bodyPr>
          <a:lstStyle/>
          <a:p>
            <a:r>
              <a:rPr lang="zh-CN" altLang="zh-CN" sz="2800" b="1" dirty="0">
                <a:latin typeface="Times New Roman" panose="02020603050405020304" pitchFamily="18" charset="0"/>
                <a:ea typeface="黑体" panose="02010609060101010101" pitchFamily="49" charset="-122"/>
                <a:cs typeface="Times New Roman" panose="02020603050405020304" pitchFamily="18" charset="0"/>
              </a:rPr>
              <a:t>异质误差方差的</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最优线性无偏估计</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是</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一个加权平均数，误差方差越大的环境，其权重越低；误差方差越小的环境，其权重越高</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这</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一点从直观上也是可以理解的，误差方差较大的观测值，其偏离真实值的程度也就越大，因此包含了较少真实值的信息；误差方差较小的观测值，其偏离真实值的程度也较小，因此包含了较多真实值的信息</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如果观测误差非常大，观测值对真实值也就失去了代表性，参数估计中就应该剔除掉这样的观测值。</a:t>
            </a:r>
          </a:p>
        </p:txBody>
      </p:sp>
    </p:spTree>
    <p:extLst>
      <p:ext uri="{BB962C8B-B14F-4D97-AF65-F5344CB8AC3E}">
        <p14:creationId xmlns:p14="http://schemas.microsoft.com/office/powerpoint/2010/main" val="1908781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576064"/>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方差同质性的</a:t>
            </a:r>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Bartlett</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检验</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11560" y="980728"/>
            <a:ext cx="7992888" cy="4176464"/>
          </a:xfrm>
        </p:spPr>
        <p:txBody>
          <a:bodyPr>
            <a:no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方差</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同质性检验的零假设和备则假设如下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下，首先利用所有环境计算合并误差</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方差</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Bartlett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检验统计量近似</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服从自由度为</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e</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分布。</a:t>
            </a:r>
          </a:p>
          <a:p>
            <a:endParaRPr lang="zh-CN"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020055040"/>
              </p:ext>
            </p:extLst>
          </p:nvPr>
        </p:nvGraphicFramePr>
        <p:xfrm>
          <a:off x="1795672" y="1556792"/>
          <a:ext cx="3315617" cy="691108"/>
        </p:xfrm>
        <a:graphic>
          <a:graphicData uri="http://schemas.openxmlformats.org/presentationml/2006/ole">
            <mc:AlternateContent xmlns:mc="http://schemas.openxmlformats.org/markup-compatibility/2006">
              <mc:Choice xmlns:v="urn:schemas-microsoft-com:vml" Requires="v">
                <p:oleObj spid="_x0000_s56396" name="公式" r:id="rId3" imgW="1218671" imgH="253890" progId="Equation.3">
                  <p:embed/>
                </p:oleObj>
              </mc:Choice>
              <mc:Fallback>
                <p:oleObj name="公式" r:id="rId3" imgW="1218671" imgH="25389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672" y="1556792"/>
                        <a:ext cx="3315617" cy="691108"/>
                      </a:xfrm>
                      <a:prstGeom prst="rect">
                        <a:avLst/>
                      </a:prstGeom>
                      <a:noFill/>
                    </p:spPr>
                  </p:pic>
                </p:oleObj>
              </mc:Fallback>
            </mc:AlternateContent>
          </a:graphicData>
        </a:graphic>
      </p:graphicFrame>
      <p:sp>
        <p:nvSpPr>
          <p:cNvPr id="16" name="Rectangle 13"/>
          <p:cNvSpPr>
            <a:spLocks noChangeArrowheads="1"/>
          </p:cNvSpPr>
          <p:nvPr/>
        </p:nvSpPr>
        <p:spPr bwMode="auto">
          <a:xfrm>
            <a:off x="4091215" y="2276872"/>
            <a:ext cx="38651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中至少有两项互不相等 </a:t>
            </a:r>
          </a:p>
        </p:txBody>
      </p:sp>
      <p:sp>
        <p:nvSpPr>
          <p:cNvPr id="17" name="Rectangle 13"/>
          <p:cNvSpPr>
            <a:spLocks noChangeArrowheads="1"/>
          </p:cNvSpPr>
          <p:nvPr/>
        </p:nvSpPr>
        <p:spPr bwMode="auto">
          <a:xfrm>
            <a:off x="971600" y="1556792"/>
            <a:ext cx="10278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3200" b="0" i="0" u="none" strike="noStrike" cap="none" normalizeH="0" baseline="-2500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a:t>
            </a:r>
            <a:r>
              <a:rPr kumimoji="0" lang="zh-CN" altLang="en-US" sz="32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8" name="Rectangle 13"/>
          <p:cNvSpPr>
            <a:spLocks noChangeArrowheads="1"/>
          </p:cNvSpPr>
          <p:nvPr/>
        </p:nvSpPr>
        <p:spPr bwMode="auto">
          <a:xfrm>
            <a:off x="971599" y="2204864"/>
            <a:ext cx="10887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3200" baseline="-25000" dirty="0">
                <a:latin typeface="Times New Roman" panose="02020603050405020304" pitchFamily="18" charset="0"/>
                <a:ea typeface="黑体" panose="02010609060101010101" pitchFamily="49" charset="-122"/>
                <a:cs typeface="Times New Roman" panose="02020603050405020304" pitchFamily="18" charset="0"/>
              </a:rPr>
              <a:t>A</a:t>
            </a:r>
            <a:r>
              <a:rPr lang="zh-CN" altLang="en-US" sz="3200" dirty="0" smtClean="0">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32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3644482934"/>
              </p:ext>
            </p:extLst>
          </p:nvPr>
        </p:nvGraphicFramePr>
        <p:xfrm>
          <a:off x="1763688" y="2204864"/>
          <a:ext cx="2486025" cy="692150"/>
        </p:xfrm>
        <a:graphic>
          <a:graphicData uri="http://schemas.openxmlformats.org/presentationml/2006/ole">
            <mc:AlternateContent xmlns:mc="http://schemas.openxmlformats.org/markup-compatibility/2006">
              <mc:Choice xmlns:v="urn:schemas-microsoft-com:vml" Requires="v">
                <p:oleObj spid="_x0000_s56397" name="公式" r:id="rId5" imgW="914400" imgH="253800" progId="Equation.3">
                  <p:embed/>
                </p:oleObj>
              </mc:Choice>
              <mc:Fallback>
                <p:oleObj name="公式" r:id="rId5" imgW="914400" imgH="253800" progId="Equation.3">
                  <p:embed/>
                  <p:pic>
                    <p:nvPicPr>
                      <p:cNvPr id="0" name="对象 8"/>
                      <p:cNvPicPr>
                        <a:picLocks noChangeAspect="1" noChangeArrowheads="1"/>
                      </p:cNvPicPr>
                      <p:nvPr/>
                    </p:nvPicPr>
                    <p:blipFill>
                      <a:blip r:embed="rId6"/>
                      <a:srcRect/>
                      <a:stretch>
                        <a:fillRect/>
                      </a:stretch>
                    </p:blipFill>
                    <p:spPr bwMode="auto">
                      <a:xfrm>
                        <a:off x="1763688" y="2204864"/>
                        <a:ext cx="24860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04007203"/>
              </p:ext>
            </p:extLst>
          </p:nvPr>
        </p:nvGraphicFramePr>
        <p:xfrm>
          <a:off x="1005073" y="3501008"/>
          <a:ext cx="3350903" cy="1196752"/>
        </p:xfrm>
        <a:graphic>
          <a:graphicData uri="http://schemas.openxmlformats.org/presentationml/2006/ole">
            <mc:AlternateContent xmlns:mc="http://schemas.openxmlformats.org/markup-compatibility/2006">
              <mc:Choice xmlns:v="urn:schemas-microsoft-com:vml" Requires="v">
                <p:oleObj spid="_x0000_s56398" name="公式" r:id="rId7" imgW="1574800" imgH="558800" progId="Equation.3">
                  <p:embed/>
                </p:oleObj>
              </mc:Choice>
              <mc:Fallback>
                <p:oleObj name="公式" r:id="rId7" imgW="1574800" imgH="558800"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073" y="3501008"/>
                        <a:ext cx="3350903" cy="1196752"/>
                      </a:xfrm>
                      <a:prstGeom prst="rect">
                        <a:avLst/>
                      </a:prstGeom>
                      <a:noFill/>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2402868710"/>
              </p:ext>
            </p:extLst>
          </p:nvPr>
        </p:nvGraphicFramePr>
        <p:xfrm>
          <a:off x="971599" y="5229200"/>
          <a:ext cx="7483823" cy="864096"/>
        </p:xfrm>
        <a:graphic>
          <a:graphicData uri="http://schemas.openxmlformats.org/presentationml/2006/ole">
            <mc:AlternateContent xmlns:mc="http://schemas.openxmlformats.org/markup-compatibility/2006">
              <mc:Choice xmlns:v="urn:schemas-microsoft-com:vml" Requires="v">
                <p:oleObj spid="_x0000_s56399" name="公式" r:id="rId9" imgW="3086100" imgH="368300" progId="Equation.3">
                  <p:embed/>
                </p:oleObj>
              </mc:Choice>
              <mc:Fallback>
                <p:oleObj name="公式" r:id="rId9" imgW="3086100" imgH="368300" progId="Equation.3">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99" y="5229200"/>
                        <a:ext cx="7483823" cy="864096"/>
                      </a:xfrm>
                      <a:prstGeom prst="rect">
                        <a:avLst/>
                      </a:prstGeom>
                      <a:noFill/>
                    </p:spPr>
                  </p:pic>
                </p:oleObj>
              </mc:Fallback>
            </mc:AlternateContent>
          </a:graphicData>
        </a:graphic>
      </p:graphicFrame>
    </p:spTree>
    <p:extLst>
      <p:ext uri="{BB962C8B-B14F-4D97-AF65-F5344CB8AC3E}">
        <p14:creationId xmlns:p14="http://schemas.microsoft.com/office/powerpoint/2010/main" val="4449400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1008112"/>
          </a:xfrm>
        </p:spPr>
        <p:txBody>
          <a:bodyPr>
            <a:noAutofit/>
          </a:bodyPr>
          <a:lstStyle/>
          <a:p>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两个水稻亲本和它们的</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10</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RIL</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家系直链淀粉含量（</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）平均表现的估计值</a:t>
            </a:r>
            <a:endParaRPr lang="en-US" altLang="zh-CN" sz="36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056677746"/>
              </p:ext>
            </p:extLst>
          </p:nvPr>
        </p:nvGraphicFramePr>
        <p:xfrm>
          <a:off x="252888" y="1484784"/>
          <a:ext cx="8638224" cy="4968546"/>
        </p:xfrm>
        <a:graphic>
          <a:graphicData uri="http://schemas.openxmlformats.org/drawingml/2006/table">
            <a:tbl>
              <a:tblPr firstRow="1" firstCol="1" bandRow="1">
                <a:tableStyleId>{5C22544A-7EE6-4342-B048-85BDC9FD1C3A}</a:tableStyleId>
              </a:tblPr>
              <a:tblGrid>
                <a:gridCol w="1289685"/>
                <a:gridCol w="1113473"/>
                <a:gridCol w="1113473"/>
                <a:gridCol w="1113473"/>
                <a:gridCol w="2004060"/>
                <a:gridCol w="2004060"/>
              </a:tblGrid>
              <a:tr h="451686">
                <a:tc>
                  <a:txBody>
                    <a:bodyPr/>
                    <a:lstStyle/>
                    <a:p>
                      <a:pPr algn="l">
                        <a:spcAft>
                          <a:spcPts val="0"/>
                        </a:spcAft>
                      </a:pPr>
                      <a:r>
                        <a:rPr lang="zh-CN" sz="2800" kern="0" dirty="0">
                          <a:effectLst/>
                        </a:rPr>
                        <a:t>基因型</a:t>
                      </a:r>
                      <a:endParaRPr lang="zh-CN" sz="2800" kern="100" dirty="0">
                        <a:effectLst/>
                        <a:latin typeface="Calibri"/>
                        <a:ea typeface="宋体"/>
                        <a:cs typeface="Times New Roman"/>
                      </a:endParaRPr>
                    </a:p>
                  </a:txBody>
                  <a:tcPr marL="68580" marR="68580" marT="0" marB="0" anchor="b"/>
                </a:tc>
                <a:tc>
                  <a:txBody>
                    <a:bodyPr/>
                    <a:lstStyle/>
                    <a:p>
                      <a:pPr algn="l">
                        <a:spcAft>
                          <a:spcPts val="0"/>
                        </a:spcAft>
                      </a:pPr>
                      <a:r>
                        <a:rPr lang="zh-CN" sz="2800" kern="0">
                          <a:effectLst/>
                        </a:rPr>
                        <a:t>环境</a:t>
                      </a:r>
                      <a:r>
                        <a:rPr lang="en-US" sz="2800" kern="0">
                          <a:effectLst/>
                        </a:rPr>
                        <a:t>1</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zh-CN" sz="2800" kern="0">
                          <a:effectLst/>
                        </a:rPr>
                        <a:t>环境</a:t>
                      </a:r>
                      <a:r>
                        <a:rPr lang="en-US" sz="2800" kern="0">
                          <a:effectLst/>
                        </a:rPr>
                        <a:t>2</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zh-CN" sz="2800" kern="0">
                          <a:effectLst/>
                        </a:rPr>
                        <a:t>环境</a:t>
                      </a:r>
                      <a:r>
                        <a:rPr lang="en-US" sz="2800" kern="0">
                          <a:effectLst/>
                        </a:rPr>
                        <a:t>3</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zh-CN" sz="2800" kern="0">
                          <a:effectLst/>
                        </a:rPr>
                        <a:t>简单平均数</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zh-CN" sz="2800" kern="0">
                          <a:effectLst/>
                        </a:rPr>
                        <a:t>加权平均数</a:t>
                      </a:r>
                      <a:endParaRPr lang="zh-CN" sz="2800" kern="100">
                        <a:effectLst/>
                        <a:latin typeface="Calibri"/>
                        <a:ea typeface="宋体"/>
                        <a:cs typeface="Times New Roman"/>
                      </a:endParaRPr>
                    </a:p>
                  </a:txBody>
                  <a:tcPr marL="68580" marR="68580" marT="0" marB="0" anchor="b"/>
                </a:tc>
              </a:tr>
              <a:tr h="451686">
                <a:tc>
                  <a:txBody>
                    <a:bodyPr/>
                    <a:lstStyle/>
                    <a:p>
                      <a:pPr algn="l">
                        <a:spcAft>
                          <a:spcPts val="0"/>
                        </a:spcAft>
                      </a:pPr>
                      <a:r>
                        <a:rPr lang="en-US" sz="2800" kern="0">
                          <a:effectLst/>
                        </a:rPr>
                        <a:t>RIL1</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15.20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14.50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14.65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14.78</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14.82</a:t>
                      </a:r>
                      <a:endParaRPr lang="zh-CN" sz="2800" kern="100">
                        <a:effectLst/>
                        <a:latin typeface="Calibri"/>
                        <a:ea typeface="宋体"/>
                        <a:cs typeface="Times New Roman"/>
                      </a:endParaRPr>
                    </a:p>
                  </a:txBody>
                  <a:tcPr marL="68580" marR="68580" marT="0" marB="0" anchor="b"/>
                </a:tc>
              </a:tr>
              <a:tr h="451686">
                <a:tc>
                  <a:txBody>
                    <a:bodyPr/>
                    <a:lstStyle/>
                    <a:p>
                      <a:pPr algn="l">
                        <a:spcAft>
                          <a:spcPts val="0"/>
                        </a:spcAft>
                      </a:pPr>
                      <a:r>
                        <a:rPr lang="en-US" sz="2800" kern="0">
                          <a:effectLst/>
                        </a:rPr>
                        <a:t>RIL2</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14.75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15.75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16.00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15.50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15.40</a:t>
                      </a:r>
                      <a:endParaRPr lang="zh-CN" sz="2800" kern="100">
                        <a:effectLst/>
                        <a:latin typeface="Calibri"/>
                        <a:ea typeface="宋体"/>
                        <a:cs typeface="Times New Roman"/>
                      </a:endParaRPr>
                    </a:p>
                  </a:txBody>
                  <a:tcPr marL="68580" marR="68580" marT="0" marB="0" anchor="b"/>
                </a:tc>
              </a:tr>
              <a:tr h="451686">
                <a:tc>
                  <a:txBody>
                    <a:bodyPr/>
                    <a:lstStyle/>
                    <a:p>
                      <a:pPr algn="l">
                        <a:spcAft>
                          <a:spcPts val="0"/>
                        </a:spcAft>
                      </a:pPr>
                      <a:r>
                        <a:rPr lang="en-US" sz="2800" kern="0">
                          <a:effectLst/>
                        </a:rPr>
                        <a:t>RIL3</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14.45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15.85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15.65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15.32</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15.23</a:t>
                      </a:r>
                      <a:endParaRPr lang="zh-CN" sz="2800" kern="100">
                        <a:effectLst/>
                        <a:latin typeface="Calibri"/>
                        <a:ea typeface="宋体"/>
                        <a:cs typeface="Times New Roman"/>
                      </a:endParaRPr>
                    </a:p>
                  </a:txBody>
                  <a:tcPr marL="68580" marR="68580" marT="0" marB="0" anchor="b"/>
                </a:tc>
              </a:tr>
              <a:tr h="451686">
                <a:tc>
                  <a:txBody>
                    <a:bodyPr/>
                    <a:lstStyle/>
                    <a:p>
                      <a:pPr algn="l">
                        <a:spcAft>
                          <a:spcPts val="0"/>
                        </a:spcAft>
                      </a:pPr>
                      <a:r>
                        <a:rPr lang="en-US" sz="2800" kern="0">
                          <a:effectLst/>
                        </a:rPr>
                        <a:t>RIL4</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13.60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16.40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15.25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15.08</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14.99</a:t>
                      </a:r>
                      <a:endParaRPr lang="zh-CN" sz="2800" kern="100">
                        <a:effectLst/>
                        <a:latin typeface="Calibri"/>
                        <a:ea typeface="宋体"/>
                        <a:cs typeface="Times New Roman"/>
                      </a:endParaRPr>
                    </a:p>
                  </a:txBody>
                  <a:tcPr marL="68580" marR="68580" marT="0" marB="0" anchor="b"/>
                </a:tc>
              </a:tr>
              <a:tr h="451686">
                <a:tc>
                  <a:txBody>
                    <a:bodyPr/>
                    <a:lstStyle/>
                    <a:p>
                      <a:pPr algn="l">
                        <a:spcAft>
                          <a:spcPts val="0"/>
                        </a:spcAft>
                      </a:pPr>
                      <a:r>
                        <a:rPr lang="en-US" sz="2800" kern="0">
                          <a:effectLst/>
                        </a:rPr>
                        <a:t>RIL5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15.65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16.65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15.50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15.93</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15.98</a:t>
                      </a:r>
                      <a:endParaRPr lang="zh-CN" sz="2800" kern="100">
                        <a:effectLst/>
                        <a:latin typeface="Calibri"/>
                        <a:ea typeface="宋体"/>
                        <a:cs typeface="Times New Roman"/>
                      </a:endParaRPr>
                    </a:p>
                  </a:txBody>
                  <a:tcPr marL="68580" marR="68580" marT="0" marB="0" anchor="b"/>
                </a:tc>
              </a:tr>
              <a:tr h="451686">
                <a:tc>
                  <a:txBody>
                    <a:bodyPr/>
                    <a:lstStyle/>
                    <a:p>
                      <a:pPr algn="l">
                        <a:spcAft>
                          <a:spcPts val="0"/>
                        </a:spcAft>
                      </a:pPr>
                      <a:r>
                        <a:rPr lang="en-US" sz="2800" kern="0">
                          <a:effectLst/>
                        </a:rPr>
                        <a:t>RIL6</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15.55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16.40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16.50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16.15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16.08</a:t>
                      </a:r>
                      <a:endParaRPr lang="zh-CN" sz="2800" kern="100">
                        <a:effectLst/>
                        <a:latin typeface="Calibri"/>
                        <a:ea typeface="宋体"/>
                        <a:cs typeface="Times New Roman"/>
                      </a:endParaRPr>
                    </a:p>
                  </a:txBody>
                  <a:tcPr marL="68580" marR="68580" marT="0" marB="0" anchor="b"/>
                </a:tc>
              </a:tr>
              <a:tr h="451686">
                <a:tc>
                  <a:txBody>
                    <a:bodyPr/>
                    <a:lstStyle/>
                    <a:p>
                      <a:pPr algn="l">
                        <a:spcAft>
                          <a:spcPts val="0"/>
                        </a:spcAft>
                      </a:pPr>
                      <a:r>
                        <a:rPr lang="en-US" sz="2800" kern="0">
                          <a:effectLst/>
                        </a:rPr>
                        <a:t>RIL7</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13.65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14.60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14.30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14.18</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14.14</a:t>
                      </a:r>
                      <a:endParaRPr lang="zh-CN" sz="2800" kern="100">
                        <a:effectLst/>
                        <a:latin typeface="Calibri"/>
                        <a:ea typeface="宋体"/>
                        <a:cs typeface="Times New Roman"/>
                      </a:endParaRPr>
                    </a:p>
                  </a:txBody>
                  <a:tcPr marL="68580" marR="68580" marT="0" marB="0" anchor="b"/>
                </a:tc>
              </a:tr>
              <a:tr h="451686">
                <a:tc>
                  <a:txBody>
                    <a:bodyPr/>
                    <a:lstStyle/>
                    <a:p>
                      <a:pPr algn="l">
                        <a:spcAft>
                          <a:spcPts val="0"/>
                        </a:spcAft>
                      </a:pPr>
                      <a:r>
                        <a:rPr lang="en-US" sz="2800" kern="0">
                          <a:effectLst/>
                        </a:rPr>
                        <a:t>RIL8</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12.25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14.30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dirty="0">
                          <a:effectLst/>
                        </a:rPr>
                        <a:t>15.65</a:t>
                      </a:r>
                      <a:endParaRPr lang="zh-CN" sz="2800" kern="100" dirty="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14.07</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13.77</a:t>
                      </a:r>
                      <a:endParaRPr lang="zh-CN" sz="2800" kern="100">
                        <a:effectLst/>
                        <a:latin typeface="Calibri"/>
                        <a:ea typeface="宋体"/>
                        <a:cs typeface="Times New Roman"/>
                      </a:endParaRPr>
                    </a:p>
                  </a:txBody>
                  <a:tcPr marL="68580" marR="68580" marT="0" marB="0" anchor="b"/>
                </a:tc>
              </a:tr>
              <a:tr h="451686">
                <a:tc>
                  <a:txBody>
                    <a:bodyPr/>
                    <a:lstStyle/>
                    <a:p>
                      <a:pPr algn="l">
                        <a:spcAft>
                          <a:spcPts val="0"/>
                        </a:spcAft>
                      </a:pPr>
                      <a:r>
                        <a:rPr lang="en-US" sz="2800" kern="0">
                          <a:effectLst/>
                        </a:rPr>
                        <a:t>RIL9</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13.15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14.55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15.40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14.37</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14.17</a:t>
                      </a:r>
                      <a:endParaRPr lang="zh-CN" sz="2800" kern="100">
                        <a:effectLst/>
                        <a:latin typeface="Calibri"/>
                        <a:ea typeface="宋体"/>
                        <a:cs typeface="Times New Roman"/>
                      </a:endParaRPr>
                    </a:p>
                  </a:txBody>
                  <a:tcPr marL="68580" marR="68580" marT="0" marB="0" anchor="b"/>
                </a:tc>
              </a:tr>
              <a:tr h="451686">
                <a:tc>
                  <a:txBody>
                    <a:bodyPr/>
                    <a:lstStyle/>
                    <a:p>
                      <a:pPr algn="l">
                        <a:spcAft>
                          <a:spcPts val="0"/>
                        </a:spcAft>
                      </a:pPr>
                      <a:r>
                        <a:rPr lang="en-US" sz="2800" kern="0">
                          <a:effectLst/>
                        </a:rPr>
                        <a:t>RIL10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13.20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15.05</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a:effectLst/>
                        </a:rPr>
                        <a:t>14.20</a:t>
                      </a:r>
                      <a:endParaRPr lang="zh-CN" sz="2800" kern="100">
                        <a:effectLst/>
                        <a:latin typeface="Calibri"/>
                        <a:ea typeface="宋体"/>
                        <a:cs typeface="Times New Roman"/>
                      </a:endParaRPr>
                    </a:p>
                  </a:txBody>
                  <a:tcPr marL="68580" marR="68580" marT="0" marB="0" anchor="b"/>
                </a:tc>
                <a:tc>
                  <a:txBody>
                    <a:bodyPr/>
                    <a:lstStyle/>
                    <a:p>
                      <a:pPr algn="l">
                        <a:spcAft>
                          <a:spcPts val="0"/>
                        </a:spcAft>
                      </a:pPr>
                      <a:r>
                        <a:rPr lang="en-US" sz="2800" kern="0" dirty="0">
                          <a:effectLst/>
                        </a:rPr>
                        <a:t>14.15</a:t>
                      </a:r>
                      <a:endParaRPr lang="zh-CN" sz="2800" kern="100" dirty="0">
                        <a:effectLst/>
                        <a:latin typeface="Calibri"/>
                        <a:ea typeface="宋体"/>
                        <a:cs typeface="Times New Roman"/>
                      </a:endParaRPr>
                    </a:p>
                  </a:txBody>
                  <a:tcPr marL="68580" marR="68580" marT="0" marB="0" anchor="b"/>
                </a:tc>
                <a:tc>
                  <a:txBody>
                    <a:bodyPr/>
                    <a:lstStyle/>
                    <a:p>
                      <a:pPr algn="l">
                        <a:spcAft>
                          <a:spcPts val="0"/>
                        </a:spcAft>
                      </a:pPr>
                      <a:r>
                        <a:rPr lang="en-US" sz="2800" kern="0" dirty="0">
                          <a:effectLst/>
                        </a:rPr>
                        <a:t>14.10</a:t>
                      </a:r>
                      <a:endParaRPr lang="zh-CN" sz="2800" kern="100" dirty="0">
                        <a:effectLst/>
                        <a:latin typeface="Calibri"/>
                        <a:ea typeface="宋体"/>
                        <a:cs typeface="Times New Roman"/>
                      </a:endParaRPr>
                    </a:p>
                  </a:txBody>
                  <a:tcPr marL="68580" marR="68580" marT="0" marB="0" anchor="b"/>
                </a:tc>
              </a:tr>
            </a:tbl>
          </a:graphicData>
        </a:graphic>
      </p:graphicFrame>
    </p:spTree>
    <p:extLst>
      <p:ext uri="{BB962C8B-B14F-4D97-AF65-F5344CB8AC3E}">
        <p14:creationId xmlns:p14="http://schemas.microsoft.com/office/powerpoint/2010/main" val="29058783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706090"/>
          </a:xfrm>
        </p:spPr>
        <p:txBody>
          <a:bodyPr>
            <a:noAutofit/>
          </a:bodyPr>
          <a:lstStyle/>
          <a:p>
            <a:r>
              <a:rPr lang="zh-CN" altLang="zh-CN" sz="4000" b="1" dirty="0">
                <a:latin typeface="黑体" panose="02010609060101010101" pitchFamily="49" charset="-122"/>
                <a:ea typeface="黑体" panose="02010609060101010101" pitchFamily="49" charset="-122"/>
              </a:rPr>
              <a:t>多环境联合方差分析</a:t>
            </a:r>
            <a:endParaRPr lang="en-US" altLang="zh-CN"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73224" y="980728"/>
            <a:ext cx="7859216" cy="5400600"/>
          </a:xfrm>
        </p:spPr>
        <p:txBody>
          <a:bodyPr>
            <a:normAutofit fontScale="92500"/>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从严格意义上讲，多环境的表型鉴定数据应该先</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进行单</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环境方差分析，只有在所有环境误差方差同质时，才能进行多环境联合方差分析；如果环境误差方差不同质，严格地说是不宜进行多环境联合方差分析的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多</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环境基因型</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BLUE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的计算并不依赖于多环境联合方差分析，只要通过单环境方差分析估计出每个环境的误差方差即可</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开展</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进一步的遗传研究，如基因定位，最好利用公式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9.27</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计算出的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BLUE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，它比公式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9.25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的简单平均更接近真实的基因型值</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85048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Autofit/>
          </a:bodyPr>
          <a:lstStyle/>
          <a:p>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基因型的环境和重复</a:t>
            </a:r>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平均数的方差</a:t>
            </a:r>
            <a:endParaRPr lang="en-US" altLang="zh-CN"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73224" y="1124744"/>
            <a:ext cx="7859216" cy="3312368"/>
          </a:xfrm>
        </p:spPr>
        <p:txBody>
          <a:bodyPr>
            <a:normAutofit/>
          </a:bodyPr>
          <a:lstStyle/>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基因型和环境互作方差以及误差方差</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基因型</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的所有环境和所有重复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平均数的方差中</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，既包含随机误差方差，又包含基因型和环境互作</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方差</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311390695"/>
              </p:ext>
            </p:extLst>
          </p:nvPr>
        </p:nvGraphicFramePr>
        <p:xfrm>
          <a:off x="1115616" y="1844824"/>
          <a:ext cx="2838268" cy="936104"/>
        </p:xfrm>
        <a:graphic>
          <a:graphicData uri="http://schemas.openxmlformats.org/presentationml/2006/ole">
            <mc:AlternateContent xmlns:mc="http://schemas.openxmlformats.org/markup-compatibility/2006">
              <mc:Choice xmlns:v="urn:schemas-microsoft-com:vml" Requires="v">
                <p:oleObj spid="_x0000_s59435" name="公式" r:id="rId3" imgW="1205977" imgH="393529" progId="Equation.3">
                  <p:embed/>
                </p:oleObj>
              </mc:Choice>
              <mc:Fallback>
                <p:oleObj name="公式" r:id="rId3" imgW="1205977"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844824"/>
                        <a:ext cx="2838268" cy="936104"/>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20830344"/>
              </p:ext>
            </p:extLst>
          </p:nvPr>
        </p:nvGraphicFramePr>
        <p:xfrm>
          <a:off x="4572001" y="1988840"/>
          <a:ext cx="1440160" cy="554500"/>
        </p:xfrm>
        <a:graphic>
          <a:graphicData uri="http://schemas.openxmlformats.org/presentationml/2006/ole">
            <mc:AlternateContent xmlns:mc="http://schemas.openxmlformats.org/markup-compatibility/2006">
              <mc:Choice xmlns:v="urn:schemas-microsoft-com:vml" Requires="v">
                <p:oleObj spid="_x0000_s59436" name="公式" r:id="rId5" imgW="596900" imgH="228600" progId="Equation.3">
                  <p:embed/>
                </p:oleObj>
              </mc:Choice>
              <mc:Fallback>
                <p:oleObj name="公式" r:id="rId5" imgW="5969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1988840"/>
                        <a:ext cx="1440160" cy="554500"/>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738540168"/>
              </p:ext>
            </p:extLst>
          </p:nvPr>
        </p:nvGraphicFramePr>
        <p:xfrm>
          <a:off x="1115616" y="4509120"/>
          <a:ext cx="2488596" cy="1080120"/>
        </p:xfrm>
        <a:graphic>
          <a:graphicData uri="http://schemas.openxmlformats.org/presentationml/2006/ole">
            <mc:AlternateContent xmlns:mc="http://schemas.openxmlformats.org/markup-compatibility/2006">
              <mc:Choice xmlns:v="urn:schemas-microsoft-com:vml" Requires="v">
                <p:oleObj spid="_x0000_s59437" name="公式" r:id="rId7" imgW="914400" imgH="393700" progId="Equation.3">
                  <p:embed/>
                </p:oleObj>
              </mc:Choice>
              <mc:Fallback>
                <p:oleObj name="公式" r:id="rId7" imgW="9144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4509120"/>
                        <a:ext cx="2488596" cy="1080120"/>
                      </a:xfrm>
                      <a:prstGeom prst="rect">
                        <a:avLst/>
                      </a:prstGeom>
                      <a:noFill/>
                    </p:spPr>
                  </p:pic>
                </p:oleObj>
              </mc:Fallback>
            </mc:AlternateContent>
          </a:graphicData>
        </a:graphic>
      </p:graphicFrame>
    </p:spTree>
    <p:extLst>
      <p:ext uri="{BB962C8B-B14F-4D97-AF65-F5344CB8AC3E}">
        <p14:creationId xmlns:p14="http://schemas.microsoft.com/office/powerpoint/2010/main" val="23109546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Autofit/>
          </a:bodyPr>
          <a:lstStyle/>
          <a:p>
            <a:r>
              <a:rPr lang="zh-CN" altLang="en-US" sz="4000" b="1" dirty="0" smtClean="0">
                <a:latin typeface="黑体" panose="02010609060101010101" pitchFamily="49" charset="-122"/>
                <a:ea typeface="黑体" panose="02010609060101010101" pitchFamily="49" charset="-122"/>
              </a:rPr>
              <a:t>可检测到的</a:t>
            </a:r>
            <a:r>
              <a:rPr lang="zh-CN" altLang="zh-CN" sz="4000" b="1" dirty="0" smtClean="0">
                <a:latin typeface="黑体" panose="02010609060101010101" pitchFamily="49" charset="-122"/>
                <a:ea typeface="黑体" panose="02010609060101010101" pitchFamily="49" charset="-122"/>
              </a:rPr>
              <a:t>最小</a:t>
            </a:r>
            <a:r>
              <a:rPr lang="zh-CN" altLang="zh-CN" sz="4000" b="1" dirty="0">
                <a:latin typeface="黑体" panose="02010609060101010101" pitchFamily="49" charset="-122"/>
                <a:ea typeface="黑体" panose="02010609060101010101" pitchFamily="49" charset="-122"/>
              </a:rPr>
              <a:t>显著性差异</a:t>
            </a:r>
            <a:endParaRPr lang="en-US" altLang="zh-CN" sz="4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73224" y="1124744"/>
            <a:ext cx="7859216" cy="2664296"/>
          </a:xfrm>
        </p:spPr>
        <p:txBody>
          <a:bodyPr>
            <a:norm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利用</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基因型均值的方差</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还可以计算两个基因型</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间的最小显著性差异（</a:t>
            </a:r>
            <a:r>
              <a:rPr lang="en-US" altLang="zh-CN" dirty="0">
                <a:latin typeface="Times New Roman" panose="02020603050405020304" pitchFamily="18" charset="0"/>
                <a:ea typeface="黑体" panose="02010609060101010101" pitchFamily="49" charset="-122"/>
                <a:cs typeface="Times New Roman" panose="02020603050405020304" pitchFamily="18" charset="0"/>
              </a:rPr>
              <a:t>least significant difference, LSD</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当</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基因型和环境个数较大时，</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0.05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概率水平的</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LSD</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近似</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计算</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2218394806"/>
              </p:ext>
            </p:extLst>
          </p:nvPr>
        </p:nvGraphicFramePr>
        <p:xfrm>
          <a:off x="1115616" y="3933056"/>
          <a:ext cx="3610083" cy="836712"/>
        </p:xfrm>
        <a:graphic>
          <a:graphicData uri="http://schemas.openxmlformats.org/presentationml/2006/ole">
            <mc:AlternateContent xmlns:mc="http://schemas.openxmlformats.org/markup-compatibility/2006">
              <mc:Choice xmlns:v="urn:schemas-microsoft-com:vml" Requires="v">
                <p:oleObj spid="_x0000_s61455" name="公式" r:id="rId3" imgW="1219200" imgH="279400" progId="Equation.3">
                  <p:embed/>
                </p:oleObj>
              </mc:Choice>
              <mc:Fallback>
                <p:oleObj name="公式" r:id="rId3" imgW="1219200" imgH="279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933056"/>
                        <a:ext cx="3610083" cy="836712"/>
                      </a:xfrm>
                      <a:prstGeom prst="rect">
                        <a:avLst/>
                      </a:prstGeom>
                      <a:noFill/>
                    </p:spPr>
                  </p:pic>
                </p:oleObj>
              </mc:Fallback>
            </mc:AlternateContent>
          </a:graphicData>
        </a:graphic>
      </p:graphicFrame>
    </p:spTree>
    <p:extLst>
      <p:ext uri="{BB962C8B-B14F-4D97-AF65-F5344CB8AC3E}">
        <p14:creationId xmlns:p14="http://schemas.microsoft.com/office/powerpoint/2010/main" val="38096620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环境</a:t>
            </a:r>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数和</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重复数</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对</a:t>
            </a:r>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LSD</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的影响</a:t>
            </a:r>
            <a:endParaRPr lang="en-US" altLang="zh-CN"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83568" y="1124744"/>
            <a:ext cx="7704856" cy="4824536"/>
          </a:xfrm>
        </p:spPr>
        <p:txBody>
          <a:bodyPr>
            <a:noAutofit/>
          </a:bodyPr>
          <a:lstStyle/>
          <a:p>
            <a:pPr>
              <a:lnSpc>
                <a:spcPct val="120000"/>
              </a:lnSpc>
            </a:pP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在互作方差</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V</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GE</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和误差方差</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V</a:t>
            </a:r>
            <a:r>
              <a:rPr lang="el-GR"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ε</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恒定的情况下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增加</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环境、</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增加重复都可以</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降低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基因型均值</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方差，从而使得更小的差异也能在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0.05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的显著性水平下被检测出来</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V</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GE</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低</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到可以忽略不计的时候，公式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9.32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就以随机误差方差为主</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，这时</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，增加环境与增加重复没有明显差异</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1997388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评价基因型的适宜环境数和重复数 </a:t>
            </a:r>
            <a:endParaRPr lang="en-US" altLang="zh-CN"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539552" y="1124744"/>
            <a:ext cx="8064896" cy="5256584"/>
          </a:xfrm>
        </p:spPr>
        <p:txBody>
          <a:bodyPr>
            <a:noAutofit/>
          </a:bodyPr>
          <a:lstStyle/>
          <a:p>
            <a:pPr>
              <a:lnSpc>
                <a:spcPct val="120000"/>
              </a:lnSpc>
            </a:pP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大多数数量性状来说，基因型和环境互作都会达到显著或极显著水平</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V</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GE</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可能</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接近甚至远超过误差</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方差。</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这时，增加</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环境的</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影响更大，能够使平均数的方差变得更低</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，在单个基因型占用小区数（等于</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e</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，即环境数与重复数之积）相对固定的情况下，如果以检测到的最小显著性差异为标准，最优的资源配置是令重复数为</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，而使环境数尽可能大。</a:t>
            </a:r>
          </a:p>
        </p:txBody>
      </p:sp>
      <p:sp>
        <p:nvSpPr>
          <p:cNvPr id="2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233856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648072"/>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宏环境和微环境在效应上的差异</a:t>
            </a:r>
            <a:endParaRPr lang="zh-CN" altLang="en-US" b="1" dirty="0">
              <a:latin typeface="Times New Roman" panose="02020603050405020304" pitchFamily="18" charset="0"/>
              <a:cs typeface="Times New Roman" panose="02020603050405020304" pitchFamily="18" charset="0"/>
            </a:endParaRPr>
          </a:p>
        </p:txBody>
      </p:sp>
      <p:sp>
        <p:nvSpPr>
          <p:cNvPr id="6" name="内容占位符 5"/>
          <p:cNvSpPr>
            <a:spLocks noGrp="1"/>
          </p:cNvSpPr>
          <p:nvPr>
            <p:ph idx="1"/>
          </p:nvPr>
        </p:nvSpPr>
        <p:spPr>
          <a:xfrm>
            <a:off x="611560" y="1052736"/>
            <a:ext cx="7920880" cy="5400600"/>
          </a:xfrm>
        </p:spPr>
        <p:txBody>
          <a:bodyPr>
            <a:normAutofit fontScale="92500" lnSpcReduction="20000"/>
          </a:bodyPr>
          <a:lstStyle/>
          <a:p>
            <a:pPr>
              <a:lnSpc>
                <a:spcPct val="11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一般来说</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，宏环境间的差异要比微环境间的差异大得多</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宏</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环境可以是单个栽培方式、地点或年份，也可以是不同栽培方式、不同地点和不同年份的组合</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。宏</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环境的效应一般都具有一定程度的重复性</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尽管</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可以通过适当的田间试验设计进行控制，但微环境产生的效应一般不具有重复性，通常只能视为随机误差</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en-US" dirty="0">
                <a:latin typeface="黑体" panose="02010609060101010101" pitchFamily="49" charset="-122"/>
                <a:ea typeface="黑体" panose="02010609060101010101" pitchFamily="49" charset="-122"/>
              </a:rPr>
              <a:t>基</a:t>
            </a:r>
            <a:r>
              <a:rPr lang="zh-CN" altLang="zh-CN" dirty="0">
                <a:latin typeface="黑体" panose="02010609060101010101" pitchFamily="49" charset="-122"/>
                <a:ea typeface="黑体" panose="02010609060101010101" pitchFamily="49" charset="-122"/>
              </a:rPr>
              <a:t>因型和环境互作研究中的环境一般指宏环境，一部分宏环境效应具有重复性，一部分宏环境效应不具有重复性</a:t>
            </a:r>
            <a:r>
              <a:rPr lang="zh-CN" altLang="zh-CN" dirty="0" smtClean="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729373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重复</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的必要性</a:t>
            </a:r>
            <a:endParaRPr lang="en-US" altLang="zh-CN"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11560" y="1124744"/>
            <a:ext cx="7992888" cy="4752528"/>
          </a:xfrm>
        </p:spPr>
        <p:txBody>
          <a:bodyPr>
            <a:noAutofit/>
          </a:bodyPr>
          <a:lstStyle/>
          <a:p>
            <a:r>
              <a:rPr lang="zh-CN" altLang="zh-CN" dirty="0" smtClean="0">
                <a:latin typeface="黑体" panose="02010609060101010101" pitchFamily="49" charset="-122"/>
                <a:ea typeface="黑体" panose="02010609060101010101" pitchFamily="49" charset="-122"/>
              </a:rPr>
              <a:t>但从另外一个角度来说，一</a:t>
            </a:r>
            <a:r>
              <a:rPr lang="zh-CN" altLang="zh-CN" dirty="0">
                <a:latin typeface="黑体" panose="02010609060101010101" pitchFamily="49" charset="-122"/>
                <a:ea typeface="黑体" panose="02010609060101010101" pitchFamily="49" charset="-122"/>
              </a:rPr>
              <a:t>次重复无法对误差方差进行估计，难以开展显著性检验</a:t>
            </a:r>
            <a:r>
              <a:rPr lang="zh-CN" altLang="zh-CN"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r>
              <a:rPr lang="zh-CN" altLang="zh-CN" dirty="0" smtClean="0">
                <a:latin typeface="黑体" panose="02010609060101010101" pitchFamily="49" charset="-122"/>
                <a:ea typeface="黑体" panose="02010609060101010101" pitchFamily="49" charset="-122"/>
              </a:rPr>
              <a:t>对于</a:t>
            </a:r>
            <a:r>
              <a:rPr lang="zh-CN" altLang="zh-CN" dirty="0">
                <a:latin typeface="黑体" panose="02010609060101010101" pitchFamily="49" charset="-122"/>
                <a:ea typeface="黑体" panose="02010609060101010101" pitchFamily="49" charset="-122"/>
              </a:rPr>
              <a:t>基因型个数较多、确实难以设置重复的情形，如育种中高世代材料的首次产量鉴定试验，参加试验的基因型可能有数百甚至数千个，这时可以通过一个或多个对照基因型在田间的重复观测数据估计误差方差，即对少数基因型设置重复，以达到估计误差方差的目的</a:t>
            </a:r>
            <a:r>
              <a:rPr lang="zh-CN" altLang="zh-CN"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p:txBody>
      </p:sp>
      <p:sp>
        <p:nvSpPr>
          <p:cNvPr id="2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002075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评价基因型的</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适宜重复</a:t>
            </a:r>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数 </a:t>
            </a:r>
            <a:endParaRPr lang="en-US" altLang="zh-CN"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67544" y="1052736"/>
            <a:ext cx="8280920" cy="5400600"/>
          </a:xfrm>
        </p:spPr>
        <p:txBody>
          <a:bodyPr>
            <a:noAutofit/>
          </a:bodyPr>
          <a:lstStyle/>
          <a:p>
            <a:r>
              <a:rPr lang="zh-CN" altLang="zh-CN" sz="3000" dirty="0" smtClean="0">
                <a:latin typeface="黑体" panose="02010609060101010101" pitchFamily="49" charset="-122"/>
                <a:ea typeface="黑体" panose="02010609060101010101" pitchFamily="49" charset="-122"/>
              </a:rPr>
              <a:t>对于</a:t>
            </a:r>
            <a:r>
              <a:rPr lang="zh-CN" altLang="zh-CN" sz="3000" dirty="0">
                <a:latin typeface="黑体" panose="02010609060101010101" pitchFamily="49" charset="-122"/>
                <a:ea typeface="黑体" panose="02010609060101010101" pitchFamily="49" charset="-122"/>
              </a:rPr>
              <a:t>基因型个数较少、精确度要求比较高的试验，则要考虑对所有基因型设置相同个数的重复，以更好地估计误差方差、开展显著性检验</a:t>
            </a:r>
            <a:r>
              <a:rPr lang="zh-CN" altLang="zh-CN" sz="3000" dirty="0" smtClean="0">
                <a:latin typeface="黑体" panose="02010609060101010101" pitchFamily="49" charset="-122"/>
                <a:ea typeface="黑体" panose="02010609060101010101" pitchFamily="49" charset="-122"/>
              </a:rPr>
              <a:t>。</a:t>
            </a:r>
            <a:endParaRPr lang="en-US" altLang="zh-CN" sz="3000" dirty="0" smtClean="0">
              <a:latin typeface="黑体" panose="02010609060101010101" pitchFamily="49" charset="-122"/>
              <a:ea typeface="黑体" panose="02010609060101010101" pitchFamily="49" charset="-122"/>
            </a:endParaRPr>
          </a:p>
          <a:p>
            <a:r>
              <a:rPr lang="zh-CN" altLang="zh-CN" sz="3000" dirty="0" smtClean="0">
                <a:latin typeface="黑体" panose="02010609060101010101" pitchFamily="49" charset="-122"/>
                <a:ea typeface="黑体" panose="02010609060101010101" pitchFamily="49" charset="-122"/>
              </a:rPr>
              <a:t>对于</a:t>
            </a:r>
            <a:r>
              <a:rPr lang="zh-CN" altLang="zh-CN" sz="3000" dirty="0">
                <a:latin typeface="黑体" panose="02010609060101010101" pitchFamily="49" charset="-122"/>
                <a:ea typeface="黑体" panose="02010609060101010101" pitchFamily="49" charset="-122"/>
              </a:rPr>
              <a:t>大多数需要设置重复的育种试验来说，两次重复可能就足够了。两次重复试验中，单个基因型重复平均数的方差等于误差方差的</a:t>
            </a:r>
            <a:r>
              <a:rPr lang="en-US" altLang="zh-CN" sz="3000" dirty="0">
                <a:latin typeface="黑体" panose="02010609060101010101" pitchFamily="49" charset="-122"/>
                <a:ea typeface="黑体" panose="02010609060101010101" pitchFamily="49" charset="-122"/>
              </a:rPr>
              <a:t>1/2</a:t>
            </a:r>
            <a:r>
              <a:rPr lang="zh-CN" altLang="zh-CN" sz="3000" dirty="0" smtClean="0">
                <a:latin typeface="黑体" panose="02010609060101010101" pitchFamily="49" charset="-122"/>
                <a:ea typeface="黑体" panose="02010609060101010101" pitchFamily="49" charset="-122"/>
              </a:rPr>
              <a:t>。</a:t>
            </a:r>
            <a:endParaRPr lang="en-US" altLang="zh-CN" sz="3000" dirty="0" smtClean="0">
              <a:latin typeface="黑体" panose="02010609060101010101" pitchFamily="49" charset="-122"/>
              <a:ea typeface="黑体" panose="02010609060101010101" pitchFamily="49" charset="-122"/>
            </a:endParaRPr>
          </a:p>
          <a:p>
            <a:r>
              <a:rPr lang="zh-CN" altLang="zh-CN" sz="3000" dirty="0" smtClean="0">
                <a:latin typeface="黑体" panose="02010609060101010101" pitchFamily="49" charset="-122"/>
                <a:ea typeface="黑体" panose="02010609060101010101" pitchFamily="49" charset="-122"/>
              </a:rPr>
              <a:t>对于</a:t>
            </a:r>
            <a:r>
              <a:rPr lang="zh-CN" altLang="zh-CN" sz="3000" dirty="0">
                <a:latin typeface="黑体" panose="02010609060101010101" pitchFamily="49" charset="-122"/>
                <a:ea typeface="黑体" panose="02010609060101010101" pitchFamily="49" charset="-122"/>
              </a:rPr>
              <a:t>精确度要求更高的试验，如品种审定前的区域试验，可以考虑设置三次重复。三次重复试验中，单个基因型重复平均数的方差等于误差方差的</a:t>
            </a:r>
            <a:r>
              <a:rPr lang="en-US" altLang="zh-CN" sz="3000" dirty="0">
                <a:latin typeface="黑体" panose="02010609060101010101" pitchFamily="49" charset="-122"/>
                <a:ea typeface="黑体" panose="02010609060101010101" pitchFamily="49" charset="-122"/>
              </a:rPr>
              <a:t>1/3</a:t>
            </a:r>
            <a:r>
              <a:rPr lang="zh-CN" altLang="zh-CN" sz="3000" dirty="0">
                <a:latin typeface="黑体" panose="02010609060101010101" pitchFamily="49" charset="-122"/>
                <a:ea typeface="黑体" panose="02010609060101010101" pitchFamily="49" charset="-122"/>
              </a:rPr>
              <a:t>。更多次数的重复，在遗传和育种研究中没有必要，也不切合实践。</a:t>
            </a:r>
          </a:p>
        </p:txBody>
      </p:sp>
      <p:sp>
        <p:nvSpPr>
          <p:cNvPr id="2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6304788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增加环境的重要性</a:t>
            </a:r>
            <a:endParaRPr lang="en-US" altLang="zh-CN"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83568" y="1124744"/>
            <a:ext cx="7848872" cy="4824536"/>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上面的结论是在互作</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方差</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V</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GE</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相对</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固定的情况下得出的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。一般来说</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，增加环境要比增加重复产生更多的花费，并且环境数的增加势必引起互作方差的增加。这时，在较多的环境下测试基因型会造成试验精度上的损失</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但</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总的来说，增加环境的重要性要超过增加重复的重要性，广泛的多环境表型鉴定是选育广适应性品种的必要途径。</a:t>
            </a:r>
          </a:p>
        </p:txBody>
      </p:sp>
      <p:sp>
        <p:nvSpPr>
          <p:cNvPr id="2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5188216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9.3 </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基因型的环境稳定性分析</a:t>
            </a:r>
          </a:p>
        </p:txBody>
      </p:sp>
      <p:sp>
        <p:nvSpPr>
          <p:cNvPr id="6" name="内容占位符 5"/>
          <p:cNvSpPr>
            <a:spLocks noGrp="1"/>
          </p:cNvSpPr>
          <p:nvPr>
            <p:ph idx="1"/>
          </p:nvPr>
        </p:nvSpPr>
        <p:spPr>
          <a:xfrm>
            <a:off x="457200" y="1600201"/>
            <a:ext cx="8229600" cy="4061048"/>
          </a:xfrm>
        </p:spPr>
        <p:txBody>
          <a:bodyPr>
            <a:normAutofit/>
          </a:bodyPr>
          <a:lstStyle/>
          <a:p>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9.3.1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目标环境群体（</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TPE</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分类</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§9.3.2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基因型和环境双向</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表</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§9.3.3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基因型环境稳定性的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Finlay-Wilkinson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分析</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方法</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§9.3.4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基因型环境稳定性的</a:t>
            </a:r>
            <a:r>
              <a:rPr lang="en-US" altLang="zh-CN" dirty="0" err="1">
                <a:latin typeface="Times New Roman" panose="02020603050405020304" pitchFamily="18" charset="0"/>
                <a:ea typeface="黑体" panose="02010609060101010101" pitchFamily="49" charset="-122"/>
                <a:cs typeface="Times New Roman" panose="02020603050405020304" pitchFamily="18" charset="0"/>
              </a:rPr>
              <a:t>Eberhart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-Russell</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分析</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方法</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§9.3.5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基因型和环境互作的乘积</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模型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724806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576064"/>
          </a:xfrm>
        </p:spPr>
        <p:txBody>
          <a:bodyPr>
            <a:normAutofit fontScale="90000"/>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目标环境群体（</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）的分类</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457200" y="1052736"/>
            <a:ext cx="8229600" cy="5400600"/>
          </a:xfrm>
        </p:spPr>
        <p:txBody>
          <a:bodyPr>
            <a:normAutofit fontScale="92500" lnSpcReduction="20000"/>
          </a:bodyPr>
          <a:lstStyle/>
          <a:p>
            <a:pPr>
              <a:lnSpc>
                <a:spcPct val="12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常用的划分环境的统计方法有分类分析、主坐标分析、以及联合分类和坐标过程。对环境的分类，是育种实践中降低并利用基因型和环境互作的一种常用方法，以下简单介绍一种环境分类的聚类分析方法</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根据一组环境样本之间的相似性，聚类分析（</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Cluster Analysis</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）最终产生出一个聚类图，把环境划分在不同个数的亚群中，同一亚群内的两个环境要比不同亚群的两个环境间有较大的相似性。随着不同亚群的合并，群内环境间的异质性逐渐增加</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559751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720080"/>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环境间距离的度量</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457200" y="1052736"/>
            <a:ext cx="8363272" cy="4896544"/>
          </a:xfrm>
        </p:spPr>
        <p:txBody>
          <a:bodyPr>
            <a:normAutofit fontScale="92500"/>
          </a:bodyPr>
          <a:lstStyle/>
          <a:p>
            <a:pPr>
              <a:lnSpc>
                <a:spcPct val="12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利用聚类分析，需要构建一个相似性或距离的测度。聚类分析过程中使用的数据往往来自很多地点和年份，是不平衡的。两个环境间的距离</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（统计上的距离，并非物理距离），可以根据两个环境中种植的共同基因型的表现来</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估计</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对于平衡数据有：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365462076"/>
              </p:ext>
            </p:extLst>
          </p:nvPr>
        </p:nvGraphicFramePr>
        <p:xfrm>
          <a:off x="847895" y="3861048"/>
          <a:ext cx="5335224" cy="1224136"/>
        </p:xfrm>
        <a:graphic>
          <a:graphicData uri="http://schemas.openxmlformats.org/presentationml/2006/ole">
            <mc:AlternateContent xmlns:mc="http://schemas.openxmlformats.org/markup-compatibility/2006">
              <mc:Choice xmlns:v="urn:schemas-microsoft-com:vml" Requires="v">
                <p:oleObj spid="_x0000_s62487" name="公式" r:id="rId3" imgW="2019300" imgH="469900" progId="Equation.3">
                  <p:embed/>
                </p:oleObj>
              </mc:Choice>
              <mc:Fallback>
                <p:oleObj name="公式" r:id="rId3" imgW="2019300" imgH="4699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95" y="3861048"/>
                        <a:ext cx="5335224" cy="1224136"/>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956990509"/>
              </p:ext>
            </p:extLst>
          </p:nvPr>
        </p:nvGraphicFramePr>
        <p:xfrm>
          <a:off x="3923927" y="5085184"/>
          <a:ext cx="3280183" cy="1008112"/>
        </p:xfrm>
        <a:graphic>
          <a:graphicData uri="http://schemas.openxmlformats.org/presentationml/2006/ole">
            <mc:AlternateContent xmlns:mc="http://schemas.openxmlformats.org/markup-compatibility/2006">
              <mc:Choice xmlns:v="urn:schemas-microsoft-com:vml" Requires="v">
                <p:oleObj spid="_x0000_s62488" name="公式" r:id="rId5" imgW="1358900" imgH="419100" progId="Equation.3">
                  <p:embed/>
                </p:oleObj>
              </mc:Choice>
              <mc:Fallback>
                <p:oleObj name="公式" r:id="rId5" imgW="1358900" imgH="4191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7" y="5085184"/>
                        <a:ext cx="3280183" cy="1008112"/>
                      </a:xfrm>
                      <a:prstGeom prst="rect">
                        <a:avLst/>
                      </a:prstGeom>
                      <a:noFill/>
                    </p:spPr>
                  </p:pic>
                </p:oleObj>
              </mc:Fallback>
            </mc:AlternateContent>
          </a:graphicData>
        </a:graphic>
      </p:graphicFrame>
    </p:spTree>
    <p:extLst>
      <p:ext uri="{BB962C8B-B14F-4D97-AF65-F5344CB8AC3E}">
        <p14:creationId xmlns:p14="http://schemas.microsoft.com/office/powerpoint/2010/main" val="1957266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48680"/>
            <a:ext cx="8229600" cy="648072"/>
          </a:xfrm>
        </p:spPr>
        <p:txBody>
          <a:bodyPr>
            <a:normAutofit fontScale="90000"/>
          </a:bodyPr>
          <a:lstStyle/>
          <a:p>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5</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个环境样本之间的距离矩阵</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734961192"/>
              </p:ext>
            </p:extLst>
          </p:nvPr>
        </p:nvGraphicFramePr>
        <p:xfrm>
          <a:off x="446856" y="1412776"/>
          <a:ext cx="8229600" cy="2438400"/>
        </p:xfrm>
        <a:graphic>
          <a:graphicData uri="http://schemas.openxmlformats.org/drawingml/2006/table">
            <a:tbl>
              <a:tblPr firstRow="1" firstCol="1" lastRow="1" lastCol="1" bandRow="1" bandCol="1">
                <a:tableStyleId>{5C22544A-7EE6-4342-B048-85BDC9FD1C3A}</a:tableStyleId>
              </a:tblPr>
              <a:tblGrid>
                <a:gridCol w="1645920"/>
                <a:gridCol w="1645920"/>
                <a:gridCol w="1645920"/>
                <a:gridCol w="1645920"/>
                <a:gridCol w="1645920"/>
              </a:tblGrid>
              <a:tr h="0">
                <a:tc>
                  <a:txBody>
                    <a:bodyPr/>
                    <a:lstStyle/>
                    <a:p>
                      <a:pPr algn="just">
                        <a:spcAft>
                          <a:spcPts val="0"/>
                        </a:spcAft>
                      </a:pPr>
                      <a:r>
                        <a:rPr lang="en-US" sz="3200" kern="100" dirty="0">
                          <a:effectLst/>
                        </a:rPr>
                        <a:t> </a:t>
                      </a:r>
                      <a:endParaRPr lang="zh-CN" sz="3200" kern="100" dirty="0">
                        <a:effectLst/>
                        <a:latin typeface="Calibri"/>
                        <a:ea typeface="宋体"/>
                        <a:cs typeface="Times New Roman"/>
                      </a:endParaRPr>
                    </a:p>
                  </a:txBody>
                  <a:tcPr marL="68580" marR="68580" marT="0" marB="0"/>
                </a:tc>
                <a:tc>
                  <a:txBody>
                    <a:bodyPr/>
                    <a:lstStyle/>
                    <a:p>
                      <a:pPr algn="just">
                        <a:spcAft>
                          <a:spcPts val="0"/>
                        </a:spcAft>
                      </a:pPr>
                      <a:r>
                        <a:rPr lang="zh-CN" sz="3200" kern="100">
                          <a:effectLst/>
                        </a:rPr>
                        <a:t>环境</a:t>
                      </a:r>
                      <a:r>
                        <a:rPr lang="en-US" sz="3200" kern="100">
                          <a:effectLst/>
                        </a:rPr>
                        <a:t>2</a:t>
                      </a:r>
                      <a:endParaRPr lang="zh-CN" sz="3200" kern="100">
                        <a:effectLst/>
                        <a:latin typeface="Calibri"/>
                        <a:ea typeface="宋体"/>
                        <a:cs typeface="Times New Roman"/>
                      </a:endParaRPr>
                    </a:p>
                  </a:txBody>
                  <a:tcPr marL="68580" marR="68580" marT="0" marB="0"/>
                </a:tc>
                <a:tc>
                  <a:txBody>
                    <a:bodyPr/>
                    <a:lstStyle/>
                    <a:p>
                      <a:pPr algn="just">
                        <a:spcAft>
                          <a:spcPts val="0"/>
                        </a:spcAft>
                      </a:pPr>
                      <a:r>
                        <a:rPr lang="zh-CN" sz="3200" kern="100" dirty="0">
                          <a:effectLst/>
                        </a:rPr>
                        <a:t>环境</a:t>
                      </a:r>
                      <a:r>
                        <a:rPr lang="en-US" sz="3200" kern="100" dirty="0">
                          <a:effectLst/>
                        </a:rPr>
                        <a:t>3</a:t>
                      </a:r>
                      <a:endParaRPr lang="zh-CN" sz="3200" kern="100" dirty="0">
                        <a:effectLst/>
                        <a:latin typeface="Calibri"/>
                        <a:ea typeface="宋体"/>
                        <a:cs typeface="Times New Roman"/>
                      </a:endParaRPr>
                    </a:p>
                  </a:txBody>
                  <a:tcPr marL="68580" marR="68580" marT="0" marB="0"/>
                </a:tc>
                <a:tc>
                  <a:txBody>
                    <a:bodyPr/>
                    <a:lstStyle/>
                    <a:p>
                      <a:pPr algn="just">
                        <a:spcAft>
                          <a:spcPts val="0"/>
                        </a:spcAft>
                      </a:pPr>
                      <a:r>
                        <a:rPr lang="zh-CN" sz="3200" kern="100">
                          <a:effectLst/>
                        </a:rPr>
                        <a:t>环境</a:t>
                      </a:r>
                      <a:r>
                        <a:rPr lang="en-US" sz="3200" kern="100">
                          <a:effectLst/>
                        </a:rPr>
                        <a:t>4</a:t>
                      </a:r>
                      <a:endParaRPr lang="zh-CN" sz="3200" kern="100">
                        <a:effectLst/>
                        <a:latin typeface="Calibri"/>
                        <a:ea typeface="宋体"/>
                        <a:cs typeface="Times New Roman"/>
                      </a:endParaRPr>
                    </a:p>
                  </a:txBody>
                  <a:tcPr marL="68580" marR="68580" marT="0" marB="0"/>
                </a:tc>
                <a:tc>
                  <a:txBody>
                    <a:bodyPr/>
                    <a:lstStyle/>
                    <a:p>
                      <a:pPr algn="just">
                        <a:spcAft>
                          <a:spcPts val="0"/>
                        </a:spcAft>
                      </a:pPr>
                      <a:r>
                        <a:rPr lang="zh-CN" sz="3200" kern="100">
                          <a:effectLst/>
                        </a:rPr>
                        <a:t>环境</a:t>
                      </a:r>
                      <a:r>
                        <a:rPr lang="en-US" sz="3200" kern="100">
                          <a:effectLst/>
                        </a:rPr>
                        <a:t>5</a:t>
                      </a:r>
                      <a:endParaRPr lang="zh-CN" sz="3200" kern="100">
                        <a:effectLst/>
                        <a:latin typeface="Calibri"/>
                        <a:ea typeface="宋体"/>
                        <a:cs typeface="Times New Roman"/>
                      </a:endParaRPr>
                    </a:p>
                  </a:txBody>
                  <a:tcPr marL="68580" marR="68580" marT="0" marB="0"/>
                </a:tc>
              </a:tr>
              <a:tr h="0">
                <a:tc>
                  <a:txBody>
                    <a:bodyPr/>
                    <a:lstStyle/>
                    <a:p>
                      <a:pPr algn="just">
                        <a:spcAft>
                          <a:spcPts val="0"/>
                        </a:spcAft>
                      </a:pPr>
                      <a:r>
                        <a:rPr lang="zh-CN" sz="3200" kern="100">
                          <a:effectLst/>
                        </a:rPr>
                        <a:t>环境</a:t>
                      </a:r>
                      <a:r>
                        <a:rPr lang="en-US" sz="3200" kern="100">
                          <a:effectLst/>
                        </a:rPr>
                        <a:t>1</a:t>
                      </a:r>
                      <a:endParaRPr lang="zh-CN" sz="3200" kern="100">
                        <a:effectLst/>
                        <a:latin typeface="Calibri"/>
                        <a:ea typeface="宋体"/>
                        <a:cs typeface="Times New Roman"/>
                      </a:endParaRPr>
                    </a:p>
                  </a:txBody>
                  <a:tcPr marL="68580" marR="68580" marT="0" marB="0"/>
                </a:tc>
                <a:tc>
                  <a:txBody>
                    <a:bodyPr/>
                    <a:lstStyle/>
                    <a:p>
                      <a:pPr algn="just">
                        <a:spcAft>
                          <a:spcPts val="0"/>
                        </a:spcAft>
                      </a:pPr>
                      <a:r>
                        <a:rPr lang="en-US" sz="3200" b="1" kern="100" dirty="0">
                          <a:solidFill>
                            <a:schemeClr val="tx1"/>
                          </a:solidFill>
                          <a:effectLst/>
                        </a:rPr>
                        <a:t>0.88</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dirty="0">
                          <a:solidFill>
                            <a:schemeClr val="tx1"/>
                          </a:solidFill>
                          <a:effectLst/>
                        </a:rPr>
                        <a:t>1.56</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dirty="0">
                          <a:solidFill>
                            <a:schemeClr val="tx1"/>
                          </a:solidFill>
                          <a:effectLst/>
                        </a:rPr>
                        <a:t>0.95</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a:solidFill>
                            <a:schemeClr val="tx1"/>
                          </a:solidFill>
                          <a:effectLst/>
                        </a:rPr>
                        <a:t>1.20</a:t>
                      </a:r>
                      <a:endParaRPr lang="zh-CN" sz="3200" b="1" kern="10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r>
              <a:tr h="0">
                <a:tc>
                  <a:txBody>
                    <a:bodyPr/>
                    <a:lstStyle/>
                    <a:p>
                      <a:pPr algn="just">
                        <a:spcAft>
                          <a:spcPts val="0"/>
                        </a:spcAft>
                      </a:pPr>
                      <a:r>
                        <a:rPr lang="zh-CN" sz="3200" kern="100">
                          <a:effectLst/>
                        </a:rPr>
                        <a:t>环境</a:t>
                      </a:r>
                      <a:r>
                        <a:rPr lang="en-US" sz="3200" kern="100">
                          <a:effectLst/>
                        </a:rPr>
                        <a:t>2</a:t>
                      </a:r>
                      <a:endParaRPr lang="zh-CN" sz="3200" kern="100">
                        <a:effectLst/>
                        <a:latin typeface="Calibri"/>
                        <a:ea typeface="宋体"/>
                        <a:cs typeface="Times New Roman"/>
                      </a:endParaRPr>
                    </a:p>
                  </a:txBody>
                  <a:tcPr marL="68580" marR="68580" marT="0" marB="0"/>
                </a:tc>
                <a:tc>
                  <a:txBody>
                    <a:bodyPr/>
                    <a:lstStyle/>
                    <a:p>
                      <a:pPr algn="just">
                        <a:spcAft>
                          <a:spcPts val="0"/>
                        </a:spcAft>
                      </a:pPr>
                      <a:r>
                        <a:rPr lang="en-US" sz="3200" b="1" kern="100">
                          <a:solidFill>
                            <a:schemeClr val="tx1"/>
                          </a:solidFill>
                          <a:effectLst/>
                        </a:rPr>
                        <a:t> </a:t>
                      </a:r>
                      <a:endParaRPr lang="zh-CN" sz="3200" b="1" kern="10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a:solidFill>
                            <a:schemeClr val="tx1"/>
                          </a:solidFill>
                          <a:effectLst/>
                        </a:rPr>
                        <a:t>1.18</a:t>
                      </a:r>
                      <a:endParaRPr lang="zh-CN" sz="3200" b="1" kern="10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dirty="0">
                          <a:solidFill>
                            <a:schemeClr val="tx1"/>
                          </a:solidFill>
                          <a:effectLst/>
                        </a:rPr>
                        <a:t>0.55</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dirty="0">
                          <a:solidFill>
                            <a:schemeClr val="tx1"/>
                          </a:solidFill>
                          <a:effectLst/>
                        </a:rPr>
                        <a:t>1.28</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r>
              <a:tr h="0">
                <a:tc>
                  <a:txBody>
                    <a:bodyPr/>
                    <a:lstStyle/>
                    <a:p>
                      <a:pPr algn="just">
                        <a:spcAft>
                          <a:spcPts val="0"/>
                        </a:spcAft>
                      </a:pPr>
                      <a:r>
                        <a:rPr lang="zh-CN" sz="3200" kern="100">
                          <a:effectLst/>
                        </a:rPr>
                        <a:t>环境</a:t>
                      </a:r>
                      <a:r>
                        <a:rPr lang="en-US" sz="3200" kern="100">
                          <a:effectLst/>
                        </a:rPr>
                        <a:t>3</a:t>
                      </a:r>
                      <a:endParaRPr lang="zh-CN" sz="3200" kern="100">
                        <a:effectLst/>
                        <a:latin typeface="Calibri"/>
                        <a:ea typeface="宋体"/>
                        <a:cs typeface="Times New Roman"/>
                      </a:endParaRPr>
                    </a:p>
                  </a:txBody>
                  <a:tcPr marL="68580" marR="68580" marT="0" marB="0"/>
                </a:tc>
                <a:tc>
                  <a:txBody>
                    <a:bodyPr/>
                    <a:lstStyle/>
                    <a:p>
                      <a:pPr algn="just">
                        <a:spcAft>
                          <a:spcPts val="0"/>
                        </a:spcAft>
                      </a:pPr>
                      <a:r>
                        <a:rPr lang="en-US" sz="3200" b="1" kern="100">
                          <a:solidFill>
                            <a:schemeClr val="tx1"/>
                          </a:solidFill>
                          <a:effectLst/>
                        </a:rPr>
                        <a:t> </a:t>
                      </a:r>
                      <a:endParaRPr lang="zh-CN" sz="3200" b="1" kern="10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a:solidFill>
                            <a:schemeClr val="tx1"/>
                          </a:solidFill>
                          <a:effectLst/>
                        </a:rPr>
                        <a:t> </a:t>
                      </a:r>
                      <a:endParaRPr lang="zh-CN" sz="3200" b="1" kern="10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a:solidFill>
                            <a:schemeClr val="tx1"/>
                          </a:solidFill>
                          <a:effectLst/>
                        </a:rPr>
                        <a:t>1.63</a:t>
                      </a:r>
                      <a:endParaRPr lang="zh-CN" sz="3200" b="1" kern="10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dirty="0">
                          <a:solidFill>
                            <a:schemeClr val="tx1"/>
                          </a:solidFill>
                          <a:effectLst/>
                        </a:rPr>
                        <a:t>0.95</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r>
              <a:tr h="0">
                <a:tc>
                  <a:txBody>
                    <a:bodyPr/>
                    <a:lstStyle/>
                    <a:p>
                      <a:pPr algn="just">
                        <a:spcAft>
                          <a:spcPts val="0"/>
                        </a:spcAft>
                      </a:pPr>
                      <a:r>
                        <a:rPr lang="zh-CN" sz="3200" kern="100">
                          <a:effectLst/>
                        </a:rPr>
                        <a:t>环境</a:t>
                      </a:r>
                      <a:r>
                        <a:rPr lang="en-US" sz="3200" kern="100">
                          <a:effectLst/>
                        </a:rPr>
                        <a:t>4</a:t>
                      </a:r>
                      <a:endParaRPr lang="zh-CN" sz="3200" kern="100">
                        <a:effectLst/>
                        <a:latin typeface="Calibri"/>
                        <a:ea typeface="宋体"/>
                        <a:cs typeface="Times New Roman"/>
                      </a:endParaRPr>
                    </a:p>
                  </a:txBody>
                  <a:tcPr marL="68580" marR="68580" marT="0" marB="0"/>
                </a:tc>
                <a:tc>
                  <a:txBody>
                    <a:bodyPr/>
                    <a:lstStyle/>
                    <a:p>
                      <a:pPr algn="just">
                        <a:spcAft>
                          <a:spcPts val="0"/>
                        </a:spcAft>
                      </a:pPr>
                      <a:r>
                        <a:rPr lang="en-US" sz="3200" b="1" kern="100">
                          <a:solidFill>
                            <a:schemeClr val="tx1"/>
                          </a:solidFill>
                          <a:effectLst/>
                        </a:rPr>
                        <a:t> </a:t>
                      </a:r>
                      <a:endParaRPr lang="zh-CN" sz="3200" b="1" kern="10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a:solidFill>
                            <a:schemeClr val="tx1"/>
                          </a:solidFill>
                          <a:effectLst/>
                        </a:rPr>
                        <a:t> </a:t>
                      </a:r>
                      <a:endParaRPr lang="zh-CN" sz="3200" b="1" kern="10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a:solidFill>
                            <a:schemeClr val="tx1"/>
                          </a:solidFill>
                          <a:effectLst/>
                        </a:rPr>
                        <a:t> </a:t>
                      </a:r>
                      <a:endParaRPr lang="zh-CN" sz="3200" b="1" kern="10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c>
                  <a:txBody>
                    <a:bodyPr/>
                    <a:lstStyle/>
                    <a:p>
                      <a:pPr algn="just">
                        <a:spcAft>
                          <a:spcPts val="0"/>
                        </a:spcAft>
                      </a:pPr>
                      <a:r>
                        <a:rPr lang="en-US" sz="3200" b="1" kern="100" dirty="0">
                          <a:solidFill>
                            <a:schemeClr val="tx1"/>
                          </a:solidFill>
                          <a:effectLst/>
                        </a:rPr>
                        <a:t>1.33</a:t>
                      </a:r>
                      <a:endParaRPr lang="zh-CN" sz="3200" b="1" kern="100" dirty="0">
                        <a:solidFill>
                          <a:schemeClr val="tx1"/>
                        </a:solidFill>
                        <a:effectLst/>
                        <a:latin typeface="Calibri"/>
                        <a:ea typeface="宋体"/>
                        <a:cs typeface="Times New Roman"/>
                      </a:endParaRPr>
                    </a:p>
                  </a:txBody>
                  <a:tcPr marL="68580" marR="68580"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val="1317199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类平均聚类方法</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467544" y="1052736"/>
            <a:ext cx="8229600" cy="4608512"/>
          </a:xfrm>
        </p:spPr>
        <p:txBody>
          <a:bodyPr>
            <a:normAutofit fontScale="92500" lnSpcReduction="10000"/>
          </a:bodyPr>
          <a:lstStyle/>
          <a:p>
            <a:pPr>
              <a:lnSpc>
                <a:spcPct val="110000"/>
              </a:lnSpc>
            </a:pP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个环境样本</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，开始</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时，每个环境为一个单独的亚群，聚类分析中将两个亚群合并形成一个较大的亚群有不同的方法，常用的方法是类平均（</a:t>
            </a:r>
            <a:r>
              <a:rPr lang="en-US" altLang="zh-CN" dirty="0">
                <a:latin typeface="Times New Roman" panose="02020603050405020304" pitchFamily="18" charset="0"/>
                <a:ea typeface="黑体" panose="02010609060101010101" pitchFamily="49" charset="-122"/>
                <a:cs typeface="Times New Roman" panose="02020603050405020304" pitchFamily="18" charset="0"/>
              </a:rPr>
              <a:t>unweighted pair-group method using arithmetic average, UPGMA</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这种</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方法把两个类间的距离定义为第一个类中的环境和第二个类中的环境间所有距离的平均。聚类过程中，优先合并平均距离最短的两个类，直到把所有的环境合并为一个类为止。</a:t>
            </a:r>
          </a:p>
        </p:txBody>
      </p:sp>
    </p:spTree>
    <p:extLst>
      <p:ext uri="{BB962C8B-B14F-4D97-AF65-F5344CB8AC3E}">
        <p14:creationId xmlns:p14="http://schemas.microsoft.com/office/powerpoint/2010/main" val="18779344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792088"/>
          </a:xfrm>
        </p:spPr>
        <p:txBody>
          <a:bodyPr>
            <a:normAutofit/>
          </a:bodyPr>
          <a:lstStyle/>
          <a:p>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5</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个环境的聚类图</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944" y="1412776"/>
            <a:ext cx="8888552" cy="4464496"/>
          </a:xfrm>
          <a:prstGeom prst="rect">
            <a:avLst/>
          </a:prstGeom>
          <a:noFill/>
          <a:ln>
            <a:noFill/>
          </a:ln>
        </p:spPr>
      </p:pic>
    </p:spTree>
    <p:extLst>
      <p:ext uri="{BB962C8B-B14F-4D97-AF65-F5344CB8AC3E}">
        <p14:creationId xmlns:p14="http://schemas.microsoft.com/office/powerpoint/2010/main" val="9899667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fontScale="90000"/>
          </a:bodyPr>
          <a:lstStyle/>
          <a:p>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聚类</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的个数</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67544" y="1052736"/>
            <a:ext cx="8229600" cy="5184576"/>
          </a:xfrm>
        </p:spPr>
        <p:txBody>
          <a:bodyPr>
            <a:norm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当环境数较多时，将这些环境究竟分成多少个组合适，或者说聚类过程到哪一步就应该停止，统计上并没有一个严格的标准或规定。更多时候，需要考虑聚类对象的生物学意义</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聚类分析</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只是利用一定的标准，把聚类对象的远近关系</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用</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聚类</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图形象</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地表示出来。如有其他数据支持，也可将图</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9.3</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个环境分成</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组，这时环境</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在一个组中，环境</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在另外的两个组中</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073638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720080"/>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环境效应的</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部分</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可预测性</a:t>
            </a:r>
            <a:endParaRPr lang="zh-CN" altLang="en-US" b="1" dirty="0">
              <a:latin typeface="Times New Roman" panose="02020603050405020304" pitchFamily="18" charset="0"/>
              <a:cs typeface="Times New Roman" panose="02020603050405020304" pitchFamily="18" charset="0"/>
            </a:endParaRPr>
          </a:p>
        </p:txBody>
      </p:sp>
      <p:sp>
        <p:nvSpPr>
          <p:cNvPr id="6" name="内容占位符 5"/>
          <p:cNvSpPr>
            <a:spLocks noGrp="1"/>
          </p:cNvSpPr>
          <p:nvPr>
            <p:ph idx="1"/>
          </p:nvPr>
        </p:nvSpPr>
        <p:spPr>
          <a:xfrm>
            <a:off x="467544" y="980728"/>
            <a:ext cx="8208912" cy="5400600"/>
          </a:xfrm>
        </p:spPr>
        <p:txBody>
          <a:bodyPr>
            <a:normAutofit fontScale="77500" lnSpcReduction="20000"/>
          </a:bodyPr>
          <a:lstStyle/>
          <a:p>
            <a:pPr>
              <a:lnSpc>
                <a:spcPct val="120000"/>
              </a:lnSpc>
            </a:pPr>
            <a:r>
              <a:rPr lang="zh-CN" altLang="zh-CN" dirty="0" smtClean="0">
                <a:latin typeface="黑体" panose="02010609060101010101" pitchFamily="49" charset="-122"/>
                <a:ea typeface="黑体" panose="02010609060101010101" pitchFamily="49" charset="-122"/>
              </a:rPr>
              <a:t>例如</a:t>
            </a:r>
            <a:r>
              <a:rPr lang="zh-CN" altLang="zh-CN" dirty="0">
                <a:latin typeface="黑体" panose="02010609060101010101" pitchFamily="49" charset="-122"/>
                <a:ea typeface="黑体" panose="02010609060101010101" pitchFamily="49" charset="-122"/>
              </a:rPr>
              <a:t>，同一个地点在不同年份间，存在相对稳定不变的一些生物和非生物因素，但这些生物和非生物因素在年份间又会有差异。相对稳定的环境因素所产生的效应，在时间上是可以重复的，或者说，可以用过去的效应来很好地预测未来的效应。因此，有时也把环境变异分为可预测的环境变异和不可预测的环境变异</a:t>
            </a:r>
            <a:r>
              <a:rPr lang="zh-CN" altLang="zh-CN"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pPr>
              <a:lnSpc>
                <a:spcPct val="120000"/>
              </a:lnSpc>
            </a:pPr>
            <a:r>
              <a:rPr lang="zh-CN" altLang="zh-CN" dirty="0" smtClean="0">
                <a:latin typeface="黑体" panose="02010609060101010101" pitchFamily="49" charset="-122"/>
                <a:ea typeface="黑体" panose="02010609060101010101" pitchFamily="49" charset="-122"/>
              </a:rPr>
              <a:t>可</a:t>
            </a:r>
            <a:r>
              <a:rPr lang="zh-CN" altLang="zh-CN" dirty="0">
                <a:latin typeface="黑体" panose="02010609060101010101" pitchFamily="49" charset="-122"/>
                <a:ea typeface="黑体" panose="02010609060101010101" pitchFamily="49" charset="-122"/>
              </a:rPr>
              <a:t>预测的环境变异包括一些永久性质的环境因素，如气候的周期性变化、土壤类型、日照时间等。一些耕作制度和栽培措施也可被看作可预测的环境变异，如轮作、播种时间、播种密度、施肥水平、收获方式等</a:t>
            </a:r>
            <a:r>
              <a:rPr lang="zh-CN" altLang="zh-CN"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pPr>
              <a:lnSpc>
                <a:spcPct val="120000"/>
              </a:lnSpc>
            </a:pPr>
            <a:r>
              <a:rPr lang="zh-CN" altLang="zh-CN" dirty="0" smtClean="0">
                <a:latin typeface="黑体" panose="02010609060101010101" pitchFamily="49" charset="-122"/>
                <a:ea typeface="黑体" panose="02010609060101010101" pitchFamily="49" charset="-122"/>
              </a:rPr>
              <a:t>气候因素</a:t>
            </a:r>
            <a:r>
              <a:rPr lang="zh-CN" altLang="zh-CN" dirty="0">
                <a:latin typeface="黑体" panose="02010609060101010101" pitchFamily="49" charset="-122"/>
                <a:ea typeface="黑体" panose="02010609060101010101" pitchFamily="49" charset="-122"/>
              </a:rPr>
              <a:t>的随机变动是不可预测和不能重复的，如一个地点降雨量和温度的随机波动、以及病虫害的侵袭等，这类变异往往也被归结为随机效应。</a:t>
            </a:r>
            <a:endParaRPr lang="zh-CN" altLang="zh-CN" dirty="0">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891664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62074"/>
          </a:xfrm>
        </p:spPr>
        <p:txBody>
          <a:bodyPr>
            <a:normAutofit fontScale="90000"/>
          </a:bodyPr>
          <a:lstStyle/>
          <a:p>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和环境双向表</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11560" y="980728"/>
            <a:ext cx="8003232" cy="5112568"/>
          </a:xfrm>
        </p:spPr>
        <p:txBody>
          <a:bodyPr>
            <a:norm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在固定效应模型的方差分析中，第</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个基因型在第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个环境下的平均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表现</a:t>
            </a:r>
            <a:r>
              <a:rPr lang="el-GR" altLang="zh-CN" dirty="0" smtClean="0">
                <a:latin typeface="Times New Roman" panose="02020603050405020304" pitchFamily="18" charset="0"/>
                <a:ea typeface="黑体" panose="02010609060101010101" pitchFamily="49" charset="-122"/>
                <a:cs typeface="Times New Roman" panose="02020603050405020304" pitchFamily="18" charset="0"/>
              </a:rPr>
              <a:t>μ</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ij</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是</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一个待估计的未知参数，第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k</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个表型值</a:t>
            </a:r>
            <a:r>
              <a:rPr lang="en-US" altLang="zh-CN" dirty="0" err="1">
                <a:latin typeface="Times New Roman" panose="02020603050405020304" pitchFamily="18" charset="0"/>
                <a:ea typeface="黑体" panose="02010609060101010101" pitchFamily="49" charset="-122"/>
                <a:cs typeface="Times New Roman" panose="02020603050405020304" pitchFamily="18" charset="0"/>
              </a:rPr>
              <a:t>y</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ijk</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服从正态分布</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。第</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个基因型在第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个环境下</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k</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个观测值的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样本均值，就是</a:t>
            </a:r>
            <a:r>
              <a:rPr lang="el-GR" altLang="zh-CN" dirty="0">
                <a:latin typeface="Times New Roman" panose="02020603050405020304" pitchFamily="18" charset="0"/>
                <a:ea typeface="黑体" panose="02010609060101010101" pitchFamily="49" charset="-122"/>
                <a:cs typeface="Times New Roman" panose="02020603050405020304" pitchFamily="18" charset="0"/>
              </a:rPr>
              <a:t>μ</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ij</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最优线性无偏估计（</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BLUE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所有</a:t>
            </a:r>
            <a:r>
              <a:rPr lang="el-GR" altLang="zh-CN" dirty="0">
                <a:latin typeface="Times New Roman" panose="02020603050405020304" pitchFamily="18" charset="0"/>
                <a:ea typeface="黑体" panose="02010609060101010101" pitchFamily="49" charset="-122"/>
                <a:cs typeface="Times New Roman" panose="02020603050405020304" pitchFamily="18" charset="0"/>
              </a:rPr>
              <a:t>μ</a:t>
            </a:r>
            <a:r>
              <a:rPr lang="en-US" altLang="zh-CN" i="1" baseline="-25000" dirty="0" err="1" smtClean="0">
                <a:latin typeface="Times New Roman" panose="02020603050405020304" pitchFamily="18" charset="0"/>
                <a:ea typeface="黑体" panose="02010609060101010101" pitchFamily="49" charset="-122"/>
                <a:cs typeface="Times New Roman" panose="02020603050405020304" pitchFamily="18" charset="0"/>
              </a:rPr>
              <a:t>ij</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g</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）的无偏估计在一起，可以排列成一个基因型和环境双向表，这一双向表是基因型环境稳定性分析的基础数据。</a:t>
            </a:r>
          </a:p>
        </p:txBody>
      </p:sp>
    </p:spTree>
    <p:extLst>
      <p:ext uri="{BB962C8B-B14F-4D97-AF65-F5344CB8AC3E}">
        <p14:creationId xmlns:p14="http://schemas.microsoft.com/office/powerpoint/2010/main" val="27167594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1440160"/>
          </a:xfrm>
        </p:spPr>
        <p:txBody>
          <a:bodyPr>
            <a:noAutofit/>
          </a:bodyPr>
          <a:lstStyle/>
          <a:p>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水稻</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10</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RIL</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家系在</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个地点的平均直链淀粉含量（</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）及各种效应的</a:t>
            </a:r>
            <a:r>
              <a:rPr lang="zh-CN" altLang="zh-CN" sz="3200" b="1" dirty="0" smtClean="0">
                <a:latin typeface="Times New Roman" panose="02020603050405020304" pitchFamily="18" charset="0"/>
                <a:ea typeface="黑体" panose="02010609060101010101" pitchFamily="49" charset="-122"/>
                <a:cs typeface="Times New Roman" panose="02020603050405020304" pitchFamily="18" charset="0"/>
              </a:rPr>
              <a:t>估计值</a:t>
            </a:r>
            <a:r>
              <a:rPr lang="en-US" altLang="zh-CN" sz="3200"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sz="3200"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列</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平均</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又称环境平均</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或</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环境指数（</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environmental index</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952800526"/>
              </p:ext>
            </p:extLst>
          </p:nvPr>
        </p:nvGraphicFramePr>
        <p:xfrm>
          <a:off x="161160" y="1772816"/>
          <a:ext cx="8803328" cy="4693920"/>
        </p:xfrm>
        <a:graphic>
          <a:graphicData uri="http://schemas.openxmlformats.org/drawingml/2006/table">
            <a:tbl>
              <a:tblPr firstRow="1" firstCol="1" bandRow="1">
                <a:tableStyleId>{5C22544A-7EE6-4342-B048-85BDC9FD1C3A}</a:tableStyleId>
              </a:tblPr>
              <a:tblGrid>
                <a:gridCol w="1368152"/>
                <a:gridCol w="897391"/>
                <a:gridCol w="897391"/>
                <a:gridCol w="897391"/>
                <a:gridCol w="1037091"/>
                <a:gridCol w="1023264"/>
                <a:gridCol w="894216"/>
                <a:gridCol w="894216"/>
                <a:gridCol w="894216"/>
              </a:tblGrid>
              <a:tr h="152400">
                <a:tc rowSpan="2">
                  <a:txBody>
                    <a:bodyPr/>
                    <a:lstStyle/>
                    <a:p>
                      <a:pPr algn="l">
                        <a:spcAft>
                          <a:spcPts val="0"/>
                        </a:spcAft>
                      </a:pPr>
                      <a:r>
                        <a:rPr lang="zh-CN" sz="2200" kern="0" dirty="0">
                          <a:effectLst/>
                        </a:rPr>
                        <a:t>基因型</a:t>
                      </a:r>
                      <a:endParaRPr lang="zh-CN" sz="2200" kern="100" dirty="0">
                        <a:effectLst/>
                        <a:latin typeface="Calibri"/>
                        <a:ea typeface="宋体"/>
                        <a:cs typeface="Times New Roman"/>
                      </a:endParaRPr>
                    </a:p>
                  </a:txBody>
                  <a:tcPr marL="65314" marR="65314" marT="0" marB="0"/>
                </a:tc>
                <a:tc rowSpan="2">
                  <a:txBody>
                    <a:bodyPr/>
                    <a:lstStyle/>
                    <a:p>
                      <a:pPr algn="l">
                        <a:spcAft>
                          <a:spcPts val="0"/>
                        </a:spcAft>
                      </a:pPr>
                      <a:r>
                        <a:rPr lang="zh-CN" sz="2200" kern="0">
                          <a:effectLst/>
                        </a:rPr>
                        <a:t>环境</a:t>
                      </a:r>
                      <a:r>
                        <a:rPr lang="en-US" sz="2200" kern="0">
                          <a:effectLst/>
                        </a:rPr>
                        <a:t>1</a:t>
                      </a:r>
                      <a:endParaRPr lang="zh-CN" sz="2200" kern="100">
                        <a:effectLst/>
                        <a:latin typeface="Calibri"/>
                        <a:ea typeface="宋体"/>
                        <a:cs typeface="Times New Roman"/>
                      </a:endParaRPr>
                    </a:p>
                  </a:txBody>
                  <a:tcPr marL="65314" marR="65314" marT="0" marB="0"/>
                </a:tc>
                <a:tc rowSpan="2">
                  <a:txBody>
                    <a:bodyPr/>
                    <a:lstStyle/>
                    <a:p>
                      <a:pPr algn="l">
                        <a:spcAft>
                          <a:spcPts val="0"/>
                        </a:spcAft>
                      </a:pPr>
                      <a:r>
                        <a:rPr lang="zh-CN" sz="2200" kern="0">
                          <a:effectLst/>
                        </a:rPr>
                        <a:t>环境</a:t>
                      </a:r>
                      <a:r>
                        <a:rPr lang="en-US" sz="2200" kern="0">
                          <a:effectLst/>
                        </a:rPr>
                        <a:t>3</a:t>
                      </a:r>
                      <a:endParaRPr lang="zh-CN" sz="2200" kern="100">
                        <a:effectLst/>
                        <a:latin typeface="Calibri"/>
                        <a:ea typeface="宋体"/>
                        <a:cs typeface="Times New Roman"/>
                      </a:endParaRPr>
                    </a:p>
                  </a:txBody>
                  <a:tcPr marL="65314" marR="65314" marT="0" marB="0"/>
                </a:tc>
                <a:tc rowSpan="2">
                  <a:txBody>
                    <a:bodyPr/>
                    <a:lstStyle/>
                    <a:p>
                      <a:pPr algn="l">
                        <a:spcAft>
                          <a:spcPts val="0"/>
                        </a:spcAft>
                      </a:pPr>
                      <a:r>
                        <a:rPr lang="zh-CN" sz="2200" kern="0">
                          <a:effectLst/>
                        </a:rPr>
                        <a:t>环境</a:t>
                      </a:r>
                      <a:r>
                        <a:rPr lang="en-US" sz="2200" kern="0">
                          <a:effectLst/>
                        </a:rPr>
                        <a:t>2</a:t>
                      </a:r>
                      <a:endParaRPr lang="zh-CN" sz="2200" kern="100">
                        <a:effectLst/>
                        <a:latin typeface="Calibri"/>
                        <a:ea typeface="宋体"/>
                        <a:cs typeface="Times New Roman"/>
                      </a:endParaRPr>
                    </a:p>
                  </a:txBody>
                  <a:tcPr marL="65314" marR="65314" marT="0" marB="0"/>
                </a:tc>
                <a:tc rowSpan="2">
                  <a:txBody>
                    <a:bodyPr/>
                    <a:lstStyle/>
                    <a:p>
                      <a:pPr algn="l">
                        <a:spcAft>
                          <a:spcPts val="0"/>
                        </a:spcAft>
                      </a:pPr>
                      <a:r>
                        <a:rPr lang="zh-CN" sz="2200" kern="0" dirty="0">
                          <a:effectLst/>
                        </a:rPr>
                        <a:t>行平均</a:t>
                      </a:r>
                      <a:endParaRPr lang="zh-CN" sz="2200" kern="100" dirty="0">
                        <a:effectLst/>
                        <a:latin typeface="Calibri"/>
                        <a:ea typeface="宋体"/>
                        <a:cs typeface="Times New Roman"/>
                      </a:endParaRPr>
                    </a:p>
                  </a:txBody>
                  <a:tcPr marL="65314" marR="65314" marT="0" marB="0"/>
                </a:tc>
                <a:tc rowSpan="2">
                  <a:txBody>
                    <a:bodyPr/>
                    <a:lstStyle/>
                    <a:p>
                      <a:pPr algn="l">
                        <a:spcAft>
                          <a:spcPts val="0"/>
                        </a:spcAft>
                      </a:pPr>
                      <a:r>
                        <a:rPr lang="zh-CN" sz="2200" kern="0">
                          <a:effectLst/>
                        </a:rPr>
                        <a:t>基因型效应</a:t>
                      </a:r>
                      <a:endParaRPr lang="zh-CN" sz="2200" kern="100">
                        <a:effectLst/>
                        <a:latin typeface="Calibri"/>
                        <a:ea typeface="宋体"/>
                        <a:cs typeface="Times New Roman"/>
                      </a:endParaRPr>
                    </a:p>
                  </a:txBody>
                  <a:tcPr marL="65314" marR="65314" marT="0" marB="0"/>
                </a:tc>
                <a:tc gridSpan="3">
                  <a:txBody>
                    <a:bodyPr/>
                    <a:lstStyle/>
                    <a:p>
                      <a:pPr algn="l">
                        <a:spcAft>
                          <a:spcPts val="0"/>
                        </a:spcAft>
                      </a:pPr>
                      <a:r>
                        <a:rPr lang="zh-CN" sz="2200" kern="0">
                          <a:effectLst/>
                        </a:rPr>
                        <a:t>互作效应</a:t>
                      </a:r>
                      <a:endParaRPr lang="zh-CN" sz="2200" kern="100">
                        <a:effectLst/>
                        <a:latin typeface="Calibri"/>
                        <a:ea typeface="宋体"/>
                        <a:cs typeface="Times New Roman"/>
                      </a:endParaRPr>
                    </a:p>
                  </a:txBody>
                  <a:tcPr marL="65314" marR="65314" marT="0" marB="0"/>
                </a:tc>
                <a:tc hMerge="1">
                  <a:txBody>
                    <a:bodyPr/>
                    <a:lstStyle/>
                    <a:p>
                      <a:endParaRPr lang="zh-CN" altLang="en-US"/>
                    </a:p>
                  </a:txBody>
                  <a:tcPr/>
                </a:tc>
                <a:tc hMerge="1">
                  <a:txBody>
                    <a:bodyPr/>
                    <a:lstStyle/>
                    <a:p>
                      <a:endParaRPr lang="zh-CN" altLang="en-US"/>
                    </a:p>
                  </a:txBody>
                  <a:tcPr/>
                </a:tc>
              </a:tr>
              <a:tr h="1524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2200" kern="0">
                          <a:effectLst/>
                        </a:rPr>
                        <a:t>环境</a:t>
                      </a:r>
                      <a:r>
                        <a:rPr lang="en-US" sz="2200" kern="0">
                          <a:effectLst/>
                        </a:rPr>
                        <a:t>1</a:t>
                      </a:r>
                      <a:endParaRPr lang="zh-CN" sz="2200" kern="100">
                        <a:effectLst/>
                        <a:latin typeface="Calibri"/>
                        <a:ea typeface="宋体"/>
                        <a:cs typeface="Times New Roman"/>
                      </a:endParaRPr>
                    </a:p>
                  </a:txBody>
                  <a:tcPr marL="65314" marR="65314" marT="0" marB="0"/>
                </a:tc>
                <a:tc>
                  <a:txBody>
                    <a:bodyPr/>
                    <a:lstStyle/>
                    <a:p>
                      <a:pPr algn="l">
                        <a:spcAft>
                          <a:spcPts val="0"/>
                        </a:spcAft>
                      </a:pPr>
                      <a:r>
                        <a:rPr lang="zh-CN" sz="2200" kern="0">
                          <a:effectLst/>
                        </a:rPr>
                        <a:t>环境</a:t>
                      </a:r>
                      <a:r>
                        <a:rPr lang="en-US" sz="2200" kern="0">
                          <a:effectLst/>
                        </a:rPr>
                        <a:t>3</a:t>
                      </a:r>
                      <a:endParaRPr lang="zh-CN" sz="2200" kern="100">
                        <a:effectLst/>
                        <a:latin typeface="Calibri"/>
                        <a:ea typeface="宋体"/>
                        <a:cs typeface="Times New Roman"/>
                      </a:endParaRPr>
                    </a:p>
                  </a:txBody>
                  <a:tcPr marL="65314" marR="65314" marT="0" marB="0"/>
                </a:tc>
                <a:tc>
                  <a:txBody>
                    <a:bodyPr/>
                    <a:lstStyle/>
                    <a:p>
                      <a:pPr algn="l">
                        <a:spcAft>
                          <a:spcPts val="0"/>
                        </a:spcAft>
                      </a:pPr>
                      <a:r>
                        <a:rPr lang="zh-CN" sz="2200" kern="0">
                          <a:effectLst/>
                        </a:rPr>
                        <a:t>环境</a:t>
                      </a:r>
                      <a:r>
                        <a:rPr lang="en-US" sz="2200" kern="0">
                          <a:effectLst/>
                        </a:rPr>
                        <a:t>2</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en-US" sz="2200" kern="0">
                          <a:effectLst/>
                        </a:rPr>
                        <a:t>RIL6</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15.55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16.50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16.40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dirty="0">
                          <a:effectLst/>
                        </a:rPr>
                        <a:t>16.15 </a:t>
                      </a:r>
                      <a:endParaRPr lang="zh-CN" sz="2200" kern="100" dirty="0">
                        <a:effectLst/>
                        <a:latin typeface="Calibri"/>
                        <a:ea typeface="宋体"/>
                        <a:cs typeface="Times New Roman"/>
                      </a:endParaRPr>
                    </a:p>
                  </a:txBody>
                  <a:tcPr marL="65314" marR="65314" marT="0" marB="0"/>
                </a:tc>
                <a:tc>
                  <a:txBody>
                    <a:bodyPr/>
                    <a:lstStyle/>
                    <a:p>
                      <a:pPr algn="l">
                        <a:spcAft>
                          <a:spcPts val="0"/>
                        </a:spcAft>
                      </a:pPr>
                      <a:r>
                        <a:rPr lang="en-US" sz="2200" kern="0">
                          <a:effectLst/>
                        </a:rPr>
                        <a:t>1.20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0.21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-0.20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-0.01 </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en-US" sz="2200" kern="0">
                          <a:effectLst/>
                        </a:rPr>
                        <a:t>RIL5</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15.65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15.50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16.65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15.93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0.98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0.53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0.26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-0.79 </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en-US" sz="2200" kern="0">
                          <a:effectLst/>
                        </a:rPr>
                        <a:t>RIL2</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14.75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16.00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15.75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15.50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0.55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0.06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-0.20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0.14 </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en-US" sz="2200" kern="0">
                          <a:effectLst/>
                        </a:rPr>
                        <a:t>RIL3</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14.45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15.65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15.85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15.32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0.36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-0.06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0.08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-0.02 </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en-US" sz="2200" kern="0">
                          <a:effectLst/>
                        </a:rPr>
                        <a:t>RIL4</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13.60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15.25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16.40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15.08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0.13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-0.68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0.86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-0.19 </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en-US" sz="2200" kern="0">
                          <a:effectLst/>
                        </a:rPr>
                        <a:t>RIL1</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15.20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14.65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14.50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14.78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-0.17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1.23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-0.74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-0.49 </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en-US" sz="2200" kern="0">
                          <a:effectLst/>
                        </a:rPr>
                        <a:t>RIL9</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13.15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15.40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14.55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14.37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-0.59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-0.41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-0.27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0.68 </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en-US" sz="2200" kern="0">
                          <a:effectLst/>
                        </a:rPr>
                        <a:t>RIL7</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13.65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14.30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14.60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14.18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-0.77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0.27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-0.04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-0.24 </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en-US" sz="2200" kern="0">
                          <a:effectLst/>
                        </a:rPr>
                        <a:t>RIL10</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13.20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14.20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15.05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14.15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-0.80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-0.14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0.45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-0.31 </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en-US" sz="2200" kern="0">
                          <a:effectLst/>
                        </a:rPr>
                        <a:t>RIL8</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12.25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15.65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14.30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14.07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-0.89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-1.01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-0.22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1.23 </a:t>
                      </a:r>
                      <a:endParaRPr lang="zh-CN" sz="2200" kern="100">
                        <a:effectLst/>
                        <a:latin typeface="Calibri"/>
                        <a:ea typeface="宋体"/>
                        <a:cs typeface="Times New Roman"/>
                      </a:endParaRPr>
                    </a:p>
                  </a:txBody>
                  <a:tcPr marL="65314" marR="65314" marT="0" marB="0"/>
                </a:tc>
              </a:tr>
              <a:tr h="304800">
                <a:tc>
                  <a:txBody>
                    <a:bodyPr/>
                    <a:lstStyle/>
                    <a:p>
                      <a:pPr algn="l">
                        <a:spcAft>
                          <a:spcPts val="0"/>
                        </a:spcAft>
                      </a:pPr>
                      <a:r>
                        <a:rPr lang="zh-CN" sz="2200" kern="0" dirty="0">
                          <a:effectLst/>
                        </a:rPr>
                        <a:t>列</a:t>
                      </a:r>
                      <a:r>
                        <a:rPr lang="zh-CN" sz="2200" kern="0" dirty="0" smtClean="0">
                          <a:effectLst/>
                        </a:rPr>
                        <a:t>平均</a:t>
                      </a:r>
                      <a:endParaRPr lang="zh-CN" sz="2200" kern="100" dirty="0">
                        <a:effectLst/>
                        <a:latin typeface="Calibri"/>
                        <a:ea typeface="宋体"/>
                        <a:cs typeface="Times New Roman"/>
                      </a:endParaRPr>
                    </a:p>
                  </a:txBody>
                  <a:tcPr marL="65314" marR="65314" marT="0" marB="0"/>
                </a:tc>
                <a:tc>
                  <a:txBody>
                    <a:bodyPr/>
                    <a:lstStyle/>
                    <a:p>
                      <a:pPr algn="l">
                        <a:spcAft>
                          <a:spcPts val="0"/>
                        </a:spcAft>
                      </a:pPr>
                      <a:r>
                        <a:rPr lang="en-US" sz="2200" kern="0">
                          <a:effectLst/>
                        </a:rPr>
                        <a:t>14.15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15.31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15.41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14.95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5314" marR="65314" marT="0" marB="0"/>
                </a:tc>
              </a:tr>
              <a:tr h="152400">
                <a:tc>
                  <a:txBody>
                    <a:bodyPr/>
                    <a:lstStyle/>
                    <a:p>
                      <a:pPr algn="l">
                        <a:spcAft>
                          <a:spcPts val="0"/>
                        </a:spcAft>
                      </a:pPr>
                      <a:r>
                        <a:rPr lang="zh-CN" sz="2200" kern="0">
                          <a:effectLst/>
                        </a:rPr>
                        <a:t>环境效应</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-0.81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0.36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0.45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dirty="0">
                          <a:effectLst/>
                        </a:rPr>
                        <a:t> </a:t>
                      </a:r>
                      <a:endParaRPr lang="zh-CN" sz="2200" kern="100" dirty="0">
                        <a:effectLst/>
                        <a:latin typeface="Calibri"/>
                        <a:ea typeface="宋体"/>
                        <a:cs typeface="Times New Roman"/>
                      </a:endParaRPr>
                    </a:p>
                  </a:txBody>
                  <a:tcPr marL="65314" marR="65314"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5314" marR="65314" marT="0" marB="0"/>
                </a:tc>
                <a:tc>
                  <a:txBody>
                    <a:bodyPr/>
                    <a:lstStyle/>
                    <a:p>
                      <a:pPr algn="l">
                        <a:spcAft>
                          <a:spcPts val="0"/>
                        </a:spcAft>
                      </a:pPr>
                      <a:r>
                        <a:rPr lang="en-US" sz="2200" kern="0" dirty="0">
                          <a:effectLst/>
                        </a:rPr>
                        <a:t> </a:t>
                      </a:r>
                      <a:endParaRPr lang="zh-CN" sz="2200" kern="100" dirty="0">
                        <a:effectLst/>
                        <a:latin typeface="Calibri"/>
                        <a:ea typeface="宋体"/>
                        <a:cs typeface="Times New Roman"/>
                      </a:endParaRPr>
                    </a:p>
                  </a:txBody>
                  <a:tcPr marL="65314" marR="65314" marT="0" marB="0"/>
                </a:tc>
              </a:tr>
            </a:tbl>
          </a:graphicData>
        </a:graphic>
      </p:graphicFrame>
    </p:spTree>
    <p:extLst>
      <p:ext uri="{BB962C8B-B14F-4D97-AF65-F5344CB8AC3E}">
        <p14:creationId xmlns:p14="http://schemas.microsoft.com/office/powerpoint/2010/main" val="9382273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648072"/>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平均直链淀粉含量的散点图</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0728"/>
            <a:ext cx="8784976" cy="5472608"/>
          </a:xfrm>
          <a:prstGeom prst="rect">
            <a:avLst/>
          </a:prstGeom>
          <a:noFill/>
          <a:ln>
            <a:noFill/>
          </a:ln>
        </p:spPr>
      </p:pic>
    </p:spTree>
    <p:extLst>
      <p:ext uri="{BB962C8B-B14F-4D97-AF65-F5344CB8AC3E}">
        <p14:creationId xmlns:p14="http://schemas.microsoft.com/office/powerpoint/2010/main" val="36250168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648072"/>
          </a:xfrm>
        </p:spPr>
        <p:txBody>
          <a:bodyPr>
            <a:no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基因型的</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环境稳定性分析</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908720"/>
            <a:ext cx="8363272" cy="5616624"/>
          </a:xfrm>
        </p:spPr>
        <p:txBody>
          <a:bodyPr>
            <a:normAutofit fontScale="85000" lnSpcReduction="20000"/>
          </a:bodyPr>
          <a:lstStyle/>
          <a:p>
            <a:pPr>
              <a:lnSpc>
                <a:spcPct val="12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从表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9.10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基因型和环境双向表中可以看到，有些基因型在环境之间的波动较小，而有些却很大。对于波动较小的基因型来说，环境的改变不会引起表型上大的变化，或者说这些基因型对环境的改变不太敏感，或者它们的环境稳定性较高。而对波动较大的基因型来说，环境的改变会引起表型上较大的变化，或者说它们对环境的改变比较敏感，或者环境稳定性较低</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，根据多个基因型在多种环境下的表型数据，就能对基因型的环境敏感性进行评价，有时又称稳定性分析（</a:t>
            </a:r>
            <a:r>
              <a:rPr lang="en-US" altLang="zh-CN" dirty="0">
                <a:latin typeface="Times New Roman" panose="02020603050405020304" pitchFamily="18" charset="0"/>
                <a:ea typeface="黑体" panose="02010609060101010101" pitchFamily="49" charset="-122"/>
                <a:cs typeface="Times New Roman" panose="02020603050405020304" pitchFamily="18" charset="0"/>
              </a:rPr>
              <a:t>stability analysis</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利用基因型</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和环境双向表，可以构建出多种稳定性参数，从不同的侧面来定量评估基因型对环境的敏感程度或稳定程度</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921445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环境稳定性的</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Finlay-Wilkinson</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分析方法</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052736"/>
            <a:ext cx="8291264" cy="3240360"/>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互作的联合回归分析（</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Joint regression analysis of interaction</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）方法首先是由</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Yates</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Cochran</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1938</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年）提出，当时并没有得到多少应用。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Finlay</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err="1">
                <a:latin typeface="Times New Roman" panose="02020603050405020304" pitchFamily="18" charset="0"/>
                <a:ea typeface="黑体" panose="02010609060101010101" pitchFamily="49" charset="-122"/>
                <a:cs typeface="Times New Roman" panose="02020603050405020304" pitchFamily="18" charset="0"/>
              </a:rPr>
              <a:t>Wilkinsom</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1963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）重新提出并完善了这种分析方法，随后随着计算机的普及而得以较广泛的应用</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将第</a:t>
            </a:r>
            <a:r>
              <a:rPr lang="en-US" altLang="zh-CN" sz="2800"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个基因型在所有环境的平均</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表现对</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环境</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平均数进行</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一元线性回归分析</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，回归系数</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为：</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887721076"/>
              </p:ext>
            </p:extLst>
          </p:nvPr>
        </p:nvGraphicFramePr>
        <p:xfrm>
          <a:off x="899592" y="4221088"/>
          <a:ext cx="7636940" cy="1944216"/>
        </p:xfrm>
        <a:graphic>
          <a:graphicData uri="http://schemas.openxmlformats.org/presentationml/2006/ole">
            <mc:AlternateContent xmlns:mc="http://schemas.openxmlformats.org/markup-compatibility/2006">
              <mc:Choice xmlns:v="urn:schemas-microsoft-com:vml" Requires="v">
                <p:oleObj spid="_x0000_s69643" name="公式" r:id="rId3" imgW="3302000" imgH="838200" progId="Equation.3">
                  <p:embed/>
                </p:oleObj>
              </mc:Choice>
              <mc:Fallback>
                <p:oleObj name="公式" r:id="rId3" imgW="3302000" imgH="838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221088"/>
                        <a:ext cx="7636940" cy="1944216"/>
                      </a:xfrm>
                      <a:prstGeom prst="rect">
                        <a:avLst/>
                      </a:prstGeom>
                      <a:noFill/>
                    </p:spPr>
                  </p:pic>
                </p:oleObj>
              </mc:Fallback>
            </mc:AlternateContent>
          </a:graphicData>
        </a:graphic>
      </p:graphicFrame>
    </p:spTree>
    <p:extLst>
      <p:ext uri="{BB962C8B-B14F-4D97-AF65-F5344CB8AC3E}">
        <p14:creationId xmlns:p14="http://schemas.microsoft.com/office/powerpoint/2010/main" val="23523230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706090"/>
          </a:xfrm>
        </p:spPr>
        <p:txBody>
          <a:bodyPr>
            <a:noAutofit/>
          </a:bodyPr>
          <a:lstStyle/>
          <a:p>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稳定性的</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判定</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方法</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908720"/>
            <a:ext cx="8291264" cy="5256584"/>
          </a:xfrm>
        </p:spPr>
        <p:txBody>
          <a:bodyPr>
            <a:no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回归系数</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越大，表示该品种对环境的反应越敏感，因而稳定性较低；回归系数越小，表示该基因型对环境的反应迟钝，因而稳定性较高。鉴于此，</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Finlay</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Wilkinson</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1963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）提出以下利用回归系数评价基因型稳定性的方法</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marL="400050" lvl="1" indent="0">
              <a:buNone/>
            </a:pP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i="1" baseline="-25000" dirty="0" smtClean="0">
                <a:latin typeface="Times New Roman" panose="02020603050405020304" pitchFamily="18" charset="0"/>
                <a:ea typeface="黑体" panose="02010609060101010101" pitchFamily="49" charset="-122"/>
                <a:cs typeface="Times New Roman" panose="02020603050405020304" pitchFamily="18" charset="0"/>
              </a:rPr>
              <a:t>i</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表示基因型</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对环境的反应等于所有基因型的平均反应；</a:t>
            </a:r>
          </a:p>
          <a:p>
            <a:pPr marL="400050" lvl="1" indent="0">
              <a:buNone/>
            </a:pP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i="1" baseline="-25000" dirty="0" smtClean="0">
                <a:latin typeface="Times New Roman" panose="02020603050405020304" pitchFamily="18" charset="0"/>
                <a:ea typeface="黑体" panose="02010609060101010101" pitchFamily="49" charset="-122"/>
                <a:cs typeface="Times New Roman" panose="02020603050405020304" pitchFamily="18" charset="0"/>
              </a:rPr>
              <a:t>i</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&gt;1 </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表示基因型</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对环境的反应高于所有基因型的平均反应，稳定性低；</a:t>
            </a:r>
          </a:p>
          <a:p>
            <a:pPr marL="400050" lvl="1" indent="0">
              <a:buNone/>
            </a:pP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i="1" baseline="-25000" dirty="0" smtClean="0">
                <a:latin typeface="Times New Roman" panose="02020603050405020304" pitchFamily="18" charset="0"/>
                <a:ea typeface="黑体" panose="02010609060101010101" pitchFamily="49" charset="-122"/>
                <a:cs typeface="Times New Roman" panose="02020603050405020304" pitchFamily="18" charset="0"/>
              </a:rPr>
              <a:t>i</a:t>
            </a:r>
            <a:r>
              <a:rPr lang="en-US" altLang="zh-CN" dirty="0">
                <a:latin typeface="Times New Roman" panose="02020603050405020304" pitchFamily="18" charset="0"/>
                <a:ea typeface="黑体" panose="02010609060101010101" pitchFamily="49" charset="-122"/>
                <a:cs typeface="Times New Roman" panose="02020603050405020304" pitchFamily="18" charset="0"/>
              </a:rPr>
              <a:t>&lt;</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表示基因型</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对环境的反应低于所有基因型的平均反应，稳定性高</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8539652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10</a:t>
            </a:r>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RIL</a:t>
            </a:r>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家系对三个地点的回归系数</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11560" y="3573016"/>
            <a:ext cx="8075240" cy="2880320"/>
          </a:xfrm>
        </p:spPr>
        <p:txBody>
          <a:bodyPr>
            <a:noAutofit/>
          </a:bodyPr>
          <a:lstStyle/>
          <a:p>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RIL2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RIL3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RIL10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的回归系数接近于</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，它们具有中等程度的环境稳定性</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RIL4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RIL9</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RIL8</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的回归系数远高于</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，它们的环境稳定性较低。</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RIL6</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RIL5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RIL7</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的回归系数远低于</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，它们的环境稳定性较高。</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RIL1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的回归系数为负值，但其绝对值远低于</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，也具有较好的环境稳定性。</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4018989161"/>
              </p:ext>
            </p:extLst>
          </p:nvPr>
        </p:nvGraphicFramePr>
        <p:xfrm>
          <a:off x="971600" y="1107584"/>
          <a:ext cx="7196252" cy="1097280"/>
        </p:xfrm>
        <a:graphic>
          <a:graphicData uri="http://schemas.openxmlformats.org/drawingml/2006/table">
            <a:tbl>
              <a:tblPr firstRow="1" firstCol="1" bandRow="1">
                <a:tableStyleId>{5C22544A-7EE6-4342-B048-85BDC9FD1C3A}</a:tableStyleId>
              </a:tblPr>
              <a:tblGrid>
                <a:gridCol w="1644952"/>
                <a:gridCol w="1110260"/>
                <a:gridCol w="1110260"/>
                <a:gridCol w="1110260"/>
                <a:gridCol w="1110260"/>
                <a:gridCol w="1110260"/>
              </a:tblGrid>
              <a:tr h="167640">
                <a:tc>
                  <a:txBody>
                    <a:bodyPr/>
                    <a:lstStyle/>
                    <a:p>
                      <a:pPr algn="just">
                        <a:spcAft>
                          <a:spcPts val="0"/>
                        </a:spcAft>
                      </a:pPr>
                      <a:r>
                        <a:rPr lang="zh-CN" sz="2400" kern="0">
                          <a:effectLst/>
                        </a:rPr>
                        <a:t>基因型</a:t>
                      </a:r>
                      <a:endParaRPr lang="zh-CN" sz="2400" kern="100">
                        <a:effectLst/>
                        <a:latin typeface="Calibri"/>
                        <a:ea typeface="宋体"/>
                        <a:cs typeface="Times New Roman"/>
                      </a:endParaRPr>
                    </a:p>
                  </a:txBody>
                  <a:tcPr marL="68580" marR="68580" marT="0" marB="0" anchor="b"/>
                </a:tc>
                <a:tc>
                  <a:txBody>
                    <a:bodyPr/>
                    <a:lstStyle/>
                    <a:p>
                      <a:pPr algn="just">
                        <a:spcAft>
                          <a:spcPts val="0"/>
                        </a:spcAft>
                      </a:pPr>
                      <a:r>
                        <a:rPr lang="en-US" sz="2400" kern="0">
                          <a:effectLst/>
                        </a:rPr>
                        <a:t>RIL6</a:t>
                      </a:r>
                      <a:endParaRPr lang="zh-CN" sz="2400" kern="100">
                        <a:effectLst/>
                        <a:latin typeface="Calibri"/>
                        <a:ea typeface="宋体"/>
                        <a:cs typeface="Times New Roman"/>
                      </a:endParaRPr>
                    </a:p>
                  </a:txBody>
                  <a:tcPr marL="68580" marR="68580" marT="0" marB="0" anchor="b"/>
                </a:tc>
                <a:tc>
                  <a:txBody>
                    <a:bodyPr/>
                    <a:lstStyle/>
                    <a:p>
                      <a:pPr algn="just">
                        <a:spcAft>
                          <a:spcPts val="0"/>
                        </a:spcAft>
                      </a:pPr>
                      <a:r>
                        <a:rPr lang="en-US" sz="2400" kern="0">
                          <a:effectLst/>
                        </a:rPr>
                        <a:t>RIL5</a:t>
                      </a:r>
                      <a:endParaRPr lang="zh-CN" sz="2400" kern="100">
                        <a:effectLst/>
                        <a:latin typeface="Calibri"/>
                        <a:ea typeface="宋体"/>
                        <a:cs typeface="Times New Roman"/>
                      </a:endParaRPr>
                    </a:p>
                  </a:txBody>
                  <a:tcPr marL="68580" marR="68580" marT="0" marB="0" anchor="b"/>
                </a:tc>
                <a:tc>
                  <a:txBody>
                    <a:bodyPr/>
                    <a:lstStyle/>
                    <a:p>
                      <a:pPr algn="just">
                        <a:spcAft>
                          <a:spcPts val="0"/>
                        </a:spcAft>
                      </a:pPr>
                      <a:r>
                        <a:rPr lang="en-US" sz="2400" kern="0">
                          <a:effectLst/>
                        </a:rPr>
                        <a:t>RIL2</a:t>
                      </a:r>
                      <a:endParaRPr lang="zh-CN" sz="2400" kern="100">
                        <a:effectLst/>
                        <a:latin typeface="Calibri"/>
                        <a:ea typeface="宋体"/>
                        <a:cs typeface="Times New Roman"/>
                      </a:endParaRPr>
                    </a:p>
                  </a:txBody>
                  <a:tcPr marL="68580" marR="68580" marT="0" marB="0" anchor="b"/>
                </a:tc>
                <a:tc>
                  <a:txBody>
                    <a:bodyPr/>
                    <a:lstStyle/>
                    <a:p>
                      <a:pPr algn="just">
                        <a:spcAft>
                          <a:spcPts val="0"/>
                        </a:spcAft>
                      </a:pPr>
                      <a:r>
                        <a:rPr lang="en-US" sz="2400" kern="0">
                          <a:effectLst/>
                        </a:rPr>
                        <a:t>RIL3</a:t>
                      </a:r>
                      <a:endParaRPr lang="zh-CN" sz="2400" kern="100">
                        <a:effectLst/>
                        <a:latin typeface="Calibri"/>
                        <a:ea typeface="宋体"/>
                        <a:cs typeface="Times New Roman"/>
                      </a:endParaRPr>
                    </a:p>
                  </a:txBody>
                  <a:tcPr marL="68580" marR="68580" marT="0" marB="0" anchor="b"/>
                </a:tc>
                <a:tc>
                  <a:txBody>
                    <a:bodyPr/>
                    <a:lstStyle/>
                    <a:p>
                      <a:pPr algn="just">
                        <a:spcAft>
                          <a:spcPts val="0"/>
                        </a:spcAft>
                      </a:pPr>
                      <a:r>
                        <a:rPr lang="en-US" sz="2400" kern="0">
                          <a:effectLst/>
                        </a:rPr>
                        <a:t>RIL4</a:t>
                      </a:r>
                      <a:endParaRPr lang="zh-CN" sz="2400" kern="100">
                        <a:effectLst/>
                        <a:latin typeface="Calibri"/>
                        <a:ea typeface="宋体"/>
                        <a:cs typeface="Times New Roman"/>
                      </a:endParaRPr>
                    </a:p>
                  </a:txBody>
                  <a:tcPr marL="68580" marR="68580" marT="0" marB="0" anchor="b"/>
                </a:tc>
              </a:tr>
              <a:tr h="167640">
                <a:tc>
                  <a:txBody>
                    <a:bodyPr/>
                    <a:lstStyle/>
                    <a:p>
                      <a:pPr algn="just">
                        <a:spcAft>
                          <a:spcPts val="0"/>
                        </a:spcAft>
                      </a:pPr>
                      <a:r>
                        <a:rPr lang="zh-CN" sz="2400" kern="0">
                          <a:effectLst/>
                        </a:rPr>
                        <a:t>基因型值</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16.15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15.93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15.50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15.32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15.08 </a:t>
                      </a:r>
                      <a:endParaRPr lang="zh-CN" sz="2400" kern="100">
                        <a:effectLst/>
                        <a:latin typeface="Calibri"/>
                        <a:ea typeface="宋体"/>
                        <a:cs typeface="Times New Roman"/>
                      </a:endParaRPr>
                    </a:p>
                  </a:txBody>
                  <a:tcPr marL="68580" marR="68580" marT="0" marB="0" anchor="b"/>
                </a:tc>
              </a:tr>
              <a:tr h="167640">
                <a:tc>
                  <a:txBody>
                    <a:bodyPr/>
                    <a:lstStyle/>
                    <a:p>
                      <a:pPr algn="just">
                        <a:spcAft>
                          <a:spcPts val="0"/>
                        </a:spcAft>
                      </a:pPr>
                      <a:r>
                        <a:rPr lang="zh-CN" sz="2400" kern="0">
                          <a:effectLst/>
                        </a:rPr>
                        <a:t>回归系数</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0.73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0.40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0.91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1.08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dirty="0">
                          <a:effectLst/>
                        </a:rPr>
                        <a:t>1.88 </a:t>
                      </a:r>
                      <a:endParaRPr lang="zh-CN" sz="2400" kern="100" dirty="0">
                        <a:effectLst/>
                        <a:latin typeface="Calibri"/>
                        <a:ea typeface="宋体"/>
                        <a:cs typeface="Times New Roman"/>
                      </a:endParaRPr>
                    </a:p>
                  </a:txBody>
                  <a:tcPr marL="68580" marR="68580" marT="0" marB="0" anchor="b"/>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324511620"/>
              </p:ext>
            </p:extLst>
          </p:nvPr>
        </p:nvGraphicFramePr>
        <p:xfrm>
          <a:off x="971600" y="2348880"/>
          <a:ext cx="7200801" cy="1097280"/>
        </p:xfrm>
        <a:graphic>
          <a:graphicData uri="http://schemas.openxmlformats.org/drawingml/2006/table">
            <a:tbl>
              <a:tblPr firstRow="1" firstCol="1" bandRow="1">
                <a:tableStyleId>{5C22544A-7EE6-4342-B048-85BDC9FD1C3A}</a:tableStyleId>
              </a:tblPr>
              <a:tblGrid>
                <a:gridCol w="1645991"/>
                <a:gridCol w="1110962"/>
                <a:gridCol w="1110962"/>
                <a:gridCol w="1110962"/>
                <a:gridCol w="1110962"/>
                <a:gridCol w="1110962"/>
              </a:tblGrid>
              <a:tr h="167640">
                <a:tc>
                  <a:txBody>
                    <a:bodyPr/>
                    <a:lstStyle/>
                    <a:p>
                      <a:pPr algn="just">
                        <a:spcAft>
                          <a:spcPts val="0"/>
                        </a:spcAft>
                      </a:pPr>
                      <a:r>
                        <a:rPr lang="zh-CN" sz="2400" kern="0" dirty="0">
                          <a:effectLst/>
                        </a:rPr>
                        <a:t>基因型</a:t>
                      </a:r>
                      <a:endParaRPr lang="zh-CN" sz="2400" kern="100" dirty="0">
                        <a:effectLst/>
                        <a:latin typeface="Calibri"/>
                        <a:ea typeface="宋体"/>
                        <a:cs typeface="Times New Roman"/>
                      </a:endParaRPr>
                    </a:p>
                  </a:txBody>
                  <a:tcPr marL="68580" marR="68580" marT="0" marB="0" anchor="b"/>
                </a:tc>
                <a:tc>
                  <a:txBody>
                    <a:bodyPr/>
                    <a:lstStyle/>
                    <a:p>
                      <a:pPr algn="just">
                        <a:spcAft>
                          <a:spcPts val="0"/>
                        </a:spcAft>
                      </a:pPr>
                      <a:r>
                        <a:rPr lang="en-US" sz="2400" kern="0" dirty="0">
                          <a:effectLst/>
                        </a:rPr>
                        <a:t>RIL1</a:t>
                      </a:r>
                      <a:endParaRPr lang="zh-CN" sz="2400" kern="100" dirty="0">
                        <a:effectLst/>
                        <a:latin typeface="Calibri"/>
                        <a:ea typeface="宋体"/>
                        <a:cs typeface="Times New Roman"/>
                      </a:endParaRPr>
                    </a:p>
                  </a:txBody>
                  <a:tcPr marL="68580" marR="68580" marT="0" marB="0" anchor="b"/>
                </a:tc>
                <a:tc>
                  <a:txBody>
                    <a:bodyPr/>
                    <a:lstStyle/>
                    <a:p>
                      <a:pPr algn="just">
                        <a:spcAft>
                          <a:spcPts val="0"/>
                        </a:spcAft>
                      </a:pPr>
                      <a:r>
                        <a:rPr lang="en-US" sz="2400" kern="0">
                          <a:effectLst/>
                        </a:rPr>
                        <a:t>RIL9</a:t>
                      </a:r>
                      <a:endParaRPr lang="zh-CN" sz="2400" kern="100">
                        <a:effectLst/>
                        <a:latin typeface="Calibri"/>
                        <a:ea typeface="宋体"/>
                        <a:cs typeface="Times New Roman"/>
                      </a:endParaRPr>
                    </a:p>
                  </a:txBody>
                  <a:tcPr marL="68580" marR="68580" marT="0" marB="0" anchor="b"/>
                </a:tc>
                <a:tc>
                  <a:txBody>
                    <a:bodyPr/>
                    <a:lstStyle/>
                    <a:p>
                      <a:pPr algn="just">
                        <a:spcAft>
                          <a:spcPts val="0"/>
                        </a:spcAft>
                      </a:pPr>
                      <a:r>
                        <a:rPr lang="en-US" sz="2400" kern="0">
                          <a:effectLst/>
                        </a:rPr>
                        <a:t>RIL7</a:t>
                      </a:r>
                      <a:endParaRPr lang="zh-CN" sz="2400" kern="100">
                        <a:effectLst/>
                        <a:latin typeface="Calibri"/>
                        <a:ea typeface="宋体"/>
                        <a:cs typeface="Times New Roman"/>
                      </a:endParaRPr>
                    </a:p>
                  </a:txBody>
                  <a:tcPr marL="68580" marR="68580" marT="0" marB="0" anchor="b"/>
                </a:tc>
                <a:tc>
                  <a:txBody>
                    <a:bodyPr/>
                    <a:lstStyle/>
                    <a:p>
                      <a:pPr algn="just">
                        <a:spcAft>
                          <a:spcPts val="0"/>
                        </a:spcAft>
                      </a:pPr>
                      <a:r>
                        <a:rPr lang="en-US" sz="2400" kern="0">
                          <a:effectLst/>
                        </a:rPr>
                        <a:t>RIL10</a:t>
                      </a:r>
                      <a:endParaRPr lang="zh-CN" sz="2400" kern="100">
                        <a:effectLst/>
                        <a:latin typeface="Calibri"/>
                        <a:ea typeface="宋体"/>
                        <a:cs typeface="Times New Roman"/>
                      </a:endParaRPr>
                    </a:p>
                  </a:txBody>
                  <a:tcPr marL="68580" marR="68580" marT="0" marB="0" anchor="b"/>
                </a:tc>
                <a:tc>
                  <a:txBody>
                    <a:bodyPr/>
                    <a:lstStyle/>
                    <a:p>
                      <a:pPr algn="just">
                        <a:spcAft>
                          <a:spcPts val="0"/>
                        </a:spcAft>
                      </a:pPr>
                      <a:r>
                        <a:rPr lang="en-US" sz="2400" kern="0">
                          <a:effectLst/>
                        </a:rPr>
                        <a:t>RIL8</a:t>
                      </a:r>
                      <a:endParaRPr lang="zh-CN" sz="2400" kern="100">
                        <a:effectLst/>
                        <a:latin typeface="Calibri"/>
                        <a:ea typeface="宋体"/>
                        <a:cs typeface="Times New Roman"/>
                      </a:endParaRPr>
                    </a:p>
                  </a:txBody>
                  <a:tcPr marL="68580" marR="68580" marT="0" marB="0" anchor="b"/>
                </a:tc>
              </a:tr>
              <a:tr h="167640">
                <a:tc>
                  <a:txBody>
                    <a:bodyPr/>
                    <a:lstStyle/>
                    <a:p>
                      <a:pPr algn="just">
                        <a:spcAft>
                          <a:spcPts val="0"/>
                        </a:spcAft>
                      </a:pPr>
                      <a:r>
                        <a:rPr lang="zh-CN" sz="2400" kern="0" dirty="0">
                          <a:effectLst/>
                        </a:rPr>
                        <a:t>基因型值</a:t>
                      </a:r>
                      <a:endParaRPr lang="zh-CN" sz="2400" kern="100" dirty="0">
                        <a:effectLst/>
                        <a:latin typeface="Calibri"/>
                        <a:ea typeface="宋体"/>
                        <a:cs typeface="Times New Roman"/>
                      </a:endParaRPr>
                    </a:p>
                  </a:txBody>
                  <a:tcPr marL="68580" marR="68580" marT="0" marB="0" anchor="b"/>
                </a:tc>
                <a:tc>
                  <a:txBody>
                    <a:bodyPr/>
                    <a:lstStyle/>
                    <a:p>
                      <a:pPr algn="r">
                        <a:spcAft>
                          <a:spcPts val="0"/>
                        </a:spcAft>
                      </a:pPr>
                      <a:r>
                        <a:rPr lang="en-US" sz="2400" kern="0" dirty="0">
                          <a:effectLst/>
                        </a:rPr>
                        <a:t>14.78 </a:t>
                      </a:r>
                      <a:endParaRPr lang="zh-CN" sz="2400" kern="100" dirty="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14.37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14.18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14.15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14.07 </a:t>
                      </a:r>
                      <a:endParaRPr lang="zh-CN" sz="2400" kern="100">
                        <a:effectLst/>
                        <a:latin typeface="Calibri"/>
                        <a:ea typeface="宋体"/>
                        <a:cs typeface="Times New Roman"/>
                      </a:endParaRPr>
                    </a:p>
                  </a:txBody>
                  <a:tcPr marL="68580" marR="68580" marT="0" marB="0" anchor="b"/>
                </a:tc>
              </a:tr>
              <a:tr h="254496">
                <a:tc>
                  <a:txBody>
                    <a:bodyPr/>
                    <a:lstStyle/>
                    <a:p>
                      <a:pPr algn="just">
                        <a:spcAft>
                          <a:spcPts val="0"/>
                        </a:spcAft>
                      </a:pPr>
                      <a:r>
                        <a:rPr lang="zh-CN" sz="2400" kern="0">
                          <a:effectLst/>
                        </a:rPr>
                        <a:t>回归系数</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-0.52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dirty="0">
                          <a:effectLst/>
                        </a:rPr>
                        <a:t>1.46 </a:t>
                      </a:r>
                      <a:endParaRPr lang="zh-CN" sz="2400" kern="100" dirty="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0.67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a:effectLst/>
                        </a:rPr>
                        <a:t>1.21 </a:t>
                      </a:r>
                      <a:endParaRPr lang="zh-CN" sz="2400" kern="100">
                        <a:effectLst/>
                        <a:latin typeface="Calibri"/>
                        <a:ea typeface="宋体"/>
                        <a:cs typeface="Times New Roman"/>
                      </a:endParaRPr>
                    </a:p>
                  </a:txBody>
                  <a:tcPr marL="68580" marR="68580" marT="0" marB="0" anchor="b"/>
                </a:tc>
                <a:tc>
                  <a:txBody>
                    <a:bodyPr/>
                    <a:lstStyle/>
                    <a:p>
                      <a:pPr algn="r">
                        <a:spcAft>
                          <a:spcPts val="0"/>
                        </a:spcAft>
                      </a:pPr>
                      <a:r>
                        <a:rPr lang="en-US" sz="2400" kern="0" dirty="0">
                          <a:effectLst/>
                        </a:rPr>
                        <a:t>2.17 </a:t>
                      </a:r>
                      <a:endParaRPr lang="zh-CN" sz="2400" kern="100" dirty="0">
                        <a:effectLst/>
                        <a:latin typeface="Calibri"/>
                        <a:ea typeface="宋体"/>
                        <a:cs typeface="Times New Roman"/>
                      </a:endParaRPr>
                    </a:p>
                  </a:txBody>
                  <a:tcPr marL="68580" marR="68580" marT="0" marB="0" anchor="b"/>
                </a:tc>
              </a:tr>
            </a:tbl>
          </a:graphicData>
        </a:graphic>
      </p:graphicFrame>
    </p:spTree>
    <p:extLst>
      <p:ext uri="{BB962C8B-B14F-4D97-AF65-F5344CB8AC3E}">
        <p14:creationId xmlns:p14="http://schemas.microsoft.com/office/powerpoint/2010/main" val="4966093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稳产与高产的关系</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980728"/>
            <a:ext cx="8229600" cy="5328592"/>
          </a:xfrm>
        </p:spPr>
        <p:txBody>
          <a:bodyPr>
            <a:noAutofit/>
          </a:bodyPr>
          <a:lstStyle/>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前面评价基因型的稳定性时，我们只是用高或低来称呼，而不是好或坏。稳定性反映的是基因型对环境的敏感程度，脱离了优异平均表现的高稳定性，显得毫无价值</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选择</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平均表现高同时又具有较高环境稳定性的品种，才是育种的重要目标。这样的品种往往具有广泛的适应性，能够在更广阔的地区进行种植，在农业生产上发挥更大的作用</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从</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表</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9.11</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来看，基因型值的高低似乎和回归系数的高低没有必然联系，基因型值在育种中的重要性要远高于回归系数这一稳定性参数。</a:t>
            </a:r>
          </a:p>
        </p:txBody>
      </p:sp>
    </p:spTree>
    <p:extLst>
      <p:ext uri="{BB962C8B-B14F-4D97-AF65-F5344CB8AC3E}">
        <p14:creationId xmlns:p14="http://schemas.microsoft.com/office/powerpoint/2010/main" val="37683115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稳定性的</a:t>
            </a:r>
            <a:r>
              <a:rPr lang="en-US" altLang="zh-CN" sz="4000" b="1" dirty="0" err="1">
                <a:latin typeface="Times New Roman" panose="02020603050405020304" pitchFamily="18" charset="0"/>
                <a:ea typeface="黑体" panose="02010609060101010101" pitchFamily="49" charset="-122"/>
                <a:cs typeface="Times New Roman" panose="02020603050405020304" pitchFamily="18" charset="0"/>
              </a:rPr>
              <a:t>Eberhart</a:t>
            </a:r>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-Russell</a:t>
            </a:r>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分析方法</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052736"/>
            <a:ext cx="8229600" cy="2304256"/>
          </a:xfrm>
        </p:spPr>
        <p:txBody>
          <a:bodyPr>
            <a:noAutofit/>
          </a:bodyPr>
          <a:lstStyle/>
          <a:p>
            <a:r>
              <a:rPr lang="en-US" altLang="zh-CN" sz="2800" dirty="0" err="1">
                <a:latin typeface="Times New Roman" panose="02020603050405020304" pitchFamily="18" charset="0"/>
                <a:ea typeface="黑体" panose="02010609060101010101" pitchFamily="49" charset="-122"/>
                <a:cs typeface="Times New Roman" panose="02020603050405020304" pitchFamily="18" charset="0"/>
              </a:rPr>
              <a:t>Eberhart</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Russell</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1966</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）提出利用二个参数测定品种的稳定性，一是品种对环境的反应参数（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parameter of response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前面</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的回归系数；</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二是离回归的方差，称为稳定性参数（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parameter of stability</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30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504719399"/>
              </p:ext>
            </p:extLst>
          </p:nvPr>
        </p:nvGraphicFramePr>
        <p:xfrm>
          <a:off x="905202" y="3356992"/>
          <a:ext cx="4240992" cy="720080"/>
        </p:xfrm>
        <a:graphic>
          <a:graphicData uri="http://schemas.openxmlformats.org/presentationml/2006/ole">
            <mc:AlternateContent xmlns:mc="http://schemas.openxmlformats.org/markup-compatibility/2006">
              <mc:Choice xmlns:v="urn:schemas-microsoft-com:vml" Requires="v">
                <p:oleObj spid="_x0000_s74777" name="公式" r:id="rId3" imgW="1435100" imgH="241300" progId="Equation.3">
                  <p:embed/>
                </p:oleObj>
              </mc:Choice>
              <mc:Fallback>
                <p:oleObj name="公式" r:id="rId3" imgW="14351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202" y="3356992"/>
                        <a:ext cx="4240992" cy="720080"/>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822222654"/>
              </p:ext>
            </p:extLst>
          </p:nvPr>
        </p:nvGraphicFramePr>
        <p:xfrm>
          <a:off x="905201" y="4248472"/>
          <a:ext cx="3994247" cy="692696"/>
        </p:xfrm>
        <a:graphic>
          <a:graphicData uri="http://schemas.openxmlformats.org/presentationml/2006/ole">
            <mc:AlternateContent xmlns:mc="http://schemas.openxmlformats.org/markup-compatibility/2006">
              <mc:Choice xmlns:v="urn:schemas-microsoft-com:vml" Requires="v">
                <p:oleObj spid="_x0000_s74778" name="公式" r:id="rId5" imgW="1409088" imgH="241195" progId="Equation.3">
                  <p:embed/>
                </p:oleObj>
              </mc:Choice>
              <mc:Fallback>
                <p:oleObj name="公式" r:id="rId5" imgW="1409088" imgH="24119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201" y="4248472"/>
                        <a:ext cx="3994247" cy="692696"/>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846019836"/>
              </p:ext>
            </p:extLst>
          </p:nvPr>
        </p:nvGraphicFramePr>
        <p:xfrm>
          <a:off x="905202" y="5157192"/>
          <a:ext cx="5971054" cy="720080"/>
        </p:xfrm>
        <a:graphic>
          <a:graphicData uri="http://schemas.openxmlformats.org/presentationml/2006/ole">
            <mc:AlternateContent xmlns:mc="http://schemas.openxmlformats.org/markup-compatibility/2006">
              <mc:Choice xmlns:v="urn:schemas-microsoft-com:vml" Requires="v">
                <p:oleObj spid="_x0000_s74779" name="公式" r:id="rId7" imgW="2019300" imgH="241300" progId="Equation.3">
                  <p:embed/>
                </p:oleObj>
              </mc:Choice>
              <mc:Fallback>
                <p:oleObj name="公式" r:id="rId7" imgW="2019300" imgH="2413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5202" y="5157192"/>
                        <a:ext cx="5971054" cy="720080"/>
                      </a:xfrm>
                      <a:prstGeom prst="rect">
                        <a:avLst/>
                      </a:prstGeom>
                      <a:noFill/>
                    </p:spPr>
                  </p:pic>
                </p:oleObj>
              </mc:Fallback>
            </mc:AlternateContent>
          </a:graphicData>
        </a:graphic>
      </p:graphicFrame>
    </p:spTree>
    <p:extLst>
      <p:ext uri="{BB962C8B-B14F-4D97-AF65-F5344CB8AC3E}">
        <p14:creationId xmlns:p14="http://schemas.microsoft.com/office/powerpoint/2010/main" val="10046014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634082"/>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离</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回归方差</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的计算</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67544" y="908720"/>
            <a:ext cx="8280920" cy="5256584"/>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在得到</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回归系数的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估计值后</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，对</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基因型</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在环境</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下的表现进行预测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并计算回归</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离差</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重复观测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数据计算离差方差</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较低的</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方差</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意味着回归系数解释了较多的基因型在环境间的变异。</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240100208"/>
              </p:ext>
            </p:extLst>
          </p:nvPr>
        </p:nvGraphicFramePr>
        <p:xfrm>
          <a:off x="899591" y="2121508"/>
          <a:ext cx="3347515" cy="792088"/>
        </p:xfrm>
        <a:graphic>
          <a:graphicData uri="http://schemas.openxmlformats.org/presentationml/2006/ole">
            <mc:AlternateContent xmlns:mc="http://schemas.openxmlformats.org/markup-compatibility/2006">
              <mc:Choice xmlns:v="urn:schemas-microsoft-com:vml" Requires="v">
                <p:oleObj spid="_x0000_s76827" name="公式" r:id="rId3" imgW="1129810" imgH="266584" progId="Equation.3">
                  <p:embed/>
                </p:oleObj>
              </mc:Choice>
              <mc:Fallback>
                <p:oleObj name="公式" r:id="rId3" imgW="1129810" imgH="26658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1" y="2121508"/>
                        <a:ext cx="3347515" cy="792088"/>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2211230208"/>
              </p:ext>
            </p:extLst>
          </p:nvPr>
        </p:nvGraphicFramePr>
        <p:xfrm>
          <a:off x="4572000" y="2076883"/>
          <a:ext cx="2448272" cy="848061"/>
        </p:xfrm>
        <a:graphic>
          <a:graphicData uri="http://schemas.openxmlformats.org/presentationml/2006/ole">
            <mc:AlternateContent xmlns:mc="http://schemas.openxmlformats.org/markup-compatibility/2006">
              <mc:Choice xmlns:v="urn:schemas-microsoft-com:vml" Requires="v">
                <p:oleObj spid="_x0000_s76828" name="公式" r:id="rId5" imgW="774364" imgH="266584" progId="Equation.3">
                  <p:embed/>
                </p:oleObj>
              </mc:Choice>
              <mc:Fallback>
                <p:oleObj name="公式" r:id="rId5" imgW="774364" imgH="266584"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076883"/>
                        <a:ext cx="2448272" cy="848061"/>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2493387841"/>
              </p:ext>
            </p:extLst>
          </p:nvPr>
        </p:nvGraphicFramePr>
        <p:xfrm>
          <a:off x="971600" y="3861048"/>
          <a:ext cx="3993292" cy="1080120"/>
        </p:xfrm>
        <a:graphic>
          <a:graphicData uri="http://schemas.openxmlformats.org/presentationml/2006/ole">
            <mc:AlternateContent xmlns:mc="http://schemas.openxmlformats.org/markup-compatibility/2006">
              <mc:Choice xmlns:v="urn:schemas-microsoft-com:vml" Requires="v">
                <p:oleObj spid="_x0000_s76829" name="公式" r:id="rId7" imgW="1612900" imgH="431800" progId="Equation.3">
                  <p:embed/>
                </p:oleObj>
              </mc:Choice>
              <mc:Fallback>
                <p:oleObj name="公式" r:id="rId7" imgW="1612900" imgH="4318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3861048"/>
                        <a:ext cx="3993292" cy="1080120"/>
                      </a:xfrm>
                      <a:prstGeom prst="rect">
                        <a:avLst/>
                      </a:prstGeom>
                      <a:noFill/>
                    </p:spPr>
                  </p:pic>
                </p:oleObj>
              </mc:Fallback>
            </mc:AlternateContent>
          </a:graphicData>
        </a:graphic>
      </p:graphicFrame>
    </p:spTree>
    <p:extLst>
      <p:ext uri="{BB962C8B-B14F-4D97-AF65-F5344CB8AC3E}">
        <p14:creationId xmlns:p14="http://schemas.microsoft.com/office/powerpoint/2010/main" val="300015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648072"/>
          </a:xfrm>
        </p:spPr>
        <p:txBody>
          <a:bodyPr>
            <a:normAutofit fontScale="90000"/>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目标环境群体</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539552" y="908720"/>
            <a:ext cx="8136904" cy="5544616"/>
          </a:xfrm>
        </p:spPr>
        <p:txBody>
          <a:bodyPr>
            <a:noAutofit/>
          </a:bodyPr>
          <a:lstStyle/>
          <a:p>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开展多个基因型、在多种环境条件下的表型鉴定试验，是植物育种中选择优良基因型的重要环节。生物个体在生长过程中，面临着各种各样的环境条件。即使在同一个地点种植，不同年份间的各种生物和非生物因素也会有很大差异。生物个体生长过程中面临的所有可能环境，构成了一个目标环境群体（</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target population of environments</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与其</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他统计总体一样，</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也是不能穷尽的。基因型的多环境试验，只能在有限的环境下进行，开展表型鉴定试验的环境只是</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的一组有限样本。与任何统计样本一样，试验环境也要求具有代表性，即试验环境要能代表生物个体的</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。只有这样，从试验环境中得到的观察值，才能代表或者用来预测个体在</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中的表现；通过多环境试验选择到的优良基因型，才能在农业生产中发挥作用。</a:t>
            </a:r>
          </a:p>
        </p:txBody>
      </p:sp>
    </p:spTree>
    <p:extLst>
      <p:ext uri="{BB962C8B-B14F-4D97-AF65-F5344CB8AC3E}">
        <p14:creationId xmlns:p14="http://schemas.microsoft.com/office/powerpoint/2010/main" val="23536475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稳定性的</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判定</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方法</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124744"/>
            <a:ext cx="8219256" cy="4392488"/>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s</a:t>
            </a:r>
            <a:r>
              <a:rPr lang="el-GR"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δ</a:t>
            </a:r>
            <a:r>
              <a:rPr lang="en-US" altLang="zh-CN"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不</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显著时，</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说明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该</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的表现比较稳定，基因型与环境的线性关系成立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lvl="1"/>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对回归系数</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大于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的基因型来说</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环境效应每</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增加</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一个单位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表型</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相应增加</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个</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单位，因而可在环境较好的条件中种植，以充分发挥其生产潜力；</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的基因型，则认为具有广泛的适应性</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lvl="1"/>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如果回归系数</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&lt;1</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则称该基因型很稳定，可种植在条件比较差的环境中</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618458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稳定性的</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判定</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方法</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323528" y="1052736"/>
            <a:ext cx="8424936" cy="4464496"/>
          </a:xfrm>
        </p:spPr>
        <p:txBody>
          <a:bodyPr>
            <a:noAutofit/>
          </a:bodyPr>
          <a:lstStyle/>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s</a:t>
            </a:r>
            <a:r>
              <a:rPr lang="el-GR" altLang="zh-CN" sz="3000" baseline="-25000" dirty="0">
                <a:latin typeface="Times New Roman" panose="02020603050405020304" pitchFamily="18" charset="0"/>
                <a:ea typeface="黑体" panose="02010609060101010101" pitchFamily="49" charset="-122"/>
                <a:cs typeface="Times New Roman" panose="02020603050405020304" pitchFamily="18" charset="0"/>
              </a:rPr>
              <a:t>δ</a:t>
            </a:r>
            <a:r>
              <a:rPr lang="en-US" altLang="zh-CN" sz="3000" baseline="30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不</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显著时，</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可用</a:t>
            </a: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回归系数</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b</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预测</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基因型在不同环境下的表现。凡是可以用回归系数来预测其表现的基因型，均称为稳定性基因型，因而稳定性包含了可预测（</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predictability</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）的含义</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s</a:t>
            </a:r>
            <a:r>
              <a:rPr lang="el-GR" altLang="zh-CN" sz="3000" baseline="-25000" dirty="0">
                <a:latin typeface="Times New Roman" panose="02020603050405020304" pitchFamily="18" charset="0"/>
                <a:ea typeface="黑体" panose="02010609060101010101" pitchFamily="49" charset="-122"/>
                <a:cs typeface="Times New Roman" panose="02020603050405020304" pitchFamily="18" charset="0"/>
              </a:rPr>
              <a:t>δ</a:t>
            </a:r>
            <a:r>
              <a:rPr lang="en-US" altLang="zh-CN" sz="3000" baseline="30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与</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随机误差之间存在显著的差异，则表明互作效应与环境的关系并非线性，利用回归系数难以预测基因型在不同环境下的表现</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利用</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回归系数和离差平方和可以将稳定性划分出更多的类型。</a:t>
            </a:r>
          </a:p>
        </p:txBody>
      </p:sp>
    </p:spTree>
    <p:extLst>
      <p:ext uri="{BB962C8B-B14F-4D97-AF65-F5344CB8AC3E}">
        <p14:creationId xmlns:p14="http://schemas.microsoft.com/office/powerpoint/2010/main" val="41267202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基因型对环境的反应类型</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323528" y="1052736"/>
            <a:ext cx="3240360" cy="2520280"/>
          </a:xfrm>
        </p:spPr>
        <p:txBody>
          <a:bodyPr>
            <a:no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在环境间有类似的表现，回归系数为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、离差平方和也很低，稳定性程度最高</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908720"/>
            <a:ext cx="5476891" cy="3024336"/>
          </a:xfrm>
          <a:prstGeom prst="rect">
            <a:avLst/>
          </a:prstGeom>
          <a:noFill/>
          <a:ln>
            <a:noFill/>
          </a:ln>
        </p:spPr>
      </p:pic>
      <p:sp>
        <p:nvSpPr>
          <p:cNvPr id="5" name="内容占位符 2"/>
          <p:cNvSpPr txBox="1">
            <a:spLocks/>
          </p:cNvSpPr>
          <p:nvPr/>
        </p:nvSpPr>
        <p:spPr>
          <a:xfrm>
            <a:off x="251521" y="3861048"/>
            <a:ext cx="8456148"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B</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的环境回归系数为</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、离差平方和较高，但从回归系数来看具有一定的稳定性，但从离差平方和来看，稳定性程度较低。</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C</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的环境回归系数高于</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、离差平方和较低，从回归系数来看稳定性程度较低，但从离差平方和来看，稳定性程度较高。</a:t>
            </a:r>
            <a:endParaRPr lang="zh-CN"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7560584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720080"/>
          </a:xfrm>
        </p:spPr>
        <p:txBody>
          <a:bodyPr>
            <a:noAutofit/>
          </a:bodyPr>
          <a:lstStyle/>
          <a:p>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稳定性分析的育种价值</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457200" y="1124744"/>
            <a:ext cx="8229600" cy="4824536"/>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实际中，究竟应该选择哪一种稳定性，不同的育种家有不完全一致的答案。一般来说，育种家可能希望基因型</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的稳定性，同时又希望这种基因型在所有环境下都表现优良</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遗憾</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的是，具有基因型</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那样的稳定性，它们的平均表现一般都不会太好，育种家必须考虑其它类型的稳定性</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。同时</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需要说明的是，稳定性只是衡量基因型对环境的敏感程度，如果不同时考虑基因型的平均表现，则稳定性参数对育种的指导作用是有限的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3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947644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864096"/>
          </a:xfrm>
        </p:spPr>
        <p:txBody>
          <a:bodyPr>
            <a:no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基因型和环境互作的乘积模型</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457200" y="1268760"/>
            <a:ext cx="8363272" cy="4968552"/>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在大多数产量试验中，环境只是来自</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TPE</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的一个有限样本，双向</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表给</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出的基因型</a:t>
            </a:r>
            <a:r>
              <a:rPr lang="en-US" altLang="zh-CN" sz="3000"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在环境</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下平均表现的估计值中存在随机误差</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；双向表给出的基因型</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和环境互作效应并不都是可以重复的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主</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效相加互作相乘模型（</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additive main effects and multiplicative interaction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）是常用的乘积模型，其目的是从互作效应中分解出可重复的部分，以更好地预测不同基因型在不同环境下的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表现。</a:t>
            </a:r>
            <a:r>
              <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模型对主效应采用方差分析方法，对互作效应采用主成分分析。</a:t>
            </a:r>
          </a:p>
        </p:txBody>
      </p:sp>
    </p:spTree>
    <p:extLst>
      <p:ext uri="{BB962C8B-B14F-4D97-AF65-F5344CB8AC3E}">
        <p14:creationId xmlns:p14="http://schemas.microsoft.com/office/powerpoint/2010/main" val="19164889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792088"/>
          </a:xfrm>
        </p:spPr>
        <p:txBody>
          <a:bodyPr>
            <a:noAutofit/>
          </a:bodyPr>
          <a:lstStyle/>
          <a:p>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乘积</a:t>
            </a:r>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模型</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611560" y="2492896"/>
            <a:ext cx="7776864" cy="3096344"/>
          </a:xfrm>
        </p:spPr>
        <p:txBody>
          <a:bodyPr>
            <a:noAutofit/>
          </a:bodyPr>
          <a:lstStyle/>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求和符号中的两个乘积项分别</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是</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个基因型在第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个坐标轴上的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IPCA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（主成分）</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得分</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和</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个环境在第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个坐标轴上的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IPCA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得分，</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是主坐标的个数</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l-GR" altLang="zh-CN" dirty="0" smtClean="0">
                <a:latin typeface="Times New Roman" panose="02020603050405020304" pitchFamily="18" charset="0"/>
                <a:ea typeface="黑体" panose="02010609060101010101" pitchFamily="49" charset="-122"/>
                <a:cs typeface="Times New Roman" panose="02020603050405020304" pitchFamily="18" charset="0"/>
              </a:rPr>
              <a:t>δ</a:t>
            </a:r>
            <a:r>
              <a:rPr lang="en-US" altLang="zh-CN" i="1" baseline="-25000" dirty="0" err="1" smtClean="0">
                <a:latin typeface="Times New Roman" panose="02020603050405020304" pitchFamily="18" charset="0"/>
                <a:ea typeface="黑体" panose="02010609060101010101" pitchFamily="49" charset="-122"/>
                <a:cs typeface="Times New Roman" panose="02020603050405020304" pitchFamily="18" charset="0"/>
              </a:rPr>
              <a:t>ij</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是</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基因型和环境互作效应中主成分分析后的剩余</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部分。</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786462560"/>
              </p:ext>
            </p:extLst>
          </p:nvPr>
        </p:nvGraphicFramePr>
        <p:xfrm>
          <a:off x="543035" y="1196752"/>
          <a:ext cx="8057930" cy="1124744"/>
        </p:xfrm>
        <a:graphic>
          <a:graphicData uri="http://schemas.openxmlformats.org/presentationml/2006/ole">
            <mc:AlternateContent xmlns:mc="http://schemas.openxmlformats.org/markup-compatibility/2006">
              <mc:Choice xmlns:v="urn:schemas-microsoft-com:vml" Requires="v">
                <p:oleObj spid="_x0000_s77833" name="公式" r:id="rId3" imgW="3124200" imgH="431800" progId="Equation.3">
                  <p:embed/>
                </p:oleObj>
              </mc:Choice>
              <mc:Fallback>
                <p:oleObj name="公式" r:id="rId3" imgW="31242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35" y="1196752"/>
                        <a:ext cx="8057930" cy="1124744"/>
                      </a:xfrm>
                      <a:prstGeom prst="rect">
                        <a:avLst/>
                      </a:prstGeom>
                      <a:noFill/>
                    </p:spPr>
                  </p:pic>
                </p:oleObj>
              </mc:Fallback>
            </mc:AlternateContent>
          </a:graphicData>
        </a:graphic>
      </p:graphicFrame>
    </p:spTree>
    <p:extLst>
      <p:ext uri="{BB962C8B-B14F-4D97-AF65-F5344CB8AC3E}">
        <p14:creationId xmlns:p14="http://schemas.microsoft.com/office/powerpoint/2010/main" val="10845536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864096"/>
          </a:xfrm>
        </p:spPr>
        <p:txBody>
          <a:bodyPr>
            <a:noAutofit/>
          </a:bodyPr>
          <a:lstStyle/>
          <a:p>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乘积模型</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对互作效应的分解</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323528" y="2204864"/>
            <a:ext cx="8496944" cy="3960440"/>
          </a:xfrm>
        </p:spPr>
        <p:txBody>
          <a:bodyPr>
            <a:noAutofit/>
          </a:bodyPr>
          <a:lstStyle/>
          <a:p>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认为基因型在特定环境下的表型观测值不是真实表现的最好估计，</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分析方法的主要目的是改进基因型在特定环境下表型的估计</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和环境互作可以被分解为两部分，一部分是可重复的互作效应，另一部分是非重复互作。因此，在对特定环境下的表型进行估计时，如果能够扣除非重复互作这种噪音的影响，就可达到提高估计值的精确度的目的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30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982337723"/>
              </p:ext>
            </p:extLst>
          </p:nvPr>
        </p:nvGraphicFramePr>
        <p:xfrm>
          <a:off x="1629389" y="980728"/>
          <a:ext cx="5462891" cy="1159436"/>
        </p:xfrm>
        <a:graphic>
          <a:graphicData uri="http://schemas.openxmlformats.org/presentationml/2006/ole">
            <mc:AlternateContent xmlns:mc="http://schemas.openxmlformats.org/markup-compatibility/2006">
              <mc:Choice xmlns:v="urn:schemas-microsoft-com:vml" Requires="v">
                <p:oleObj spid="_x0000_s83977" name="公式" r:id="rId3" imgW="2044700" imgH="431800" progId="Equation.3">
                  <p:embed/>
                </p:oleObj>
              </mc:Choice>
              <mc:Fallback>
                <p:oleObj name="公式" r:id="rId3" imgW="20447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389" y="980728"/>
                        <a:ext cx="5462891" cy="1159436"/>
                      </a:xfrm>
                      <a:prstGeom prst="rect">
                        <a:avLst/>
                      </a:prstGeom>
                      <a:noFill/>
                    </p:spPr>
                  </p:pic>
                </p:oleObj>
              </mc:Fallback>
            </mc:AlternateContent>
          </a:graphicData>
        </a:graphic>
      </p:graphicFrame>
    </p:spTree>
    <p:extLst>
      <p:ext uri="{BB962C8B-B14F-4D97-AF65-F5344CB8AC3E}">
        <p14:creationId xmlns:p14="http://schemas.microsoft.com/office/powerpoint/2010/main" val="36992174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Autofit/>
          </a:bodyPr>
          <a:lstStyle/>
          <a:p>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乘积模型</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对表型的预测</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457200" y="1124744"/>
            <a:ext cx="8229600" cy="2592288"/>
          </a:xfrm>
        </p:spPr>
        <p:txBody>
          <a:bodyPr>
            <a:noAutofit/>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AMMI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模型的一个基本假定是，少数的几个主成分可以解释互作</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方差中</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大部分可重复的互作变异</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。忽略</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噪音的影响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下面的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公式给</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出基因型</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在环境</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下表型的估计值</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一般取</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p>
        </p:txBody>
      </p:sp>
      <p:graphicFrame>
        <p:nvGraphicFramePr>
          <p:cNvPr id="8" name="对象 7"/>
          <p:cNvGraphicFramePr>
            <a:graphicFrameLocks noChangeAspect="1"/>
          </p:cNvGraphicFramePr>
          <p:nvPr>
            <p:extLst>
              <p:ext uri="{D42A27DB-BD31-4B8C-83A1-F6EECF244321}">
                <p14:modId xmlns:p14="http://schemas.microsoft.com/office/powerpoint/2010/main" val="2064321670"/>
              </p:ext>
            </p:extLst>
          </p:nvPr>
        </p:nvGraphicFramePr>
        <p:xfrm>
          <a:off x="827584" y="3645024"/>
          <a:ext cx="7242324" cy="1296144"/>
        </p:xfrm>
        <a:graphic>
          <a:graphicData uri="http://schemas.openxmlformats.org/presentationml/2006/ole">
            <mc:AlternateContent xmlns:mc="http://schemas.openxmlformats.org/markup-compatibility/2006">
              <mc:Choice xmlns:v="urn:schemas-microsoft-com:vml" Requires="v">
                <p:oleObj spid="_x0000_s85000" name="公式" r:id="rId3" imgW="2425700" imgH="431800" progId="Equation.3">
                  <p:embed/>
                </p:oleObj>
              </mc:Choice>
              <mc:Fallback>
                <p:oleObj name="公式" r:id="rId3" imgW="24257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645024"/>
                        <a:ext cx="7242324" cy="1296144"/>
                      </a:xfrm>
                      <a:prstGeom prst="rect">
                        <a:avLst/>
                      </a:prstGeom>
                      <a:noFill/>
                    </p:spPr>
                  </p:pic>
                </p:oleObj>
              </mc:Fallback>
            </mc:AlternateContent>
          </a:graphicData>
        </a:graphic>
      </p:graphicFrame>
    </p:spTree>
    <p:extLst>
      <p:ext uri="{BB962C8B-B14F-4D97-AF65-F5344CB8AC3E}">
        <p14:creationId xmlns:p14="http://schemas.microsoft.com/office/powerpoint/2010/main" val="20750590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Autofit/>
          </a:bodyPr>
          <a:lstStyle/>
          <a:p>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乘积模型</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的双标图</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457200" y="1124744"/>
            <a:ext cx="8229600" cy="1584176"/>
          </a:xfrm>
        </p:spPr>
        <p:txBody>
          <a:bodyPr>
            <a:noAutofit/>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AMMI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分析结果一般用一个双标图（</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bi-plot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）表示。双标图中，以基因型或环境与总平均数的离差作为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轴，</a:t>
            </a:r>
            <a:r>
              <a:rPr lang="en-US" altLang="zh-CN" dirty="0">
                <a:latin typeface="Times New Roman" panose="02020603050405020304" pitchFamily="18" charset="0"/>
                <a:ea typeface="黑体" panose="02010609060101010101" pitchFamily="49" charset="-122"/>
                <a:cs typeface="Times New Roman" panose="02020603050405020304" pitchFamily="18" charset="0"/>
              </a:rPr>
              <a:t>IPCA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得分作为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Y</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轴。</a:t>
            </a:r>
          </a:p>
        </p:txBody>
      </p:sp>
    </p:spTree>
    <p:extLst>
      <p:ext uri="{BB962C8B-B14F-4D97-AF65-F5344CB8AC3E}">
        <p14:creationId xmlns:p14="http://schemas.microsoft.com/office/powerpoint/2010/main" val="21200963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066130"/>
          </a:xfrm>
        </p:spPr>
        <p:txBody>
          <a:bodyPr>
            <a:noAutofit/>
          </a:bodyPr>
          <a:lstStyle/>
          <a:p>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包含</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7</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个基因型（用</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G1~G7</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表示）和</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10</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个环境（用</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E1~E10</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表示）的</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3200" b="1" dirty="0">
                <a:latin typeface="Times New Roman" panose="02020603050405020304" pitchFamily="18" charset="0"/>
                <a:ea typeface="黑体" panose="02010609060101010101" pitchFamily="49" charset="-122"/>
                <a:cs typeface="Times New Roman" panose="02020603050405020304" pitchFamily="18" charset="0"/>
              </a:rPr>
              <a:t>分析双标图</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179512" y="1340768"/>
            <a:ext cx="4824536" cy="4752528"/>
          </a:xfrm>
        </p:spPr>
        <p:txBody>
          <a:bodyPr>
            <a:noAutofit/>
          </a:bodyPr>
          <a:lstStyle/>
          <a:p>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具有</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较高平均表现的基因型和环境出现在双标图的右上方，</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如基因型</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5</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6</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、环境</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某个基因型和某个环境的</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IPCA1</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得分或者同正，或者同负，这时的基因型和环境互作是有利的，</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如基因型</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与环境</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8</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10</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之间的互作</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某个基因型和某个环境的</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IPCA1</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得分一正一负，这时的基因型和环境互作是不利的，</a:t>
            </a:r>
            <a:r>
              <a:rPr lang="zh-CN" altLang="zh-CN" sz="2400" dirty="0" smtClean="0">
                <a:latin typeface="Times New Roman" panose="02020603050405020304" pitchFamily="18" charset="0"/>
                <a:ea typeface="黑体" panose="02010609060101010101" pitchFamily="49" charset="-122"/>
                <a:cs typeface="Times New Roman" panose="02020603050405020304" pitchFamily="18" charset="0"/>
              </a:rPr>
              <a:t>如基因型</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与环境</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6</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7</a:t>
            </a: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之间的互作。</a:t>
            </a: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3023" y="1556792"/>
            <a:ext cx="4045481" cy="4032448"/>
          </a:xfrm>
          <a:prstGeom prst="rect">
            <a:avLst/>
          </a:prstGeom>
          <a:noFill/>
          <a:ln>
            <a:noFill/>
          </a:ln>
        </p:spPr>
      </p:pic>
    </p:spTree>
    <p:extLst>
      <p:ext uri="{BB962C8B-B14F-4D97-AF65-F5344CB8AC3E}">
        <p14:creationId xmlns:p14="http://schemas.microsoft.com/office/powerpoint/2010/main" val="145501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2630"/>
            <a:ext cx="8229600" cy="706090"/>
          </a:xfrm>
        </p:spPr>
        <p:txBody>
          <a:bodyPr>
            <a:normAutofit/>
          </a:bodyPr>
          <a:lstStyle/>
          <a:p>
            <a:r>
              <a:rPr lang="zh-CN" altLang="zh-CN" sz="4000" b="1" dirty="0">
                <a:latin typeface="Times New Roman" panose="02020603050405020304" pitchFamily="18" charset="0"/>
                <a:ea typeface="黑体" panose="02010609060101010101" pitchFamily="49" charset="-122"/>
                <a:cs typeface="Times New Roman" panose="02020603050405020304" pitchFamily="18" charset="0"/>
              </a:rPr>
              <a:t>基因型和环境的互</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作</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研究</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内容占位符 5"/>
          <p:cNvSpPr>
            <a:spLocks noGrp="1"/>
          </p:cNvSpPr>
          <p:nvPr>
            <p:ph idx="1"/>
          </p:nvPr>
        </p:nvSpPr>
        <p:spPr>
          <a:xfrm>
            <a:off x="611560" y="980728"/>
            <a:ext cx="7848872" cy="5184576"/>
          </a:xfrm>
        </p:spPr>
        <p:txBody>
          <a:bodyPr>
            <a:normAutofit fontScale="92500" lnSpcReduction="20000"/>
          </a:bodyPr>
          <a:lstStyle/>
          <a:p>
            <a:pPr>
              <a:lnSpc>
                <a:spcPct val="12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型和环境的互作研究中，基因型一般都包含一组遗传材料（或基因型），如一组全同胞或半同胞家系、一组重组近交系、一组测交组合或一组杂交种等。它们并非只在一个基因座位上存在差异，而是在很多座位上都有差异，它们在一起构成了一个育种或遗传群体</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假定</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这些基因型在多个环境下种植，每个环境下有若干次重复，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用</a:t>
            </a:r>
            <a:r>
              <a:rPr lang="en-US" altLang="zh-CN" dirty="0" err="1" smtClean="0">
                <a:latin typeface="Times New Roman" panose="02020603050405020304" pitchFamily="18" charset="0"/>
                <a:ea typeface="黑体" panose="02010609060101010101" pitchFamily="49" charset="-122"/>
                <a:cs typeface="Times New Roman" panose="02020603050405020304" pitchFamily="18" charset="0"/>
              </a:rPr>
              <a:t>y</a:t>
            </a:r>
            <a:r>
              <a:rPr lang="en-US" altLang="zh-CN" i="1" baseline="-25000" dirty="0" err="1" smtClean="0">
                <a:latin typeface="Times New Roman" panose="02020603050405020304" pitchFamily="18" charset="0"/>
                <a:ea typeface="黑体" panose="02010609060101010101" pitchFamily="49" charset="-122"/>
                <a:cs typeface="Times New Roman" panose="02020603050405020304" pitchFamily="18" charset="0"/>
              </a:rPr>
              <a:t>ijk</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个基因型在第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个环境下的第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k</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次重复观测值</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6246854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en-US" altLang="zh-CN" sz="4000" b="1" dirty="0" smtClean="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4000" b="1" dirty="0" smtClean="0">
                <a:latin typeface="Times New Roman" panose="02020603050405020304" pitchFamily="18" charset="0"/>
                <a:ea typeface="黑体" panose="02010609060101010101" pitchFamily="49" charset="-122"/>
                <a:cs typeface="Times New Roman" panose="02020603050405020304" pitchFamily="18" charset="0"/>
              </a:rPr>
              <a:t>分析</a:t>
            </a:r>
            <a:r>
              <a:rPr lang="zh-CN" altLang="en-US" sz="4000" b="1" dirty="0">
                <a:latin typeface="Times New Roman" panose="02020603050405020304" pitchFamily="18" charset="0"/>
                <a:ea typeface="黑体" panose="02010609060101010101" pitchFamily="49" charset="-122"/>
                <a:cs typeface="Times New Roman" panose="02020603050405020304" pitchFamily="18" charset="0"/>
              </a:rPr>
              <a:t>的</a:t>
            </a:r>
            <a:r>
              <a:rPr lang="zh-CN" altLang="en-US" sz="4000" b="1" dirty="0" smtClean="0">
                <a:latin typeface="Times New Roman" panose="02020603050405020304" pitchFamily="18" charset="0"/>
                <a:ea typeface="黑体" panose="02010609060101010101" pitchFamily="49" charset="-122"/>
                <a:cs typeface="Times New Roman" panose="02020603050405020304" pitchFamily="18" charset="0"/>
              </a:rPr>
              <a:t>主成分数和育种价值</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395536" y="980728"/>
            <a:ext cx="8229600" cy="5400600"/>
          </a:xfrm>
        </p:spPr>
        <p:txBody>
          <a:bodyPr>
            <a:noAutofit/>
          </a:bodyPr>
          <a:lstStyle/>
          <a:p>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一些</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经验表明，</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往往就是很好的模型</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的有用性体现在</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IPCA</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得分所能解释的可重复互作变异的大小。在有些试验中，第一主成分可以解释</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60~80%</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的互作变异，利用</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分析得到很好的结果。在有些试验中，第一主成分只可以解释</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10~30%</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的互作变异，利用</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分析不一定会得到很好的结果</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预测结果也依赖于互作变异中可重复部分的大小，以及可重复变异的可重复性</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。利用</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这一信息去预测基因型在环境</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8</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中的表现的前提是，这种有利互作在年份间是可重复的。有些环境因素在年份间保持相对稳定，如土壤特性和耕作方式等，而有些环境因素，如降水量和温度等，不容易预测。因此</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AMMI</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分析利用的是年份间能够重复的互作。</a:t>
            </a:r>
          </a:p>
        </p:txBody>
      </p:sp>
    </p:spTree>
    <p:extLst>
      <p:ext uri="{BB962C8B-B14F-4D97-AF65-F5344CB8AC3E}">
        <p14:creationId xmlns:p14="http://schemas.microsoft.com/office/powerpoint/2010/main" val="30178841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492896"/>
            <a:ext cx="8229600" cy="1143000"/>
          </a:xfrm>
        </p:spPr>
        <p:txBody>
          <a:bodyPr>
            <a:norm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附：关联分析的丢失遗传力现象</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131161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352" y="0"/>
            <a:ext cx="52166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标题 1"/>
          <p:cNvSpPr>
            <a:spLocks noGrp="1"/>
          </p:cNvSpPr>
          <p:nvPr>
            <p:ph type="title"/>
          </p:nvPr>
        </p:nvSpPr>
        <p:spPr>
          <a:xfrm>
            <a:off x="179586" y="188640"/>
            <a:ext cx="3816350" cy="2433637"/>
          </a:xfrm>
        </p:spPr>
        <p:txBody>
          <a:bodyPr/>
          <a:lstStyle/>
          <a:p>
            <a:pPr eaLnBrk="1" hangingPunct="1"/>
            <a:r>
              <a:rPr lang="en-US" altLang="zh-CN" sz="4000" b="1" smtClean="0"/>
              <a:t>Heritability is missing in GWAS! </a:t>
            </a:r>
            <a:r>
              <a:rPr lang="en-US" altLang="zh-CN" sz="2000" b="1" smtClean="0"/>
              <a:t/>
            </a:r>
            <a:br>
              <a:rPr lang="en-US" altLang="zh-CN" sz="2000" b="1" smtClean="0"/>
            </a:br>
            <a:r>
              <a:rPr lang="en-US" altLang="zh-CN" sz="2800" smtClean="0"/>
              <a:t>(B. Maher, 2008. </a:t>
            </a:r>
            <a:r>
              <a:rPr lang="en-US" altLang="zh-CN" sz="2800" b="1" smtClean="0"/>
              <a:t>Nature</a:t>
            </a:r>
            <a:r>
              <a:rPr lang="en-US" altLang="zh-CN" sz="2800" smtClean="0"/>
              <a:t>, 456: 18-21) </a:t>
            </a:r>
            <a:endParaRPr lang="zh-CN" altLang="en-US" sz="2800" smtClean="0"/>
          </a:p>
        </p:txBody>
      </p:sp>
      <p:sp>
        <p:nvSpPr>
          <p:cNvPr id="18436" name="TextBox 4"/>
          <p:cNvSpPr txBox="1">
            <a:spLocks noChangeArrowheads="1"/>
          </p:cNvSpPr>
          <p:nvPr/>
        </p:nvSpPr>
        <p:spPr bwMode="auto">
          <a:xfrm>
            <a:off x="179388" y="2997200"/>
            <a:ext cx="40322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800" dirty="0">
                <a:solidFill>
                  <a:srgbClr val="000000"/>
                </a:solidFill>
              </a:rPr>
              <a:t>“When scientists opened up the human genome, they expected to find the genetic components of common traits and diseases. </a:t>
            </a:r>
            <a:r>
              <a:rPr lang="en-US" altLang="zh-CN" b="1" dirty="0">
                <a:solidFill>
                  <a:srgbClr val="000000"/>
                </a:solidFill>
              </a:rPr>
              <a:t>But they were nowhere to be seen</a:t>
            </a:r>
            <a:r>
              <a:rPr lang="en-US" altLang="zh-CN" sz="2800" dirty="0">
                <a:solidFill>
                  <a:srgbClr val="000000"/>
                </a:solidFill>
              </a:rPr>
              <a:t>. ”</a:t>
            </a:r>
            <a:endParaRPr lang="zh-CN" altLang="en-US" sz="2800" dirty="0">
              <a:solidFill>
                <a:srgbClr val="000000"/>
              </a:solidFill>
            </a:endParaRPr>
          </a:p>
        </p:txBody>
      </p:sp>
    </p:spTree>
    <p:extLst>
      <p:ext uri="{BB962C8B-B14F-4D97-AF65-F5344CB8AC3E}">
        <p14:creationId xmlns:p14="http://schemas.microsoft.com/office/powerpoint/2010/main" val="6960233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20688"/>
            <a:ext cx="8229600" cy="1358553"/>
          </a:xfrm>
        </p:spPr>
        <p:txBody>
          <a:bodyPr rtlCol="0">
            <a:normAutofit fontScale="90000"/>
          </a:bodyPr>
          <a:lstStyle/>
          <a:p>
            <a:pPr eaLnBrk="1" fontAlgn="auto" hangingPunct="1">
              <a:spcAft>
                <a:spcPts val="0"/>
              </a:spcAft>
              <a:defRPr/>
            </a:pPr>
            <a:r>
              <a:rPr lang="en-US" altLang="zh-CN" b="1" dirty="0" smtClean="0"/>
              <a:t>1. How was Heritability found, defined and estimated 100 years ago? </a:t>
            </a:r>
            <a:endParaRPr lang="zh-CN" altLang="en-US" b="1" dirty="0"/>
          </a:p>
        </p:txBody>
      </p:sp>
      <p:pic>
        <p:nvPicPr>
          <p:cNvPr id="19459" name="图片 2" descr="Francis_Galton_1850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982094"/>
            <a:ext cx="24828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2051050" y="2204864"/>
            <a:ext cx="51133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2800" b="1" dirty="0">
                <a:solidFill>
                  <a:srgbClr val="000000"/>
                </a:solidFill>
              </a:rPr>
              <a:t>Sir Francis Galton (1822-1911)  </a:t>
            </a:r>
            <a:endParaRPr lang="zh-CN" altLang="en-US" sz="2800" b="1" dirty="0">
              <a:solidFill>
                <a:srgbClr val="000000"/>
              </a:solidFill>
            </a:endParaRPr>
          </a:p>
        </p:txBody>
      </p:sp>
    </p:spTree>
    <p:extLst>
      <p:ext uri="{BB962C8B-B14F-4D97-AF65-F5344CB8AC3E}">
        <p14:creationId xmlns:p14="http://schemas.microsoft.com/office/powerpoint/2010/main" val="21289547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en-US" altLang="zh-CN" b="1" dirty="0" smtClean="0"/>
              <a:t>Hereditary Stature by F. Galton (1886)</a:t>
            </a:r>
            <a:endParaRPr lang="zh-CN" altLang="en-US" b="1" dirty="0"/>
          </a:p>
        </p:txBody>
      </p:sp>
      <p:sp>
        <p:nvSpPr>
          <p:cNvPr id="8" name="内容占位符 7"/>
          <p:cNvSpPr>
            <a:spLocks noGrp="1"/>
          </p:cNvSpPr>
          <p:nvPr>
            <p:ph idx="1"/>
          </p:nvPr>
        </p:nvSpPr>
        <p:spPr>
          <a:xfrm>
            <a:off x="457200" y="4365625"/>
            <a:ext cx="8229600" cy="2376488"/>
          </a:xfrm>
        </p:spPr>
        <p:txBody>
          <a:bodyPr rtlCol="0">
            <a:normAutofit fontScale="92500" lnSpcReduction="20000"/>
          </a:bodyPr>
          <a:lstStyle/>
          <a:p>
            <a:pPr eaLnBrk="1" fontAlgn="auto" hangingPunct="1">
              <a:spcAft>
                <a:spcPts val="0"/>
              </a:spcAft>
              <a:buFont typeface="Arial" pitchFamily="34" charset="0"/>
              <a:buChar char="•"/>
              <a:defRPr/>
            </a:pPr>
            <a:r>
              <a:rPr lang="en-US" altLang="zh-CN" dirty="0" smtClean="0"/>
              <a:t>1078 pairs of son (y) and father (x) </a:t>
            </a:r>
          </a:p>
          <a:p>
            <a:pPr eaLnBrk="1" fontAlgn="auto" hangingPunct="1">
              <a:spcAft>
                <a:spcPts val="0"/>
              </a:spcAft>
              <a:buFont typeface="Arial" pitchFamily="34" charset="0"/>
              <a:buChar char="•"/>
              <a:defRPr/>
            </a:pPr>
            <a:r>
              <a:rPr lang="en-US" altLang="zh-CN" dirty="0" smtClean="0"/>
              <a:t>Average of sons: m(y) = 69 inches </a:t>
            </a:r>
          </a:p>
          <a:p>
            <a:pPr eaLnBrk="1" fontAlgn="auto" hangingPunct="1">
              <a:spcAft>
                <a:spcPts val="0"/>
              </a:spcAft>
              <a:buFont typeface="Arial" pitchFamily="34" charset="0"/>
              <a:buChar char="•"/>
              <a:defRPr/>
            </a:pPr>
            <a:r>
              <a:rPr lang="en-US" altLang="zh-CN" dirty="0" smtClean="0"/>
              <a:t>Average of fathers m(x) = 68 inches </a:t>
            </a:r>
          </a:p>
          <a:p>
            <a:pPr eaLnBrk="1" fontAlgn="auto" hangingPunct="1">
              <a:spcAft>
                <a:spcPts val="0"/>
              </a:spcAft>
              <a:buFont typeface="Arial" pitchFamily="34" charset="0"/>
              <a:buChar char="•"/>
              <a:defRPr/>
            </a:pPr>
            <a:r>
              <a:rPr lang="en-US" altLang="zh-CN" dirty="0" smtClean="0"/>
              <a:t>On average, taller father has taller son </a:t>
            </a:r>
          </a:p>
          <a:p>
            <a:pPr eaLnBrk="1" fontAlgn="auto" hangingPunct="1">
              <a:spcAft>
                <a:spcPts val="0"/>
              </a:spcAft>
              <a:buFont typeface="Arial" pitchFamily="34" charset="0"/>
              <a:buChar char="•"/>
              <a:defRPr/>
            </a:pPr>
            <a:r>
              <a:rPr lang="en-US" altLang="zh-CN" dirty="0" smtClean="0"/>
              <a:t>Can we use y=x+1 to predict son’s stature? </a:t>
            </a:r>
            <a:endParaRPr lang="zh-CN" altLang="en-US" dirty="0"/>
          </a:p>
        </p:txBody>
      </p:sp>
      <p:grpSp>
        <p:nvGrpSpPr>
          <p:cNvPr id="20484" name="组合 6"/>
          <p:cNvGrpSpPr>
            <a:grpSpLocks/>
          </p:cNvGrpSpPr>
          <p:nvPr/>
        </p:nvGrpSpPr>
        <p:grpSpPr bwMode="auto">
          <a:xfrm>
            <a:off x="95250" y="1052513"/>
            <a:ext cx="8940800" cy="3197225"/>
            <a:chOff x="95696" y="2247900"/>
            <a:chExt cx="8940800" cy="3197324"/>
          </a:xfrm>
        </p:grpSpPr>
        <p:pic>
          <p:nvPicPr>
            <p:cNvPr id="204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6" y="3889474"/>
              <a:ext cx="8940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96" y="2247900"/>
              <a:ext cx="894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93854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extLst>
              <a:ext uri="{28A0092B-C50C-407E-A947-70E740481C1C}">
                <a14:useLocalDpi xmlns:a14="http://schemas.microsoft.com/office/drawing/2010/main" val="0"/>
              </a:ext>
            </a:extLst>
          </a:blip>
          <a:srcRect r="10210"/>
          <a:stretch>
            <a:fillRect/>
          </a:stretch>
        </p:blipFill>
        <p:spPr bwMode="auto">
          <a:xfrm>
            <a:off x="4500563" y="1844675"/>
            <a:ext cx="4616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57200" y="274638"/>
            <a:ext cx="8435975" cy="922337"/>
          </a:xfrm>
        </p:spPr>
        <p:txBody>
          <a:bodyPr rtlCol="0">
            <a:normAutofit fontScale="90000"/>
          </a:bodyPr>
          <a:lstStyle/>
          <a:p>
            <a:pPr eaLnBrk="1" fontAlgn="auto" hangingPunct="1">
              <a:spcAft>
                <a:spcPts val="0"/>
              </a:spcAft>
              <a:defRPr/>
            </a:pPr>
            <a:r>
              <a:rPr lang="en-US" altLang="zh-CN" b="1" dirty="0" smtClean="0"/>
              <a:t>Regression of son on father’s height</a:t>
            </a:r>
            <a:endParaRPr lang="zh-CN" altLang="en-US" b="1" dirty="0"/>
          </a:p>
        </p:txBody>
      </p:sp>
      <p:sp>
        <p:nvSpPr>
          <p:cNvPr id="21508" name="内容占位符 2"/>
          <p:cNvSpPr>
            <a:spLocks noGrp="1"/>
          </p:cNvSpPr>
          <p:nvPr>
            <p:ph idx="1"/>
          </p:nvPr>
        </p:nvSpPr>
        <p:spPr>
          <a:xfrm>
            <a:off x="107950" y="1412875"/>
            <a:ext cx="4608513" cy="5040313"/>
          </a:xfrm>
        </p:spPr>
        <p:txBody>
          <a:bodyPr/>
          <a:lstStyle/>
          <a:p>
            <a:pPr eaLnBrk="1" hangingPunct="1"/>
            <a:r>
              <a:rPr lang="en-US" altLang="zh-CN" smtClean="0"/>
              <a:t>When grouping on fathers</a:t>
            </a:r>
          </a:p>
          <a:p>
            <a:pPr lvl="1" eaLnBrk="1" hangingPunct="1"/>
            <a:r>
              <a:rPr lang="en-US" altLang="zh-CN" smtClean="0"/>
              <a:t>For fathers </a:t>
            </a:r>
            <a:r>
              <a:rPr lang="en-US" altLang="zh-CN" sz="3200" b="1" smtClean="0"/>
              <a:t>x=72 </a:t>
            </a:r>
            <a:r>
              <a:rPr lang="en-US" altLang="zh-CN" smtClean="0"/>
              <a:t>[4 in. taller than m(x)], </a:t>
            </a:r>
            <a:r>
              <a:rPr lang="en-US" altLang="zh-CN" sz="3200" b="1" smtClean="0"/>
              <a:t>y=71</a:t>
            </a:r>
            <a:r>
              <a:rPr lang="en-US" altLang="zh-CN" smtClean="0"/>
              <a:t> (2 in. shorter than x+1 and 1 in. shorter than x); </a:t>
            </a:r>
          </a:p>
          <a:p>
            <a:pPr lvl="1" eaLnBrk="1" hangingPunct="1"/>
            <a:r>
              <a:rPr lang="en-US" altLang="zh-CN" smtClean="0"/>
              <a:t>For fathers </a:t>
            </a:r>
            <a:r>
              <a:rPr lang="en-US" altLang="zh-CN" sz="3200" b="1" smtClean="0"/>
              <a:t>x=64</a:t>
            </a:r>
            <a:r>
              <a:rPr lang="en-US" altLang="zh-CN" sz="3200" smtClean="0"/>
              <a:t> </a:t>
            </a:r>
            <a:r>
              <a:rPr lang="en-US" altLang="zh-CN" smtClean="0"/>
              <a:t>[4 in. shorter than m(x)], </a:t>
            </a:r>
            <a:r>
              <a:rPr lang="en-US" altLang="zh-CN" sz="3200" b="1" smtClean="0"/>
              <a:t>y=67 </a:t>
            </a:r>
            <a:r>
              <a:rPr lang="en-US" altLang="zh-CN" smtClean="0"/>
              <a:t>(2 in. taller than x+1 and 3 in. taller than x;  </a:t>
            </a:r>
            <a:endParaRPr lang="zh-CN" altLang="en-US" smtClean="0"/>
          </a:p>
        </p:txBody>
      </p:sp>
    </p:spTree>
    <p:extLst>
      <p:ext uri="{BB962C8B-B14F-4D97-AF65-F5344CB8AC3E}">
        <p14:creationId xmlns:p14="http://schemas.microsoft.com/office/powerpoint/2010/main" val="35567245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14"/>
          <p:cNvGrpSpPr>
            <a:grpSpLocks/>
          </p:cNvGrpSpPr>
          <p:nvPr/>
        </p:nvGrpSpPr>
        <p:grpSpPr bwMode="auto">
          <a:xfrm>
            <a:off x="3059113" y="1700213"/>
            <a:ext cx="5976937" cy="5086350"/>
            <a:chOff x="2483768" y="1628800"/>
            <a:chExt cx="5362575" cy="4438650"/>
          </a:xfrm>
        </p:grpSpPr>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628800"/>
              <a:ext cx="53625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711534" y="2069340"/>
              <a:ext cx="3359977" cy="270142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7" name="直接连接符 6"/>
            <p:cNvCxnSpPr/>
            <p:nvPr/>
          </p:nvCxnSpPr>
          <p:spPr>
            <a:xfrm flipV="1">
              <a:off x="3711534" y="2069340"/>
              <a:ext cx="3384191" cy="270142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707261" y="3716517"/>
              <a:ext cx="1333166" cy="1054249"/>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22531" name="标题 1"/>
          <p:cNvSpPr>
            <a:spLocks noGrp="1"/>
          </p:cNvSpPr>
          <p:nvPr>
            <p:ph type="title"/>
          </p:nvPr>
        </p:nvSpPr>
        <p:spPr>
          <a:xfrm>
            <a:off x="1042988" y="274638"/>
            <a:ext cx="6985000" cy="1425575"/>
          </a:xfrm>
        </p:spPr>
        <p:txBody>
          <a:bodyPr>
            <a:normAutofit fontScale="90000"/>
          </a:bodyPr>
          <a:lstStyle/>
          <a:p>
            <a:pPr eaLnBrk="1" hangingPunct="1"/>
            <a:r>
              <a:rPr lang="en-US" altLang="zh-CN" b="1" smtClean="0"/>
              <a:t>Regression of offspring on mid-parent height </a:t>
            </a:r>
            <a:endParaRPr lang="zh-CN" altLang="en-US" b="1" smtClean="0"/>
          </a:p>
        </p:txBody>
      </p:sp>
      <p:sp>
        <p:nvSpPr>
          <p:cNvPr id="22532" name="内容占位符 11"/>
          <p:cNvSpPr>
            <a:spLocks noGrp="1"/>
          </p:cNvSpPr>
          <p:nvPr>
            <p:ph idx="1"/>
          </p:nvPr>
        </p:nvSpPr>
        <p:spPr>
          <a:xfrm>
            <a:off x="323850" y="1916113"/>
            <a:ext cx="3240088" cy="3313112"/>
          </a:xfrm>
        </p:spPr>
        <p:txBody>
          <a:bodyPr/>
          <a:lstStyle/>
          <a:p>
            <a:pPr eaLnBrk="1" hangingPunct="1"/>
            <a:r>
              <a:rPr lang="en-US" altLang="zh-CN" smtClean="0"/>
              <a:t>Slope from offspring and mid-parent is higher than slope from son and father! </a:t>
            </a:r>
            <a:endParaRPr lang="zh-CN" altLang="en-US" smtClean="0"/>
          </a:p>
        </p:txBody>
      </p:sp>
    </p:spTree>
    <p:extLst>
      <p:ext uri="{BB962C8B-B14F-4D97-AF65-F5344CB8AC3E}">
        <p14:creationId xmlns:p14="http://schemas.microsoft.com/office/powerpoint/2010/main" val="33104040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900113" y="269875"/>
            <a:ext cx="7272337" cy="927100"/>
          </a:xfrm>
        </p:spPr>
        <p:txBody>
          <a:bodyPr rtlCol="0">
            <a:normAutofit fontScale="90000"/>
          </a:bodyPr>
          <a:lstStyle/>
          <a:p>
            <a:pPr eaLnBrk="1" fontAlgn="auto" hangingPunct="1">
              <a:spcAft>
                <a:spcPts val="0"/>
              </a:spcAft>
              <a:defRPr/>
            </a:pPr>
            <a:r>
              <a:rPr lang="en-US" altLang="zh-CN" sz="4000" b="1" dirty="0" smtClean="0">
                <a:ea typeface="黑体" pitchFamily="2" charset="-122"/>
              </a:rPr>
              <a:t>Components of genetic value and </a:t>
            </a:r>
            <a:br>
              <a:rPr lang="en-US" altLang="zh-CN" sz="4000" b="1" dirty="0" smtClean="0">
                <a:ea typeface="黑体" pitchFamily="2" charset="-122"/>
              </a:rPr>
            </a:br>
            <a:r>
              <a:rPr lang="en-US" altLang="zh-CN" sz="4000" b="1" dirty="0" smtClean="0">
                <a:ea typeface="黑体" pitchFamily="2" charset="-122"/>
              </a:rPr>
              <a:t>components of genetic variance</a:t>
            </a:r>
            <a:endParaRPr lang="en-US" altLang="zh-CN" sz="4000" b="1" dirty="0" smtClean="0">
              <a:latin typeface="+mn-lt"/>
              <a:ea typeface="黑体" pitchFamily="2" charset="-122"/>
            </a:endParaRPr>
          </a:p>
        </p:txBody>
      </p:sp>
      <p:sp>
        <p:nvSpPr>
          <p:cNvPr id="23556" name="Rectangle 10"/>
          <p:cNvSpPr>
            <a:spLocks noChangeArrowheads="1"/>
          </p:cNvSpPr>
          <p:nvPr/>
        </p:nvSpPr>
        <p:spPr bwMode="auto">
          <a:xfrm>
            <a:off x="0" y="13112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solidFill>
                <a:srgbClr val="000000"/>
              </a:solidFill>
            </a:endParaRPr>
          </a:p>
        </p:txBody>
      </p:sp>
      <p:sp>
        <p:nvSpPr>
          <p:cNvPr id="23557" name="Rectangle 11"/>
          <p:cNvSpPr>
            <a:spLocks noChangeArrowheads="1"/>
          </p:cNvSpPr>
          <p:nvPr/>
        </p:nvSpPr>
        <p:spPr bwMode="auto">
          <a:xfrm>
            <a:off x="0" y="13112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solidFill>
                <a:srgbClr val="000000"/>
              </a:solidFill>
            </a:endParaRPr>
          </a:p>
        </p:txBody>
      </p:sp>
      <p:sp>
        <p:nvSpPr>
          <p:cNvPr id="23558" name="Rectangle 12"/>
          <p:cNvSpPr>
            <a:spLocks noChangeArrowheads="1"/>
          </p:cNvSpPr>
          <p:nvPr/>
        </p:nvSpPr>
        <p:spPr bwMode="auto">
          <a:xfrm>
            <a:off x="0" y="13112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solidFill>
                <a:srgbClr val="000000"/>
              </a:solidFill>
            </a:endParaRPr>
          </a:p>
        </p:txBody>
      </p:sp>
      <p:sp>
        <p:nvSpPr>
          <p:cNvPr id="23559" name="Rectangle 13"/>
          <p:cNvSpPr>
            <a:spLocks noChangeArrowheads="1"/>
          </p:cNvSpPr>
          <p:nvPr/>
        </p:nvSpPr>
        <p:spPr bwMode="auto">
          <a:xfrm>
            <a:off x="0" y="13112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solidFill>
                <a:srgbClr val="000000"/>
              </a:solidFill>
            </a:endParaRPr>
          </a:p>
        </p:txBody>
      </p:sp>
      <p:sp>
        <p:nvSpPr>
          <p:cNvPr id="23560" name="Rectangle 14"/>
          <p:cNvSpPr>
            <a:spLocks noChangeArrowheads="1"/>
          </p:cNvSpPr>
          <p:nvPr/>
        </p:nvSpPr>
        <p:spPr bwMode="auto">
          <a:xfrm>
            <a:off x="0" y="13112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solidFill>
                <a:srgbClr val="000000"/>
              </a:solidFill>
            </a:endParaRPr>
          </a:p>
        </p:txBody>
      </p:sp>
      <p:sp>
        <p:nvSpPr>
          <p:cNvPr id="23561" name="Rectangle 15"/>
          <p:cNvSpPr>
            <a:spLocks noChangeArrowheads="1"/>
          </p:cNvSpPr>
          <p:nvPr/>
        </p:nvSpPr>
        <p:spPr bwMode="auto">
          <a:xfrm>
            <a:off x="0" y="13112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solidFill>
                <a:srgbClr val="000000"/>
              </a:solidFill>
            </a:endParaRPr>
          </a:p>
        </p:txBody>
      </p:sp>
      <p:sp>
        <p:nvSpPr>
          <p:cNvPr id="23562" name="Rectangle 16"/>
          <p:cNvSpPr>
            <a:spLocks noChangeArrowheads="1"/>
          </p:cNvSpPr>
          <p:nvPr/>
        </p:nvSpPr>
        <p:spPr bwMode="auto">
          <a:xfrm>
            <a:off x="0" y="13112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solidFill>
                <a:srgbClr val="000000"/>
              </a:solidFill>
            </a:endParaRPr>
          </a:p>
        </p:txBody>
      </p:sp>
      <p:graphicFrame>
        <p:nvGraphicFramePr>
          <p:cNvPr id="1007662" name="Group 46"/>
          <p:cNvGraphicFramePr>
            <a:graphicFrameLocks noGrp="1"/>
          </p:cNvGraphicFramePr>
          <p:nvPr>
            <p:ph idx="1"/>
          </p:nvPr>
        </p:nvGraphicFramePr>
        <p:xfrm>
          <a:off x="179388" y="1412875"/>
          <a:ext cx="8856662" cy="4023152"/>
        </p:xfrm>
        <a:graphic>
          <a:graphicData uri="http://schemas.openxmlformats.org/drawingml/2006/table">
            <a:tbl>
              <a:tblPr/>
              <a:tblGrid>
                <a:gridCol w="4248318"/>
                <a:gridCol w="4608344"/>
              </a:tblGrid>
              <a:tr h="457127">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lang="en-US" altLang="zh-CN" sz="2400" b="1" dirty="0" smtClean="0">
                          <a:latin typeface="+mn-lt"/>
                          <a:ea typeface="黑体" pitchFamily="2" charset="-122"/>
                        </a:rPr>
                        <a:t>Effect </a:t>
                      </a:r>
                      <a:endParaRPr kumimoji="0" lang="zh-CN" altLang="en-US" sz="2400" b="1" i="0" u="none" strike="noStrike" cap="none" normalizeH="0" baseline="0" dirty="0" smtClean="0">
                        <a:ln>
                          <a:noFill/>
                        </a:ln>
                        <a:solidFill>
                          <a:schemeClr val="tx1"/>
                        </a:solidFill>
                        <a:effectLst/>
                        <a:latin typeface="+mn-lt"/>
                        <a:ea typeface="黑体" pitchFamily="2" charset="-122"/>
                      </a:endParaRPr>
                    </a:p>
                  </a:txBody>
                  <a:tcPr marL="81277" marR="81277"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lang="en-US" altLang="zh-CN" sz="2400" b="1" dirty="0" smtClean="0">
                          <a:latin typeface="+mn-lt"/>
                          <a:ea typeface="黑体" pitchFamily="2" charset="-122"/>
                        </a:rPr>
                        <a:t>Variance</a:t>
                      </a:r>
                      <a:endParaRPr kumimoji="0" lang="zh-CN" altLang="en-US" sz="2400" b="1" i="0" u="none" strike="noStrike" cap="none" normalizeH="0" baseline="0" dirty="0" smtClean="0">
                        <a:ln>
                          <a:noFill/>
                        </a:ln>
                        <a:solidFill>
                          <a:schemeClr val="tx1"/>
                        </a:solidFill>
                        <a:effectLst/>
                        <a:latin typeface="+mn-lt"/>
                        <a:ea typeface="黑体" pitchFamily="2" charset="-122"/>
                      </a:endParaRPr>
                    </a:p>
                  </a:txBody>
                  <a:tcPr marL="81277" marR="81277"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7">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Phenotype value</a:t>
                      </a:r>
                      <a:r>
                        <a:rPr kumimoji="0" lang="zh-CN" altLang="en-US" sz="2400" b="0" i="0" u="none" strike="noStrike" cap="none" normalizeH="0" baseline="0" dirty="0" smtClean="0">
                          <a:ln>
                            <a:noFill/>
                          </a:ln>
                          <a:solidFill>
                            <a:schemeClr val="tx1"/>
                          </a:solidFill>
                          <a:effectLst/>
                          <a:latin typeface="+mn-lt"/>
                          <a:ea typeface="黑体" pitchFamily="2" charset="-122"/>
                        </a:rPr>
                        <a:t> </a:t>
                      </a:r>
                      <a:r>
                        <a:rPr kumimoji="0" lang="en-US" altLang="zh-CN" sz="2400" b="0" i="0" u="none" strike="noStrike" cap="none" normalizeH="0" baseline="0" dirty="0" smtClean="0">
                          <a:ln>
                            <a:noFill/>
                          </a:ln>
                          <a:solidFill>
                            <a:schemeClr val="tx1"/>
                          </a:solidFill>
                          <a:effectLst/>
                          <a:latin typeface="+mn-lt"/>
                          <a:ea typeface="黑体" pitchFamily="2" charset="-122"/>
                        </a:rPr>
                        <a:t>(P)</a:t>
                      </a:r>
                    </a:p>
                  </a:txBody>
                  <a:tcPr marL="81277" marR="81277"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Phenotype </a:t>
                      </a:r>
                      <a:r>
                        <a:rPr lang="en-US" altLang="zh-CN" sz="2400" b="0" dirty="0" smtClean="0">
                          <a:latin typeface="+mn-lt"/>
                          <a:ea typeface="黑体" pitchFamily="2" charset="-122"/>
                        </a:rPr>
                        <a:t>variance </a:t>
                      </a:r>
                      <a:r>
                        <a:rPr kumimoji="0" lang="en-US" altLang="zh-CN" sz="2400" b="0" i="0" u="none" strike="noStrike" cap="none" normalizeH="0" baseline="0" dirty="0" smtClean="0">
                          <a:ln>
                            <a:noFill/>
                          </a:ln>
                          <a:solidFill>
                            <a:schemeClr val="tx1"/>
                          </a:solidFill>
                          <a:effectLst/>
                          <a:latin typeface="+mn-lt"/>
                          <a:ea typeface="黑体" pitchFamily="2" charset="-122"/>
                        </a:rPr>
                        <a:t>(V</a:t>
                      </a:r>
                      <a:r>
                        <a:rPr kumimoji="0" lang="en-US" altLang="zh-CN" sz="2400" b="0" i="0" u="none" strike="noStrike" cap="none" normalizeH="0" baseline="-25000" dirty="0" smtClean="0">
                          <a:ln>
                            <a:noFill/>
                          </a:ln>
                          <a:solidFill>
                            <a:schemeClr val="tx1"/>
                          </a:solidFill>
                          <a:effectLst/>
                          <a:latin typeface="+mn-lt"/>
                          <a:ea typeface="黑体" pitchFamily="2" charset="-122"/>
                        </a:rPr>
                        <a:t>P</a:t>
                      </a:r>
                      <a:r>
                        <a:rPr kumimoji="0" lang="en-US" altLang="zh-CN" sz="2400" b="0" i="0" u="none" strike="noStrike" cap="none" normalizeH="0" baseline="0" dirty="0" smtClean="0">
                          <a:ln>
                            <a:noFill/>
                          </a:ln>
                          <a:solidFill>
                            <a:schemeClr val="tx1"/>
                          </a:solidFill>
                          <a:effectLst/>
                          <a:latin typeface="+mn-lt"/>
                          <a:ea typeface="黑体" pitchFamily="2" charset="-122"/>
                        </a:rPr>
                        <a:t>)</a:t>
                      </a:r>
                      <a:endParaRPr kumimoji="0" lang="zh-CN" altLang="en-US" sz="2400" b="0" i="0" u="none" strike="noStrike" cap="none" normalizeH="0" baseline="0" dirty="0" smtClean="0">
                        <a:ln>
                          <a:noFill/>
                        </a:ln>
                        <a:solidFill>
                          <a:schemeClr val="tx1"/>
                        </a:solidFill>
                        <a:effectLst/>
                        <a:latin typeface="+mn-lt"/>
                        <a:ea typeface="黑体" pitchFamily="2" charset="-122"/>
                      </a:endParaRPr>
                    </a:p>
                  </a:txBody>
                  <a:tcPr marL="81277" marR="81277"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7">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Genotype value</a:t>
                      </a:r>
                      <a:r>
                        <a:rPr kumimoji="0" lang="zh-CN" altLang="en-US" sz="2400" b="0" i="0" u="none" strike="noStrike" cap="none" normalizeH="0" baseline="0" dirty="0" smtClean="0">
                          <a:ln>
                            <a:noFill/>
                          </a:ln>
                          <a:solidFill>
                            <a:schemeClr val="tx1"/>
                          </a:solidFill>
                          <a:effectLst/>
                          <a:latin typeface="+mn-lt"/>
                          <a:ea typeface="黑体" pitchFamily="2" charset="-122"/>
                        </a:rPr>
                        <a:t> </a:t>
                      </a:r>
                      <a:r>
                        <a:rPr kumimoji="0" lang="en-US" altLang="zh-CN" sz="2400" b="0" i="0" u="none" strike="noStrike" cap="none" normalizeH="0" baseline="0" dirty="0" smtClean="0">
                          <a:ln>
                            <a:noFill/>
                          </a:ln>
                          <a:solidFill>
                            <a:schemeClr val="tx1"/>
                          </a:solidFill>
                          <a:effectLst/>
                          <a:latin typeface="+mn-lt"/>
                          <a:ea typeface="黑体" pitchFamily="2" charset="-122"/>
                        </a:rPr>
                        <a:t>(G)</a:t>
                      </a:r>
                    </a:p>
                  </a:txBody>
                  <a:tcPr marL="81277" marR="81277"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Genotype </a:t>
                      </a:r>
                      <a:r>
                        <a:rPr lang="en-US" altLang="zh-CN" sz="2400" b="0" dirty="0" smtClean="0">
                          <a:latin typeface="+mn-lt"/>
                          <a:ea typeface="黑体" pitchFamily="2" charset="-122"/>
                        </a:rPr>
                        <a:t>variance </a:t>
                      </a:r>
                      <a:r>
                        <a:rPr kumimoji="0" lang="en-US" altLang="zh-CN" sz="2400" b="0" i="0" u="none" strike="noStrike" cap="none" normalizeH="0" baseline="0" dirty="0" smtClean="0">
                          <a:ln>
                            <a:noFill/>
                          </a:ln>
                          <a:solidFill>
                            <a:schemeClr val="tx1"/>
                          </a:solidFill>
                          <a:effectLst/>
                          <a:latin typeface="+mn-lt"/>
                          <a:ea typeface="黑体" pitchFamily="2" charset="-122"/>
                        </a:rPr>
                        <a:t>(V</a:t>
                      </a:r>
                      <a:r>
                        <a:rPr kumimoji="0" lang="en-US" altLang="zh-CN" sz="2400" b="0" i="0" u="none" strike="noStrike" cap="none" normalizeH="0" baseline="-25000" dirty="0" smtClean="0">
                          <a:ln>
                            <a:noFill/>
                          </a:ln>
                          <a:solidFill>
                            <a:schemeClr val="tx1"/>
                          </a:solidFill>
                          <a:effectLst/>
                          <a:latin typeface="+mn-lt"/>
                          <a:ea typeface="黑体" pitchFamily="2" charset="-122"/>
                        </a:rPr>
                        <a:t>G</a:t>
                      </a:r>
                      <a:r>
                        <a:rPr kumimoji="0" lang="en-US" altLang="zh-CN" sz="2400" b="0" i="0" u="none" strike="noStrike" cap="none" normalizeH="0" baseline="0" dirty="0" smtClean="0">
                          <a:ln>
                            <a:noFill/>
                          </a:ln>
                          <a:solidFill>
                            <a:schemeClr val="tx1"/>
                          </a:solidFill>
                          <a:effectLst/>
                          <a:latin typeface="+mn-lt"/>
                          <a:ea typeface="黑体" pitchFamily="2" charset="-122"/>
                        </a:rPr>
                        <a:t>)</a:t>
                      </a:r>
                    </a:p>
                  </a:txBody>
                  <a:tcPr marL="81277" marR="81277"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7">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Breeding value (A)</a:t>
                      </a:r>
                    </a:p>
                  </a:txBody>
                  <a:tcPr marL="81277" marR="81277"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lang="en-US" altLang="zh-CN" sz="2400" b="0" dirty="0" smtClean="0">
                          <a:latin typeface="+mn-lt"/>
                          <a:ea typeface="黑体" pitchFamily="2" charset="-122"/>
                        </a:rPr>
                        <a:t>Additive variance </a:t>
                      </a:r>
                      <a:r>
                        <a:rPr kumimoji="0" lang="en-US" altLang="zh-CN" sz="2400" b="0" i="0" u="none" strike="noStrike" cap="none" normalizeH="0" baseline="0" dirty="0" smtClean="0">
                          <a:ln>
                            <a:noFill/>
                          </a:ln>
                          <a:solidFill>
                            <a:schemeClr val="tx1"/>
                          </a:solidFill>
                          <a:effectLst/>
                          <a:latin typeface="+mn-lt"/>
                          <a:ea typeface="黑体" pitchFamily="2" charset="-122"/>
                        </a:rPr>
                        <a:t>(V</a:t>
                      </a:r>
                      <a:r>
                        <a:rPr kumimoji="0" lang="en-US" altLang="zh-CN" sz="2400" b="0" i="0" u="none" strike="noStrike" cap="none" normalizeH="0" baseline="-25000" dirty="0" smtClean="0">
                          <a:ln>
                            <a:noFill/>
                          </a:ln>
                          <a:solidFill>
                            <a:schemeClr val="tx1"/>
                          </a:solidFill>
                          <a:effectLst/>
                          <a:latin typeface="+mn-lt"/>
                          <a:ea typeface="黑体" pitchFamily="2" charset="-122"/>
                        </a:rPr>
                        <a:t>A</a:t>
                      </a:r>
                      <a:r>
                        <a:rPr kumimoji="0" lang="en-US" altLang="zh-CN" sz="2400" b="0" i="0" u="none" strike="noStrike" cap="none" normalizeH="0" baseline="0" dirty="0" smtClean="0">
                          <a:ln>
                            <a:noFill/>
                          </a:ln>
                          <a:solidFill>
                            <a:schemeClr val="tx1"/>
                          </a:solidFill>
                          <a:effectLst/>
                          <a:latin typeface="+mn-lt"/>
                          <a:ea typeface="黑体" pitchFamily="2" charset="-122"/>
                        </a:rPr>
                        <a:t>)</a:t>
                      </a:r>
                    </a:p>
                  </a:txBody>
                  <a:tcPr marL="81277" marR="81277"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7">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Dominant deviation (D)</a:t>
                      </a:r>
                    </a:p>
                  </a:txBody>
                  <a:tcPr marL="81277" marR="81277"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Dominant </a:t>
                      </a:r>
                      <a:r>
                        <a:rPr lang="en-US" altLang="zh-CN" sz="2400" b="0" dirty="0" smtClean="0">
                          <a:latin typeface="+mn-lt"/>
                          <a:ea typeface="黑体" pitchFamily="2" charset="-122"/>
                        </a:rPr>
                        <a:t>variance </a:t>
                      </a:r>
                      <a:r>
                        <a:rPr kumimoji="0" lang="zh-CN" altLang="en-US" sz="2400" b="0" i="0" u="none" strike="noStrike" cap="none" normalizeH="0" baseline="0" dirty="0" smtClean="0">
                          <a:ln>
                            <a:noFill/>
                          </a:ln>
                          <a:solidFill>
                            <a:schemeClr val="tx1"/>
                          </a:solidFill>
                          <a:effectLst/>
                          <a:latin typeface="+mn-lt"/>
                          <a:ea typeface="黑体" pitchFamily="2" charset="-122"/>
                        </a:rPr>
                        <a:t> </a:t>
                      </a:r>
                      <a:r>
                        <a:rPr kumimoji="0" lang="en-US" altLang="zh-CN" sz="2400" b="0" i="0" u="none" strike="noStrike" cap="none" normalizeH="0" baseline="0" dirty="0" smtClean="0">
                          <a:ln>
                            <a:noFill/>
                          </a:ln>
                          <a:solidFill>
                            <a:schemeClr val="tx1"/>
                          </a:solidFill>
                          <a:effectLst/>
                          <a:latin typeface="+mn-lt"/>
                          <a:ea typeface="黑体" pitchFamily="2" charset="-122"/>
                        </a:rPr>
                        <a:t>(V</a:t>
                      </a:r>
                      <a:r>
                        <a:rPr kumimoji="0" lang="en-US" altLang="zh-CN" sz="2400" b="0" i="0" u="none" strike="noStrike" cap="none" normalizeH="0" baseline="-25000" dirty="0" smtClean="0">
                          <a:ln>
                            <a:noFill/>
                          </a:ln>
                          <a:solidFill>
                            <a:schemeClr val="tx1"/>
                          </a:solidFill>
                          <a:effectLst/>
                          <a:latin typeface="+mn-lt"/>
                          <a:ea typeface="黑体" pitchFamily="2" charset="-122"/>
                        </a:rPr>
                        <a:t>D</a:t>
                      </a:r>
                      <a:r>
                        <a:rPr kumimoji="0" lang="en-US" altLang="zh-CN" sz="2400" b="0" i="0" u="none" strike="noStrike" cap="none" normalizeH="0" baseline="0" dirty="0" smtClean="0">
                          <a:ln>
                            <a:noFill/>
                          </a:ln>
                          <a:solidFill>
                            <a:schemeClr val="tx1"/>
                          </a:solidFill>
                          <a:effectLst/>
                          <a:latin typeface="+mn-lt"/>
                          <a:ea typeface="黑体" pitchFamily="2" charset="-122"/>
                        </a:rPr>
                        <a:t>)</a:t>
                      </a:r>
                    </a:p>
                  </a:txBody>
                  <a:tcPr marL="81277" marR="81277"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7">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err="1" smtClean="0">
                          <a:ln>
                            <a:noFill/>
                          </a:ln>
                          <a:solidFill>
                            <a:schemeClr val="tx1"/>
                          </a:solidFill>
                          <a:effectLst/>
                          <a:latin typeface="+mn-lt"/>
                          <a:ea typeface="黑体" pitchFamily="2" charset="-122"/>
                        </a:rPr>
                        <a:t>Epistatic</a:t>
                      </a:r>
                      <a:r>
                        <a:rPr kumimoji="0" lang="en-US" altLang="zh-CN" sz="2400" b="0" i="0" u="none" strike="noStrike" cap="none" normalizeH="0" baseline="0" dirty="0" smtClean="0">
                          <a:ln>
                            <a:noFill/>
                          </a:ln>
                          <a:solidFill>
                            <a:schemeClr val="tx1"/>
                          </a:solidFill>
                          <a:effectLst/>
                          <a:latin typeface="+mn-lt"/>
                          <a:ea typeface="黑体" pitchFamily="2" charset="-122"/>
                        </a:rPr>
                        <a:t> deviation (I)</a:t>
                      </a:r>
                    </a:p>
                  </a:txBody>
                  <a:tcPr marL="81277" marR="81277"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err="1" smtClean="0">
                          <a:ln>
                            <a:noFill/>
                          </a:ln>
                          <a:solidFill>
                            <a:schemeClr val="tx1"/>
                          </a:solidFill>
                          <a:effectLst/>
                          <a:latin typeface="+mn-lt"/>
                          <a:ea typeface="黑体" pitchFamily="2" charset="-122"/>
                        </a:rPr>
                        <a:t>Epistatic</a:t>
                      </a:r>
                      <a:r>
                        <a:rPr kumimoji="0" lang="en-US" altLang="zh-CN" sz="2400" b="0" i="0" u="none" strike="noStrike" cap="none" normalizeH="0" baseline="0" dirty="0" smtClean="0">
                          <a:ln>
                            <a:noFill/>
                          </a:ln>
                          <a:solidFill>
                            <a:schemeClr val="tx1"/>
                          </a:solidFill>
                          <a:effectLst/>
                          <a:latin typeface="+mn-lt"/>
                          <a:ea typeface="黑体" pitchFamily="2" charset="-122"/>
                        </a:rPr>
                        <a:t> </a:t>
                      </a:r>
                      <a:r>
                        <a:rPr lang="en-US" altLang="zh-CN" sz="2400" b="0" dirty="0" smtClean="0">
                          <a:latin typeface="+mn-lt"/>
                          <a:ea typeface="黑体" pitchFamily="2" charset="-122"/>
                        </a:rPr>
                        <a:t>variance </a:t>
                      </a:r>
                      <a:r>
                        <a:rPr kumimoji="0" lang="en-US" altLang="zh-CN" sz="2400" b="0" i="0" u="none" strike="noStrike" cap="none" normalizeH="0" baseline="0" dirty="0" smtClean="0">
                          <a:ln>
                            <a:noFill/>
                          </a:ln>
                          <a:solidFill>
                            <a:schemeClr val="tx1"/>
                          </a:solidFill>
                          <a:effectLst/>
                          <a:latin typeface="+mn-lt"/>
                          <a:ea typeface="黑体" pitchFamily="2" charset="-122"/>
                        </a:rPr>
                        <a:t>(V</a:t>
                      </a:r>
                      <a:r>
                        <a:rPr kumimoji="0" lang="en-US" altLang="zh-CN" sz="2400" b="0" i="0" u="none" strike="noStrike" cap="none" normalizeH="0" baseline="-25000" dirty="0" smtClean="0">
                          <a:ln>
                            <a:noFill/>
                          </a:ln>
                          <a:solidFill>
                            <a:schemeClr val="tx1"/>
                          </a:solidFill>
                          <a:effectLst/>
                          <a:latin typeface="+mn-lt"/>
                          <a:ea typeface="黑体" pitchFamily="2" charset="-122"/>
                        </a:rPr>
                        <a:t>I</a:t>
                      </a:r>
                      <a:r>
                        <a:rPr kumimoji="0" lang="en-US" altLang="zh-CN" sz="2400" b="0" i="0" u="none" strike="noStrike" cap="none" normalizeH="0" baseline="0" dirty="0" smtClean="0">
                          <a:ln>
                            <a:noFill/>
                          </a:ln>
                          <a:solidFill>
                            <a:schemeClr val="tx1"/>
                          </a:solidFill>
                          <a:effectLst/>
                          <a:latin typeface="+mn-lt"/>
                          <a:ea typeface="黑体" pitchFamily="2" charset="-122"/>
                        </a:rPr>
                        <a:t>)</a:t>
                      </a:r>
                    </a:p>
                  </a:txBody>
                  <a:tcPr marL="81277" marR="81277"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39">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Genotype by environment interaction (GE)</a:t>
                      </a:r>
                    </a:p>
                  </a:txBody>
                  <a:tcPr marL="81277" marR="81277"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Genotype by environment </a:t>
                      </a:r>
                      <a:r>
                        <a:rPr lang="en-US" altLang="zh-CN" sz="2400" b="0" dirty="0" smtClean="0">
                          <a:latin typeface="+mn-lt"/>
                          <a:ea typeface="黑体" pitchFamily="2" charset="-122"/>
                        </a:rPr>
                        <a:t>variance </a:t>
                      </a:r>
                      <a:r>
                        <a:rPr kumimoji="0" lang="en-US" altLang="zh-CN" sz="2400" b="0" i="0" u="none" strike="noStrike" cap="none" normalizeH="0" baseline="0" dirty="0" smtClean="0">
                          <a:ln>
                            <a:noFill/>
                          </a:ln>
                          <a:solidFill>
                            <a:schemeClr val="tx1"/>
                          </a:solidFill>
                          <a:effectLst/>
                          <a:latin typeface="+mn-lt"/>
                          <a:ea typeface="黑体" pitchFamily="2" charset="-122"/>
                        </a:rPr>
                        <a:t>(V</a:t>
                      </a:r>
                      <a:r>
                        <a:rPr kumimoji="0" lang="en-US" altLang="zh-CN" sz="2400" b="0" i="0" u="none" strike="noStrike" cap="none" normalizeH="0" baseline="-25000" dirty="0" smtClean="0">
                          <a:ln>
                            <a:noFill/>
                          </a:ln>
                          <a:solidFill>
                            <a:schemeClr val="tx1"/>
                          </a:solidFill>
                          <a:effectLst/>
                          <a:latin typeface="+mn-lt"/>
                          <a:ea typeface="黑体" pitchFamily="2" charset="-122"/>
                        </a:rPr>
                        <a:t>GE</a:t>
                      </a:r>
                      <a:r>
                        <a:rPr kumimoji="0" lang="en-US" altLang="zh-CN" sz="2400" b="0" i="0" u="none" strike="noStrike" cap="none" normalizeH="0" baseline="0" dirty="0" smtClean="0">
                          <a:ln>
                            <a:noFill/>
                          </a:ln>
                          <a:solidFill>
                            <a:schemeClr val="tx1"/>
                          </a:solidFill>
                          <a:effectLst/>
                          <a:latin typeface="+mn-lt"/>
                          <a:ea typeface="黑体" pitchFamily="2" charset="-122"/>
                        </a:rPr>
                        <a:t>)</a:t>
                      </a:r>
                      <a:endParaRPr kumimoji="0" lang="zh-CN" altLang="en-US" sz="2400" b="0" i="0" u="none" strike="noStrike" cap="none" normalizeH="0" baseline="0" dirty="0" smtClean="0">
                        <a:ln>
                          <a:noFill/>
                        </a:ln>
                        <a:solidFill>
                          <a:schemeClr val="tx1"/>
                        </a:solidFill>
                        <a:effectLst/>
                        <a:latin typeface="+mn-lt"/>
                        <a:ea typeface="黑体" pitchFamily="2" charset="-122"/>
                      </a:endParaRPr>
                    </a:p>
                  </a:txBody>
                  <a:tcPr marL="81277" marR="81277"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7">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Random error</a:t>
                      </a:r>
                      <a:r>
                        <a:rPr kumimoji="0" lang="zh-CN" altLang="en-US" sz="2400" b="0" i="0" u="none" strike="noStrike" cap="none" normalizeH="0" baseline="0" dirty="0" smtClean="0">
                          <a:ln>
                            <a:noFill/>
                          </a:ln>
                          <a:solidFill>
                            <a:schemeClr val="tx1"/>
                          </a:solidFill>
                          <a:effectLst/>
                          <a:latin typeface="+mn-lt"/>
                          <a:ea typeface="黑体" pitchFamily="2" charset="-122"/>
                        </a:rPr>
                        <a:t> </a:t>
                      </a:r>
                      <a:r>
                        <a:rPr kumimoji="0" lang="en-US" altLang="zh-CN" sz="2400" b="0" i="0" u="none" strike="noStrike" cap="none" normalizeH="0" baseline="0" dirty="0" smtClean="0">
                          <a:ln>
                            <a:noFill/>
                          </a:ln>
                          <a:solidFill>
                            <a:schemeClr val="tx1"/>
                          </a:solidFill>
                          <a:effectLst/>
                          <a:latin typeface="+mn-lt"/>
                          <a:ea typeface="黑体" pitchFamily="2" charset="-122"/>
                        </a:rPr>
                        <a:t>(</a:t>
                      </a:r>
                      <a:r>
                        <a:rPr kumimoji="0" lang="el-GR" altLang="zh-CN" sz="2400" b="0" i="0" u="none" strike="noStrike" cap="none" normalizeH="0" baseline="0" dirty="0" smtClean="0">
                          <a:ln>
                            <a:noFill/>
                          </a:ln>
                          <a:solidFill>
                            <a:schemeClr val="tx1"/>
                          </a:solidFill>
                          <a:effectLst/>
                          <a:latin typeface="+mn-lt"/>
                          <a:ea typeface="黑体" pitchFamily="2" charset="-122"/>
                          <a:cs typeface="Arial" charset="0"/>
                        </a:rPr>
                        <a:t>ε</a:t>
                      </a:r>
                      <a:r>
                        <a:rPr kumimoji="0" lang="en-US" altLang="zh-CN" sz="2400" b="0" i="0" u="none" strike="noStrike" cap="none" normalizeH="0" baseline="0" dirty="0" smtClean="0">
                          <a:ln>
                            <a:noFill/>
                          </a:ln>
                          <a:solidFill>
                            <a:schemeClr val="tx1"/>
                          </a:solidFill>
                          <a:effectLst/>
                          <a:latin typeface="+mn-lt"/>
                          <a:ea typeface="黑体" pitchFamily="2" charset="-122"/>
                        </a:rPr>
                        <a:t>)</a:t>
                      </a:r>
                    </a:p>
                  </a:txBody>
                  <a:tcPr marL="81277" marR="81277"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mn-lt"/>
                          <a:ea typeface="黑体" pitchFamily="2" charset="-122"/>
                        </a:rPr>
                        <a:t>Random error variance (V</a:t>
                      </a:r>
                      <a:r>
                        <a:rPr kumimoji="0" lang="el-GR" altLang="zh-CN" sz="2400" b="0" i="0" u="none" strike="noStrike" cap="none" normalizeH="0" baseline="-25000" dirty="0" smtClean="0">
                          <a:ln>
                            <a:noFill/>
                          </a:ln>
                          <a:solidFill>
                            <a:schemeClr val="tx1"/>
                          </a:solidFill>
                          <a:effectLst/>
                          <a:latin typeface="+mn-lt"/>
                          <a:ea typeface="黑体" pitchFamily="2" charset="-122"/>
                          <a:cs typeface="Arial" charset="0"/>
                        </a:rPr>
                        <a:t>ε</a:t>
                      </a:r>
                      <a:r>
                        <a:rPr kumimoji="0" lang="en-US" altLang="zh-CN" sz="2400" b="0" i="0" u="none" strike="noStrike" cap="none" normalizeH="0" baseline="0" dirty="0" smtClean="0">
                          <a:ln>
                            <a:noFill/>
                          </a:ln>
                          <a:solidFill>
                            <a:schemeClr val="tx1"/>
                          </a:solidFill>
                          <a:effectLst/>
                          <a:latin typeface="+mn-lt"/>
                          <a:ea typeface="黑体" pitchFamily="2" charset="-122"/>
                        </a:rPr>
                        <a:t>)</a:t>
                      </a:r>
                      <a:endParaRPr kumimoji="0" lang="zh-CN" altLang="en-US" sz="2400" b="0" i="0" u="none" strike="noStrike" cap="none" normalizeH="0" baseline="0" dirty="0" smtClean="0">
                        <a:ln>
                          <a:noFill/>
                        </a:ln>
                        <a:solidFill>
                          <a:schemeClr val="tx1"/>
                        </a:solidFill>
                        <a:effectLst/>
                        <a:latin typeface="+mn-lt"/>
                        <a:ea typeface="黑体" pitchFamily="2" charset="-122"/>
                      </a:endParaRPr>
                    </a:p>
                  </a:txBody>
                  <a:tcPr marL="81277" marR="81277"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592" name="Object 6"/>
          <p:cNvGraphicFramePr>
            <a:graphicFrameLocks noChangeAspect="1"/>
          </p:cNvGraphicFramePr>
          <p:nvPr/>
        </p:nvGraphicFramePr>
        <p:xfrm>
          <a:off x="971550" y="5516563"/>
          <a:ext cx="4289425" cy="576262"/>
        </p:xfrm>
        <a:graphic>
          <a:graphicData uri="http://schemas.openxmlformats.org/presentationml/2006/ole">
            <mc:AlternateContent xmlns:mc="http://schemas.openxmlformats.org/markup-compatibility/2006">
              <mc:Choice xmlns:v="urn:schemas-microsoft-com:vml" Requires="v">
                <p:oleObj spid="_x0000_s27702" name="公式" r:id="rId4" imgW="1409700" imgH="228600" progId="Equation.3">
                  <p:embed/>
                </p:oleObj>
              </mc:Choice>
              <mc:Fallback>
                <p:oleObj name="公式" r:id="rId4" imgW="14097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5516563"/>
                        <a:ext cx="4289425" cy="57626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93" name="Object 6"/>
          <p:cNvGraphicFramePr>
            <a:graphicFrameLocks noChangeAspect="1"/>
          </p:cNvGraphicFramePr>
          <p:nvPr/>
        </p:nvGraphicFramePr>
        <p:xfrm>
          <a:off x="971550" y="6165850"/>
          <a:ext cx="7535863" cy="576263"/>
        </p:xfrm>
        <a:graphic>
          <a:graphicData uri="http://schemas.openxmlformats.org/presentationml/2006/ole">
            <mc:AlternateContent xmlns:mc="http://schemas.openxmlformats.org/markup-compatibility/2006">
              <mc:Choice xmlns:v="urn:schemas-microsoft-com:vml" Requires="v">
                <p:oleObj spid="_x0000_s27703" name="公式" r:id="rId6" imgW="2476500" imgH="228600" progId="Equation.3">
                  <p:embed/>
                </p:oleObj>
              </mc:Choice>
              <mc:Fallback>
                <p:oleObj name="公式" r:id="rId6" imgW="24765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6165850"/>
                        <a:ext cx="7535863" cy="5762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313691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188913"/>
            <a:ext cx="8856663" cy="993775"/>
          </a:xfrm>
        </p:spPr>
        <p:txBody>
          <a:bodyPr rtlCol="0">
            <a:normAutofit fontScale="90000"/>
          </a:bodyPr>
          <a:lstStyle/>
          <a:p>
            <a:pPr eaLnBrk="1" fontAlgn="auto" hangingPunct="1">
              <a:spcAft>
                <a:spcPts val="0"/>
              </a:spcAft>
              <a:defRPr/>
            </a:pPr>
            <a:r>
              <a:rPr lang="en-US" altLang="zh-CN" b="1" dirty="0" smtClean="0"/>
              <a:t>Estimation of Heritability in animals</a:t>
            </a:r>
            <a:r>
              <a:rPr lang="en-US" altLang="zh-CN" dirty="0" smtClean="0"/>
              <a:t/>
            </a:r>
            <a:br>
              <a:rPr lang="en-US" altLang="zh-CN" dirty="0" smtClean="0"/>
            </a:br>
            <a:r>
              <a:rPr lang="en-US" altLang="zh-CN" sz="2700" dirty="0" smtClean="0"/>
              <a:t>(Falconer and Mackay “Introduction to Quantitative Genetics”, p162)</a:t>
            </a:r>
            <a:endParaRPr lang="zh-CN" altLang="en-US" sz="2700" dirty="0"/>
          </a:p>
        </p:txBody>
      </p:sp>
      <p:graphicFrame>
        <p:nvGraphicFramePr>
          <p:cNvPr id="4" name="表格 3"/>
          <p:cNvGraphicFramePr>
            <a:graphicFrameLocks noGrp="1"/>
          </p:cNvGraphicFramePr>
          <p:nvPr/>
        </p:nvGraphicFramePr>
        <p:xfrm>
          <a:off x="144463" y="1196975"/>
          <a:ext cx="8891588" cy="5577532"/>
        </p:xfrm>
        <a:graphic>
          <a:graphicData uri="http://schemas.openxmlformats.org/drawingml/2006/table">
            <a:tbl>
              <a:tblPr firstRow="1" bandRow="1">
                <a:tableStyleId>{5C22544A-7EE6-4342-B048-85BDC9FD1C3A}</a:tableStyleId>
              </a:tblPr>
              <a:tblGrid>
                <a:gridCol w="1039613"/>
                <a:gridCol w="2235912"/>
                <a:gridCol w="783407"/>
                <a:gridCol w="1658951"/>
                <a:gridCol w="2309695"/>
                <a:gridCol w="864010"/>
              </a:tblGrid>
              <a:tr h="396169">
                <a:tc>
                  <a:txBody>
                    <a:bodyPr/>
                    <a:lstStyle/>
                    <a:p>
                      <a:r>
                        <a:rPr lang="en-US" altLang="zh-CN" sz="2000" dirty="0" smtClean="0"/>
                        <a:t>Species</a:t>
                      </a:r>
                      <a:endParaRPr lang="zh-CN" altLang="en-US" sz="2000" dirty="0"/>
                    </a:p>
                  </a:txBody>
                  <a:tcPr marL="91431" marR="91431" marT="45706" marB="45706"/>
                </a:tc>
                <a:tc>
                  <a:txBody>
                    <a:bodyPr/>
                    <a:lstStyle/>
                    <a:p>
                      <a:r>
                        <a:rPr lang="en-US" altLang="zh-CN" sz="2000" i="0" dirty="0" smtClean="0"/>
                        <a:t>Trait</a:t>
                      </a:r>
                      <a:endParaRPr lang="zh-CN" altLang="en-US" sz="2000" i="0" dirty="0"/>
                    </a:p>
                  </a:txBody>
                  <a:tcPr marL="91431" marR="91431"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i="1" dirty="0" smtClean="0"/>
                        <a:t>h</a:t>
                      </a:r>
                      <a:r>
                        <a:rPr lang="en-US" altLang="zh-CN" sz="2000" baseline="30000" dirty="0" smtClean="0"/>
                        <a:t>2</a:t>
                      </a:r>
                      <a:r>
                        <a:rPr lang="en-US" altLang="zh-CN" sz="2000" dirty="0" smtClean="0"/>
                        <a:t> (%) </a:t>
                      </a:r>
                      <a:endParaRPr lang="zh-CN" altLang="en-US" sz="2000" dirty="0" smtClean="0"/>
                    </a:p>
                  </a:txBody>
                  <a:tcPr marL="91431" marR="91431" marT="45706" marB="45706"/>
                </a:tc>
                <a:tc>
                  <a:txBody>
                    <a:bodyPr/>
                    <a:lstStyle/>
                    <a:p>
                      <a:r>
                        <a:rPr lang="en-US" altLang="zh-CN" sz="2000" dirty="0" smtClean="0"/>
                        <a:t>Species</a:t>
                      </a:r>
                      <a:endParaRPr lang="zh-CN" altLang="en-US" sz="2000" dirty="0"/>
                    </a:p>
                  </a:txBody>
                  <a:tcPr marL="91431" marR="91431" marT="45706" marB="45706"/>
                </a:tc>
                <a:tc>
                  <a:txBody>
                    <a:bodyPr/>
                    <a:lstStyle/>
                    <a:p>
                      <a:r>
                        <a:rPr lang="en-US" altLang="zh-CN" sz="2000" i="0" dirty="0" smtClean="0"/>
                        <a:t>Trait</a:t>
                      </a:r>
                      <a:endParaRPr lang="zh-CN" altLang="en-US" sz="2000" i="0" dirty="0"/>
                    </a:p>
                  </a:txBody>
                  <a:tcPr marL="91431" marR="91431"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i="1" dirty="0" smtClean="0"/>
                        <a:t>h</a:t>
                      </a:r>
                      <a:r>
                        <a:rPr lang="en-US" altLang="zh-CN" sz="2000" baseline="30000" dirty="0" smtClean="0"/>
                        <a:t>2</a:t>
                      </a:r>
                      <a:r>
                        <a:rPr lang="en-US" altLang="zh-CN" sz="2000" dirty="0" smtClean="0"/>
                        <a:t> (%) </a:t>
                      </a:r>
                      <a:endParaRPr lang="zh-CN" altLang="en-US" sz="2000" dirty="0" smtClean="0"/>
                    </a:p>
                  </a:txBody>
                  <a:tcPr marL="91431" marR="91431" marT="45706" marB="45706"/>
                </a:tc>
              </a:tr>
              <a:tr h="700926">
                <a:tc>
                  <a:txBody>
                    <a:bodyPr/>
                    <a:lstStyle/>
                    <a:p>
                      <a:r>
                        <a:rPr lang="en-US" altLang="zh-CN" sz="2000" b="1" dirty="0" smtClean="0"/>
                        <a:t>Man</a:t>
                      </a:r>
                      <a:endParaRPr lang="zh-CN" altLang="en-US" sz="2000" b="1" dirty="0"/>
                    </a:p>
                  </a:txBody>
                  <a:tcPr marL="91431" marR="91431" marT="45706" marB="45706"/>
                </a:tc>
                <a:tc>
                  <a:txBody>
                    <a:bodyPr/>
                    <a:lstStyle/>
                    <a:p>
                      <a:r>
                        <a:rPr lang="en-US" altLang="zh-CN" sz="2000" dirty="0" smtClean="0"/>
                        <a:t>Stature</a:t>
                      </a:r>
                      <a:endParaRPr lang="zh-CN" altLang="en-US" sz="2000" dirty="0"/>
                    </a:p>
                  </a:txBody>
                  <a:tcPr marL="91431" marR="91431" marT="45706" marB="45706"/>
                </a:tc>
                <a:tc>
                  <a:txBody>
                    <a:bodyPr/>
                    <a:lstStyle/>
                    <a:p>
                      <a:r>
                        <a:rPr lang="en-US" altLang="zh-CN" sz="2000" dirty="0" smtClean="0"/>
                        <a:t>65</a:t>
                      </a:r>
                      <a:endParaRPr lang="zh-CN" altLang="en-US" sz="2000" dirty="0"/>
                    </a:p>
                  </a:txBody>
                  <a:tcPr marL="91431" marR="91431" marT="45706" marB="45706"/>
                </a:tc>
                <a:tc>
                  <a:txBody>
                    <a:bodyPr/>
                    <a:lstStyle/>
                    <a:p>
                      <a:r>
                        <a:rPr lang="en-US" altLang="zh-CN" sz="2000" b="1" dirty="0" smtClean="0"/>
                        <a:t>Poultry </a:t>
                      </a:r>
                      <a:endParaRPr lang="zh-CN" altLang="en-US" sz="2000" b="1" dirty="0"/>
                    </a:p>
                  </a:txBody>
                  <a:tcPr marL="91431" marR="91431" marT="45706" marB="45706"/>
                </a:tc>
                <a:tc>
                  <a:txBody>
                    <a:bodyPr/>
                    <a:lstStyle/>
                    <a:p>
                      <a:r>
                        <a:rPr lang="en-US" altLang="zh-CN" sz="2000" dirty="0" smtClean="0"/>
                        <a:t>Body weight</a:t>
                      </a:r>
                      <a:r>
                        <a:rPr lang="en-US" altLang="zh-CN" sz="2000" baseline="0" dirty="0" smtClean="0"/>
                        <a:t> at 32 wks</a:t>
                      </a:r>
                      <a:endParaRPr lang="zh-CN" altLang="en-US" sz="2000" dirty="0"/>
                    </a:p>
                  </a:txBody>
                  <a:tcPr marL="91431" marR="91431" marT="45706" marB="45706"/>
                </a:tc>
                <a:tc>
                  <a:txBody>
                    <a:bodyPr/>
                    <a:lstStyle/>
                    <a:p>
                      <a:r>
                        <a:rPr lang="en-US" altLang="zh-CN" sz="2000" dirty="0" smtClean="0"/>
                        <a:t>55</a:t>
                      </a:r>
                      <a:endParaRPr lang="zh-CN" altLang="en-US" sz="2000" dirty="0"/>
                    </a:p>
                  </a:txBody>
                  <a:tcPr marL="91431" marR="91431" marT="45706" marB="45706"/>
                </a:tc>
              </a:tr>
              <a:tr h="700926">
                <a:tc>
                  <a:txBody>
                    <a:bodyPr/>
                    <a:lstStyle/>
                    <a:p>
                      <a:endParaRPr lang="zh-CN" altLang="en-US" sz="2000" b="1" dirty="0"/>
                    </a:p>
                  </a:txBody>
                  <a:tcPr marL="91431" marR="91431" marT="45706" marB="45706"/>
                </a:tc>
                <a:tc>
                  <a:txBody>
                    <a:bodyPr/>
                    <a:lstStyle/>
                    <a:p>
                      <a:r>
                        <a:rPr lang="en-US" altLang="zh-CN" sz="1800" dirty="0" smtClean="0"/>
                        <a:t>Serum </a:t>
                      </a:r>
                      <a:r>
                        <a:rPr lang="en-US" altLang="zh-CN" sz="1800" dirty="0" err="1" smtClean="0"/>
                        <a:t>immuno</a:t>
                      </a:r>
                      <a:r>
                        <a:rPr lang="en-US" altLang="zh-CN" sz="1800" dirty="0" smtClean="0"/>
                        <a:t>-globulin (</a:t>
                      </a:r>
                      <a:r>
                        <a:rPr lang="en-US" altLang="zh-CN" sz="1800" dirty="0" err="1" smtClean="0"/>
                        <a:t>IgG</a:t>
                      </a:r>
                      <a:r>
                        <a:rPr lang="en-US" altLang="zh-CN" sz="1800" dirty="0" smtClean="0"/>
                        <a:t>) level </a:t>
                      </a:r>
                      <a:endParaRPr lang="zh-CN" altLang="en-US" sz="1800" dirty="0"/>
                    </a:p>
                  </a:txBody>
                  <a:tcPr marL="91431" marR="91431" marT="45706" marB="45706"/>
                </a:tc>
                <a:tc>
                  <a:txBody>
                    <a:bodyPr/>
                    <a:lstStyle/>
                    <a:p>
                      <a:r>
                        <a:rPr lang="en-US" altLang="zh-CN" sz="2000" dirty="0" smtClean="0"/>
                        <a:t>45</a:t>
                      </a:r>
                      <a:endParaRPr lang="zh-CN" altLang="en-US" sz="2000" dirty="0"/>
                    </a:p>
                  </a:txBody>
                  <a:tcPr marL="91431" marR="91431" marT="45706" marB="45706"/>
                </a:tc>
                <a:tc>
                  <a:txBody>
                    <a:bodyPr/>
                    <a:lstStyle/>
                    <a:p>
                      <a:endParaRPr lang="zh-CN" altLang="en-US" sz="2000" b="1" dirty="0"/>
                    </a:p>
                  </a:txBody>
                  <a:tcPr marL="91431" marR="91431"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Egg weight</a:t>
                      </a:r>
                      <a:r>
                        <a:rPr lang="en-US" altLang="zh-CN" sz="2000" baseline="0" dirty="0" smtClean="0"/>
                        <a:t> at 32 wks</a:t>
                      </a:r>
                      <a:endParaRPr lang="zh-CN" altLang="en-US" sz="2000" dirty="0" smtClean="0"/>
                    </a:p>
                  </a:txBody>
                  <a:tcPr marL="91431" marR="91431" marT="45706" marB="45706"/>
                </a:tc>
                <a:tc>
                  <a:txBody>
                    <a:bodyPr/>
                    <a:lstStyle/>
                    <a:p>
                      <a:r>
                        <a:rPr lang="en-US" altLang="zh-CN" sz="2000" dirty="0" smtClean="0"/>
                        <a:t>50</a:t>
                      </a:r>
                      <a:endParaRPr lang="zh-CN" altLang="en-US" sz="2000" dirty="0"/>
                    </a:p>
                  </a:txBody>
                  <a:tcPr marL="91431" marR="91431" marT="45706" marB="45706"/>
                </a:tc>
              </a:tr>
              <a:tr h="700926">
                <a:tc>
                  <a:txBody>
                    <a:bodyPr/>
                    <a:lstStyle/>
                    <a:p>
                      <a:r>
                        <a:rPr lang="en-US" altLang="zh-CN" sz="2000" b="1" dirty="0" smtClean="0"/>
                        <a:t>Cattle </a:t>
                      </a:r>
                      <a:endParaRPr lang="zh-CN" altLang="en-US" sz="2000" b="1" dirty="0"/>
                    </a:p>
                  </a:txBody>
                  <a:tcPr marL="91431" marR="91431" marT="45706" marB="45706"/>
                </a:tc>
                <a:tc>
                  <a:txBody>
                    <a:bodyPr/>
                    <a:lstStyle/>
                    <a:p>
                      <a:r>
                        <a:rPr lang="en-US" altLang="zh-CN" sz="2000" dirty="0" smtClean="0"/>
                        <a:t>Body weight (adult) </a:t>
                      </a:r>
                      <a:endParaRPr lang="zh-CN" altLang="en-US" sz="2000" dirty="0"/>
                    </a:p>
                  </a:txBody>
                  <a:tcPr marL="91431" marR="91431" marT="45706" marB="45706"/>
                </a:tc>
                <a:tc>
                  <a:txBody>
                    <a:bodyPr/>
                    <a:lstStyle/>
                    <a:p>
                      <a:r>
                        <a:rPr lang="en-US" altLang="zh-CN" sz="2000" dirty="0" smtClean="0"/>
                        <a:t>65</a:t>
                      </a:r>
                      <a:endParaRPr lang="zh-CN" altLang="en-US" sz="2000" dirty="0"/>
                    </a:p>
                  </a:txBody>
                  <a:tcPr marL="91431" marR="91431" marT="45706" marB="45706"/>
                </a:tc>
                <a:tc>
                  <a:txBody>
                    <a:bodyPr/>
                    <a:lstStyle/>
                    <a:p>
                      <a:endParaRPr lang="zh-CN" altLang="en-US" sz="2000" b="1" dirty="0"/>
                    </a:p>
                  </a:txBody>
                  <a:tcPr marL="91431" marR="91431"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Egg production to 72</a:t>
                      </a:r>
                      <a:r>
                        <a:rPr lang="en-US" altLang="zh-CN" sz="2000" baseline="0" dirty="0" smtClean="0"/>
                        <a:t> wks</a:t>
                      </a:r>
                      <a:endParaRPr lang="zh-CN" altLang="en-US" sz="2000" dirty="0" smtClean="0"/>
                    </a:p>
                  </a:txBody>
                  <a:tcPr marL="91431" marR="91431" marT="45706" marB="45706"/>
                </a:tc>
                <a:tc>
                  <a:txBody>
                    <a:bodyPr/>
                    <a:lstStyle/>
                    <a:p>
                      <a:r>
                        <a:rPr lang="en-US" altLang="zh-CN" sz="2000" dirty="0" smtClean="0"/>
                        <a:t>10</a:t>
                      </a:r>
                      <a:endParaRPr lang="zh-CN" altLang="en-US" sz="2000" dirty="0"/>
                    </a:p>
                  </a:txBody>
                  <a:tcPr marL="91431" marR="91431" marT="45706" marB="45706"/>
                </a:tc>
              </a:tr>
              <a:tr h="396169">
                <a:tc>
                  <a:txBody>
                    <a:bodyPr/>
                    <a:lstStyle/>
                    <a:p>
                      <a:endParaRPr lang="zh-CN" altLang="en-US" sz="2000" b="1"/>
                    </a:p>
                  </a:txBody>
                  <a:tcPr marL="91431" marR="91431" marT="45706" marB="45706"/>
                </a:tc>
                <a:tc>
                  <a:txBody>
                    <a:bodyPr/>
                    <a:lstStyle/>
                    <a:p>
                      <a:r>
                        <a:rPr lang="en-US" altLang="zh-CN" sz="2000" dirty="0" smtClean="0"/>
                        <a:t>Butterfat (%) </a:t>
                      </a:r>
                      <a:endParaRPr lang="zh-CN" altLang="en-US" sz="2000" dirty="0"/>
                    </a:p>
                  </a:txBody>
                  <a:tcPr marL="91431" marR="91431" marT="45706" marB="45706"/>
                </a:tc>
                <a:tc>
                  <a:txBody>
                    <a:bodyPr/>
                    <a:lstStyle/>
                    <a:p>
                      <a:r>
                        <a:rPr lang="en-US" altLang="zh-CN" sz="2000" dirty="0" smtClean="0"/>
                        <a:t>40</a:t>
                      </a:r>
                      <a:endParaRPr lang="zh-CN" altLang="en-US" sz="2000" dirty="0"/>
                    </a:p>
                  </a:txBody>
                  <a:tcPr marL="91431" marR="91431" marT="45706" marB="45706"/>
                </a:tc>
                <a:tc>
                  <a:txBody>
                    <a:bodyPr/>
                    <a:lstStyle/>
                    <a:p>
                      <a:r>
                        <a:rPr lang="en-US" altLang="zh-CN" sz="2000" b="1" dirty="0" smtClean="0"/>
                        <a:t>Mice </a:t>
                      </a:r>
                      <a:endParaRPr lang="zh-CN" altLang="en-US" sz="2000" b="1" dirty="0"/>
                    </a:p>
                  </a:txBody>
                  <a:tcPr marL="91431" marR="91431" marT="45706" marB="45706"/>
                </a:tc>
                <a:tc>
                  <a:txBody>
                    <a:bodyPr/>
                    <a:lstStyle/>
                    <a:p>
                      <a:r>
                        <a:rPr lang="en-US" altLang="zh-CN" sz="2000" dirty="0" smtClean="0"/>
                        <a:t>Tail length at 6 wks </a:t>
                      </a:r>
                      <a:endParaRPr lang="zh-CN" altLang="en-US" sz="2000" dirty="0"/>
                    </a:p>
                  </a:txBody>
                  <a:tcPr marL="91431" marR="91431" marT="45706" marB="45706"/>
                </a:tc>
                <a:tc>
                  <a:txBody>
                    <a:bodyPr/>
                    <a:lstStyle/>
                    <a:p>
                      <a:r>
                        <a:rPr lang="en-US" altLang="zh-CN" sz="2000" dirty="0" smtClean="0"/>
                        <a:t>40</a:t>
                      </a:r>
                      <a:endParaRPr lang="zh-CN" altLang="en-US" sz="2000" dirty="0"/>
                    </a:p>
                  </a:txBody>
                  <a:tcPr marL="91431" marR="91431" marT="45706" marB="45706"/>
                </a:tc>
              </a:tr>
              <a:tr h="396169">
                <a:tc>
                  <a:txBody>
                    <a:bodyPr/>
                    <a:lstStyle/>
                    <a:p>
                      <a:endParaRPr lang="zh-CN" altLang="en-US" sz="2000" b="1" dirty="0"/>
                    </a:p>
                  </a:txBody>
                  <a:tcPr marL="91431" marR="91431" marT="45706" marB="45706"/>
                </a:tc>
                <a:tc>
                  <a:txBody>
                    <a:bodyPr/>
                    <a:lstStyle/>
                    <a:p>
                      <a:r>
                        <a:rPr lang="en-US" altLang="zh-CN" sz="2000" dirty="0" smtClean="0"/>
                        <a:t>Milk yield</a:t>
                      </a:r>
                      <a:endParaRPr lang="zh-CN" altLang="en-US" sz="2000" dirty="0"/>
                    </a:p>
                  </a:txBody>
                  <a:tcPr marL="91431" marR="91431" marT="45706" marB="45706"/>
                </a:tc>
                <a:tc>
                  <a:txBody>
                    <a:bodyPr/>
                    <a:lstStyle/>
                    <a:p>
                      <a:r>
                        <a:rPr lang="en-US" altLang="zh-CN" sz="2000" dirty="0" smtClean="0"/>
                        <a:t>35</a:t>
                      </a:r>
                      <a:endParaRPr lang="zh-CN" altLang="en-US" sz="2000" dirty="0"/>
                    </a:p>
                  </a:txBody>
                  <a:tcPr marL="91431" marR="91431" marT="45706" marB="45706"/>
                </a:tc>
                <a:tc>
                  <a:txBody>
                    <a:bodyPr/>
                    <a:lstStyle/>
                    <a:p>
                      <a:endParaRPr lang="zh-CN" altLang="en-US" sz="2000" b="1" dirty="0"/>
                    </a:p>
                  </a:txBody>
                  <a:tcPr marL="91431" marR="91431" marT="45706" marB="45706"/>
                </a:tc>
                <a:tc>
                  <a:txBody>
                    <a:bodyPr/>
                    <a:lstStyle/>
                    <a:p>
                      <a:r>
                        <a:rPr lang="en-US" altLang="zh-CN" sz="1800" dirty="0" smtClean="0"/>
                        <a:t>Body weight at 6 wks </a:t>
                      </a:r>
                      <a:endParaRPr lang="zh-CN" altLang="en-US" sz="1800" dirty="0"/>
                    </a:p>
                  </a:txBody>
                  <a:tcPr marL="91431" marR="91431" marT="45706" marB="45706"/>
                </a:tc>
                <a:tc>
                  <a:txBody>
                    <a:bodyPr/>
                    <a:lstStyle/>
                    <a:p>
                      <a:r>
                        <a:rPr lang="en-US" altLang="zh-CN" sz="2000" dirty="0" smtClean="0"/>
                        <a:t>35</a:t>
                      </a:r>
                      <a:endParaRPr lang="zh-CN" altLang="en-US" sz="2000" dirty="0"/>
                    </a:p>
                  </a:txBody>
                  <a:tcPr marL="91431" marR="91431" marT="45706" marB="45706"/>
                </a:tc>
              </a:tr>
              <a:tr h="396169">
                <a:tc>
                  <a:txBody>
                    <a:bodyPr/>
                    <a:lstStyle/>
                    <a:p>
                      <a:r>
                        <a:rPr lang="en-US" altLang="zh-CN" sz="2000" b="1" dirty="0" smtClean="0"/>
                        <a:t>Pigs </a:t>
                      </a:r>
                      <a:endParaRPr lang="zh-CN" altLang="en-US" sz="2000" b="1" dirty="0"/>
                    </a:p>
                  </a:txBody>
                  <a:tcPr marL="91431" marR="91431" marT="45706" marB="45706"/>
                </a:tc>
                <a:tc>
                  <a:txBody>
                    <a:bodyPr/>
                    <a:lstStyle/>
                    <a:p>
                      <a:r>
                        <a:rPr lang="en-US" altLang="zh-CN" sz="2000" dirty="0" smtClean="0"/>
                        <a:t>Back-fat thickness</a:t>
                      </a:r>
                      <a:endParaRPr lang="zh-CN" altLang="en-US" sz="2000" dirty="0"/>
                    </a:p>
                  </a:txBody>
                  <a:tcPr marL="91431" marR="91431" marT="45706" marB="45706"/>
                </a:tc>
                <a:tc>
                  <a:txBody>
                    <a:bodyPr/>
                    <a:lstStyle/>
                    <a:p>
                      <a:r>
                        <a:rPr lang="en-US" altLang="zh-CN" sz="2000" dirty="0" smtClean="0"/>
                        <a:t>70</a:t>
                      </a:r>
                      <a:endParaRPr lang="zh-CN" altLang="en-US" sz="2000" dirty="0"/>
                    </a:p>
                  </a:txBody>
                  <a:tcPr marL="91431" marR="91431" marT="45706" marB="45706"/>
                </a:tc>
                <a:tc>
                  <a:txBody>
                    <a:bodyPr/>
                    <a:lstStyle/>
                    <a:p>
                      <a:endParaRPr lang="zh-CN" altLang="en-US" sz="2000" b="1" dirty="0"/>
                    </a:p>
                  </a:txBody>
                  <a:tcPr marL="91431" marR="91431" marT="45706" marB="45706"/>
                </a:tc>
                <a:tc>
                  <a:txBody>
                    <a:bodyPr/>
                    <a:lstStyle/>
                    <a:p>
                      <a:r>
                        <a:rPr lang="en-US" altLang="zh-CN" sz="2000" dirty="0" smtClean="0"/>
                        <a:t>Litter size (1</a:t>
                      </a:r>
                      <a:r>
                        <a:rPr lang="en-US" altLang="zh-CN" sz="2000" baseline="30000" dirty="0" smtClean="0"/>
                        <a:t>st</a:t>
                      </a:r>
                      <a:r>
                        <a:rPr lang="en-US" altLang="zh-CN" sz="2000" dirty="0" smtClean="0"/>
                        <a:t> litters) </a:t>
                      </a:r>
                      <a:endParaRPr lang="zh-CN" altLang="en-US" sz="2000" dirty="0"/>
                    </a:p>
                  </a:txBody>
                  <a:tcPr marL="91431" marR="91431" marT="45706" marB="45706"/>
                </a:tc>
                <a:tc>
                  <a:txBody>
                    <a:bodyPr/>
                    <a:lstStyle/>
                    <a:p>
                      <a:r>
                        <a:rPr lang="en-US" altLang="zh-CN" sz="2000" dirty="0" smtClean="0"/>
                        <a:t>20</a:t>
                      </a:r>
                      <a:endParaRPr lang="zh-CN" altLang="en-US" sz="2000" dirty="0"/>
                    </a:p>
                  </a:txBody>
                  <a:tcPr marL="91431" marR="91431" marT="45706" marB="45706"/>
                </a:tc>
              </a:tr>
              <a:tr h="700926">
                <a:tc>
                  <a:txBody>
                    <a:bodyPr/>
                    <a:lstStyle/>
                    <a:p>
                      <a:endParaRPr lang="zh-CN" altLang="en-US" sz="2000" b="1" dirty="0"/>
                    </a:p>
                  </a:txBody>
                  <a:tcPr marL="91431" marR="91431" marT="45706" marB="45706"/>
                </a:tc>
                <a:tc>
                  <a:txBody>
                    <a:bodyPr/>
                    <a:lstStyle/>
                    <a:p>
                      <a:r>
                        <a:rPr lang="en-US" altLang="zh-CN" sz="2000" dirty="0" smtClean="0"/>
                        <a:t>Efficiency of food conversion </a:t>
                      </a:r>
                      <a:endParaRPr lang="zh-CN" altLang="en-US" sz="2000" dirty="0"/>
                    </a:p>
                  </a:txBody>
                  <a:tcPr marL="91431" marR="91431" marT="45706" marB="45706"/>
                </a:tc>
                <a:tc>
                  <a:txBody>
                    <a:bodyPr/>
                    <a:lstStyle/>
                    <a:p>
                      <a:r>
                        <a:rPr lang="en-US" altLang="zh-CN" sz="2000" dirty="0" smtClean="0"/>
                        <a:t>50</a:t>
                      </a:r>
                      <a:endParaRPr lang="zh-CN" altLang="en-US" sz="2000" dirty="0"/>
                    </a:p>
                  </a:txBody>
                  <a:tcPr marL="91431" marR="91431" marT="45706" marB="45706"/>
                </a:tc>
                <a:tc>
                  <a:txBody>
                    <a:bodyPr/>
                    <a:lstStyle/>
                    <a:p>
                      <a:r>
                        <a:rPr lang="en-US" altLang="zh-CN" sz="2000" b="1" i="1" dirty="0" smtClean="0"/>
                        <a:t>Drosophila </a:t>
                      </a:r>
                      <a:r>
                        <a:rPr lang="en-US" altLang="zh-CN" sz="2000" b="1" i="1" dirty="0" err="1" smtClean="0"/>
                        <a:t>melanogaster</a:t>
                      </a:r>
                      <a:r>
                        <a:rPr lang="en-US" altLang="zh-CN" sz="2000" b="1" i="1" dirty="0" smtClean="0"/>
                        <a:t> </a:t>
                      </a:r>
                      <a:endParaRPr lang="zh-CN" altLang="en-US" sz="2000" b="1" i="1" dirty="0"/>
                    </a:p>
                  </a:txBody>
                  <a:tcPr marL="91431" marR="91431" marT="45706" marB="45706"/>
                </a:tc>
                <a:tc>
                  <a:txBody>
                    <a:bodyPr/>
                    <a:lstStyle/>
                    <a:p>
                      <a:r>
                        <a:rPr lang="en-US" altLang="zh-CN" sz="2000" dirty="0" smtClean="0"/>
                        <a:t>Abdominal bristle number</a:t>
                      </a:r>
                      <a:endParaRPr lang="zh-CN" altLang="en-US" sz="2000" dirty="0"/>
                    </a:p>
                  </a:txBody>
                  <a:tcPr marL="91431" marR="91431" marT="45706" marB="45706"/>
                </a:tc>
                <a:tc>
                  <a:txBody>
                    <a:bodyPr/>
                    <a:lstStyle/>
                    <a:p>
                      <a:r>
                        <a:rPr lang="en-US" altLang="zh-CN" sz="2000" dirty="0" smtClean="0"/>
                        <a:t>50</a:t>
                      </a:r>
                      <a:endParaRPr lang="zh-CN" altLang="en-US" sz="2000" dirty="0"/>
                    </a:p>
                  </a:txBody>
                  <a:tcPr marL="91431" marR="91431" marT="45706" marB="45706"/>
                </a:tc>
              </a:tr>
              <a:tr h="396169">
                <a:tc>
                  <a:txBody>
                    <a:bodyPr/>
                    <a:lstStyle/>
                    <a:p>
                      <a:endParaRPr lang="zh-CN" altLang="en-US" sz="2000" b="1" dirty="0"/>
                    </a:p>
                  </a:txBody>
                  <a:tcPr marL="91431" marR="91431" marT="45706" marB="45706"/>
                </a:tc>
                <a:tc>
                  <a:txBody>
                    <a:bodyPr/>
                    <a:lstStyle/>
                    <a:p>
                      <a:r>
                        <a:rPr lang="en-US" altLang="zh-CN" sz="2000" dirty="0" smtClean="0"/>
                        <a:t>Weight gain per day </a:t>
                      </a:r>
                      <a:endParaRPr lang="zh-CN" altLang="en-US" sz="2000" dirty="0"/>
                    </a:p>
                  </a:txBody>
                  <a:tcPr marL="91431" marR="91431" marT="45706" marB="45706"/>
                </a:tc>
                <a:tc>
                  <a:txBody>
                    <a:bodyPr/>
                    <a:lstStyle/>
                    <a:p>
                      <a:r>
                        <a:rPr lang="en-US" altLang="zh-CN" sz="2000" dirty="0" smtClean="0"/>
                        <a:t>40</a:t>
                      </a:r>
                      <a:endParaRPr lang="zh-CN" altLang="en-US" sz="2000" dirty="0"/>
                    </a:p>
                  </a:txBody>
                  <a:tcPr marL="91431" marR="91431" marT="45706" marB="45706"/>
                </a:tc>
                <a:tc>
                  <a:txBody>
                    <a:bodyPr/>
                    <a:lstStyle/>
                    <a:p>
                      <a:endParaRPr lang="zh-CN" altLang="en-US" sz="2000" b="1" dirty="0"/>
                    </a:p>
                  </a:txBody>
                  <a:tcPr marL="91431" marR="91431" marT="45706" marB="45706"/>
                </a:tc>
                <a:tc>
                  <a:txBody>
                    <a:bodyPr/>
                    <a:lstStyle/>
                    <a:p>
                      <a:r>
                        <a:rPr lang="en-US" altLang="zh-CN" sz="2000" dirty="0" smtClean="0"/>
                        <a:t>Body weight</a:t>
                      </a:r>
                      <a:endParaRPr lang="zh-CN" altLang="en-US" sz="2000" dirty="0"/>
                    </a:p>
                  </a:txBody>
                  <a:tcPr marL="91431" marR="91431" marT="45706" marB="45706"/>
                </a:tc>
                <a:tc>
                  <a:txBody>
                    <a:bodyPr/>
                    <a:lstStyle/>
                    <a:p>
                      <a:r>
                        <a:rPr lang="en-US" altLang="zh-CN" sz="2000" dirty="0" smtClean="0"/>
                        <a:t>40</a:t>
                      </a:r>
                      <a:endParaRPr lang="zh-CN" altLang="en-US" sz="2000" dirty="0"/>
                    </a:p>
                  </a:txBody>
                  <a:tcPr marL="91431" marR="91431" marT="45706" marB="45706"/>
                </a:tc>
              </a:tr>
              <a:tr h="396169">
                <a:tc>
                  <a:txBody>
                    <a:bodyPr/>
                    <a:lstStyle/>
                    <a:p>
                      <a:endParaRPr lang="zh-CN" altLang="en-US" sz="2000" b="1" dirty="0"/>
                    </a:p>
                  </a:txBody>
                  <a:tcPr marL="91431" marR="91431" marT="45706" marB="45706"/>
                </a:tc>
                <a:tc>
                  <a:txBody>
                    <a:bodyPr/>
                    <a:lstStyle/>
                    <a:p>
                      <a:r>
                        <a:rPr lang="en-US" altLang="zh-CN" sz="2000" dirty="0" smtClean="0"/>
                        <a:t>Litter size </a:t>
                      </a:r>
                      <a:endParaRPr lang="zh-CN" altLang="en-US" sz="2000" dirty="0"/>
                    </a:p>
                  </a:txBody>
                  <a:tcPr marL="91431" marR="91431" marT="45706" marB="45706"/>
                </a:tc>
                <a:tc>
                  <a:txBody>
                    <a:bodyPr/>
                    <a:lstStyle/>
                    <a:p>
                      <a:r>
                        <a:rPr lang="en-US" altLang="zh-CN" sz="2000" dirty="0" smtClean="0"/>
                        <a:t>5</a:t>
                      </a:r>
                      <a:endParaRPr lang="zh-CN" altLang="en-US" sz="2000" dirty="0"/>
                    </a:p>
                  </a:txBody>
                  <a:tcPr marL="91431" marR="91431" marT="45706" marB="45706"/>
                </a:tc>
                <a:tc>
                  <a:txBody>
                    <a:bodyPr/>
                    <a:lstStyle/>
                    <a:p>
                      <a:endParaRPr lang="zh-CN" altLang="en-US" sz="2000" b="1" dirty="0"/>
                    </a:p>
                  </a:txBody>
                  <a:tcPr marL="91431" marR="91431" marT="45706" marB="45706"/>
                </a:tc>
                <a:tc>
                  <a:txBody>
                    <a:bodyPr/>
                    <a:lstStyle/>
                    <a:p>
                      <a:r>
                        <a:rPr lang="en-US" altLang="zh-CN" sz="2000" dirty="0" smtClean="0"/>
                        <a:t>Ovary size</a:t>
                      </a:r>
                      <a:endParaRPr lang="zh-CN" altLang="en-US" sz="2000" dirty="0"/>
                    </a:p>
                  </a:txBody>
                  <a:tcPr marL="91431" marR="91431" marT="45706" marB="45706"/>
                </a:tc>
                <a:tc>
                  <a:txBody>
                    <a:bodyPr/>
                    <a:lstStyle/>
                    <a:p>
                      <a:r>
                        <a:rPr lang="en-US" altLang="zh-CN" sz="2000" dirty="0" smtClean="0"/>
                        <a:t>30</a:t>
                      </a:r>
                      <a:endParaRPr lang="zh-CN" altLang="en-US" sz="2000" dirty="0"/>
                    </a:p>
                  </a:txBody>
                  <a:tcPr marL="91431" marR="91431" marT="45706" marB="45706"/>
                </a:tc>
              </a:tr>
              <a:tr h="396169">
                <a:tc>
                  <a:txBody>
                    <a:bodyPr/>
                    <a:lstStyle/>
                    <a:p>
                      <a:endParaRPr lang="zh-CN" altLang="en-US" sz="2000" b="1" dirty="0"/>
                    </a:p>
                  </a:txBody>
                  <a:tcPr marL="91431" marR="91431" marT="45706" marB="45706"/>
                </a:tc>
                <a:tc>
                  <a:txBody>
                    <a:bodyPr/>
                    <a:lstStyle/>
                    <a:p>
                      <a:endParaRPr lang="zh-CN" altLang="en-US" sz="2000" dirty="0"/>
                    </a:p>
                  </a:txBody>
                  <a:tcPr marL="91431" marR="91431" marT="45706" marB="45706"/>
                </a:tc>
                <a:tc>
                  <a:txBody>
                    <a:bodyPr/>
                    <a:lstStyle/>
                    <a:p>
                      <a:endParaRPr lang="zh-CN" altLang="en-US" sz="2000" dirty="0"/>
                    </a:p>
                  </a:txBody>
                  <a:tcPr marL="91431" marR="91431" marT="45706" marB="45706"/>
                </a:tc>
                <a:tc>
                  <a:txBody>
                    <a:bodyPr/>
                    <a:lstStyle/>
                    <a:p>
                      <a:endParaRPr lang="zh-CN" altLang="en-US" sz="2000" b="1" dirty="0"/>
                    </a:p>
                  </a:txBody>
                  <a:tcPr marL="91431" marR="91431" marT="45706" marB="45706"/>
                </a:tc>
                <a:tc>
                  <a:txBody>
                    <a:bodyPr/>
                    <a:lstStyle/>
                    <a:p>
                      <a:r>
                        <a:rPr lang="en-US" altLang="zh-CN" sz="2000" dirty="0" smtClean="0"/>
                        <a:t>Egg production </a:t>
                      </a:r>
                      <a:endParaRPr lang="zh-CN" altLang="en-US" sz="2000" dirty="0"/>
                    </a:p>
                  </a:txBody>
                  <a:tcPr marL="91431" marR="91431" marT="45706" marB="45706"/>
                </a:tc>
                <a:tc>
                  <a:txBody>
                    <a:bodyPr/>
                    <a:lstStyle/>
                    <a:p>
                      <a:r>
                        <a:rPr lang="en-US" altLang="zh-CN" sz="2000" dirty="0" smtClean="0"/>
                        <a:t>20</a:t>
                      </a:r>
                      <a:endParaRPr lang="zh-CN" altLang="en-US" sz="2000" dirty="0"/>
                    </a:p>
                  </a:txBody>
                  <a:tcPr marL="91431" marR="91431" marT="45706" marB="45706"/>
                </a:tc>
              </a:tr>
            </a:tbl>
          </a:graphicData>
        </a:graphic>
      </p:graphicFrame>
    </p:spTree>
    <p:extLst>
      <p:ext uri="{BB962C8B-B14F-4D97-AF65-F5344CB8AC3E}">
        <p14:creationId xmlns:p14="http://schemas.microsoft.com/office/powerpoint/2010/main" val="22198662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468313" y="404813"/>
            <a:ext cx="8424862" cy="792162"/>
          </a:xfrm>
        </p:spPr>
        <p:txBody>
          <a:bodyPr/>
          <a:lstStyle/>
          <a:p>
            <a:pPr eaLnBrk="1" hangingPunct="1"/>
            <a:r>
              <a:rPr lang="en-US" altLang="zh-CN" sz="3600" b="1" smtClean="0"/>
              <a:t>Nature Reviews Genetics</a:t>
            </a:r>
            <a:r>
              <a:rPr lang="en-US" altLang="zh-CN" sz="3600" smtClean="0"/>
              <a:t>, 2008, 9: 255-266</a:t>
            </a:r>
            <a:endParaRPr lang="zh-CN" altLang="en-US" sz="3600" smtClean="0"/>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268760"/>
            <a:ext cx="90868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474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9050</Words>
  <Application>Microsoft Office PowerPoint</Application>
  <PresentationFormat>全屏显示(4:3)</PresentationFormat>
  <Paragraphs>1013</Paragraphs>
  <Slides>108</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108</vt:i4>
      </vt:variant>
    </vt:vector>
  </HeadingPairs>
  <TitlesOfParts>
    <vt:vector size="111" baseType="lpstr">
      <vt:lpstr>Office 主题</vt:lpstr>
      <vt:lpstr>公式</vt:lpstr>
      <vt:lpstr>Microsoft 公式 3.0</vt:lpstr>
      <vt:lpstr>第9章  基因型与环境间的互作</vt:lpstr>
      <vt:lpstr>基因和环境对表型的共同作用</vt:lpstr>
      <vt:lpstr>本章的主要内容</vt:lpstr>
      <vt:lpstr>§9.1 宏环境、微环境和目标环境群体</vt:lpstr>
      <vt:lpstr>宏环境和微环境</vt:lpstr>
      <vt:lpstr>宏环境和微环境在效应上的差异</vt:lpstr>
      <vt:lpstr>环境效应的部分可预测性</vt:lpstr>
      <vt:lpstr>目标环境群体</vt:lpstr>
      <vt:lpstr>基因型和环境的互作研究</vt:lpstr>
      <vt:lpstr>基因型和环境的互作模型</vt:lpstr>
      <vt:lpstr>基因和环境对表型的贡献</vt:lpstr>
      <vt:lpstr>基因和环境互作的利用</vt:lpstr>
      <vt:lpstr>两个基因型在两个环境下的平均表现及基因型和环境效应的计算</vt:lpstr>
      <vt:lpstr>两个基因型在两个环境下基因型和环境互作效应的计算</vt:lpstr>
      <vt:lpstr>基因型与环境交互作用的4种模式</vt:lpstr>
      <vt:lpstr>非交叉基因型与环境交互作用</vt:lpstr>
      <vt:lpstr>非交叉基因型与环境交互作用</vt:lpstr>
      <vt:lpstr>交叉基因型与环境交互作用</vt:lpstr>
      <vt:lpstr>交叉基因型与环境交互作用</vt:lpstr>
      <vt:lpstr>两个小麦品种在2个环境下的赤霉病感染率（%）</vt:lpstr>
      <vt:lpstr>基因型和环境互作的利用途径</vt:lpstr>
      <vt:lpstr>方式1： 忽略基因型与环境互作（ignore it）</vt:lpstr>
      <vt:lpstr>方式2： 降低基因型与环境互作（reduce it）</vt:lpstr>
      <vt:lpstr>方式3： 利用基因型与环境互作（exploit it）</vt:lpstr>
      <vt:lpstr>§9.2 多环境表型鉴定试验的方差分析</vt:lpstr>
      <vt:lpstr>表型的分布</vt:lpstr>
      <vt:lpstr>总平均、基因型平均和环境平均</vt:lpstr>
      <vt:lpstr>基因型效应、环境效应和互作效应</vt:lpstr>
      <vt:lpstr>基因型值和表型值的线性分解模型</vt:lpstr>
      <vt:lpstr>遗传方差、环境方差和互作方差</vt:lpstr>
      <vt:lpstr>完全随机区组的多环境表型数据</vt:lpstr>
      <vt:lpstr>利用表型数据的平均数估计各种效应</vt:lpstr>
      <vt:lpstr>利用表型数据的平均数估计各种效应</vt:lpstr>
      <vt:lpstr>多环境重复表型观测值的方差分析表 （不考虑区组效应）</vt:lpstr>
      <vt:lpstr>多环境试验的区组效应估计</vt:lpstr>
      <vt:lpstr>多环境重复表型观测值的方差分析表 （考虑区组效应）</vt:lpstr>
      <vt:lpstr>平均表现的估计值及其方差</vt:lpstr>
      <vt:lpstr>表型方差的构成</vt:lpstr>
      <vt:lpstr>广义遗传力估计</vt:lpstr>
      <vt:lpstr>重复平均数的方差构成</vt:lpstr>
      <vt:lpstr>重复平均数的遗传力</vt:lpstr>
      <vt:lpstr>重复平均数的遗传力</vt:lpstr>
      <vt:lpstr>表7.3 水稻双亲衍生的10个RIL家系在三个环境下的直链淀粉含量（%）</vt:lpstr>
      <vt:lpstr>三个环境的联合方差分析 （不含区组效应）</vt:lpstr>
      <vt:lpstr>三个环境的联合方差分析 （不含区组效应）</vt:lpstr>
      <vt:lpstr>三个环境的联合方差分析 （含区组效应）</vt:lpstr>
      <vt:lpstr>三个环境的联合方差分析 （含区组效应）</vt:lpstr>
      <vt:lpstr>误差方差的异质性</vt:lpstr>
      <vt:lpstr>异质误差方差的表型分布</vt:lpstr>
      <vt:lpstr>异质误差方差的样本均值及其方差</vt:lpstr>
      <vt:lpstr>异质误差方差的最优线性无偏估计</vt:lpstr>
      <vt:lpstr>异质误差方差的最优线性无偏估计</vt:lpstr>
      <vt:lpstr>方差同质性的Bartlett检验</vt:lpstr>
      <vt:lpstr>两个水稻亲本和它们的10个RIL家系直链淀粉含量（%）平均表现的估计值</vt:lpstr>
      <vt:lpstr>多环境联合方差分析</vt:lpstr>
      <vt:lpstr>基因型的环境和重复平均数的方差</vt:lpstr>
      <vt:lpstr>可检测到的最小显著性差异</vt:lpstr>
      <vt:lpstr>环境数和重复数对LSD的影响</vt:lpstr>
      <vt:lpstr>评价基因型的适宜环境数和重复数 </vt:lpstr>
      <vt:lpstr>重复的必要性</vt:lpstr>
      <vt:lpstr>评价基因型的适宜重复数 </vt:lpstr>
      <vt:lpstr>增加环境的重要性</vt:lpstr>
      <vt:lpstr>§9.3 基因型的环境稳定性分析</vt:lpstr>
      <vt:lpstr>目标环境群体（TPE）的分类</vt:lpstr>
      <vt:lpstr>环境间距离的度量</vt:lpstr>
      <vt:lpstr>5个环境样本之间的距离矩阵</vt:lpstr>
      <vt:lpstr>类平均聚类方法</vt:lpstr>
      <vt:lpstr>5个环境的聚类图</vt:lpstr>
      <vt:lpstr>聚类的个数</vt:lpstr>
      <vt:lpstr>基因型和环境双向表</vt:lpstr>
      <vt:lpstr>水稻10个RIL家系在3个地点的平均直链淀粉含量（%）及各种效应的估计值 列平均又称环境平均或环境指数（environmental index）</vt:lpstr>
      <vt:lpstr>平均直链淀粉含量的散点图</vt:lpstr>
      <vt:lpstr>基因型的环境稳定性分析</vt:lpstr>
      <vt:lpstr>环境稳定性的Finlay-Wilkinson分析方法</vt:lpstr>
      <vt:lpstr>稳定性的判定方法</vt:lpstr>
      <vt:lpstr>10个RIL家系对三个地点的回归系数</vt:lpstr>
      <vt:lpstr>稳产与高产的关系</vt:lpstr>
      <vt:lpstr>稳定性的Eberhart-Russell分析方法</vt:lpstr>
      <vt:lpstr>离回归方差的计算</vt:lpstr>
      <vt:lpstr>稳定性的判定方法</vt:lpstr>
      <vt:lpstr>稳定性的判定方法</vt:lpstr>
      <vt:lpstr>基因型对环境的反应类型</vt:lpstr>
      <vt:lpstr>稳定性分析的育种价值</vt:lpstr>
      <vt:lpstr>基因型和环境互作的乘积模型</vt:lpstr>
      <vt:lpstr>AMMI乘积模型</vt:lpstr>
      <vt:lpstr>AMMI乘积模型对互作效应的分解</vt:lpstr>
      <vt:lpstr>AMMI乘积模型对表型的预测</vt:lpstr>
      <vt:lpstr>AMMI乘积模型的双标图</vt:lpstr>
      <vt:lpstr>包含7个基因型（用G1~G7表示）和10个环境（用E1~E10表示）的AMMI分析双标图</vt:lpstr>
      <vt:lpstr>AMMI分析的主成分数和育种价值</vt:lpstr>
      <vt:lpstr>附：关联分析的丢失遗传力现象</vt:lpstr>
      <vt:lpstr>Heritability is missing in GWAS!  (B. Maher, 2008. Nature, 456: 18-21) </vt:lpstr>
      <vt:lpstr>1. How was Heritability found, defined and estimated 100 years ago? </vt:lpstr>
      <vt:lpstr>Hereditary Stature by F. Galton (1886)</vt:lpstr>
      <vt:lpstr>Regression of son on father’s height</vt:lpstr>
      <vt:lpstr>Regression of offspring on mid-parent height </vt:lpstr>
      <vt:lpstr>Components of genetic value and  components of genetic variance</vt:lpstr>
      <vt:lpstr>Estimation of Heritability in animals (Falconer and Mackay “Introduction to Quantitative Genetics”, p162)</vt:lpstr>
      <vt:lpstr>Nature Reviews Genetics, 2008, 9: 255-266</vt:lpstr>
      <vt:lpstr>PowerPoint 演示文稿</vt:lpstr>
      <vt:lpstr>2. Heritability is missing in GWAS. That’s too sad and too bad! </vt:lpstr>
      <vt:lpstr>What is missing Heritability?</vt:lpstr>
      <vt:lpstr>Evidence of the missing Heritability in GWAS  (adapted from Table 1, Nature, 2009, 461: 747-753)</vt:lpstr>
      <vt:lpstr>Evidence of the missing Heritability in GWAS  (Nature Genetics, 2010, 42: 570-576)</vt:lpstr>
      <vt:lpstr>Evidence of the missing Heritability in GWAS  (adapted from E. Lander’s lecture at NIH, 20 May 2011 )</vt:lpstr>
      <vt:lpstr>Who cares the missing heritability? </vt:lpstr>
      <vt:lpstr>Who cares the missing heritability? </vt:lpstr>
      <vt:lpstr>Who cares the missing heritability?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第7章  双亲杂交后代的遗传分析</dc:title>
  <dc:creator>WangJK</dc:creator>
  <cp:lastModifiedBy>2014CB138105</cp:lastModifiedBy>
  <cp:revision>195</cp:revision>
  <dcterms:created xsi:type="dcterms:W3CDTF">2016-09-18T00:36:05Z</dcterms:created>
  <dcterms:modified xsi:type="dcterms:W3CDTF">2016-11-22T09:16:58Z</dcterms:modified>
</cp:coreProperties>
</file>