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59" r:id="rId24"/>
    <p:sldId id="281" r:id="rId25"/>
    <p:sldId id="284" r:id="rId26"/>
    <p:sldId id="282" r:id="rId27"/>
    <p:sldId id="283" r:id="rId28"/>
    <p:sldId id="285" r:id="rId29"/>
    <p:sldId id="286" r:id="rId30"/>
    <p:sldId id="287" r:id="rId31"/>
    <p:sldId id="288" r:id="rId32"/>
    <p:sldId id="289" r:id="rId33"/>
    <p:sldId id="290" r:id="rId34"/>
    <p:sldId id="291" r:id="rId35"/>
    <p:sldId id="293" r:id="rId36"/>
    <p:sldId id="294" r:id="rId37"/>
    <p:sldId id="292" r:id="rId38"/>
    <p:sldId id="295" r:id="rId39"/>
    <p:sldId id="296" r:id="rId40"/>
    <p:sldId id="297" r:id="rId41"/>
    <p:sldId id="298" r:id="rId42"/>
    <p:sldId id="299" r:id="rId43"/>
    <p:sldId id="302" r:id="rId44"/>
    <p:sldId id="300" r:id="rId45"/>
    <p:sldId id="301" r:id="rId46"/>
    <p:sldId id="303" r:id="rId47"/>
    <p:sldId id="260" r:id="rId48"/>
    <p:sldId id="304" r:id="rId49"/>
    <p:sldId id="305" r:id="rId50"/>
    <p:sldId id="306" r:id="rId51"/>
    <p:sldId id="307" r:id="rId52"/>
    <p:sldId id="308" r:id="rId53"/>
    <p:sldId id="309" r:id="rId54"/>
    <p:sldId id="310" r:id="rId55"/>
    <p:sldId id="311" r:id="rId56"/>
    <p:sldId id="312" r:id="rId57"/>
    <p:sldId id="313" r:id="rId58"/>
    <p:sldId id="314" r:id="rId59"/>
    <p:sldId id="261" r:id="rId60"/>
    <p:sldId id="315" r:id="rId61"/>
    <p:sldId id="316" r:id="rId62"/>
    <p:sldId id="317" r:id="rId63"/>
    <p:sldId id="318" r:id="rId64"/>
    <p:sldId id="319" r:id="rId65"/>
    <p:sldId id="320" r:id="rId66"/>
    <p:sldId id="321" r:id="rId67"/>
    <p:sldId id="322" r:id="rId68"/>
    <p:sldId id="324" r:id="rId69"/>
    <p:sldId id="323" r:id="rId70"/>
    <p:sldId id="325" r:id="rId71"/>
    <p:sldId id="326" r:id="rId72"/>
    <p:sldId id="328" r:id="rId73"/>
    <p:sldId id="327" r:id="rId7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4" autoAdjust="0"/>
    <p:restoredTop sz="94660"/>
  </p:normalViewPr>
  <p:slideViewPr>
    <p:cSldViewPr>
      <p:cViewPr varScale="1">
        <p:scale>
          <a:sx n="69" d="100"/>
          <a:sy n="69" d="100"/>
        </p:scale>
        <p:origin x="-82" y="-206"/>
      </p:cViewPr>
      <p:guideLst>
        <p:guide orient="horz" pos="2160"/>
        <p:guide pos="2880"/>
      </p:guideLst>
    </p:cSldViewPr>
  </p:slideViewPr>
  <p:notesTextViewPr>
    <p:cViewPr>
      <p:scale>
        <a:sx n="100" d="100"/>
        <a:sy n="100" d="100"/>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image" Target="../media/image38.wmf"/><Relationship Id="rId1"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5" Type="http://schemas.openxmlformats.org/officeDocument/2006/relationships/image" Target="../media/image44.wmf"/><Relationship Id="rId4" Type="http://schemas.openxmlformats.org/officeDocument/2006/relationships/image" Target="../media/image43.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4" Type="http://schemas.openxmlformats.org/officeDocument/2006/relationships/image" Target="../media/image56.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 Id="rId4" Type="http://schemas.openxmlformats.org/officeDocument/2006/relationships/image" Target="../media/image60.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3.wmf"/><Relationship Id="rId2" Type="http://schemas.openxmlformats.org/officeDocument/2006/relationships/image" Target="../media/image62.wmf"/><Relationship Id="rId1" Type="http://schemas.openxmlformats.org/officeDocument/2006/relationships/image" Target="../media/image61.wmf"/><Relationship Id="rId5" Type="http://schemas.openxmlformats.org/officeDocument/2006/relationships/image" Target="../media/image65.wmf"/><Relationship Id="rId4" Type="http://schemas.openxmlformats.org/officeDocument/2006/relationships/image" Target="../media/image64.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76.wmf"/><Relationship Id="rId1" Type="http://schemas.openxmlformats.org/officeDocument/2006/relationships/image" Target="../media/image75.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image" Target="../media/image80.wmf"/><Relationship Id="rId5" Type="http://schemas.openxmlformats.org/officeDocument/2006/relationships/image" Target="../media/image84.wmf"/><Relationship Id="rId4" Type="http://schemas.openxmlformats.org/officeDocument/2006/relationships/image" Target="../media/image8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image" Target="../media/image85.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90.wmf"/><Relationship Id="rId2" Type="http://schemas.openxmlformats.org/officeDocument/2006/relationships/image" Target="../media/image89.wmf"/><Relationship Id="rId1" Type="http://schemas.openxmlformats.org/officeDocument/2006/relationships/image" Target="../media/image88.wmf"/><Relationship Id="rId4" Type="http://schemas.openxmlformats.org/officeDocument/2006/relationships/image" Target="../media/image9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93.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95.wmf"/><Relationship Id="rId1" Type="http://schemas.openxmlformats.org/officeDocument/2006/relationships/image" Target="../media/image94.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9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 Id="rId4" Type="http://schemas.openxmlformats.org/officeDocument/2006/relationships/image" Target="../media/image3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2016/11/18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18.emf"/><Relationship Id="rId7" Type="http://schemas.openxmlformats.org/officeDocument/2006/relationships/image" Target="../media/image16.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image" Target="../media/image15.wmf"/><Relationship Id="rId4" Type="http://schemas.openxmlformats.org/officeDocument/2006/relationships/oleObject" Target="../embeddings/oleObject14.bin"/><Relationship Id="rId9" Type="http://schemas.openxmlformats.org/officeDocument/2006/relationships/image" Target="../media/image17.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20.wmf"/><Relationship Id="rId5" Type="http://schemas.openxmlformats.org/officeDocument/2006/relationships/oleObject" Target="../embeddings/oleObject18.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24.wmf"/><Relationship Id="rId5" Type="http://schemas.openxmlformats.org/officeDocument/2006/relationships/oleObject" Target="../embeddings/oleObject22.bin"/><Relationship Id="rId4" Type="http://schemas.openxmlformats.org/officeDocument/2006/relationships/image" Target="../media/image23.wmf"/></Relationships>
</file>

<file path=ppt/slides/_rels/slide15.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8.wmf"/><Relationship Id="rId5" Type="http://schemas.openxmlformats.org/officeDocument/2006/relationships/oleObject" Target="../embeddings/oleObject25.bin"/><Relationship Id="rId10" Type="http://schemas.openxmlformats.org/officeDocument/2006/relationships/image" Target="../media/image30.wmf"/><Relationship Id="rId4" Type="http://schemas.openxmlformats.org/officeDocument/2006/relationships/image" Target="../media/image27.wmf"/><Relationship Id="rId9" Type="http://schemas.openxmlformats.org/officeDocument/2006/relationships/oleObject" Target="../embeddings/oleObject2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3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33.wmf"/></Relationships>
</file>

<file path=ppt/slides/_rels/slide21.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6.wmf"/><Relationship Id="rId5" Type="http://schemas.openxmlformats.org/officeDocument/2006/relationships/oleObject" Target="../embeddings/oleObject31.bin"/><Relationship Id="rId4" Type="http://schemas.openxmlformats.org/officeDocument/2006/relationships/image" Target="../media/image35.wmf"/></Relationships>
</file>

<file path=ppt/slides/_rels/slide27.x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38.wmf"/><Relationship Id="rId5" Type="http://schemas.openxmlformats.org/officeDocument/2006/relationships/oleObject" Target="../embeddings/oleObject33.bin"/><Relationship Id="rId4" Type="http://schemas.openxmlformats.org/officeDocument/2006/relationships/image" Target="../media/image37.wmf"/></Relationships>
</file>

<file path=ppt/slides/_rels/slide28.xml.rels><?xml version="1.0" encoding="UTF-8" standalone="yes"?>
<Relationships xmlns="http://schemas.openxmlformats.org/package/2006/relationships"><Relationship Id="rId8" Type="http://schemas.openxmlformats.org/officeDocument/2006/relationships/image" Target="../media/image42.wmf"/><Relationship Id="rId3" Type="http://schemas.openxmlformats.org/officeDocument/2006/relationships/oleObject" Target="../embeddings/oleObject35.bin"/><Relationship Id="rId7" Type="http://schemas.openxmlformats.org/officeDocument/2006/relationships/oleObject" Target="../embeddings/oleObject37.bin"/><Relationship Id="rId12"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41.wmf"/><Relationship Id="rId11" Type="http://schemas.openxmlformats.org/officeDocument/2006/relationships/oleObject" Target="../embeddings/oleObject39.bin"/><Relationship Id="rId5" Type="http://schemas.openxmlformats.org/officeDocument/2006/relationships/oleObject" Target="../embeddings/oleObject36.bin"/><Relationship Id="rId10" Type="http://schemas.openxmlformats.org/officeDocument/2006/relationships/image" Target="../media/image43.wmf"/><Relationship Id="rId4" Type="http://schemas.openxmlformats.org/officeDocument/2006/relationships/image" Target="../media/image40.wmf"/><Relationship Id="rId9" Type="http://schemas.openxmlformats.org/officeDocument/2006/relationships/oleObject" Target="../embeddings/oleObject38.bin"/></Relationships>
</file>

<file path=ppt/slides/_rels/slide29.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8.wmf"/><Relationship Id="rId5" Type="http://schemas.openxmlformats.org/officeDocument/2006/relationships/oleObject" Target="../embeddings/oleObject41.bin"/><Relationship Id="rId4" Type="http://schemas.openxmlformats.org/officeDocument/2006/relationships/image" Target="../media/image47.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49.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1.wmf"/><Relationship Id="rId5" Type="http://schemas.openxmlformats.org/officeDocument/2006/relationships/oleObject" Target="../embeddings/oleObject44.bin"/><Relationship Id="rId4" Type="http://schemas.openxmlformats.org/officeDocument/2006/relationships/image" Target="../media/image50.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2.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oleObject" Target="../embeddings/oleObject45.bin"/><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54.wmf"/><Relationship Id="rId5" Type="http://schemas.openxmlformats.org/officeDocument/2006/relationships/oleObject" Target="../embeddings/oleObject46.bin"/><Relationship Id="rId10" Type="http://schemas.openxmlformats.org/officeDocument/2006/relationships/image" Target="../media/image56.wmf"/><Relationship Id="rId4" Type="http://schemas.openxmlformats.org/officeDocument/2006/relationships/image" Target="../media/image53.wmf"/><Relationship Id="rId9" Type="http://schemas.openxmlformats.org/officeDocument/2006/relationships/oleObject" Target="../embeddings/oleObject48.bin"/></Relationships>
</file>

<file path=ppt/slides/_rels/slide43.x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oleObject" Target="../embeddings/oleObject49.bin"/><Relationship Id="rId7"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58.wmf"/><Relationship Id="rId5" Type="http://schemas.openxmlformats.org/officeDocument/2006/relationships/oleObject" Target="../embeddings/oleObject50.bin"/><Relationship Id="rId10" Type="http://schemas.openxmlformats.org/officeDocument/2006/relationships/image" Target="../media/image60.wmf"/><Relationship Id="rId4" Type="http://schemas.openxmlformats.org/officeDocument/2006/relationships/image" Target="../media/image57.wmf"/><Relationship Id="rId9" Type="http://schemas.openxmlformats.org/officeDocument/2006/relationships/oleObject" Target="../embeddings/oleObject52.bin"/></Relationships>
</file>

<file path=ppt/slides/_rels/slide44.xml.rels><?xml version="1.0" encoding="UTF-8" standalone="yes"?>
<Relationships xmlns="http://schemas.openxmlformats.org/package/2006/relationships"><Relationship Id="rId8" Type="http://schemas.openxmlformats.org/officeDocument/2006/relationships/image" Target="../media/image63.wmf"/><Relationship Id="rId3" Type="http://schemas.openxmlformats.org/officeDocument/2006/relationships/oleObject" Target="../embeddings/oleObject53.bin"/><Relationship Id="rId7" Type="http://schemas.openxmlformats.org/officeDocument/2006/relationships/oleObject" Target="../embeddings/oleObject55.bin"/><Relationship Id="rId12" Type="http://schemas.openxmlformats.org/officeDocument/2006/relationships/image" Target="../media/image65.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62.wmf"/><Relationship Id="rId11" Type="http://schemas.openxmlformats.org/officeDocument/2006/relationships/oleObject" Target="../embeddings/oleObject57.bin"/><Relationship Id="rId5" Type="http://schemas.openxmlformats.org/officeDocument/2006/relationships/oleObject" Target="../embeddings/oleObject54.bin"/><Relationship Id="rId10" Type="http://schemas.openxmlformats.org/officeDocument/2006/relationships/image" Target="../media/image64.wmf"/><Relationship Id="rId4" Type="http://schemas.openxmlformats.org/officeDocument/2006/relationships/image" Target="../media/image61.wmf"/><Relationship Id="rId9" Type="http://schemas.openxmlformats.org/officeDocument/2006/relationships/oleObject" Target="../embeddings/oleObject56.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67.wmf"/><Relationship Id="rId5" Type="http://schemas.openxmlformats.org/officeDocument/2006/relationships/oleObject" Target="../embeddings/oleObject59.bin"/><Relationship Id="rId4" Type="http://schemas.openxmlformats.org/officeDocument/2006/relationships/image" Target="../media/image66.wmf"/></Relationships>
</file>

<file path=ppt/slides/_rels/slide46.x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oleObject" Target="../embeddings/oleObject60.bin"/><Relationship Id="rId7"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69.wmf"/><Relationship Id="rId5" Type="http://schemas.openxmlformats.org/officeDocument/2006/relationships/oleObject" Target="../embeddings/oleObject61.bin"/><Relationship Id="rId4" Type="http://schemas.openxmlformats.org/officeDocument/2006/relationships/image" Target="../media/image68.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image" Target="../media/image73.wmf"/><Relationship Id="rId3" Type="http://schemas.openxmlformats.org/officeDocument/2006/relationships/oleObject" Target="../embeddings/oleObject63.bin"/><Relationship Id="rId7" Type="http://schemas.openxmlformats.org/officeDocument/2006/relationships/oleObject" Target="../embeddings/oleObject65.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72.wmf"/><Relationship Id="rId5" Type="http://schemas.openxmlformats.org/officeDocument/2006/relationships/oleObject" Target="../embeddings/oleObject64.bin"/><Relationship Id="rId4" Type="http://schemas.openxmlformats.org/officeDocument/2006/relationships/image" Target="../media/image71.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image" Target="../media/image7.emf"/><Relationship Id="rId7" Type="http://schemas.openxmlformats.org/officeDocument/2006/relationships/image" Target="../media/image2.w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50.xml.rels><?xml version="1.0" encoding="UTF-8" standalone="yes"?>
<Relationships xmlns="http://schemas.openxmlformats.org/package/2006/relationships"><Relationship Id="rId2" Type="http://schemas.openxmlformats.org/officeDocument/2006/relationships/image" Target="../media/image74.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76.wmf"/><Relationship Id="rId5" Type="http://schemas.openxmlformats.org/officeDocument/2006/relationships/oleObject" Target="../embeddings/oleObject67.bin"/><Relationship Id="rId4" Type="http://schemas.openxmlformats.org/officeDocument/2006/relationships/image" Target="../media/image75.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8.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9.wmf"/><Relationship Id="rId5" Type="http://schemas.openxmlformats.org/officeDocument/2006/relationships/oleObject" Target="../embeddings/oleObject8.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0.bin"/></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79.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image" Target="../media/image82.wmf"/><Relationship Id="rId3" Type="http://schemas.openxmlformats.org/officeDocument/2006/relationships/oleObject" Target="../embeddings/oleObject68.bin"/><Relationship Id="rId7" Type="http://schemas.openxmlformats.org/officeDocument/2006/relationships/oleObject" Target="../embeddings/oleObject70.bin"/><Relationship Id="rId12" Type="http://schemas.openxmlformats.org/officeDocument/2006/relationships/image" Target="../media/image84.wmf"/><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81.wmf"/><Relationship Id="rId11" Type="http://schemas.openxmlformats.org/officeDocument/2006/relationships/oleObject" Target="../embeddings/oleObject72.bin"/><Relationship Id="rId5" Type="http://schemas.openxmlformats.org/officeDocument/2006/relationships/oleObject" Target="../embeddings/oleObject69.bin"/><Relationship Id="rId10" Type="http://schemas.openxmlformats.org/officeDocument/2006/relationships/image" Target="../media/image83.wmf"/><Relationship Id="rId4" Type="http://schemas.openxmlformats.org/officeDocument/2006/relationships/image" Target="../media/image80.wmf"/><Relationship Id="rId9" Type="http://schemas.openxmlformats.org/officeDocument/2006/relationships/oleObject" Target="../embeddings/oleObject71.bin"/></Relationships>
</file>

<file path=ppt/slides/_rels/slide63.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oleObject" Target="../embeddings/oleObject73.bin"/><Relationship Id="rId7" Type="http://schemas.openxmlformats.org/officeDocument/2006/relationships/oleObject" Target="../embeddings/oleObject75.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86.wmf"/><Relationship Id="rId5" Type="http://schemas.openxmlformats.org/officeDocument/2006/relationships/oleObject" Target="../embeddings/oleObject74.bin"/><Relationship Id="rId4" Type="http://schemas.openxmlformats.org/officeDocument/2006/relationships/image" Target="../media/image85.wmf"/></Relationships>
</file>

<file path=ppt/slides/_rels/slide64.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76.bin"/><Relationship Id="rId7"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89.wmf"/><Relationship Id="rId5" Type="http://schemas.openxmlformats.org/officeDocument/2006/relationships/oleObject" Target="../embeddings/oleObject77.bin"/><Relationship Id="rId10" Type="http://schemas.openxmlformats.org/officeDocument/2006/relationships/image" Target="../media/image91.wmf"/><Relationship Id="rId4" Type="http://schemas.openxmlformats.org/officeDocument/2006/relationships/image" Target="../media/image88.wmf"/><Relationship Id="rId9" Type="http://schemas.openxmlformats.org/officeDocument/2006/relationships/oleObject" Target="../embeddings/oleObject79.bin"/></Relationships>
</file>

<file path=ppt/slides/_rels/slide65.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93.wmf"/></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3.wmf"/><Relationship Id="rId5" Type="http://schemas.openxmlformats.org/officeDocument/2006/relationships/oleObject" Target="../embeddings/oleObject12.bin"/><Relationship Id="rId4" Type="http://schemas.openxmlformats.org/officeDocument/2006/relationships/image" Target="../media/image12.wmf"/></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81.bin"/><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95.wmf"/><Relationship Id="rId5" Type="http://schemas.openxmlformats.org/officeDocument/2006/relationships/oleObject" Target="../embeddings/oleObject82.bin"/><Relationship Id="rId4" Type="http://schemas.openxmlformats.org/officeDocument/2006/relationships/image" Target="../media/image94.wmf"/></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83.bin"/><Relationship Id="rId2" Type="http://schemas.openxmlformats.org/officeDocument/2006/relationships/slideLayout" Target="../slideLayouts/slideLayout2.xml"/><Relationship Id="rId1" Type="http://schemas.openxmlformats.org/officeDocument/2006/relationships/vmlDrawing" Target="../drawings/vmlDrawing28.vml"/><Relationship Id="rId4" Type="http://schemas.openxmlformats.org/officeDocument/2006/relationships/image" Target="../media/image96.wmf"/></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1124744"/>
            <a:ext cx="7772400" cy="1683618"/>
          </a:xfrm>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8</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a:latin typeface="Times New Roman" panose="02020603050405020304" pitchFamily="18" charset="0"/>
                <a:ea typeface="黑体" panose="02010609060101010101" pitchFamily="49" charset="-122"/>
                <a:cs typeface="Times New Roman" panose="02020603050405020304" pitchFamily="18" charset="0"/>
              </a:rPr>
              <a:t>随机交配群体的遗传分析</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403648" y="3454152"/>
            <a:ext cx="6400800" cy="2423120"/>
          </a:xfrm>
        </p:spPr>
        <p:txBody>
          <a:bodyPr>
            <a:normAutofit/>
          </a:bodyPr>
          <a:lstStyle/>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b="1"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endParaRPr lang="zh-CN" altLang="en-US" b="1" dirty="0"/>
          </a:p>
        </p:txBody>
      </p:sp>
    </p:spTree>
    <p:extLst>
      <p:ext uri="{BB962C8B-B14F-4D97-AF65-F5344CB8AC3E}">
        <p14:creationId xmlns:p14="http://schemas.microsoft.com/office/powerpoint/2010/main" val="258263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63408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等位基因的平均效应</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323528" y="980728"/>
            <a:ext cx="8496944" cy="5400600"/>
          </a:xfrm>
        </p:spPr>
        <p:txBody>
          <a:bodyPr>
            <a:normAutofit fontScale="85000" lnSpcReduction="1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一种定义等位基因效应的方法，是利用后代群体的平均表现与随机交配群体均值的离差进行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计算。</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为例，把它视为配子，与群体中其他配子随机结合产生一个后代群体，其他配子基因型既有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，它们的频率分别为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。因此，配子</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产生后代群体中的基因型有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两种，频率也分别为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q</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根据配子</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后代群体的基因型频率，就能得到后代群体的均值为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pa</a:t>
            </a:r>
            <a:r>
              <a:rPr lang="en-US" altLang="zh-CN" dirty="0" err="1">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qd</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，从中减去随机交配群体的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均值</a:t>
            </a:r>
            <a:r>
              <a:rPr lang="en-US" altLang="zh-CN"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就得到等位基因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的效应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类似</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地，我们还可以得到等位基因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平均效应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对于复等位基因，可用同样的方法定义它们的平均效应。</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24499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等位基因平均效应</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的计算</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0" name="组合 9"/>
          <p:cNvGrpSpPr/>
          <p:nvPr/>
        </p:nvGrpSpPr>
        <p:grpSpPr>
          <a:xfrm>
            <a:off x="-36512" y="1196752"/>
            <a:ext cx="9218357" cy="2448271"/>
            <a:chOff x="-36512" y="1412777"/>
            <a:chExt cx="9218357" cy="2448271"/>
          </a:xfrm>
        </p:grpSpPr>
        <p:pic>
          <p:nvPicPr>
            <p:cNvPr id="8089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1412777"/>
              <a:ext cx="9218357" cy="2448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直接连接符 8"/>
            <p:cNvCxnSpPr/>
            <p:nvPr/>
          </p:nvCxnSpPr>
          <p:spPr>
            <a:xfrm>
              <a:off x="251520" y="3068960"/>
              <a:ext cx="86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12" name="对象 11"/>
          <p:cNvGraphicFramePr>
            <a:graphicFrameLocks noChangeAspect="1"/>
          </p:cNvGraphicFramePr>
          <p:nvPr>
            <p:extLst>
              <p:ext uri="{D42A27DB-BD31-4B8C-83A1-F6EECF244321}">
                <p14:modId xmlns:p14="http://schemas.microsoft.com/office/powerpoint/2010/main" val="1449734134"/>
              </p:ext>
            </p:extLst>
          </p:nvPr>
        </p:nvGraphicFramePr>
        <p:xfrm>
          <a:off x="827584" y="3501008"/>
          <a:ext cx="7488832" cy="511209"/>
        </p:xfrm>
        <a:graphic>
          <a:graphicData uri="http://schemas.openxmlformats.org/presentationml/2006/ole">
            <mc:AlternateContent xmlns:mc="http://schemas.openxmlformats.org/markup-compatibility/2006">
              <mc:Choice xmlns:v="urn:schemas-microsoft-com:vml" Requires="v">
                <p:oleObj spid="_x0000_s80986" name="公式" r:id="rId4" imgW="3162300" imgH="215900" progId="Equation.3">
                  <p:embed/>
                </p:oleObj>
              </mc:Choice>
              <mc:Fallback>
                <p:oleObj name="公式" r:id="rId4" imgW="3162300" imgH="2159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4" y="3501008"/>
                        <a:ext cx="7488832" cy="511209"/>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567493754"/>
              </p:ext>
            </p:extLst>
          </p:nvPr>
        </p:nvGraphicFramePr>
        <p:xfrm>
          <a:off x="832846" y="4221088"/>
          <a:ext cx="7477347" cy="476672"/>
        </p:xfrm>
        <a:graphic>
          <a:graphicData uri="http://schemas.openxmlformats.org/presentationml/2006/ole">
            <mc:AlternateContent xmlns:mc="http://schemas.openxmlformats.org/markup-compatibility/2006">
              <mc:Choice xmlns:v="urn:schemas-microsoft-com:vml" Requires="v">
                <p:oleObj spid="_x0000_s80987" name="公式" r:id="rId6" imgW="3365500" imgH="215900" progId="Equation.3">
                  <p:embed/>
                </p:oleObj>
              </mc:Choice>
              <mc:Fallback>
                <p:oleObj name="公式" r:id="rId6" imgW="3365500" imgH="2159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2846" y="4221088"/>
                        <a:ext cx="7477347" cy="476672"/>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2415452937"/>
              </p:ext>
            </p:extLst>
          </p:nvPr>
        </p:nvGraphicFramePr>
        <p:xfrm>
          <a:off x="811332" y="4797152"/>
          <a:ext cx="2032476" cy="476672"/>
        </p:xfrm>
        <a:graphic>
          <a:graphicData uri="http://schemas.openxmlformats.org/presentationml/2006/ole">
            <mc:AlternateContent xmlns:mc="http://schemas.openxmlformats.org/markup-compatibility/2006">
              <mc:Choice xmlns:v="urn:schemas-microsoft-com:vml" Requires="v">
                <p:oleObj spid="_x0000_s80988" name="公式" r:id="rId8" imgW="914003" imgH="215806" progId="Equation.3">
                  <p:embed/>
                </p:oleObj>
              </mc:Choice>
              <mc:Fallback>
                <p:oleObj name="公式" r:id="rId8" imgW="914003" imgH="215806" progId="Equation.3">
                  <p:embed/>
                  <p:pic>
                    <p:nvPicPr>
                      <p:cNvPr id="0" name="Objec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1332" y="4797152"/>
                        <a:ext cx="2032476" cy="476672"/>
                      </a:xfrm>
                      <a:prstGeom prst="rect">
                        <a:avLst/>
                      </a:prstGeom>
                      <a:noFill/>
                    </p:spPr>
                  </p:pic>
                </p:oleObj>
              </mc:Fallback>
            </mc:AlternateContent>
          </a:graphicData>
        </a:graphic>
      </p:graphicFrame>
    </p:spTree>
    <p:extLst>
      <p:ext uri="{BB962C8B-B14F-4D97-AF65-F5344CB8AC3E}">
        <p14:creationId xmlns:p14="http://schemas.microsoft.com/office/powerpoint/2010/main" val="149025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648072"/>
          </a:xfrm>
        </p:spPr>
        <p:txBody>
          <a:bodyPr>
            <a:noAutofit/>
          </a:bodyPr>
          <a:lstStyle/>
          <a:p>
            <a:r>
              <a:rPr lang="zh-CN" altLang="zh-CN" sz="4000" b="1" dirty="0">
                <a:latin typeface="黑体" panose="02010609060101010101" pitchFamily="49" charset="-122"/>
                <a:ea typeface="黑体" panose="02010609060101010101" pitchFamily="49" charset="-122"/>
              </a:rPr>
              <a:t>基因替代</a:t>
            </a:r>
            <a:r>
              <a:rPr lang="zh-CN" altLang="zh-CN" sz="4000" b="1" dirty="0" smtClean="0">
                <a:latin typeface="黑体" panose="02010609060101010101" pitchFamily="49" charset="-122"/>
                <a:ea typeface="黑体" panose="02010609060101010101" pitchFamily="49" charset="-122"/>
              </a:rPr>
              <a:t>效应</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229600" cy="5328592"/>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育种过程中，当选择有利于某个等位基因时，常意味着有利等位基因对另一个不利等位基因的替换。因此，有必要研究等位基因的替代效应（</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effect of an allele substitution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我们可以把随机挑选的等位基因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，中选个体的基因型可能是</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也可能是</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，频率分别为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。把</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后，基因型值从</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，替换前后的效应变化为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；把</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后，基因型值从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变为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，替换前后的效应变化为</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d</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得到平均</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基因替换</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效应的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表达式。</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46067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9512" y="260648"/>
            <a:ext cx="8712968" cy="778098"/>
          </a:xfrm>
        </p:spPr>
        <p:txBody>
          <a:bodyPr>
            <a:noAutofit/>
          </a:bodyPr>
          <a:lstStyle/>
          <a:p>
            <a:r>
              <a:rPr lang="zh-CN" altLang="zh-CN" sz="4000" b="1" dirty="0">
                <a:latin typeface="黑体" panose="02010609060101010101" pitchFamily="49" charset="-122"/>
                <a:ea typeface="黑体" panose="02010609060101010101" pitchFamily="49" charset="-122"/>
              </a:rPr>
              <a:t>基因替代</a:t>
            </a:r>
            <a:r>
              <a:rPr lang="zh-CN" altLang="zh-CN" sz="4000" b="1" dirty="0" smtClean="0">
                <a:latin typeface="黑体" panose="02010609060101010101" pitchFamily="49" charset="-122"/>
                <a:ea typeface="黑体" panose="02010609060101010101" pitchFamily="49" charset="-122"/>
              </a:rPr>
              <a:t>效应</a:t>
            </a:r>
            <a:r>
              <a:rPr lang="zh-CN" altLang="en-US" sz="4000" b="1" dirty="0" smtClean="0">
                <a:latin typeface="黑体" panose="02010609060101010101" pitchFamily="49" charset="-122"/>
                <a:ea typeface="黑体" panose="02010609060101010101" pitchFamily="49" charset="-122"/>
              </a:rPr>
              <a:t>与基因平均效应的关系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7872185"/>
              </p:ext>
            </p:extLst>
          </p:nvPr>
        </p:nvGraphicFramePr>
        <p:xfrm>
          <a:off x="198225" y="1196752"/>
          <a:ext cx="8766263" cy="2133600"/>
        </p:xfrm>
        <a:graphic>
          <a:graphicData uri="http://schemas.openxmlformats.org/drawingml/2006/table">
            <a:tbl>
              <a:tblPr firstRow="1" firstCol="1" lastRow="1" lastCol="1" bandRow="1" bandCol="1">
                <a:tableStyleId>{5C22544A-7EE6-4342-B048-85BDC9FD1C3A}</a:tableStyleId>
              </a:tblPr>
              <a:tblGrid>
                <a:gridCol w="1289685"/>
                <a:gridCol w="1302603"/>
                <a:gridCol w="181619"/>
                <a:gridCol w="1284923"/>
                <a:gridCol w="1285454"/>
                <a:gridCol w="1800200"/>
                <a:gridCol w="1621779"/>
              </a:tblGrid>
              <a:tr h="0">
                <a:tc gridSpan="2">
                  <a:txBody>
                    <a:bodyPr/>
                    <a:lstStyle/>
                    <a:p>
                      <a:pPr algn="just">
                        <a:spcAft>
                          <a:spcPts val="0"/>
                        </a:spcAft>
                      </a:pPr>
                      <a:r>
                        <a:rPr lang="zh-CN" sz="2800" kern="100" dirty="0">
                          <a:solidFill>
                            <a:srgbClr val="FFFF00"/>
                          </a:solidFill>
                          <a:effectLst/>
                        </a:rPr>
                        <a:t>替换前</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hMerge="1">
                  <a:txBody>
                    <a:bodyPr/>
                    <a:lstStyle/>
                    <a:p>
                      <a:endParaRPr lang="zh-CN" altLang="en-US"/>
                    </a:p>
                  </a:txBody>
                  <a:tcPr/>
                </a:tc>
                <a:tc>
                  <a:txBody>
                    <a:bodyPr/>
                    <a:lstStyle/>
                    <a:p>
                      <a:pPr algn="just">
                        <a:spcAft>
                          <a:spcPts val="0"/>
                        </a:spcAft>
                      </a:pPr>
                      <a:r>
                        <a:rPr lang="en-US" sz="2800" kern="100" dirty="0">
                          <a:solidFill>
                            <a:srgbClr val="FFFF00"/>
                          </a:solidFill>
                          <a:effectLst/>
                        </a:rPr>
                        <a:t> </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gridSpan="2">
                  <a:txBody>
                    <a:bodyPr/>
                    <a:lstStyle/>
                    <a:p>
                      <a:pPr algn="just">
                        <a:spcAft>
                          <a:spcPts val="0"/>
                        </a:spcAft>
                      </a:pPr>
                      <a:r>
                        <a:rPr lang="zh-CN" sz="2800" kern="100" dirty="0">
                          <a:solidFill>
                            <a:srgbClr val="FFFF00"/>
                          </a:solidFill>
                          <a:effectLst/>
                        </a:rPr>
                        <a:t>替换后</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hMerge="1">
                  <a:txBody>
                    <a:bodyPr/>
                    <a:lstStyle/>
                    <a:p>
                      <a:endParaRPr lang="zh-CN" altLang="en-US"/>
                    </a:p>
                  </a:txBody>
                  <a:tcPr/>
                </a:tc>
                <a:tc rowSpan="2">
                  <a:txBody>
                    <a:bodyPr/>
                    <a:lstStyle/>
                    <a:p>
                      <a:pPr algn="just">
                        <a:spcAft>
                          <a:spcPts val="0"/>
                        </a:spcAft>
                      </a:pPr>
                      <a:r>
                        <a:rPr lang="zh-CN" sz="2800" kern="100" dirty="0">
                          <a:solidFill>
                            <a:srgbClr val="FFFF00"/>
                          </a:solidFill>
                          <a:effectLst/>
                        </a:rPr>
                        <a:t>替换前后的基因型值变化量</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rowSpan="2">
                  <a:txBody>
                    <a:bodyPr/>
                    <a:lstStyle/>
                    <a:p>
                      <a:pPr algn="l">
                        <a:spcAft>
                          <a:spcPts val="0"/>
                        </a:spcAft>
                      </a:pPr>
                      <a:r>
                        <a:rPr lang="zh-CN" sz="2800" kern="100" dirty="0">
                          <a:solidFill>
                            <a:srgbClr val="FFFF00"/>
                          </a:solidFill>
                          <a:effectLst/>
                        </a:rPr>
                        <a:t>两种替换基因型的频率</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r>
              <a:tr h="0">
                <a:tc>
                  <a:txBody>
                    <a:bodyPr/>
                    <a:lstStyle/>
                    <a:p>
                      <a:pPr algn="just">
                        <a:spcAft>
                          <a:spcPts val="0"/>
                        </a:spcAft>
                      </a:pPr>
                      <a:r>
                        <a:rPr lang="zh-CN" sz="2800" kern="100" dirty="0">
                          <a:solidFill>
                            <a:srgbClr val="FFFF00"/>
                          </a:solidFill>
                          <a:effectLst/>
                        </a:rPr>
                        <a:t>基因型</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a:txBody>
                    <a:bodyPr/>
                    <a:lstStyle/>
                    <a:p>
                      <a:pPr algn="just">
                        <a:spcAft>
                          <a:spcPts val="0"/>
                        </a:spcAft>
                      </a:pPr>
                      <a:r>
                        <a:rPr lang="zh-CN" sz="2800" kern="100">
                          <a:solidFill>
                            <a:srgbClr val="FFFF00"/>
                          </a:solidFill>
                          <a:effectLst/>
                        </a:rPr>
                        <a:t>基因型值</a:t>
                      </a:r>
                      <a:endParaRPr lang="zh-CN" sz="2800" kern="100">
                        <a:solidFill>
                          <a:srgbClr val="FFFF00"/>
                        </a:solidFill>
                        <a:effectLst/>
                        <a:latin typeface="Calibri"/>
                        <a:ea typeface="宋体"/>
                        <a:cs typeface="Times New Roman"/>
                      </a:endParaRPr>
                    </a:p>
                  </a:txBody>
                  <a:tcPr marL="68580" marR="68580" marT="0" marB="0">
                    <a:solidFill>
                      <a:schemeClr val="tx2"/>
                    </a:solidFill>
                  </a:tcPr>
                </a:tc>
                <a:tc>
                  <a:txBody>
                    <a:bodyPr/>
                    <a:lstStyle/>
                    <a:p>
                      <a:pPr algn="just">
                        <a:spcAft>
                          <a:spcPts val="0"/>
                        </a:spcAft>
                      </a:pPr>
                      <a:r>
                        <a:rPr lang="en-US" sz="2800" kern="100" dirty="0">
                          <a:solidFill>
                            <a:srgbClr val="FFFF00"/>
                          </a:solidFill>
                          <a:effectLst/>
                        </a:rPr>
                        <a:t> </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a:txBody>
                    <a:bodyPr/>
                    <a:lstStyle/>
                    <a:p>
                      <a:pPr algn="just">
                        <a:spcAft>
                          <a:spcPts val="0"/>
                        </a:spcAft>
                      </a:pPr>
                      <a:r>
                        <a:rPr lang="zh-CN" sz="2800" kern="100" dirty="0">
                          <a:solidFill>
                            <a:srgbClr val="FFFF00"/>
                          </a:solidFill>
                          <a:effectLst/>
                        </a:rPr>
                        <a:t>基因型</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a:txBody>
                    <a:bodyPr/>
                    <a:lstStyle/>
                    <a:p>
                      <a:pPr algn="just">
                        <a:spcAft>
                          <a:spcPts val="0"/>
                        </a:spcAft>
                      </a:pPr>
                      <a:r>
                        <a:rPr lang="zh-CN" sz="2800" kern="100" dirty="0">
                          <a:solidFill>
                            <a:srgbClr val="FFFF00"/>
                          </a:solidFill>
                          <a:effectLst/>
                        </a:rPr>
                        <a:t>基因型值</a:t>
                      </a:r>
                      <a:endParaRPr lang="zh-CN" sz="2800" kern="100" dirty="0">
                        <a:solidFill>
                          <a:srgbClr val="FFFF00"/>
                        </a:solidFill>
                        <a:effectLst/>
                        <a:latin typeface="Calibri"/>
                        <a:ea typeface="宋体"/>
                        <a:cs typeface="Times New Roman"/>
                      </a:endParaRPr>
                    </a:p>
                  </a:txBody>
                  <a:tcPr marL="68580" marR="68580" marT="0" marB="0">
                    <a:solidFill>
                      <a:schemeClr val="tx2"/>
                    </a:solidFill>
                  </a:tcPr>
                </a:tc>
                <a:tc vMerge="1">
                  <a:txBody>
                    <a:bodyPr/>
                    <a:lstStyle/>
                    <a:p>
                      <a:endParaRPr lang="zh-CN" altLang="en-US"/>
                    </a:p>
                  </a:txBody>
                  <a:tcPr/>
                </a:tc>
                <a:tc vMerge="1">
                  <a:txBody>
                    <a:bodyPr/>
                    <a:lstStyle/>
                    <a:p>
                      <a:endParaRPr lang="zh-CN" altLang="en-US"/>
                    </a:p>
                  </a:txBody>
                  <a:tcPr/>
                </a:tc>
              </a:tr>
              <a:tr h="0">
                <a:tc>
                  <a:txBody>
                    <a:bodyPr/>
                    <a:lstStyle/>
                    <a:p>
                      <a:pPr algn="just">
                        <a:spcAft>
                          <a:spcPts val="0"/>
                        </a:spcAft>
                      </a:pPr>
                      <a:r>
                        <a:rPr lang="en-US" sz="2800" b="0" kern="100" dirty="0">
                          <a:solidFill>
                            <a:schemeClr val="tx1"/>
                          </a:solidFill>
                          <a:effectLst/>
                        </a:rPr>
                        <a:t>A</a:t>
                      </a:r>
                      <a:r>
                        <a:rPr lang="en-US" sz="2800" b="0" kern="100" baseline="-25000" dirty="0">
                          <a:solidFill>
                            <a:schemeClr val="tx1"/>
                          </a:solidFill>
                          <a:effectLst/>
                        </a:rPr>
                        <a:t>1</a:t>
                      </a:r>
                      <a:r>
                        <a:rPr lang="en-US" sz="2800" b="0" kern="100" dirty="0">
                          <a:solidFill>
                            <a:schemeClr val="tx1"/>
                          </a:solidFill>
                          <a:effectLst/>
                        </a:rPr>
                        <a:t>A</a:t>
                      </a:r>
                      <a:r>
                        <a:rPr lang="en-US" sz="2800" b="0" kern="100" baseline="-25000" dirty="0">
                          <a:solidFill>
                            <a:schemeClr val="tx1"/>
                          </a:solidFill>
                          <a:effectLst/>
                        </a:rPr>
                        <a:t>2</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d</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 </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A</a:t>
                      </a:r>
                      <a:r>
                        <a:rPr lang="en-US" sz="2800" b="0" kern="100" baseline="-25000" dirty="0">
                          <a:solidFill>
                            <a:schemeClr val="tx1"/>
                          </a:solidFill>
                          <a:effectLst/>
                        </a:rPr>
                        <a:t>1</a:t>
                      </a:r>
                      <a:r>
                        <a:rPr lang="en-US" sz="2800" b="0" kern="100" dirty="0">
                          <a:solidFill>
                            <a:schemeClr val="tx1"/>
                          </a:solidFill>
                          <a:effectLst/>
                        </a:rPr>
                        <a:t>A</a:t>
                      </a:r>
                      <a:r>
                        <a:rPr lang="en-US" sz="2800" b="0" kern="100" baseline="-25000" dirty="0">
                          <a:solidFill>
                            <a:schemeClr val="tx1"/>
                          </a:solidFill>
                          <a:effectLst/>
                        </a:rPr>
                        <a:t>1</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a</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a-d</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p</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r>
              <a:tr h="0">
                <a:tc>
                  <a:txBody>
                    <a:bodyPr/>
                    <a:lstStyle/>
                    <a:p>
                      <a:pPr algn="just">
                        <a:spcAft>
                          <a:spcPts val="0"/>
                        </a:spcAft>
                      </a:pPr>
                      <a:r>
                        <a:rPr lang="en-US" sz="2800" b="0" kern="100">
                          <a:solidFill>
                            <a:schemeClr val="tx1"/>
                          </a:solidFill>
                          <a:effectLst/>
                        </a:rPr>
                        <a:t>A</a:t>
                      </a:r>
                      <a:r>
                        <a:rPr lang="en-US" sz="2800" b="0" kern="100" baseline="-25000">
                          <a:solidFill>
                            <a:schemeClr val="tx1"/>
                          </a:solidFill>
                          <a:effectLst/>
                        </a:rPr>
                        <a:t>2</a:t>
                      </a:r>
                      <a:r>
                        <a:rPr lang="en-US" sz="2800" b="0" kern="100">
                          <a:solidFill>
                            <a:schemeClr val="tx1"/>
                          </a:solidFill>
                          <a:effectLst/>
                        </a:rPr>
                        <a:t>A</a:t>
                      </a:r>
                      <a:r>
                        <a:rPr lang="en-US" sz="2800" b="0" kern="100" baseline="-25000">
                          <a:solidFill>
                            <a:schemeClr val="tx1"/>
                          </a:solidFill>
                          <a:effectLst/>
                        </a:rPr>
                        <a:t>2</a:t>
                      </a:r>
                      <a:endParaRPr lang="zh-CN" sz="2800" b="0" kern="10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a:solidFill>
                            <a:schemeClr val="tx1"/>
                          </a:solidFill>
                          <a:effectLst/>
                        </a:rPr>
                        <a:t>-a</a:t>
                      </a:r>
                      <a:endParaRPr lang="zh-CN" sz="2800" b="0" kern="10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a:solidFill>
                            <a:schemeClr val="tx1"/>
                          </a:solidFill>
                          <a:effectLst/>
                        </a:rPr>
                        <a:t> </a:t>
                      </a:r>
                      <a:endParaRPr lang="zh-CN" sz="2800" b="0" kern="10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A</a:t>
                      </a:r>
                      <a:r>
                        <a:rPr lang="en-US" sz="2800" b="0" kern="100" baseline="-25000" dirty="0">
                          <a:solidFill>
                            <a:schemeClr val="tx1"/>
                          </a:solidFill>
                          <a:effectLst/>
                        </a:rPr>
                        <a:t>1</a:t>
                      </a:r>
                      <a:r>
                        <a:rPr lang="en-US" sz="2800" b="0" kern="100" dirty="0">
                          <a:solidFill>
                            <a:schemeClr val="tx1"/>
                          </a:solidFill>
                          <a:effectLst/>
                        </a:rPr>
                        <a:t>A</a:t>
                      </a:r>
                      <a:r>
                        <a:rPr lang="en-US" sz="2800" b="0" kern="100" baseline="-25000" dirty="0">
                          <a:solidFill>
                            <a:schemeClr val="tx1"/>
                          </a:solidFill>
                          <a:effectLst/>
                        </a:rPr>
                        <a:t>2</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a:solidFill>
                            <a:schemeClr val="tx1"/>
                          </a:solidFill>
                          <a:effectLst/>
                        </a:rPr>
                        <a:t>d</a:t>
                      </a:r>
                      <a:endParaRPr lang="zh-CN" sz="2800" b="0" kern="10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err="1">
                          <a:solidFill>
                            <a:schemeClr val="tx1"/>
                          </a:solidFill>
                          <a:effectLst/>
                        </a:rPr>
                        <a:t>d+a</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c>
                  <a:txBody>
                    <a:bodyPr/>
                    <a:lstStyle/>
                    <a:p>
                      <a:pPr algn="just">
                        <a:spcAft>
                          <a:spcPts val="0"/>
                        </a:spcAft>
                      </a:pPr>
                      <a:r>
                        <a:rPr lang="en-US" sz="2800" b="0" kern="100" dirty="0">
                          <a:solidFill>
                            <a:schemeClr val="tx1"/>
                          </a:solidFill>
                          <a:effectLst/>
                        </a:rPr>
                        <a:t>q</a:t>
                      </a:r>
                      <a:endParaRPr lang="zh-CN" sz="2800" b="0" kern="100" dirty="0">
                        <a:solidFill>
                          <a:schemeClr val="tx1"/>
                        </a:solidFill>
                        <a:effectLst/>
                        <a:latin typeface="Calibri"/>
                        <a:ea typeface="宋体"/>
                        <a:cs typeface="Times New Roman"/>
                      </a:endParaRPr>
                    </a:p>
                  </a:txBody>
                  <a:tcPr marL="68580" marR="68580" marT="0" marB="0">
                    <a:solidFill>
                      <a:schemeClr val="accent3">
                        <a:lumMod val="20000"/>
                        <a:lumOff val="80000"/>
                      </a:schemeClr>
                    </a:solidFill>
                  </a:tcPr>
                </a:tc>
              </a:tr>
            </a:tbl>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616876882"/>
              </p:ext>
            </p:extLst>
          </p:nvPr>
        </p:nvGraphicFramePr>
        <p:xfrm>
          <a:off x="683568" y="3573016"/>
          <a:ext cx="7298288" cy="648072"/>
        </p:xfrm>
        <a:graphic>
          <a:graphicData uri="http://schemas.openxmlformats.org/presentationml/2006/ole">
            <mc:AlternateContent xmlns:mc="http://schemas.openxmlformats.org/markup-compatibility/2006">
              <mc:Choice xmlns:v="urn:schemas-microsoft-com:vml" Requires="v">
                <p:oleObj spid="_x0000_s85101" name="公式" r:id="rId3" imgW="2324100" imgH="203200" progId="Equation.3">
                  <p:embed/>
                </p:oleObj>
              </mc:Choice>
              <mc:Fallback>
                <p:oleObj name="公式" r:id="rId3" imgW="2324100" imgH="203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573016"/>
                        <a:ext cx="7298288" cy="648072"/>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913406425"/>
              </p:ext>
            </p:extLst>
          </p:nvPr>
        </p:nvGraphicFramePr>
        <p:xfrm>
          <a:off x="755575" y="4653136"/>
          <a:ext cx="1656185" cy="660502"/>
        </p:xfrm>
        <a:graphic>
          <a:graphicData uri="http://schemas.openxmlformats.org/presentationml/2006/ole">
            <mc:AlternateContent xmlns:mc="http://schemas.openxmlformats.org/markup-compatibility/2006">
              <mc:Choice xmlns:v="urn:schemas-microsoft-com:vml" Requires="v">
                <p:oleObj spid="_x0000_s85102" name="公式" r:id="rId5" imgW="532937" imgH="215713" progId="Equation.3">
                  <p:embed/>
                </p:oleObj>
              </mc:Choice>
              <mc:Fallback>
                <p:oleObj name="公式" r:id="rId5" imgW="532937" imgH="215713"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5" y="4653136"/>
                        <a:ext cx="1656185" cy="66050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557660736"/>
              </p:ext>
            </p:extLst>
          </p:nvPr>
        </p:nvGraphicFramePr>
        <p:xfrm>
          <a:off x="2910442" y="4653136"/>
          <a:ext cx="2021598" cy="648072"/>
        </p:xfrm>
        <a:graphic>
          <a:graphicData uri="http://schemas.openxmlformats.org/presentationml/2006/ole">
            <mc:AlternateContent xmlns:mc="http://schemas.openxmlformats.org/markup-compatibility/2006">
              <mc:Choice xmlns:v="urn:schemas-microsoft-com:vml" Requires="v">
                <p:oleObj spid="_x0000_s85103" name="公式" r:id="rId7" imgW="660113" imgH="215806" progId="Equation.3">
                  <p:embed/>
                </p:oleObj>
              </mc:Choice>
              <mc:Fallback>
                <p:oleObj name="公式" r:id="rId7" imgW="660113" imgH="215806"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0442" y="4653136"/>
                        <a:ext cx="2021598" cy="64807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2664877023"/>
              </p:ext>
            </p:extLst>
          </p:nvPr>
        </p:nvGraphicFramePr>
        <p:xfrm>
          <a:off x="5292080" y="4653136"/>
          <a:ext cx="2232248" cy="655968"/>
        </p:xfrm>
        <a:graphic>
          <a:graphicData uri="http://schemas.openxmlformats.org/presentationml/2006/ole">
            <mc:AlternateContent xmlns:mc="http://schemas.openxmlformats.org/markup-compatibility/2006">
              <mc:Choice xmlns:v="urn:schemas-microsoft-com:vml" Requires="v">
                <p:oleObj spid="_x0000_s85104" name="公式" r:id="rId9" imgW="723586" imgH="215806" progId="Equation.3">
                  <p:embed/>
                </p:oleObj>
              </mc:Choice>
              <mc:Fallback>
                <p:oleObj name="公式" r:id="rId9" imgW="723586" imgH="215806"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92080" y="4653136"/>
                        <a:ext cx="2232248" cy="655968"/>
                      </a:xfrm>
                      <a:prstGeom prst="rect">
                        <a:avLst/>
                      </a:prstGeom>
                      <a:noFill/>
                    </p:spPr>
                  </p:pic>
                </p:oleObj>
              </mc:Fallback>
            </mc:AlternateContent>
          </a:graphicData>
        </a:graphic>
      </p:graphicFrame>
    </p:spTree>
    <p:extLst>
      <p:ext uri="{BB962C8B-B14F-4D97-AF65-F5344CB8AC3E}">
        <p14:creationId xmlns:p14="http://schemas.microsoft.com/office/powerpoint/2010/main" val="16946921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20080"/>
          </a:xfrm>
        </p:spPr>
        <p:txBody>
          <a:bodyPr>
            <a:noAutofit/>
          </a:bodyPr>
          <a:lstStyle/>
          <a:p>
            <a:r>
              <a:rPr lang="zh-CN" altLang="zh-CN" sz="4000" b="1" dirty="0">
                <a:latin typeface="黑体" panose="02010609060101010101" pitchFamily="49" charset="-122"/>
                <a:ea typeface="黑体" panose="02010609060101010101" pitchFamily="49" charset="-122"/>
              </a:rPr>
              <a:t>老鼠体重的例子</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340769"/>
            <a:ext cx="7776864" cy="1440159"/>
          </a:xfrm>
        </p:spPr>
        <p:txBody>
          <a:bodyPr>
            <a:norm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例如，在前面老鼠体重的例子中，若一个随机交配群体中基因</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，两种等位基因的平均效应以及等位基因的替代效应如下。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4" name="对象 13"/>
          <p:cNvGraphicFramePr>
            <a:graphicFrameLocks noChangeAspect="1"/>
          </p:cNvGraphicFramePr>
          <p:nvPr>
            <p:extLst>
              <p:ext uri="{D42A27DB-BD31-4B8C-83A1-F6EECF244321}">
                <p14:modId xmlns:p14="http://schemas.microsoft.com/office/powerpoint/2010/main" val="3734478250"/>
              </p:ext>
            </p:extLst>
          </p:nvPr>
        </p:nvGraphicFramePr>
        <p:xfrm>
          <a:off x="683569" y="2996952"/>
          <a:ext cx="7906908" cy="504056"/>
        </p:xfrm>
        <a:graphic>
          <a:graphicData uri="http://schemas.openxmlformats.org/presentationml/2006/ole">
            <mc:AlternateContent xmlns:mc="http://schemas.openxmlformats.org/markup-compatibility/2006">
              <mc:Choice xmlns:v="urn:schemas-microsoft-com:vml" Requires="v">
                <p:oleObj spid="_x0000_s86098" name="公式" r:id="rId3" imgW="3327400" imgH="215900" progId="Equation.3">
                  <p:embed/>
                </p:oleObj>
              </mc:Choice>
              <mc:Fallback>
                <p:oleObj name="公式" r:id="rId3" imgW="3327400" imgH="2159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9" y="2996952"/>
                        <a:ext cx="7906908" cy="504056"/>
                      </a:xfrm>
                      <a:prstGeom prst="rect">
                        <a:avLst/>
                      </a:prstGeom>
                      <a:noFill/>
                    </p:spPr>
                  </p:pic>
                </p:oleObj>
              </mc:Fallback>
            </mc:AlternateContent>
          </a:graphicData>
        </a:graphic>
      </p:graphicFrame>
      <p:graphicFrame>
        <p:nvGraphicFramePr>
          <p:cNvPr id="16" name="对象 15"/>
          <p:cNvGraphicFramePr>
            <a:graphicFrameLocks noChangeAspect="1"/>
          </p:cNvGraphicFramePr>
          <p:nvPr>
            <p:extLst>
              <p:ext uri="{D42A27DB-BD31-4B8C-83A1-F6EECF244321}">
                <p14:modId xmlns:p14="http://schemas.microsoft.com/office/powerpoint/2010/main" val="1229137432"/>
              </p:ext>
            </p:extLst>
          </p:nvPr>
        </p:nvGraphicFramePr>
        <p:xfrm>
          <a:off x="683568" y="3789040"/>
          <a:ext cx="7704857" cy="511884"/>
        </p:xfrm>
        <a:graphic>
          <a:graphicData uri="http://schemas.openxmlformats.org/presentationml/2006/ole">
            <mc:AlternateContent xmlns:mc="http://schemas.openxmlformats.org/markup-compatibility/2006">
              <mc:Choice xmlns:v="urn:schemas-microsoft-com:vml" Requires="v">
                <p:oleObj spid="_x0000_s86099" name="公式" r:id="rId5" imgW="3670300" imgH="241300" progId="Equation.3">
                  <p:embed/>
                </p:oleObj>
              </mc:Choice>
              <mc:Fallback>
                <p:oleObj name="公式" r:id="rId5" imgW="36703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3568" y="3789040"/>
                        <a:ext cx="7704857" cy="511884"/>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311976482"/>
              </p:ext>
            </p:extLst>
          </p:nvPr>
        </p:nvGraphicFramePr>
        <p:xfrm>
          <a:off x="683569" y="4653136"/>
          <a:ext cx="6408711" cy="467789"/>
        </p:xfrm>
        <a:graphic>
          <a:graphicData uri="http://schemas.openxmlformats.org/presentationml/2006/ole">
            <mc:AlternateContent xmlns:mc="http://schemas.openxmlformats.org/markup-compatibility/2006">
              <mc:Choice xmlns:v="urn:schemas-microsoft-com:vml" Requires="v">
                <p:oleObj spid="_x0000_s86100" name="公式" r:id="rId7" imgW="2832100" imgH="203200" progId="Equation.3">
                  <p:embed/>
                </p:oleObj>
              </mc:Choice>
              <mc:Fallback>
                <p:oleObj name="公式" r:id="rId7" imgW="2832100" imgH="2032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83569" y="4653136"/>
                        <a:ext cx="6408711" cy="467789"/>
                      </a:xfrm>
                      <a:prstGeom prst="rect">
                        <a:avLst/>
                      </a:prstGeom>
                      <a:noFill/>
                    </p:spPr>
                  </p:pic>
                </p:oleObj>
              </mc:Fallback>
            </mc:AlternateContent>
          </a:graphicData>
        </a:graphic>
      </p:graphicFrame>
    </p:spTree>
    <p:extLst>
      <p:ext uri="{BB962C8B-B14F-4D97-AF65-F5344CB8AC3E}">
        <p14:creationId xmlns:p14="http://schemas.microsoft.com/office/powerpoint/2010/main" val="2393354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Autofit/>
          </a:bodyPr>
          <a:lstStyle/>
          <a:p>
            <a:r>
              <a:rPr lang="zh-CN" altLang="zh-CN" sz="4000" b="1" dirty="0">
                <a:latin typeface="黑体" panose="02010609060101010101" pitchFamily="49" charset="-122"/>
                <a:ea typeface="黑体" panose="02010609060101010101" pitchFamily="49" charset="-122"/>
              </a:rPr>
              <a:t>基因替代</a:t>
            </a:r>
            <a:r>
              <a:rPr lang="zh-CN" altLang="zh-CN" sz="4000" b="1" dirty="0" smtClean="0">
                <a:latin typeface="黑体" panose="02010609060101010101" pitchFamily="49" charset="-122"/>
                <a:ea typeface="黑体" panose="02010609060101010101" pitchFamily="49" charset="-122"/>
              </a:rPr>
              <a:t>效应</a:t>
            </a:r>
            <a:r>
              <a:rPr lang="zh-CN" altLang="en-US" sz="4000" b="1" dirty="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回归</a:t>
            </a:r>
            <a:r>
              <a:rPr lang="zh-CN" altLang="zh-CN" sz="4000" b="1" dirty="0">
                <a:latin typeface="黑体" panose="02010609060101010101" pitchFamily="49" charset="-122"/>
                <a:ea typeface="黑体" panose="02010609060101010101" pitchFamily="49" charset="-122"/>
              </a:rPr>
              <a:t>解释</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052736"/>
            <a:ext cx="8352928" cy="2160240"/>
          </a:xfrm>
        </p:spPr>
        <p:txBody>
          <a:bodyPr>
            <a:no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回归分析对基因替代效应给出一个更为明确的解释，并且有利于理解基因型的育种值和显性离差分解。三种基因型值和等位基因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的数目列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8704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3732" r="13255" b="14065"/>
          <a:stretch/>
        </p:blipFill>
        <p:spPr bwMode="auto">
          <a:xfrm>
            <a:off x="251520" y="3284984"/>
            <a:ext cx="8763732" cy="2304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287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Autofit/>
          </a:bodyPr>
          <a:lstStyle/>
          <a:p>
            <a:r>
              <a:rPr lang="zh-CN" altLang="zh-CN" sz="4000" b="1" dirty="0">
                <a:latin typeface="黑体" panose="02010609060101010101" pitchFamily="49" charset="-122"/>
                <a:ea typeface="黑体" panose="02010609060101010101" pitchFamily="49" charset="-122"/>
              </a:rPr>
              <a:t>基因替代</a:t>
            </a:r>
            <a:r>
              <a:rPr lang="zh-CN" altLang="zh-CN" sz="4000" b="1" dirty="0" smtClean="0">
                <a:latin typeface="黑体" panose="02010609060101010101" pitchFamily="49" charset="-122"/>
                <a:ea typeface="黑体" panose="02010609060101010101" pitchFamily="49" charset="-122"/>
              </a:rPr>
              <a:t>效应</a:t>
            </a:r>
            <a:r>
              <a:rPr lang="zh-CN" altLang="en-US" sz="4000" b="1" dirty="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回归</a:t>
            </a:r>
            <a:r>
              <a:rPr lang="zh-CN" altLang="zh-CN" sz="4000" b="1" dirty="0">
                <a:latin typeface="黑体" panose="02010609060101010101" pitchFamily="49" charset="-122"/>
                <a:ea typeface="黑体" panose="02010609060101010101" pitchFamily="49" charset="-122"/>
              </a:rPr>
              <a:t>解释</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908720"/>
            <a:ext cx="8424936" cy="4248472"/>
          </a:xfrm>
        </p:spPr>
        <p:txBody>
          <a:bodyPr>
            <a:no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把</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基因型值视为依变量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的数目视为因变量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的加权平均数当然就是随机交配群体的均值，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的加权平均数等于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。因此得到如下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之间的协方差及变量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等位基因个数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回归系数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和截距为</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862113986"/>
              </p:ext>
            </p:extLst>
          </p:nvPr>
        </p:nvGraphicFramePr>
        <p:xfrm>
          <a:off x="755576" y="3008112"/>
          <a:ext cx="7704856" cy="564904"/>
        </p:xfrm>
        <a:graphic>
          <a:graphicData uri="http://schemas.openxmlformats.org/presentationml/2006/ole">
            <mc:AlternateContent xmlns:mc="http://schemas.openxmlformats.org/markup-compatibility/2006">
              <mc:Choice xmlns:v="urn:schemas-microsoft-com:vml" Requires="v">
                <p:oleObj spid="_x0000_s88169" name="公式" r:id="rId3" imgW="3416300" imgH="254000" progId="Equation.3">
                  <p:embed/>
                </p:oleObj>
              </mc:Choice>
              <mc:Fallback>
                <p:oleObj name="公式" r:id="rId3" imgW="3416300" imgH="2540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008112"/>
                        <a:ext cx="7704856" cy="564904"/>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642491594"/>
              </p:ext>
            </p:extLst>
          </p:nvPr>
        </p:nvGraphicFramePr>
        <p:xfrm>
          <a:off x="755576" y="3744416"/>
          <a:ext cx="5146210" cy="620688"/>
        </p:xfrm>
        <a:graphic>
          <a:graphicData uri="http://schemas.openxmlformats.org/presentationml/2006/ole">
            <mc:AlternateContent xmlns:mc="http://schemas.openxmlformats.org/markup-compatibility/2006">
              <mc:Choice xmlns:v="urn:schemas-microsoft-com:vml" Requires="v">
                <p:oleObj spid="_x0000_s88170" name="公式" r:id="rId5" imgW="2082800" imgH="254000" progId="Equation.3">
                  <p:embed/>
                </p:oleObj>
              </mc:Choice>
              <mc:Fallback>
                <p:oleObj name="公式" r:id="rId5" imgW="2082800" imgH="2540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3744416"/>
                        <a:ext cx="5146210" cy="620688"/>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595953194"/>
              </p:ext>
            </p:extLst>
          </p:nvPr>
        </p:nvGraphicFramePr>
        <p:xfrm>
          <a:off x="323527" y="5179608"/>
          <a:ext cx="4680521" cy="913688"/>
        </p:xfrm>
        <a:graphic>
          <a:graphicData uri="http://schemas.openxmlformats.org/presentationml/2006/ole">
            <mc:AlternateContent xmlns:mc="http://schemas.openxmlformats.org/markup-compatibility/2006">
              <mc:Choice xmlns:v="urn:schemas-microsoft-com:vml" Requires="v">
                <p:oleObj spid="_x0000_s88171" name="公式" r:id="rId7" imgW="2184400" imgH="419100" progId="Equation.3">
                  <p:embed/>
                </p:oleObj>
              </mc:Choice>
              <mc:Fallback>
                <p:oleObj name="公式" r:id="rId7" imgW="2184400" imgH="4191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3527" y="5179608"/>
                        <a:ext cx="4680521" cy="913688"/>
                      </a:xfrm>
                      <a:prstGeom prst="rect">
                        <a:avLst/>
                      </a:prstGeom>
                      <a:noFill/>
                    </p:spPr>
                  </p:pic>
                </p:oleObj>
              </mc:Fallback>
            </mc:AlternateContent>
          </a:graphicData>
        </a:graphic>
      </p:graphicFrame>
      <p:graphicFrame>
        <p:nvGraphicFramePr>
          <p:cNvPr id="18" name="对象 17"/>
          <p:cNvGraphicFramePr>
            <a:graphicFrameLocks noChangeAspect="1"/>
          </p:cNvGraphicFramePr>
          <p:nvPr>
            <p:extLst>
              <p:ext uri="{D42A27DB-BD31-4B8C-83A1-F6EECF244321}">
                <p14:modId xmlns:p14="http://schemas.microsoft.com/office/powerpoint/2010/main" val="1083236001"/>
              </p:ext>
            </p:extLst>
          </p:nvPr>
        </p:nvGraphicFramePr>
        <p:xfrm>
          <a:off x="5220072" y="5373216"/>
          <a:ext cx="3744416" cy="556250"/>
        </p:xfrm>
        <a:graphic>
          <a:graphicData uri="http://schemas.openxmlformats.org/presentationml/2006/ole">
            <mc:AlternateContent xmlns:mc="http://schemas.openxmlformats.org/markup-compatibility/2006">
              <mc:Choice xmlns:v="urn:schemas-microsoft-com:vml" Requires="v">
                <p:oleObj spid="_x0000_s88172" name="公式" r:id="rId9" imgW="1587500" imgH="228600" progId="Equation.3">
                  <p:embed/>
                </p:oleObj>
              </mc:Choice>
              <mc:Fallback>
                <p:oleObj name="公式" r:id="rId9" imgW="15875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20072" y="5373216"/>
                        <a:ext cx="3744416" cy="556250"/>
                      </a:xfrm>
                      <a:prstGeom prst="rect">
                        <a:avLst/>
                      </a:prstGeom>
                      <a:noFill/>
                    </p:spPr>
                  </p:pic>
                </p:oleObj>
              </mc:Fallback>
            </mc:AlternateContent>
          </a:graphicData>
        </a:graphic>
      </p:graphicFrame>
    </p:spTree>
    <p:extLst>
      <p:ext uri="{BB962C8B-B14F-4D97-AF65-F5344CB8AC3E}">
        <p14:creationId xmlns:p14="http://schemas.microsoft.com/office/powerpoint/2010/main" val="2276838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648072"/>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育种值的定义</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908720"/>
            <a:ext cx="8064896" cy="5400600"/>
          </a:xfrm>
        </p:spPr>
        <p:txBody>
          <a:bodyPr>
            <a:noAutofit/>
          </a:bodyPr>
          <a:lstStyle/>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中对亲本的选择，当然是希望中选亲本的后代能够有更加优良的表现。因此在育种中，育种家往往从一个个体所产生后代群体的平均表现去判断它的育种价值，并将其作为亲本选择的重要标准</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。一个个</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体的后代群体，相对于整个亲本群体的差异，称为该个体的育种值（</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breeding value</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介绍的基因效应和基因替代效应在实际中难以测量，而育种值是可以测量的。如果一个个体与一个群体中随机挑选的其它个体进行交配，该个体的育种值则定义为该个体后代群体的平均表现与随机交配群体的平均表现之间差异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倍。之所以要加倍，是由于一个亲本只提供给后代群体一半的基因。</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47276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育种值的计算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179512" y="980728"/>
            <a:ext cx="8784976" cy="2016224"/>
          </a:xfrm>
        </p:spPr>
        <p:txBody>
          <a:bodyPr>
            <a:noAutofit/>
          </a:bodyPr>
          <a:lstStyle/>
          <a:p>
            <a:pPr>
              <a:lnSpc>
                <a:spcPct val="11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出三种基因型作为亲本，它们的后代均值及其与随机交配群体均值之间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离差。表中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的后代群体也称半同胞家系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一个玉米随机交配群体中，每个植株上收获的种子就可被看成是一个半同胞家系。</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890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8" y="2924944"/>
            <a:ext cx="8964488" cy="33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2471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育种值与等位基因平均效应的关系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539552" y="1196751"/>
            <a:ext cx="7920880" cy="3168353"/>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从最后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一列给出的结果可以看到，个体的育种值正好等于个体携带两个等位基因的平均效应之和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的育种值分别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11</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=2α</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=2α</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。统一</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起来，各种基因型的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育种值表示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1170911896"/>
              </p:ext>
            </p:extLst>
          </p:nvPr>
        </p:nvGraphicFramePr>
        <p:xfrm>
          <a:off x="899592" y="4437112"/>
          <a:ext cx="2914985" cy="908720"/>
        </p:xfrm>
        <a:graphic>
          <a:graphicData uri="http://schemas.openxmlformats.org/presentationml/2006/ole">
            <mc:AlternateContent xmlns:mc="http://schemas.openxmlformats.org/markup-compatibility/2006">
              <mc:Choice xmlns:v="urn:schemas-microsoft-com:vml" Requires="v">
                <p:oleObj spid="_x0000_s90137" name="公式" r:id="rId3" imgW="787400" imgH="241300" progId="Equation.3">
                  <p:embed/>
                </p:oleObj>
              </mc:Choice>
              <mc:Fallback>
                <p:oleObj name="公式" r:id="rId3" imgW="7874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437112"/>
                        <a:ext cx="2914985" cy="908720"/>
                      </a:xfrm>
                      <a:prstGeom prst="rect">
                        <a:avLst/>
                      </a:prstGeom>
                      <a:noFill/>
                    </p:spPr>
                  </p:pic>
                </p:oleObj>
              </mc:Fallback>
            </mc:AlternateContent>
          </a:graphicData>
        </a:graphic>
      </p:graphicFrame>
    </p:spTree>
    <p:extLst>
      <p:ext uri="{BB962C8B-B14F-4D97-AF65-F5344CB8AC3E}">
        <p14:creationId xmlns:p14="http://schemas.microsoft.com/office/powerpoint/2010/main" val="246270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18654"/>
            <a:ext cx="8229600" cy="922114"/>
          </a:xfrm>
        </p:spPr>
        <p:txBody>
          <a:bodyPr/>
          <a:lstStyle/>
          <a:p>
            <a:r>
              <a:rPr lang="zh-CN" altLang="en-US" b="1" dirty="0">
                <a:latin typeface="黑体" panose="02010609060101010101" pitchFamily="49" charset="-122"/>
                <a:ea typeface="黑体" panose="02010609060101010101" pitchFamily="49" charset="-122"/>
              </a:rPr>
              <a:t>本章的主要内容</a:t>
            </a:r>
            <a:endParaRPr lang="zh-CN" altLang="en-US" dirty="0"/>
          </a:p>
        </p:txBody>
      </p:sp>
      <p:sp>
        <p:nvSpPr>
          <p:cNvPr id="6" name="内容占位符 5"/>
          <p:cNvSpPr>
            <a:spLocks noGrp="1"/>
          </p:cNvSpPr>
          <p:nvPr>
            <p:ph idx="1"/>
          </p:nvPr>
        </p:nvSpPr>
        <p:spPr>
          <a:xfrm>
            <a:off x="395536" y="1484784"/>
            <a:ext cx="8507288" cy="4525963"/>
          </a:xfrm>
        </p:spPr>
        <p:txBody>
          <a:bodyPr>
            <a:norm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§8.1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随机交配群体中遗传效应的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§8.2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随机交配群体的遗传方差和亲子</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相关</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§8.3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上位性互作模型的遗传方差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8.4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亲属</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间协方差的一般表示与遗传力</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782308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显性离差的定义和计算</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7" name="内容占位符 6"/>
          <p:cNvSpPr>
            <a:spLocks noGrp="1"/>
          </p:cNvSpPr>
          <p:nvPr>
            <p:ph idx="1"/>
          </p:nvPr>
        </p:nvSpPr>
        <p:spPr>
          <a:xfrm>
            <a:off x="467544" y="1268760"/>
            <a:ext cx="8424936" cy="4824536"/>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在育种值的基础上，我们可以把</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的基因型值进一步分解</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的平均效应</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3000"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称为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基因型</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30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3000"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的育种值</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en-US" altLang="zh-CN" sz="30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30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扣除育种值的部分，称为显性离差（</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dominance deviation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）。为与公式</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8.1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F</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无穷模型相区分</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公式又</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称为</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模型（</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3000"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model</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825825498"/>
              </p:ext>
            </p:extLst>
          </p:nvPr>
        </p:nvGraphicFramePr>
        <p:xfrm>
          <a:off x="827584" y="2592288"/>
          <a:ext cx="7880542" cy="692696"/>
        </p:xfrm>
        <a:graphic>
          <a:graphicData uri="http://schemas.openxmlformats.org/presentationml/2006/ole">
            <mc:AlternateContent xmlns:mc="http://schemas.openxmlformats.org/markup-compatibility/2006">
              <mc:Choice xmlns:v="urn:schemas-microsoft-com:vml" Requires="v">
                <p:oleObj spid="_x0000_s92185" name="公式" r:id="rId3" imgW="2781300" imgH="241300" progId="Equation.3">
                  <p:embed/>
                </p:oleObj>
              </mc:Choice>
              <mc:Fallback>
                <p:oleObj name="公式" r:id="rId3" imgW="27813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584" y="2592288"/>
                        <a:ext cx="7880542" cy="692696"/>
                      </a:xfrm>
                      <a:prstGeom prst="rect">
                        <a:avLst/>
                      </a:prstGeom>
                      <a:noFill/>
                    </p:spPr>
                  </p:pic>
                </p:oleObj>
              </mc:Fallback>
            </mc:AlternateContent>
          </a:graphicData>
        </a:graphic>
      </p:graphicFrame>
    </p:spTree>
    <p:extLst>
      <p:ext uri="{BB962C8B-B14F-4D97-AF65-F5344CB8AC3E}">
        <p14:creationId xmlns:p14="http://schemas.microsoft.com/office/powerpoint/2010/main" val="352323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11960" y="1268760"/>
            <a:ext cx="4932040" cy="3744416"/>
          </a:xfrm>
          <a:prstGeom prst="rect">
            <a:avLst/>
          </a:prstGeom>
          <a:noFill/>
          <a:ln>
            <a:noFill/>
          </a:ln>
        </p:spPr>
      </p:pic>
      <p:sp>
        <p:nvSpPr>
          <p:cNvPr id="2" name="标题 1"/>
          <p:cNvSpPr>
            <a:spLocks noGrp="1"/>
          </p:cNvSpPr>
          <p:nvPr>
            <p:ph type="title"/>
          </p:nvPr>
        </p:nvSpPr>
        <p:spPr>
          <a:xfrm>
            <a:off x="457200" y="188640"/>
            <a:ext cx="8229600" cy="720080"/>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个体育种值和显性离差关系的回归表示</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内容占位符 4"/>
          <p:cNvSpPr>
            <a:spLocks noGrp="1"/>
          </p:cNvSpPr>
          <p:nvPr>
            <p:ph idx="1"/>
          </p:nvPr>
        </p:nvSpPr>
        <p:spPr>
          <a:xfrm>
            <a:off x="251520" y="1052736"/>
            <a:ext cx="4104456" cy="5472608"/>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数目</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的回归系数，正好等于基因替换效应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，三种基因型的育种值都落在这条回归直线上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将育种值视为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回归直线上空心圆圈所在的位置，而显性离差为空心圆圈代表的育种值和实心圆圈代表的遗传效应之间的差异</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005862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06090"/>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利用双向</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表计算育种值</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和显性离差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内容占位符 5"/>
          <p:cNvGraphicFramePr>
            <a:graphicFrameLocks noGrp="1"/>
          </p:cNvGraphicFramePr>
          <p:nvPr>
            <p:ph idx="1"/>
            <p:extLst>
              <p:ext uri="{D42A27DB-BD31-4B8C-83A1-F6EECF244321}">
                <p14:modId xmlns:p14="http://schemas.microsoft.com/office/powerpoint/2010/main" val="2645178655"/>
              </p:ext>
            </p:extLst>
          </p:nvPr>
        </p:nvGraphicFramePr>
        <p:xfrm>
          <a:off x="251520" y="1052736"/>
          <a:ext cx="8629792" cy="2088232"/>
        </p:xfrm>
        <a:graphic>
          <a:graphicData uri="http://schemas.openxmlformats.org/drawingml/2006/table">
            <a:tbl>
              <a:tblPr firstRow="1" firstCol="1" lastRow="1" lastCol="1" bandRow="1" bandCol="1">
                <a:tableStyleId>{5C22544A-7EE6-4342-B048-85BDC9FD1C3A}</a:tableStyleId>
              </a:tblPr>
              <a:tblGrid>
                <a:gridCol w="1580859"/>
                <a:gridCol w="1476229"/>
                <a:gridCol w="1591916"/>
                <a:gridCol w="181541"/>
                <a:gridCol w="1782027"/>
                <a:gridCol w="2017220"/>
              </a:tblGrid>
              <a:tr h="505690">
                <a:tc rowSpan="2">
                  <a:txBody>
                    <a:bodyPr/>
                    <a:lstStyle/>
                    <a:p>
                      <a:pPr algn="just">
                        <a:spcAft>
                          <a:spcPts val="0"/>
                        </a:spcAft>
                      </a:pPr>
                      <a:r>
                        <a:rPr lang="zh-CN"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配子型及其频率</a:t>
                      </a:r>
                    </a:p>
                  </a:txBody>
                  <a:tcPr marL="62460" marR="62460" marT="0" marB="0" anchor="ctr"/>
                </a:tc>
                <a:tc gridSpan="2">
                  <a:txBody>
                    <a:bodyPr/>
                    <a:lstStyle/>
                    <a:p>
                      <a:pPr algn="just">
                        <a:spcAft>
                          <a:spcPts val="0"/>
                        </a:spcAft>
                      </a:pPr>
                      <a:r>
                        <a:rPr lang="zh-CN"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主效应，即育种值</a:t>
                      </a:r>
                    </a:p>
                  </a:txBody>
                  <a:tcPr marL="62460" marR="62460" marT="0" marB="0" anchor="ctr"/>
                </a:tc>
                <a:tc hMerge="1">
                  <a:txBody>
                    <a:bodyPr/>
                    <a:lstStyle/>
                    <a:p>
                      <a:endParaRPr lang="zh-CN" altLang="en-US"/>
                    </a:p>
                  </a:txBody>
                  <a:tcPr/>
                </a:tc>
                <a:tc>
                  <a:txBody>
                    <a:bodyPr/>
                    <a:lstStyle/>
                    <a:p>
                      <a:pPr algn="just">
                        <a:spcAft>
                          <a:spcPts val="0"/>
                        </a:spcAft>
                      </a:pPr>
                      <a:r>
                        <a:rPr lang="en-US"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tc>
                <a:tc gridSpan="2">
                  <a:txBody>
                    <a:bodyPr/>
                    <a:lstStyle/>
                    <a:p>
                      <a:pPr algn="just">
                        <a:spcAft>
                          <a:spcPts val="0"/>
                        </a:spcAft>
                      </a:pPr>
                      <a:r>
                        <a:rPr lang="zh-CN" sz="2800" b="0" kern="100">
                          <a:effectLst/>
                          <a:latin typeface="Arial Unicode MS" panose="020B0604020202020204" pitchFamily="34" charset="-122"/>
                          <a:ea typeface="Arial Unicode MS" panose="020B0604020202020204" pitchFamily="34" charset="-122"/>
                          <a:cs typeface="Arial Unicode MS" panose="020B0604020202020204" pitchFamily="34" charset="-122"/>
                        </a:rPr>
                        <a:t>交互作用，即显性离差</a:t>
                      </a:r>
                    </a:p>
                  </a:txBody>
                  <a:tcPr marL="62460" marR="62460" marT="0" marB="0" anchor="ctr"/>
                </a:tc>
                <a:tc hMerge="1">
                  <a:txBody>
                    <a:bodyPr/>
                    <a:lstStyle/>
                    <a:p>
                      <a:endParaRPr lang="zh-CN" altLang="en-US"/>
                    </a:p>
                  </a:txBody>
                  <a:tcPr/>
                </a:tc>
              </a:tr>
              <a:tr h="505690">
                <a:tc vMerge="1">
                  <a:txBody>
                    <a:bodyPr/>
                    <a:lstStyle/>
                    <a:p>
                      <a:endParaRPr lang="zh-CN" altLang="en-US"/>
                    </a:p>
                  </a:txBody>
                  <a:tcPr/>
                </a:tc>
                <a:tc>
                  <a:txBody>
                    <a:bodyPr/>
                    <a:lstStyle/>
                    <a:p>
                      <a:pPr algn="just">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p</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q</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 </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r>
              <a:tr h="538426">
                <a:tc>
                  <a:txBody>
                    <a:bodyPr/>
                    <a:lstStyle/>
                    <a:p>
                      <a:pPr algn="just">
                        <a:spcAft>
                          <a:spcPts val="0"/>
                        </a:spcAft>
                      </a:pPr>
                      <a:r>
                        <a:rPr lang="en-US" sz="2800" b="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zh-CN" sz="2800" b="0" kern="10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a:effectLst/>
                          <a:latin typeface="Arial Unicode MS" panose="020B0604020202020204" pitchFamily="34" charset="-122"/>
                          <a:ea typeface="Arial Unicode MS" panose="020B0604020202020204" pitchFamily="34" charset="-122"/>
                          <a:cs typeface="Arial Unicode MS" panose="020B0604020202020204" pitchFamily="34" charset="-122"/>
                        </a:rPr>
                        <a:t>p</a:t>
                      </a:r>
                      <a:endParaRPr lang="zh-CN" sz="2800" b="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tc>
                <a:tc>
                  <a:txBody>
                    <a:bodyPr/>
                    <a:lstStyle/>
                    <a:p>
                      <a:pPr algn="just">
                        <a:lnSpc>
                          <a:spcPct val="115000"/>
                        </a:lnSpc>
                        <a:spcAft>
                          <a:spcPts val="0"/>
                        </a:spcAft>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 </a:t>
                      </a:r>
                      <a:endPar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lnSpc>
                          <a:spcPct val="115000"/>
                        </a:lnSpc>
                        <a:spcAft>
                          <a:spcPts val="0"/>
                        </a:spcAft>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 </a:t>
                      </a:r>
                      <a:endPar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lnSpc>
                          <a:spcPct val="115000"/>
                        </a:lnSpc>
                        <a:spcAft>
                          <a:spcPts val="0"/>
                        </a:spcAft>
                      </a:pPr>
                      <a:r>
                        <a:rPr lang="en-US"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g</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g</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r>
              <a:tr h="538426">
                <a:tc>
                  <a:txBody>
                    <a:bodyPr/>
                    <a:lstStyle/>
                    <a:p>
                      <a:pPr algn="just">
                        <a:spcAft>
                          <a:spcPts val="0"/>
                        </a:spcAft>
                      </a:pPr>
                      <a:r>
                        <a:rPr lang="en-US"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b="0" kern="100" baseline="-25000" dirty="0">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zh-CN"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q</a:t>
                      </a:r>
                      <a:endParaRPr lang="zh-CN" sz="2800" b="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algn="just">
                        <a:lnSpc>
                          <a:spcPct val="115000"/>
                        </a:lnSpc>
                        <a:spcAft>
                          <a:spcPts val="0"/>
                        </a:spcAft>
                      </a:pPr>
                      <a:r>
                        <a:rPr lang="en-US"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g</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g</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l-GR"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β</a:t>
                      </a:r>
                      <a:r>
                        <a:rPr lang="en-US" altLang="zh-CN" sz="2800" b="0" kern="100" baseline="-25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baseline="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2460" marR="62460" marT="0" marB="0" anchor="ctr">
                    <a:solidFill>
                      <a:schemeClr val="accent6">
                        <a:lumMod val="20000"/>
                        <a:lumOff val="80000"/>
                      </a:schemeClr>
                    </a:solidFill>
                  </a:tcPr>
                </a:tc>
              </a:tr>
            </a:tbl>
          </a:graphicData>
        </a:graphic>
      </p:graphicFrame>
      <p:sp>
        <p:nvSpPr>
          <p:cNvPr id="17" name="内容占位符 4"/>
          <p:cNvSpPr txBox="1">
            <a:spLocks/>
          </p:cNvSpPr>
          <p:nvPr/>
        </p:nvSpPr>
        <p:spPr>
          <a:xfrm>
            <a:off x="179512" y="3356992"/>
            <a:ext cx="8784976" cy="29523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双</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因素方差分析中，行效应和列效应之和称为处理的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主效应，</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它们对应于各种基因型的育种值；总效应减去主效应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之外为</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互</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作</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它们对应于各种基因型的显性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离差。</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的基因型值正好位于</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中间，即</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所有交互作用均为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；否则，交互作用不为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。因此，显性效应有时也称为同一个座位上不同等位基因间的互作，是由不同雌雄配子之间相互作用而产生的。</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05423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116632"/>
            <a:ext cx="7560840" cy="1296144"/>
          </a:xfrm>
        </p:spPr>
        <p:txBody>
          <a:bodyPr>
            <a:normAutofit/>
          </a:bodyPr>
          <a:lstStyle/>
          <a:p>
            <a:r>
              <a:rPr lang="zh-CN" altLang="en-US" sz="3600" b="1" dirty="0" smtClean="0">
                <a:latin typeface="黑体" panose="02010609060101010101" pitchFamily="49" charset="-122"/>
                <a:ea typeface="黑体" panose="02010609060101010101" pitchFamily="49" charset="-122"/>
              </a:rPr>
              <a:t>老鼠</a:t>
            </a:r>
            <a:r>
              <a:rPr lang="zh-CN" altLang="zh-CN" sz="3600" b="1" dirty="0" smtClean="0">
                <a:latin typeface="黑体" panose="02010609060101010101" pitchFamily="49" charset="-122"/>
                <a:ea typeface="黑体" panose="02010609060101010101" pitchFamily="49" charset="-122"/>
              </a:rPr>
              <a:t>随机交配</a:t>
            </a:r>
            <a:r>
              <a:rPr lang="zh-CN" altLang="zh-CN" sz="3600" b="1" dirty="0">
                <a:latin typeface="黑体" panose="02010609060101010101" pitchFamily="49" charset="-122"/>
                <a:ea typeface="黑体" panose="02010609060101010101" pitchFamily="49" charset="-122"/>
              </a:rPr>
              <a:t>群体的均值、等位基因效应和基因替换效应</a:t>
            </a:r>
            <a:endParaRPr lang="en-US" altLang="zh-CN" sz="36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979849278"/>
              </p:ext>
            </p:extLst>
          </p:nvPr>
        </p:nvGraphicFramePr>
        <p:xfrm>
          <a:off x="107504" y="1412776"/>
          <a:ext cx="8964488" cy="5120640"/>
        </p:xfrm>
        <a:graphic>
          <a:graphicData uri="http://schemas.openxmlformats.org/drawingml/2006/table">
            <a:tbl>
              <a:tblPr firstRow="1" firstCol="1" lastRow="1" lastCol="1" bandRow="1" bandCol="1">
                <a:tableStyleId>{5C22544A-7EE6-4342-B048-85BDC9FD1C3A}</a:tableStyleId>
              </a:tblPr>
              <a:tblGrid>
                <a:gridCol w="3874135"/>
                <a:gridCol w="985897"/>
                <a:gridCol w="1008112"/>
                <a:gridCol w="1008112"/>
                <a:gridCol w="1008112"/>
                <a:gridCol w="1080120"/>
              </a:tblGrid>
              <a:tr h="0">
                <a:tc rowSpan="2">
                  <a:txBody>
                    <a:bodyPr/>
                    <a:lstStyle/>
                    <a:p>
                      <a:pPr algn="just">
                        <a:spcAft>
                          <a:spcPts val="0"/>
                        </a:spcAft>
                      </a:pPr>
                      <a:r>
                        <a:rPr lang="zh-CN" sz="2800" kern="100" dirty="0">
                          <a:effectLst/>
                        </a:rPr>
                        <a:t>效应类型 </a:t>
                      </a:r>
                      <a:endParaRPr lang="zh-CN" sz="2800" kern="100" dirty="0">
                        <a:effectLst/>
                        <a:latin typeface="Calibri"/>
                        <a:ea typeface="宋体"/>
                        <a:cs typeface="Times New Roman"/>
                      </a:endParaRPr>
                    </a:p>
                  </a:txBody>
                  <a:tcPr marL="68580" marR="68580" marT="0" marB="0" anchor="ctr"/>
                </a:tc>
                <a:tc gridSpan="5">
                  <a:txBody>
                    <a:bodyPr/>
                    <a:lstStyle/>
                    <a:p>
                      <a:pPr algn="just">
                        <a:spcAft>
                          <a:spcPts val="0"/>
                        </a:spcAft>
                      </a:pPr>
                      <a:r>
                        <a:rPr lang="zh-CN" sz="2800" kern="100" dirty="0">
                          <a:effectLst/>
                        </a:rPr>
                        <a:t>基因</a:t>
                      </a:r>
                      <a:r>
                        <a:rPr lang="en-US" sz="2800" kern="100" dirty="0" err="1">
                          <a:effectLst/>
                        </a:rPr>
                        <a:t>pg</a:t>
                      </a:r>
                      <a:r>
                        <a:rPr lang="zh-CN" sz="2800" kern="100" dirty="0">
                          <a:effectLst/>
                        </a:rPr>
                        <a:t>的频率</a:t>
                      </a:r>
                      <a:r>
                        <a:rPr lang="en-US" sz="2800" kern="100" dirty="0">
                          <a:effectLst/>
                        </a:rPr>
                        <a:t>q </a:t>
                      </a:r>
                      <a:endParaRPr lang="zh-CN" sz="2800" kern="100" dirty="0">
                        <a:effectLst/>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vMerge="1">
                  <a:txBody>
                    <a:bodyPr/>
                    <a:lstStyle/>
                    <a:p>
                      <a:endParaRPr lang="zh-CN" altLang="en-US"/>
                    </a:p>
                  </a:txBody>
                  <a:tcPr/>
                </a:tc>
                <a:tc>
                  <a:txBody>
                    <a:bodyPr/>
                    <a:lstStyle/>
                    <a:p>
                      <a:pPr algn="just">
                        <a:spcAft>
                          <a:spcPts val="0"/>
                        </a:spcAft>
                      </a:pPr>
                      <a:r>
                        <a:rPr lang="en-US" sz="2800" b="0" kern="100" dirty="0">
                          <a:solidFill>
                            <a:schemeClr val="bg1"/>
                          </a:solidFill>
                          <a:effectLst/>
                        </a:rPr>
                        <a:t>q=0.1 </a:t>
                      </a:r>
                      <a:endParaRPr lang="zh-CN" sz="2800" b="0" kern="100" dirty="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800" b="0" kern="100" dirty="0">
                          <a:solidFill>
                            <a:schemeClr val="bg1"/>
                          </a:solidFill>
                          <a:effectLst/>
                        </a:rPr>
                        <a:t>q=0.3 </a:t>
                      </a:r>
                      <a:endParaRPr lang="zh-CN" sz="2800" b="0" kern="100" dirty="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800" b="0" kern="100" dirty="0">
                          <a:solidFill>
                            <a:schemeClr val="bg1"/>
                          </a:solidFill>
                          <a:effectLst/>
                        </a:rPr>
                        <a:t>q=0.5 </a:t>
                      </a:r>
                      <a:endParaRPr lang="zh-CN" sz="2800" b="0" kern="100" dirty="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800" b="0" kern="100" dirty="0">
                          <a:solidFill>
                            <a:schemeClr val="bg1"/>
                          </a:solidFill>
                          <a:effectLst/>
                        </a:rPr>
                        <a:t>q=0.7 </a:t>
                      </a:r>
                      <a:endParaRPr lang="zh-CN" sz="2800" b="0" kern="100" dirty="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800" b="0" kern="100" dirty="0">
                          <a:solidFill>
                            <a:schemeClr val="bg1"/>
                          </a:solidFill>
                          <a:effectLst/>
                        </a:rPr>
                        <a:t>q=0.9 </a:t>
                      </a:r>
                      <a:endParaRPr lang="zh-CN" sz="2800" b="0" kern="100" dirty="0">
                        <a:solidFill>
                          <a:schemeClr val="bg1"/>
                        </a:solidFill>
                        <a:effectLst/>
                        <a:latin typeface="Calibri"/>
                        <a:ea typeface="宋体"/>
                        <a:cs typeface="Times New Roman"/>
                      </a:endParaRPr>
                    </a:p>
                  </a:txBody>
                  <a:tcPr marL="68580" marR="68580" marT="0" marB="0" anchor="ctr">
                    <a:solidFill>
                      <a:srgbClr val="00B0F0"/>
                    </a:solidFill>
                  </a:tcPr>
                </a:tc>
              </a:tr>
              <a:tr h="0">
                <a:tc>
                  <a:txBody>
                    <a:bodyPr/>
                    <a:lstStyle/>
                    <a:p>
                      <a:pPr algn="just">
                        <a:spcAft>
                          <a:spcPts val="0"/>
                        </a:spcAft>
                      </a:pPr>
                      <a:r>
                        <a:rPr lang="zh-CN" sz="2800" kern="100">
                          <a:effectLst/>
                        </a:rPr>
                        <a:t>群体均值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dirty="0">
                          <a:solidFill>
                            <a:schemeClr val="tx1"/>
                          </a:solidFill>
                          <a:effectLst/>
                        </a:rPr>
                        <a:t>13.56</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12.44</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11.00</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9.24</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7.16</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800" kern="100">
                          <a:effectLst/>
                        </a:rPr>
                        <a:t>基因</a:t>
                      </a:r>
                      <a:r>
                        <a:rPr lang="en-US" sz="2800" kern="100">
                          <a:effectLst/>
                        </a:rPr>
                        <a:t>+</a:t>
                      </a:r>
                      <a:r>
                        <a:rPr lang="zh-CN" sz="2800" kern="100">
                          <a:effectLst/>
                        </a:rPr>
                        <a:t>的平均效应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dirty="0">
                          <a:solidFill>
                            <a:schemeClr val="tx1"/>
                          </a:solidFill>
                          <a:effectLst/>
                        </a:rPr>
                        <a:t>0.24</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0.96</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2.00</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3.36</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5.04</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800" kern="100">
                          <a:effectLst/>
                        </a:rPr>
                        <a:t>基因</a:t>
                      </a:r>
                      <a:r>
                        <a:rPr lang="en-US" sz="2800" kern="100">
                          <a:effectLst/>
                        </a:rPr>
                        <a:t>pg</a:t>
                      </a:r>
                      <a:r>
                        <a:rPr lang="zh-CN" sz="2800" kern="100">
                          <a:effectLst/>
                        </a:rPr>
                        <a:t>的平均效应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-2.16</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-2.24</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-2.00</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-1.44</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-0.56</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800" kern="100">
                          <a:effectLst/>
                        </a:rPr>
                        <a:t>基因</a:t>
                      </a:r>
                      <a:r>
                        <a:rPr lang="en-US" sz="2800" kern="100">
                          <a:effectLst/>
                        </a:rPr>
                        <a:t>+</a:t>
                      </a:r>
                      <a:r>
                        <a:rPr lang="zh-CN" sz="2800" kern="100">
                          <a:effectLst/>
                        </a:rPr>
                        <a:t>对</a:t>
                      </a:r>
                      <a:r>
                        <a:rPr lang="en-US" sz="2800" kern="100">
                          <a:effectLst/>
                        </a:rPr>
                        <a:t>pg</a:t>
                      </a:r>
                      <a:r>
                        <a:rPr lang="zh-CN" sz="2800" kern="100">
                          <a:effectLst/>
                        </a:rPr>
                        <a:t>的替代效应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2.40</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3.20</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4.00</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4.80</a:t>
                      </a:r>
                      <a:endParaRPr lang="zh-CN" sz="2800" b="0" kern="100" dirty="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c>
                  <a:txBody>
                    <a:bodyPr/>
                    <a:lstStyle/>
                    <a:p>
                      <a:pPr algn="just">
                        <a:spcAft>
                          <a:spcPts val="0"/>
                        </a:spcAft>
                      </a:pPr>
                      <a:r>
                        <a:rPr lang="en-US" sz="2800" b="0" kern="100">
                          <a:solidFill>
                            <a:schemeClr val="tx1"/>
                          </a:solidFill>
                          <a:effectLst/>
                        </a:rPr>
                        <a:t>5.60</a:t>
                      </a:r>
                      <a:endParaRPr lang="zh-CN" sz="2800" b="0" kern="100">
                        <a:solidFill>
                          <a:schemeClr val="tx1"/>
                        </a:solidFill>
                        <a:effectLst/>
                        <a:latin typeface="Calibri"/>
                        <a:ea typeface="宋体"/>
                        <a:cs typeface="Times New Roman"/>
                      </a:endParaRPr>
                    </a:p>
                  </a:txBody>
                  <a:tcPr marL="68580" marR="68580" marT="0" marB="0" anchor="ctr">
                    <a:solidFill>
                      <a:schemeClr val="accent6">
                        <a:lumMod val="20000"/>
                        <a:lumOff val="80000"/>
                      </a:schemeClr>
                    </a:solidFill>
                  </a:tcPr>
                </a:tc>
              </a:tr>
              <a:tr h="0">
                <a:tc>
                  <a:txBody>
                    <a:bodyPr/>
                    <a:lstStyle/>
                    <a:p>
                      <a:pPr algn="just">
                        <a:spcAft>
                          <a:spcPts val="0"/>
                        </a:spcAft>
                      </a:pPr>
                      <a:r>
                        <a:rPr lang="zh-CN" sz="2800" kern="100">
                          <a:effectLst/>
                        </a:rPr>
                        <a:t>基因型</a:t>
                      </a:r>
                      <a:r>
                        <a:rPr lang="en-US" sz="2800" kern="100">
                          <a:effectLst/>
                        </a:rPr>
                        <a:t>++</a:t>
                      </a:r>
                      <a:r>
                        <a:rPr lang="zh-CN" sz="2800" kern="100">
                          <a:effectLst/>
                        </a:rPr>
                        <a:t>的育种值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0.48</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1.92</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4</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6.72</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10.08</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0">
                <a:tc>
                  <a:txBody>
                    <a:bodyPr/>
                    <a:lstStyle/>
                    <a:p>
                      <a:pPr algn="just">
                        <a:spcAft>
                          <a:spcPts val="0"/>
                        </a:spcAft>
                      </a:pPr>
                      <a:r>
                        <a:rPr lang="zh-CN" sz="2800" kern="100" dirty="0">
                          <a:effectLst/>
                        </a:rPr>
                        <a:t>基因型</a:t>
                      </a:r>
                      <a:r>
                        <a:rPr lang="en-US" sz="2800" kern="100" dirty="0">
                          <a:effectLst/>
                        </a:rPr>
                        <a:t>+</a:t>
                      </a:r>
                      <a:r>
                        <a:rPr lang="en-US" sz="2800" kern="100" dirty="0" err="1">
                          <a:effectLst/>
                        </a:rPr>
                        <a:t>pg</a:t>
                      </a:r>
                      <a:r>
                        <a:rPr lang="zh-CN" sz="2800" kern="100" dirty="0">
                          <a:effectLst/>
                        </a:rPr>
                        <a:t>的育种值 </a:t>
                      </a:r>
                      <a:endParaRPr lang="zh-CN" sz="2800" kern="100" dirty="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-1.92</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-1.28</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0</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1.92</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4.48</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0">
                <a:tc>
                  <a:txBody>
                    <a:bodyPr/>
                    <a:lstStyle/>
                    <a:p>
                      <a:pPr algn="just">
                        <a:spcAft>
                          <a:spcPts val="0"/>
                        </a:spcAft>
                      </a:pPr>
                      <a:r>
                        <a:rPr lang="zh-CN" sz="2800" kern="100">
                          <a:effectLst/>
                        </a:rPr>
                        <a:t>基因型</a:t>
                      </a:r>
                      <a:r>
                        <a:rPr lang="en-US" sz="2800" kern="100">
                          <a:effectLst/>
                        </a:rPr>
                        <a:t>pgpg</a:t>
                      </a:r>
                      <a:r>
                        <a:rPr lang="zh-CN" sz="2800" kern="100">
                          <a:effectLst/>
                        </a:rPr>
                        <a:t>的育种值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-4.32</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-4.48</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-4</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-2.88</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-1.12</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0">
                <a:tc>
                  <a:txBody>
                    <a:bodyPr/>
                    <a:lstStyle/>
                    <a:p>
                      <a:pPr algn="just">
                        <a:spcAft>
                          <a:spcPts val="0"/>
                        </a:spcAft>
                      </a:pPr>
                      <a:r>
                        <a:rPr lang="zh-CN" sz="2800" kern="100">
                          <a:effectLst/>
                        </a:rPr>
                        <a:t>基因型</a:t>
                      </a:r>
                      <a:r>
                        <a:rPr lang="en-US" sz="2800" kern="100">
                          <a:effectLst/>
                        </a:rPr>
                        <a:t>++</a:t>
                      </a:r>
                      <a:r>
                        <a:rPr lang="zh-CN" sz="2800" kern="100">
                          <a:effectLst/>
                        </a:rPr>
                        <a:t>的显性离差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-0.04</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-0.36</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-1.96</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-3.24</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0">
                <a:tc>
                  <a:txBody>
                    <a:bodyPr/>
                    <a:lstStyle/>
                    <a:p>
                      <a:pPr algn="just">
                        <a:spcAft>
                          <a:spcPts val="0"/>
                        </a:spcAft>
                      </a:pPr>
                      <a:r>
                        <a:rPr lang="zh-CN" sz="2800" kern="100">
                          <a:effectLst/>
                        </a:rPr>
                        <a:t>基因型</a:t>
                      </a:r>
                      <a:r>
                        <a:rPr lang="en-US" sz="2800" kern="100">
                          <a:effectLst/>
                        </a:rPr>
                        <a:t>+pg</a:t>
                      </a:r>
                      <a:r>
                        <a:rPr lang="zh-CN" sz="2800" kern="100">
                          <a:effectLst/>
                        </a:rPr>
                        <a:t>的显性离差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a:solidFill>
                            <a:schemeClr val="tx1"/>
                          </a:solidFill>
                          <a:effectLst/>
                        </a:rPr>
                        <a:t>0.36</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0.84</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0.84</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0.36</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0">
                <a:tc>
                  <a:txBody>
                    <a:bodyPr/>
                    <a:lstStyle/>
                    <a:p>
                      <a:pPr algn="just">
                        <a:spcAft>
                          <a:spcPts val="0"/>
                        </a:spcAft>
                      </a:pPr>
                      <a:r>
                        <a:rPr lang="zh-CN" sz="2800" kern="100">
                          <a:effectLst/>
                        </a:rPr>
                        <a:t>基因型</a:t>
                      </a:r>
                      <a:r>
                        <a:rPr lang="en-US" sz="2800" kern="100">
                          <a:effectLst/>
                        </a:rPr>
                        <a:t>pgpg</a:t>
                      </a:r>
                      <a:r>
                        <a:rPr lang="zh-CN" sz="2800" kern="100">
                          <a:effectLst/>
                        </a:rPr>
                        <a:t>的显性离差 </a:t>
                      </a:r>
                      <a:endParaRPr lang="zh-CN" sz="2800" kern="100">
                        <a:effectLst/>
                        <a:latin typeface="Calibri"/>
                        <a:ea typeface="宋体"/>
                        <a:cs typeface="Times New Roman"/>
                      </a:endParaRPr>
                    </a:p>
                  </a:txBody>
                  <a:tcPr marL="68580" marR="68580" marT="0" marB="0" anchor="ctr"/>
                </a:tc>
                <a:tc>
                  <a:txBody>
                    <a:bodyPr/>
                    <a:lstStyle/>
                    <a:p>
                      <a:pPr algn="just">
                        <a:spcAft>
                          <a:spcPts val="0"/>
                        </a:spcAft>
                      </a:pPr>
                      <a:r>
                        <a:rPr lang="en-US" sz="2800" b="0" kern="100" dirty="0">
                          <a:solidFill>
                            <a:schemeClr val="tx1"/>
                          </a:solidFill>
                          <a:effectLst/>
                        </a:rPr>
                        <a:t>-3.24</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-1.96</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-1</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a:solidFill>
                            <a:schemeClr val="tx1"/>
                          </a:solidFill>
                          <a:effectLst/>
                        </a:rPr>
                        <a:t>-0.36</a:t>
                      </a:r>
                      <a:endParaRPr lang="zh-CN" sz="28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just">
                        <a:spcAft>
                          <a:spcPts val="0"/>
                        </a:spcAft>
                      </a:pPr>
                      <a:r>
                        <a:rPr lang="en-US" sz="2800" b="0" kern="100" dirty="0">
                          <a:solidFill>
                            <a:schemeClr val="tx1"/>
                          </a:solidFill>
                          <a:effectLst/>
                        </a:rPr>
                        <a:t>-0.04</a:t>
                      </a:r>
                      <a:endParaRPr lang="zh-CN" sz="28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4196266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418654"/>
            <a:ext cx="7344816" cy="1426170"/>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8.2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随机交配群体的遗传方差和亲子</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相关</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2132856"/>
            <a:ext cx="7416824" cy="3993307"/>
          </a:xfrm>
        </p:spPr>
        <p:txBody>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加性方差和</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显性方差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半同胞家系间的方差与亲子间的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协方差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§8.2.3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全同胞家系的方差与亲子间的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协方差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374420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04664"/>
            <a:ext cx="8568952" cy="1296144"/>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随机交配群体中不同基因型的频率、基因型值、遗传效应、育种值和显性离差</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表格 8"/>
          <p:cNvGraphicFramePr>
            <a:graphicFrameLocks noGrp="1"/>
          </p:cNvGraphicFramePr>
          <p:nvPr>
            <p:extLst>
              <p:ext uri="{D42A27DB-BD31-4B8C-83A1-F6EECF244321}">
                <p14:modId xmlns:p14="http://schemas.microsoft.com/office/powerpoint/2010/main" val="3406346061"/>
              </p:ext>
            </p:extLst>
          </p:nvPr>
        </p:nvGraphicFramePr>
        <p:xfrm>
          <a:off x="258866" y="1772816"/>
          <a:ext cx="8705622" cy="4034466"/>
        </p:xfrm>
        <a:graphic>
          <a:graphicData uri="http://schemas.openxmlformats.org/drawingml/2006/table">
            <a:tbl>
              <a:tblPr firstRow="1" firstCol="1" lastRow="1" lastCol="1" bandRow="1" bandCol="1">
                <a:tableStyleId>{5C22544A-7EE6-4342-B048-85BDC9FD1C3A}</a:tableStyleId>
              </a:tblPr>
              <a:tblGrid>
                <a:gridCol w="1289685"/>
                <a:gridCol w="932498"/>
                <a:gridCol w="946169"/>
                <a:gridCol w="2870835"/>
                <a:gridCol w="1370648"/>
                <a:gridCol w="1295787"/>
              </a:tblGrid>
              <a:tr h="918102">
                <a:tc>
                  <a:txBody>
                    <a:bodyPr/>
                    <a:lstStyle/>
                    <a:p>
                      <a:pPr algn="l">
                        <a:spcAft>
                          <a:spcPts val="0"/>
                        </a:spcAft>
                      </a:pP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基因型</a:t>
                      </a:r>
                    </a:p>
                  </a:txBody>
                  <a:tcPr marL="68580" marR="68580" marT="0" marB="0" anchor="ctr"/>
                </a:tc>
                <a:tc>
                  <a:txBody>
                    <a:bodyPr/>
                    <a:lstStyle/>
                    <a:p>
                      <a:pPr algn="l">
                        <a:spcAft>
                          <a:spcPts val="0"/>
                        </a:spcAft>
                      </a:pP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频率</a:t>
                      </a:r>
                    </a:p>
                  </a:txBody>
                  <a:tcPr marL="68580" marR="68580" marT="0" marB="0" anchor="ctr"/>
                </a:tc>
                <a:tc>
                  <a:txBody>
                    <a:bodyPr/>
                    <a:lstStyle/>
                    <a:p>
                      <a:pPr algn="l">
                        <a:spcAft>
                          <a:spcPts val="0"/>
                        </a:spcAft>
                      </a:pP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基因型值</a:t>
                      </a:r>
                      <a:r>
                        <a:rPr lang="en-US"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nchor="ctr"/>
                </a:tc>
                <a:tc>
                  <a:txBody>
                    <a:bodyPr/>
                    <a:lstStyle/>
                    <a:p>
                      <a:pPr algn="l">
                        <a:spcAft>
                          <a:spcPts val="0"/>
                        </a:spcAft>
                      </a:pPr>
                      <a:r>
                        <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遗传效应</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nchor="ctr"/>
                </a:tc>
                <a:tc>
                  <a:txBody>
                    <a:bodyPr/>
                    <a:lstStyle/>
                    <a:p>
                      <a:pPr algn="l">
                        <a:spcAft>
                          <a:spcPts val="0"/>
                        </a:spcAft>
                      </a:pPr>
                      <a:r>
                        <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育种值</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nchor="ctr"/>
                </a:tc>
                <a:tc>
                  <a:txBody>
                    <a:bodyPr/>
                    <a:lstStyle/>
                    <a:p>
                      <a:pPr algn="l">
                        <a:spcAft>
                          <a:spcPts val="0"/>
                        </a:spcAft>
                      </a:pP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显性离差</a:t>
                      </a:r>
                      <a:r>
                        <a:rPr lang="en-US"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nchor="ctr"/>
                </a:tc>
              </a:tr>
              <a:tr h="918102">
                <a:tc>
                  <a:txBody>
                    <a:bodyPr/>
                    <a:lstStyle/>
                    <a:p>
                      <a:pPr algn="l">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1</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l">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p</a:t>
                      </a:r>
                      <a:r>
                        <a:rPr lang="en-US" sz="2800" b="0" kern="100" baseline="300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sz="2800" b="0" kern="100" dirty="0" err="1">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m+a</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2q(a-</a:t>
                      </a:r>
                      <a:r>
                        <a:rPr lang="en-US" altLang="zh-CN" sz="2800" b="0" kern="100" dirty="0" err="1"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pd</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或</a:t>
                      </a:r>
                    </a:p>
                    <a:p>
                      <a:pPr algn="l">
                        <a:spcAft>
                          <a:spcPts val="0"/>
                        </a:spcAft>
                      </a:pP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2q(</a:t>
                      </a:r>
                      <a:r>
                        <a:rPr lang="el-GR"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b="0" kern="100" dirty="0" err="1"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qd</a:t>
                      </a: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endPar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2q</a:t>
                      </a:r>
                      <a:r>
                        <a:rPr lang="el-GR"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endPar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-2q</a:t>
                      </a:r>
                      <a:r>
                        <a:rPr lang="en-US" sz="2800" b="0" kern="100" baseline="30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d</a:t>
                      </a:r>
                      <a:endPar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r>
              <a:tr h="918102">
                <a:tc>
                  <a:txBody>
                    <a:bodyPr/>
                    <a:lstStyle/>
                    <a:p>
                      <a:pPr algn="l">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1</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2</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l">
                        <a:spcAft>
                          <a:spcPts val="0"/>
                        </a:spcAft>
                      </a:pPr>
                      <a:r>
                        <a:rPr lang="en-US"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2pq</a:t>
                      </a:r>
                      <a:endParaRPr lang="zh-CN" sz="2800" b="0" kern="10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sz="2800" b="0" kern="100" dirty="0" err="1">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m+d</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(q-p)a+(1-2pq)</a:t>
                      </a:r>
                      <a:r>
                        <a:rPr lang="en-US" altLang="zh-CN" sz="2800" b="0" kern="100" dirty="0" err="1"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d或</a:t>
                      </a:r>
                      <a:endPar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(q-p)</a:t>
                      </a:r>
                      <a:r>
                        <a:rPr lang="el-GR"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+2pqd </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(q-p)</a:t>
                      </a:r>
                      <a:r>
                        <a:rPr lang="el-GR"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2pqd</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r>
              <a:tr h="918102">
                <a:tc>
                  <a:txBody>
                    <a:bodyPr/>
                    <a:lstStyle/>
                    <a:p>
                      <a:pPr algn="l">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a:t>
                      </a:r>
                      <a:r>
                        <a:rPr lang="en-US" sz="2800" kern="100" baseline="-25000">
                          <a:effectLst/>
                          <a:latin typeface="Arial Unicode MS" panose="020B0604020202020204" pitchFamily="34" charset="-122"/>
                          <a:ea typeface="Arial Unicode MS" panose="020B0604020202020204" pitchFamily="34" charset="-122"/>
                          <a:cs typeface="Arial Unicode MS" panose="020B0604020202020204" pitchFamily="34" charset="-122"/>
                        </a:rPr>
                        <a:t>2</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tc>
                <a:tc>
                  <a:txBody>
                    <a:bodyPr/>
                    <a:lstStyle/>
                    <a:p>
                      <a:pPr algn="l">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q</a:t>
                      </a:r>
                      <a:r>
                        <a:rPr lang="en-US" sz="2800" b="0" kern="100" baseline="300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m-a</a:t>
                      </a:r>
                      <a:endParaRPr 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a:t>
                      </a:r>
                      <a:r>
                        <a:rPr lang="en-US" altLang="zh-CN" sz="2800" b="0" kern="100" dirty="0" err="1"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a+qd</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)或</a:t>
                      </a:r>
                    </a:p>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 -2p(</a:t>
                      </a:r>
                      <a:r>
                        <a:rPr lang="el-GR"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altLang="zh-CN" sz="2800" b="0" kern="100" dirty="0" err="1"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pd</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a:t>
                      </a:r>
                      <a:r>
                        <a:rPr lang="el-GR"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α</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c>
                  <a:txBody>
                    <a:bodyPr/>
                    <a:lstStyle/>
                    <a:p>
                      <a:pPr algn="l">
                        <a:spcAft>
                          <a:spcPts val="0"/>
                        </a:spcAft>
                      </a:pP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-2p</a:t>
                      </a:r>
                      <a:r>
                        <a:rPr lang="en-US" altLang="zh-CN" sz="2800" b="0" kern="100" baseline="300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2</a:t>
                      </a:r>
                      <a:r>
                        <a:rPr lang="en-US" altLang="zh-CN" sz="2800" b="0" kern="100" dirty="0" smtClean="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rPr>
                        <a:t>d</a:t>
                      </a:r>
                      <a:endParaRPr lang="en-US" altLang="zh-CN" sz="2800" b="0" kern="100" dirty="0">
                        <a:solidFill>
                          <a:schemeClr val="tx1"/>
                        </a:solidFill>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693787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720080"/>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育种值和显性离差的期望和协方差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268760"/>
            <a:ext cx="7920880" cy="4680520"/>
          </a:xfrm>
        </p:spPr>
        <p:txBody>
          <a:bodyPr>
            <a:norm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育种值</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和显性离差的加权平均数均为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，它们之间的协方差也为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，即</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因此，从遗传效应分解出来的育种值和显性离差，二者之间无相关，这样的分解在统计上称为正交分解。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1452443598"/>
              </p:ext>
            </p:extLst>
          </p:nvPr>
        </p:nvGraphicFramePr>
        <p:xfrm>
          <a:off x="899592" y="2420888"/>
          <a:ext cx="5256584" cy="655811"/>
        </p:xfrm>
        <a:graphic>
          <a:graphicData uri="http://schemas.openxmlformats.org/presentationml/2006/ole">
            <mc:AlternateContent xmlns:mc="http://schemas.openxmlformats.org/markup-compatibility/2006">
              <mc:Choice xmlns:v="urn:schemas-microsoft-com:vml" Requires="v">
                <p:oleObj spid="_x0000_s96295" name="公式" r:id="rId3" imgW="1651000" imgH="203200" progId="Equation.3">
                  <p:embed/>
                </p:oleObj>
              </mc:Choice>
              <mc:Fallback>
                <p:oleObj name="公式" r:id="rId3" imgW="1651000" imgH="203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420888"/>
                        <a:ext cx="5256584" cy="655811"/>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865713654"/>
              </p:ext>
            </p:extLst>
          </p:nvPr>
        </p:nvGraphicFramePr>
        <p:xfrm>
          <a:off x="919533" y="3284984"/>
          <a:ext cx="6748811" cy="615249"/>
        </p:xfrm>
        <a:graphic>
          <a:graphicData uri="http://schemas.openxmlformats.org/presentationml/2006/ole">
            <mc:AlternateContent xmlns:mc="http://schemas.openxmlformats.org/markup-compatibility/2006">
              <mc:Choice xmlns:v="urn:schemas-microsoft-com:vml" Requires="v">
                <p:oleObj spid="_x0000_s96296" name="公式" r:id="rId5" imgW="2260600" imgH="203200" progId="Equation.3">
                  <p:embed/>
                </p:oleObj>
              </mc:Choice>
              <mc:Fallback>
                <p:oleObj name="公式" r:id="rId5" imgW="2260600" imgH="203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9533" y="3284984"/>
                        <a:ext cx="6748811" cy="615249"/>
                      </a:xfrm>
                      <a:prstGeom prst="rect">
                        <a:avLst/>
                      </a:prstGeom>
                      <a:noFill/>
                    </p:spPr>
                  </p:pic>
                </p:oleObj>
              </mc:Fallback>
            </mc:AlternateContent>
          </a:graphicData>
        </a:graphic>
      </p:graphicFrame>
    </p:spTree>
    <p:extLst>
      <p:ext uri="{BB962C8B-B14F-4D97-AF65-F5344CB8AC3E}">
        <p14:creationId xmlns:p14="http://schemas.microsoft.com/office/powerpoint/2010/main" val="3188084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32656"/>
            <a:ext cx="8568952" cy="864096"/>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随机交配群体的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方差和显性方差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340769"/>
            <a:ext cx="8229600" cy="1800200"/>
          </a:xfrm>
        </p:spPr>
        <p:txBody>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正交分解的条件下，加性方差和显性方差可分别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公式计算</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，遗传方差也就等于加性方差与显性方差二者之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516954247"/>
              </p:ext>
            </p:extLst>
          </p:nvPr>
        </p:nvGraphicFramePr>
        <p:xfrm>
          <a:off x="467544" y="3212976"/>
          <a:ext cx="8448939" cy="576064"/>
        </p:xfrm>
        <a:graphic>
          <a:graphicData uri="http://schemas.openxmlformats.org/presentationml/2006/ole">
            <mc:AlternateContent xmlns:mc="http://schemas.openxmlformats.org/markup-compatibility/2006">
              <mc:Choice xmlns:v="urn:schemas-microsoft-com:vml" Requires="v">
                <p:oleObj spid="_x0000_s98353" name="公式" r:id="rId3" imgW="3352800" imgH="228600" progId="Equation.3">
                  <p:embed/>
                </p:oleObj>
              </mc:Choice>
              <mc:Fallback>
                <p:oleObj name="公式" r:id="rId3" imgW="33528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3212976"/>
                        <a:ext cx="8448939" cy="57606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904967416"/>
              </p:ext>
            </p:extLst>
          </p:nvPr>
        </p:nvGraphicFramePr>
        <p:xfrm>
          <a:off x="467544" y="4077072"/>
          <a:ext cx="8394043" cy="548680"/>
        </p:xfrm>
        <a:graphic>
          <a:graphicData uri="http://schemas.openxmlformats.org/presentationml/2006/ole">
            <mc:AlternateContent xmlns:mc="http://schemas.openxmlformats.org/markup-compatibility/2006">
              <mc:Choice xmlns:v="urn:schemas-microsoft-com:vml" Requires="v">
                <p:oleObj spid="_x0000_s98354" name="公式" r:id="rId5" imgW="3492500" imgH="228600" progId="Equation.3">
                  <p:embed/>
                </p:oleObj>
              </mc:Choice>
              <mc:Fallback>
                <p:oleObj name="公式" r:id="rId5" imgW="34925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544" y="4077072"/>
                        <a:ext cx="8394043" cy="548680"/>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826082030"/>
              </p:ext>
            </p:extLst>
          </p:nvPr>
        </p:nvGraphicFramePr>
        <p:xfrm>
          <a:off x="467544" y="5085184"/>
          <a:ext cx="6296699" cy="576064"/>
        </p:xfrm>
        <a:graphic>
          <a:graphicData uri="http://schemas.openxmlformats.org/presentationml/2006/ole">
            <mc:AlternateContent xmlns:mc="http://schemas.openxmlformats.org/markup-compatibility/2006">
              <mc:Choice xmlns:v="urn:schemas-microsoft-com:vml" Requires="v">
                <p:oleObj spid="_x0000_s98355" name="公式" r:id="rId7" imgW="2489200" imgH="228600" progId="Equation.3">
                  <p:embed/>
                </p:oleObj>
              </mc:Choice>
              <mc:Fallback>
                <p:oleObj name="公式" r:id="rId7" imgW="24892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5085184"/>
                        <a:ext cx="6296699" cy="576064"/>
                      </a:xfrm>
                      <a:prstGeom prst="rect">
                        <a:avLst/>
                      </a:prstGeom>
                      <a:noFill/>
                    </p:spPr>
                  </p:pic>
                </p:oleObj>
              </mc:Fallback>
            </mc:AlternateContent>
          </a:graphicData>
        </a:graphic>
      </p:graphicFrame>
    </p:spTree>
    <p:extLst>
      <p:ext uri="{BB962C8B-B14F-4D97-AF65-F5344CB8AC3E}">
        <p14:creationId xmlns:p14="http://schemas.microsoft.com/office/powerpoint/2010/main" val="562396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332656"/>
            <a:ext cx="8568952" cy="864096"/>
          </a:xfrm>
        </p:spPr>
        <p:txBody>
          <a:bodyPr>
            <a:norm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方差和</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的计算公式</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2672084249"/>
              </p:ext>
            </p:extLst>
          </p:nvPr>
        </p:nvGraphicFramePr>
        <p:xfrm>
          <a:off x="460818" y="1516076"/>
          <a:ext cx="6847486" cy="544772"/>
        </p:xfrm>
        <a:graphic>
          <a:graphicData uri="http://schemas.openxmlformats.org/presentationml/2006/ole">
            <mc:AlternateContent xmlns:mc="http://schemas.openxmlformats.org/markup-compatibility/2006">
              <mc:Choice xmlns:v="urn:schemas-microsoft-com:vml" Requires="v">
                <p:oleObj spid="_x0000_s99409" name="公式" r:id="rId3" imgW="2870200" imgH="228600" progId="Equation.3">
                  <p:embed/>
                </p:oleObj>
              </mc:Choice>
              <mc:Fallback>
                <p:oleObj name="公式" r:id="rId3" imgW="2870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18" y="1516076"/>
                        <a:ext cx="6847486" cy="54477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909892543"/>
              </p:ext>
            </p:extLst>
          </p:nvPr>
        </p:nvGraphicFramePr>
        <p:xfrm>
          <a:off x="899592" y="2348880"/>
          <a:ext cx="8064896" cy="487755"/>
        </p:xfrm>
        <a:graphic>
          <a:graphicData uri="http://schemas.openxmlformats.org/presentationml/2006/ole">
            <mc:AlternateContent xmlns:mc="http://schemas.openxmlformats.org/markup-compatibility/2006">
              <mc:Choice xmlns:v="urn:schemas-microsoft-com:vml" Requires="v">
                <p:oleObj spid="_x0000_s99410" name="公式" r:id="rId5" imgW="3771900" imgH="228600" progId="Equation.3">
                  <p:embed/>
                </p:oleObj>
              </mc:Choice>
              <mc:Fallback>
                <p:oleObj name="公式" r:id="rId5" imgW="37719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2348880"/>
                        <a:ext cx="8064896" cy="487755"/>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734861567"/>
              </p:ext>
            </p:extLst>
          </p:nvPr>
        </p:nvGraphicFramePr>
        <p:xfrm>
          <a:off x="899593" y="2967687"/>
          <a:ext cx="4392488" cy="533321"/>
        </p:xfrm>
        <a:graphic>
          <a:graphicData uri="http://schemas.openxmlformats.org/presentationml/2006/ole">
            <mc:AlternateContent xmlns:mc="http://schemas.openxmlformats.org/markup-compatibility/2006">
              <mc:Choice xmlns:v="urn:schemas-microsoft-com:vml" Requires="v">
                <p:oleObj spid="_x0000_s99411" name="公式" r:id="rId7" imgW="1879600" imgH="228600" progId="Equation.3">
                  <p:embed/>
                </p:oleObj>
              </mc:Choice>
              <mc:Fallback>
                <p:oleObj name="公式" r:id="rId7" imgW="18796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3" y="2967687"/>
                        <a:ext cx="4392488" cy="533321"/>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3784393675"/>
              </p:ext>
            </p:extLst>
          </p:nvPr>
        </p:nvGraphicFramePr>
        <p:xfrm>
          <a:off x="323528" y="3789040"/>
          <a:ext cx="8252837" cy="523528"/>
        </p:xfrm>
        <a:graphic>
          <a:graphicData uri="http://schemas.openxmlformats.org/presentationml/2006/ole">
            <mc:AlternateContent xmlns:mc="http://schemas.openxmlformats.org/markup-compatibility/2006">
              <mc:Choice xmlns:v="urn:schemas-microsoft-com:vml" Requires="v">
                <p:oleObj spid="_x0000_s99412" name="公式" r:id="rId9" imgW="3594100" imgH="228600" progId="Equation.3">
                  <p:embed/>
                </p:oleObj>
              </mc:Choice>
              <mc:Fallback>
                <p:oleObj name="公式" r:id="rId9" imgW="35941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3528" y="3789040"/>
                        <a:ext cx="8252837" cy="52352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2920066193"/>
              </p:ext>
            </p:extLst>
          </p:nvPr>
        </p:nvGraphicFramePr>
        <p:xfrm>
          <a:off x="323529" y="4581128"/>
          <a:ext cx="5256584" cy="585755"/>
        </p:xfrm>
        <a:graphic>
          <a:graphicData uri="http://schemas.openxmlformats.org/presentationml/2006/ole">
            <mc:AlternateContent xmlns:mc="http://schemas.openxmlformats.org/markup-compatibility/2006">
              <mc:Choice xmlns:v="urn:schemas-microsoft-com:vml" Requires="v">
                <p:oleObj spid="_x0000_s99413" name="公式" r:id="rId11" imgW="2184400" imgH="241300" progId="Equation.3">
                  <p:embed/>
                </p:oleObj>
              </mc:Choice>
              <mc:Fallback>
                <p:oleObj name="公式" r:id="rId11" imgW="2184400" imgH="2413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3529" y="4581128"/>
                        <a:ext cx="5256584" cy="585755"/>
                      </a:xfrm>
                      <a:prstGeom prst="rect">
                        <a:avLst/>
                      </a:prstGeom>
                      <a:noFill/>
                    </p:spPr>
                  </p:pic>
                </p:oleObj>
              </mc:Fallback>
            </mc:AlternateContent>
          </a:graphicData>
        </a:graphic>
      </p:graphicFrame>
    </p:spTree>
    <p:extLst>
      <p:ext uri="{BB962C8B-B14F-4D97-AF65-F5344CB8AC3E}">
        <p14:creationId xmlns:p14="http://schemas.microsoft.com/office/powerpoint/2010/main" val="2197426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188640"/>
            <a:ext cx="8964488" cy="1080121"/>
          </a:xfrm>
        </p:spPr>
        <p:txBody>
          <a:bodyPr>
            <a:norm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不同遗传模型和等位基因频率的随机交配群体中，加性</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en-US" altLang="zh-CN" sz="3200" b="1"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3200" b="1"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en-US" altLang="zh-CN" sz="3200" b="1"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3200" b="1"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和遗传方差</a:t>
            </a:r>
            <a:r>
              <a:rPr lang="en-US" altLang="zh-CN" sz="3200" b="1"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3200" b="1"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zh-CN" altLang="zh-CN" sz="32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大小</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296144"/>
            <a:ext cx="8208912" cy="5517232"/>
          </a:xfrm>
          <a:prstGeom prst="rect">
            <a:avLst/>
          </a:prstGeom>
          <a:noFill/>
          <a:ln>
            <a:noFill/>
          </a:ln>
        </p:spPr>
      </p:pic>
    </p:spTree>
    <p:extLst>
      <p:ext uri="{BB962C8B-B14F-4D97-AF65-F5344CB8AC3E}">
        <p14:creationId xmlns:p14="http://schemas.microsoft.com/office/powerpoint/2010/main" val="1535328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418654"/>
            <a:ext cx="7128792" cy="1426170"/>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8.1 </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随机交配群体中遗传效应的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988840"/>
            <a:ext cx="8229600" cy="4137323"/>
          </a:xfrm>
        </p:spPr>
        <p:txBody>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8.1.1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表型值和基因型值的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分解</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等位基因的平均</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效应</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§8.1.3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基因替代效应及其回归</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解释</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§8.1.4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育种值和显性</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离差</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79313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部分显性</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遗传模型</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的育种值</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340769"/>
            <a:ext cx="8064896" cy="432048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8.8</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表现为部分显性，基因型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的育种值总是高于其他两种基因型。说明不论群体的基因频率如何，基因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的平均效应总是高于</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的平均效应，基因型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的后代均值总是要高于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pgpg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的后代均值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根据育种值进行选择，基因型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就会有更多的机会被选中，后代群体中等位基因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的频率就会不断增加，群体均值也随之提高，直到群体被固定在等位基因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上为止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65283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超显性</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遗传模型</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的育种值</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052736"/>
            <a:ext cx="7848872" cy="5400600"/>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8.3C</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的超显性模型我们已经看到，基因频率在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之间（不含</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）取值时，加性方差还可以为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。在图</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8.3D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的无加性模型中，基因频率为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的加性方差等于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。在这样的遗传模型中，各种基因型育种值的相对高低并不是一成不变的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三种基因型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的平均表现分别为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90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。在单基因加显性模型下，</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为超显性</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表给</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种基因频率随机交配群体的均值、遗传方差、等位基因平均效应、育种值、加性方差、显性离差和显性方差。对于这三种基因型值，容易证明等位基因</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频率</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时，随机交配群体的均值达到最高点，即</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给出的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126</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74582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88640"/>
            <a:ext cx="8568952" cy="1152128"/>
          </a:xfrm>
        </p:spPr>
        <p:txBody>
          <a:bodyPr>
            <a:noAutofit/>
          </a:bodyPr>
          <a:lstStyle/>
          <a:p>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遗传参数</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三</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种基因型</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的平均表现分别是</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110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90</a:t>
            </a:r>
            <a:endParaRPr lang="en-US"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296769537"/>
              </p:ext>
            </p:extLst>
          </p:nvPr>
        </p:nvGraphicFramePr>
        <p:xfrm>
          <a:off x="251520" y="1340768"/>
          <a:ext cx="8616742" cy="5120640"/>
        </p:xfrm>
        <a:graphic>
          <a:graphicData uri="http://schemas.openxmlformats.org/drawingml/2006/table">
            <a:tbl>
              <a:tblPr firstRow="1" firstCol="1" lastRow="1" lastCol="1" bandRow="1" bandCol="1">
                <a:tableStyleId>{5C22544A-7EE6-4342-B048-85BDC9FD1C3A}</a:tableStyleId>
              </a:tblPr>
              <a:tblGrid>
                <a:gridCol w="3483976"/>
                <a:gridCol w="1024877"/>
                <a:gridCol w="1024877"/>
                <a:gridCol w="1024877"/>
                <a:gridCol w="1024877"/>
                <a:gridCol w="1033258"/>
              </a:tblGrid>
              <a:tr h="160020">
                <a:tc rowSpan="2">
                  <a:txBody>
                    <a:bodyPr/>
                    <a:lstStyle/>
                    <a:p>
                      <a:pPr algn="just">
                        <a:spcAft>
                          <a:spcPts val="0"/>
                        </a:spcAft>
                      </a:pPr>
                      <a:r>
                        <a:rPr lang="zh-CN" sz="2400" kern="100" dirty="0">
                          <a:effectLst/>
                        </a:rPr>
                        <a:t>遗传参数 </a:t>
                      </a:r>
                      <a:endParaRPr lang="zh-CN" sz="2400" kern="100" dirty="0">
                        <a:effectLst/>
                        <a:latin typeface="Calibri"/>
                        <a:ea typeface="宋体"/>
                        <a:cs typeface="Times New Roman"/>
                      </a:endParaRPr>
                    </a:p>
                  </a:txBody>
                  <a:tcPr marL="68580" marR="68580" marT="0" marB="0" anchor="ctr"/>
                </a:tc>
                <a:tc gridSpan="5">
                  <a:txBody>
                    <a:bodyPr/>
                    <a:lstStyle/>
                    <a:p>
                      <a:pPr algn="just">
                        <a:spcAft>
                          <a:spcPts val="0"/>
                        </a:spcAft>
                      </a:pPr>
                      <a:r>
                        <a:rPr lang="zh-CN" sz="2400" kern="100" dirty="0">
                          <a:solidFill>
                            <a:schemeClr val="bg1"/>
                          </a:solidFill>
                          <a:effectLst/>
                        </a:rPr>
                        <a:t>基因</a:t>
                      </a:r>
                      <a:r>
                        <a:rPr lang="en-US" sz="2400" kern="100" dirty="0">
                          <a:solidFill>
                            <a:schemeClr val="bg1"/>
                          </a:solidFill>
                          <a:effectLst/>
                        </a:rPr>
                        <a:t>A</a:t>
                      </a:r>
                      <a:r>
                        <a:rPr lang="en-US" sz="2400" kern="100" baseline="-25000" dirty="0">
                          <a:solidFill>
                            <a:schemeClr val="bg1"/>
                          </a:solidFill>
                          <a:effectLst/>
                        </a:rPr>
                        <a:t>1</a:t>
                      </a:r>
                      <a:r>
                        <a:rPr lang="zh-CN" sz="2400" kern="100" dirty="0">
                          <a:solidFill>
                            <a:schemeClr val="bg1"/>
                          </a:solidFill>
                          <a:effectLst/>
                        </a:rPr>
                        <a:t>的频率</a:t>
                      </a:r>
                      <a:r>
                        <a:rPr lang="en-US" sz="2400" kern="100" dirty="0">
                          <a:solidFill>
                            <a:schemeClr val="bg1"/>
                          </a:solidFill>
                          <a:effectLst/>
                        </a:rPr>
                        <a:t>p </a:t>
                      </a:r>
                      <a:endParaRPr lang="zh-CN" sz="2400" kern="100" dirty="0">
                        <a:solidFill>
                          <a:schemeClr val="bg1"/>
                        </a:solidFill>
                        <a:effectLst/>
                        <a:latin typeface="Calibri"/>
                        <a:ea typeface="宋体"/>
                        <a:cs typeface="Times New Roman"/>
                      </a:endParaRPr>
                    </a:p>
                  </a:txBody>
                  <a:tcPr marL="68580" marR="68580" marT="0" marB="0" anchor="ctr">
                    <a:solidFill>
                      <a:srgbClr val="00B0F0"/>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60020">
                <a:tc vMerge="1">
                  <a:txBody>
                    <a:bodyPr/>
                    <a:lstStyle/>
                    <a:p>
                      <a:endParaRPr lang="zh-CN" altLang="en-US"/>
                    </a:p>
                  </a:txBody>
                  <a:tcPr/>
                </a:tc>
                <a:tc>
                  <a:txBody>
                    <a:bodyPr/>
                    <a:lstStyle/>
                    <a:p>
                      <a:pPr algn="just">
                        <a:spcAft>
                          <a:spcPts val="0"/>
                        </a:spcAft>
                      </a:pPr>
                      <a:r>
                        <a:rPr lang="en-US" sz="2400" kern="100">
                          <a:solidFill>
                            <a:schemeClr val="bg1"/>
                          </a:solidFill>
                          <a:effectLst/>
                        </a:rPr>
                        <a:t>p=0.4 </a:t>
                      </a:r>
                      <a:endParaRPr lang="zh-CN" sz="2400" kern="10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400" kern="100">
                          <a:solidFill>
                            <a:schemeClr val="bg1"/>
                          </a:solidFill>
                          <a:effectLst/>
                        </a:rPr>
                        <a:t>p=0.5 </a:t>
                      </a:r>
                      <a:endParaRPr lang="zh-CN" sz="2400" kern="10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400" kern="100">
                          <a:solidFill>
                            <a:schemeClr val="bg1"/>
                          </a:solidFill>
                          <a:effectLst/>
                        </a:rPr>
                        <a:t>p=0.6 </a:t>
                      </a:r>
                      <a:endParaRPr lang="zh-CN" sz="2400" kern="10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400" kern="100">
                          <a:solidFill>
                            <a:schemeClr val="bg1"/>
                          </a:solidFill>
                          <a:effectLst/>
                        </a:rPr>
                        <a:t>p=0.7 </a:t>
                      </a:r>
                      <a:endParaRPr lang="zh-CN" sz="2400" kern="100">
                        <a:solidFill>
                          <a:schemeClr val="bg1"/>
                        </a:solidFill>
                        <a:effectLst/>
                        <a:latin typeface="Calibri"/>
                        <a:ea typeface="宋体"/>
                        <a:cs typeface="Times New Roman"/>
                      </a:endParaRPr>
                    </a:p>
                  </a:txBody>
                  <a:tcPr marL="68580" marR="68580" marT="0" marB="0" anchor="ctr">
                    <a:solidFill>
                      <a:srgbClr val="00B0F0"/>
                    </a:solidFill>
                  </a:tcPr>
                </a:tc>
                <a:tc>
                  <a:txBody>
                    <a:bodyPr/>
                    <a:lstStyle/>
                    <a:p>
                      <a:pPr algn="just">
                        <a:spcAft>
                          <a:spcPts val="0"/>
                        </a:spcAft>
                      </a:pPr>
                      <a:r>
                        <a:rPr lang="en-US" sz="2400" kern="100" dirty="0">
                          <a:solidFill>
                            <a:schemeClr val="bg1"/>
                          </a:solidFill>
                          <a:effectLst/>
                        </a:rPr>
                        <a:t>p=0.8 </a:t>
                      </a:r>
                      <a:endParaRPr lang="zh-CN" sz="2400" kern="100" dirty="0">
                        <a:solidFill>
                          <a:schemeClr val="bg1"/>
                        </a:solidFill>
                        <a:effectLst/>
                        <a:latin typeface="Calibri"/>
                        <a:ea typeface="宋体"/>
                        <a:cs typeface="Times New Roman"/>
                      </a:endParaRPr>
                    </a:p>
                  </a:txBody>
                  <a:tcPr marL="68580" marR="68580" marT="0" marB="0" anchor="ctr">
                    <a:solidFill>
                      <a:srgbClr val="00B0F0"/>
                    </a:solidFill>
                  </a:tcPr>
                </a:tc>
              </a:tr>
              <a:tr h="167640">
                <a:tc>
                  <a:txBody>
                    <a:bodyPr/>
                    <a:lstStyle/>
                    <a:p>
                      <a:pPr algn="just">
                        <a:spcAft>
                          <a:spcPts val="0"/>
                        </a:spcAft>
                      </a:pPr>
                      <a:r>
                        <a:rPr lang="zh-CN" sz="2400" kern="100">
                          <a:effectLst/>
                        </a:rPr>
                        <a:t>群体均值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dirty="0">
                          <a:solidFill>
                            <a:schemeClr val="tx1"/>
                          </a:solidFill>
                          <a:effectLst/>
                        </a:rPr>
                        <a:t>122</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125</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126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125</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122</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遗传方差</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dirty="0">
                          <a:solidFill>
                            <a:schemeClr val="tx1"/>
                          </a:solidFill>
                          <a:effectLst/>
                        </a:rPr>
                        <a:t>768</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675</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576</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483</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384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a:t>
                      </a:r>
                      <a:r>
                        <a:rPr lang="en-US" sz="2400" kern="100">
                          <a:effectLst/>
                        </a:rPr>
                        <a:t>A</a:t>
                      </a:r>
                      <a:r>
                        <a:rPr lang="en-US" sz="2400" kern="100" baseline="-25000">
                          <a:effectLst/>
                        </a:rPr>
                        <a:t>1</a:t>
                      </a:r>
                      <a:r>
                        <a:rPr lang="zh-CN" sz="2400" kern="100">
                          <a:effectLst/>
                        </a:rPr>
                        <a:t>的平均效应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12</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5</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0</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-3</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a:t>
                      </a:r>
                      <a:r>
                        <a:rPr lang="en-US" sz="2400" kern="100">
                          <a:effectLst/>
                        </a:rPr>
                        <a:t>A</a:t>
                      </a:r>
                      <a:r>
                        <a:rPr lang="en-US" sz="2400" kern="100" baseline="-25000">
                          <a:effectLst/>
                        </a:rPr>
                        <a:t>2</a:t>
                      </a:r>
                      <a:r>
                        <a:rPr lang="zh-CN" sz="2400" kern="100">
                          <a:effectLst/>
                        </a:rPr>
                        <a:t>的平均效应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-8</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-5</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0</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7</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1</a:t>
                      </a:r>
                      <a:r>
                        <a:rPr lang="en-US" sz="2400" kern="100">
                          <a:effectLst/>
                        </a:rPr>
                        <a:t>A</a:t>
                      </a:r>
                      <a:r>
                        <a:rPr lang="en-US" sz="2400" kern="100" baseline="-25000">
                          <a:effectLst/>
                        </a:rPr>
                        <a:t>1</a:t>
                      </a:r>
                      <a:r>
                        <a:rPr lang="zh-CN" sz="2400" kern="100">
                          <a:effectLst/>
                        </a:rPr>
                        <a:t>的育种值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24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-6</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-8</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1</a:t>
                      </a:r>
                      <a:r>
                        <a:rPr lang="en-US" sz="2400" kern="100">
                          <a:effectLst/>
                        </a:rPr>
                        <a:t>A</a:t>
                      </a:r>
                      <a:r>
                        <a:rPr lang="en-US" sz="2400" kern="100" baseline="-25000">
                          <a:effectLst/>
                        </a:rPr>
                        <a:t>2</a:t>
                      </a:r>
                      <a:r>
                        <a:rPr lang="zh-CN" sz="2400" kern="100">
                          <a:effectLst/>
                        </a:rPr>
                        <a:t>的育种值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4</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12</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2</a:t>
                      </a:r>
                      <a:r>
                        <a:rPr lang="en-US" sz="2400" kern="100">
                          <a:effectLst/>
                        </a:rPr>
                        <a:t>A</a:t>
                      </a:r>
                      <a:r>
                        <a:rPr lang="en-US" sz="2400" kern="100" baseline="-25000">
                          <a:effectLst/>
                        </a:rPr>
                        <a:t>2</a:t>
                      </a:r>
                      <a:r>
                        <a:rPr lang="zh-CN" sz="2400" kern="100">
                          <a:effectLst/>
                        </a:rPr>
                        <a:t>的育种值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-16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14</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32</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加性方差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192</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50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0</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42</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128</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1</a:t>
                      </a:r>
                      <a:r>
                        <a:rPr lang="en-US" sz="2400" kern="100">
                          <a:effectLst/>
                        </a:rPr>
                        <a:t>A</a:t>
                      </a:r>
                      <a:r>
                        <a:rPr lang="en-US" sz="2400" kern="100" baseline="-25000">
                          <a:effectLst/>
                        </a:rPr>
                        <a:t>1</a:t>
                      </a:r>
                      <a:r>
                        <a:rPr lang="zh-CN" sz="2400" kern="100">
                          <a:effectLst/>
                        </a:rPr>
                        <a:t>的显性离差</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-36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-25</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-16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-9</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-4</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1</a:t>
                      </a:r>
                      <a:r>
                        <a:rPr lang="en-US" sz="2400" kern="100">
                          <a:effectLst/>
                        </a:rPr>
                        <a:t>A</a:t>
                      </a:r>
                      <a:r>
                        <a:rPr lang="en-US" sz="2400" kern="100" baseline="-25000">
                          <a:effectLst/>
                        </a:rPr>
                        <a:t>2</a:t>
                      </a:r>
                      <a:r>
                        <a:rPr lang="zh-CN" sz="2400" kern="100">
                          <a:effectLst/>
                        </a:rPr>
                        <a:t>的显性离差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24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25</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24</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21</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16</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a:effectLst/>
                        </a:rPr>
                        <a:t>基因型</a:t>
                      </a:r>
                      <a:r>
                        <a:rPr lang="en-US" sz="2400" kern="100">
                          <a:effectLst/>
                        </a:rPr>
                        <a:t>A</a:t>
                      </a:r>
                      <a:r>
                        <a:rPr lang="en-US" sz="2400" kern="100" baseline="-25000">
                          <a:effectLst/>
                        </a:rPr>
                        <a:t>2</a:t>
                      </a:r>
                      <a:r>
                        <a:rPr lang="en-US" sz="2400" kern="100">
                          <a:effectLst/>
                        </a:rPr>
                        <a:t>A</a:t>
                      </a:r>
                      <a:r>
                        <a:rPr lang="en-US" sz="2400" kern="100" baseline="-25000">
                          <a:effectLst/>
                        </a:rPr>
                        <a:t>2</a:t>
                      </a:r>
                      <a:r>
                        <a:rPr lang="zh-CN" sz="2400" kern="100">
                          <a:effectLst/>
                        </a:rPr>
                        <a:t>的显性离差 </a:t>
                      </a:r>
                      <a:endParaRPr lang="zh-CN" sz="2400" kern="10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-16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-25</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-36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-49</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-64</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r h="167640">
                <a:tc>
                  <a:txBody>
                    <a:bodyPr/>
                    <a:lstStyle/>
                    <a:p>
                      <a:pPr algn="just">
                        <a:spcAft>
                          <a:spcPts val="0"/>
                        </a:spcAft>
                      </a:pPr>
                      <a:r>
                        <a:rPr lang="zh-CN" sz="2400" kern="100" dirty="0">
                          <a:effectLst/>
                        </a:rPr>
                        <a:t>显性方差 </a:t>
                      </a:r>
                      <a:endParaRPr lang="zh-CN" sz="2400" kern="100" dirty="0">
                        <a:effectLst/>
                        <a:latin typeface="Calibri"/>
                        <a:ea typeface="宋体"/>
                        <a:cs typeface="Times New Roman"/>
                      </a:endParaRPr>
                    </a:p>
                  </a:txBody>
                  <a:tcPr marL="68580" marR="68580" marT="0" marB="0" anchor="ctr"/>
                </a:tc>
                <a:tc>
                  <a:txBody>
                    <a:bodyPr/>
                    <a:lstStyle/>
                    <a:p>
                      <a:pPr algn="l">
                        <a:spcAft>
                          <a:spcPts val="0"/>
                        </a:spcAft>
                      </a:pPr>
                      <a:r>
                        <a:rPr lang="en-US" sz="2400" b="0" kern="100">
                          <a:solidFill>
                            <a:schemeClr val="tx1"/>
                          </a:solidFill>
                          <a:effectLst/>
                        </a:rPr>
                        <a:t>576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625</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576</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a:solidFill>
                            <a:schemeClr val="tx1"/>
                          </a:solidFill>
                          <a:effectLst/>
                        </a:rPr>
                        <a:t>441</a:t>
                      </a:r>
                      <a:endParaRPr lang="zh-CN" sz="2400" b="0" kern="10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c>
                  <a:txBody>
                    <a:bodyPr/>
                    <a:lstStyle/>
                    <a:p>
                      <a:pPr algn="l">
                        <a:spcAft>
                          <a:spcPts val="0"/>
                        </a:spcAft>
                      </a:pPr>
                      <a:r>
                        <a:rPr lang="en-US" sz="2400" b="0" kern="100" dirty="0">
                          <a:solidFill>
                            <a:schemeClr val="tx1"/>
                          </a:solidFill>
                          <a:effectLst/>
                        </a:rPr>
                        <a:t>256</a:t>
                      </a:r>
                      <a:endParaRPr lang="zh-CN" sz="2400" b="0" kern="100" dirty="0">
                        <a:solidFill>
                          <a:schemeClr val="tx1"/>
                        </a:solidFill>
                        <a:effectLst/>
                        <a:latin typeface="Calibri"/>
                        <a:ea typeface="宋体"/>
                        <a:cs typeface="Times New Roman"/>
                      </a:endParaRPr>
                    </a:p>
                  </a:txBody>
                  <a:tcPr marL="68580" marR="68580" marT="0"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3413766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188640"/>
            <a:ext cx="7560840" cy="648072"/>
          </a:xfrm>
        </p:spPr>
        <p:txBody>
          <a:bodyPr>
            <a:normAutofit/>
          </a:bodyPr>
          <a:lstStyle/>
          <a:p>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超显性</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遗传模型</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en-US" sz="36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育种值选择</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836712"/>
            <a:ext cx="8568952" cy="5904656"/>
          </a:xfrm>
        </p:spPr>
        <p:txBody>
          <a:bodyPr>
            <a:noAutofit/>
          </a:bodyPr>
          <a:lstStyle/>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&lt;0.6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的群体中，等位基因</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有较高的平均表现，</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的育种值也较高。如果根据育种值选择亲本的，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的频率就会不断增加，后代群体的均值也随之上升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&gt;0.6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的群体中，等位基因</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有较高的平均表现，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有较高的育种值。如果根据育种值选择亲本，</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的频率就会降低，其结果也是提高了后代群体的均值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的频率达到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时，群体均值达到最高点，两种等位基因的平均效应和三种基因型的育种值均为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。这时，根据育种值的选择不会引起基因频率的任何改变，群体均值在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频率上不再发生变化，这就是所谓的选择高原（</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selection plateau</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达到</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选择高原的群体，加性方差为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，对选择不再有任何响应。但这时不代表群体中没有遗传方差了，只是说决定选择响应的加性方差没有了。</a:t>
            </a:r>
          </a:p>
        </p:txBody>
      </p:sp>
    </p:spTree>
    <p:extLst>
      <p:ext uri="{BB962C8B-B14F-4D97-AF65-F5344CB8AC3E}">
        <p14:creationId xmlns:p14="http://schemas.microsoft.com/office/powerpoint/2010/main" val="2291465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560840" cy="72008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杂交品种的利用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980728"/>
            <a:ext cx="8280920" cy="5544616"/>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的例子，一方面说明了育种值和加性方差在选择中的重要性，另一方面也说明了随机交配群体中的选择，有时不一定能使群体均值达到最高的基因型值</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试想</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，如果只选择基因型值最高的</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作亲本，随机交配后代的均值只有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，对应于表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频率为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的情形。如果根据育种值选择亲本，最高的群体均值也只能达到</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126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，对应于表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8.10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频率为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的情形，远低于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，在存在超显性时，随机交配群体不可能达到最高的可能基因型值。这也从另外一方面说明了植物育种中杂交种选育的重要性，即把两个自交系</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作为品种，杂种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群体在田间是整齐一致的，同时还实现了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的最高基因型值。</a:t>
            </a:r>
          </a:p>
        </p:txBody>
      </p:sp>
    </p:spTree>
    <p:extLst>
      <p:ext uri="{BB962C8B-B14F-4D97-AF65-F5344CB8AC3E}">
        <p14:creationId xmlns:p14="http://schemas.microsoft.com/office/powerpoint/2010/main" val="619573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720080"/>
          </a:xfrm>
        </p:spPr>
        <p:txBody>
          <a:bodyPr>
            <a:normAutofit/>
          </a:bodyPr>
          <a:lstStyle/>
          <a:p>
            <a:r>
              <a:rPr lang="zh-CN" altLang="en-US" sz="4000" b="1" dirty="0" smtClean="0">
                <a:latin typeface="黑体" panose="02010609060101010101" pitchFamily="49" charset="-122"/>
                <a:ea typeface="黑体" panose="02010609060101010101" pitchFamily="49" charset="-122"/>
              </a:rPr>
              <a:t>随机交配群体中的</a:t>
            </a:r>
            <a:r>
              <a:rPr lang="zh-CN" altLang="zh-CN" sz="4000" b="1" dirty="0" smtClean="0">
                <a:latin typeface="黑体" panose="02010609060101010101" pitchFamily="49" charset="-122"/>
                <a:ea typeface="黑体" panose="02010609060101010101" pitchFamily="49" charset="-122"/>
              </a:rPr>
              <a:t>半同胞家系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1124744"/>
            <a:ext cx="8291264" cy="4680519"/>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随机交配群体中，具有一个共同亲本的后代群体，称为一个半同胞家系（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half-sib family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）。根据亲本的基因型，可以把半同胞家系分成三类</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它们的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分别等于三种基因型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在随机交配群体中的频率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三类半同胞家系其实</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就是计算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育种值时各种基因型的后代</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遗传效应的分解，亲本基因型值与群体均值的离差等于育种值和显性效应之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半同胞后代与群体均值的离差等于育种值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一半</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60192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04664"/>
            <a:ext cx="8352928" cy="720080"/>
          </a:xfrm>
        </p:spPr>
        <p:txBody>
          <a:bodyPr>
            <a:normAutofit fontScale="90000"/>
          </a:bodyPr>
          <a:lstStyle/>
          <a:p>
            <a:r>
              <a:rPr lang="zh-CN" altLang="en-US" sz="4000" b="1" dirty="0" smtClean="0">
                <a:latin typeface="黑体" panose="02010609060101010101" pitchFamily="49" charset="-122"/>
                <a:ea typeface="黑体" panose="02010609060101010101" pitchFamily="49" charset="-122"/>
              </a:rPr>
              <a:t>亲本表现和</a:t>
            </a:r>
            <a:r>
              <a:rPr lang="zh-CN" altLang="zh-CN" sz="4000" b="1" dirty="0" smtClean="0">
                <a:latin typeface="黑体" panose="02010609060101010101" pitchFamily="49" charset="-122"/>
                <a:ea typeface="黑体" panose="02010609060101010101" pitchFamily="49" charset="-122"/>
              </a:rPr>
              <a:t>半同胞</a:t>
            </a:r>
            <a:r>
              <a:rPr lang="zh-CN" altLang="en-US" sz="4000" b="1" dirty="0" smtClean="0">
                <a:latin typeface="黑体" panose="02010609060101010101" pitchFamily="49" charset="-122"/>
                <a:ea typeface="黑体" panose="02010609060101010101" pitchFamily="49" charset="-122"/>
              </a:rPr>
              <a:t>后代</a:t>
            </a:r>
            <a:r>
              <a:rPr lang="zh-CN" altLang="zh-CN" sz="4000" b="1" dirty="0" smtClean="0">
                <a:latin typeface="黑体" panose="02010609060101010101" pitchFamily="49" charset="-122"/>
                <a:ea typeface="黑体" panose="02010609060101010101" pitchFamily="49" charset="-122"/>
              </a:rPr>
              <a:t>家系</a:t>
            </a:r>
            <a:r>
              <a:rPr lang="zh-CN" altLang="en-US" sz="4000" b="1" dirty="0" smtClean="0">
                <a:latin typeface="黑体" panose="02010609060101010101" pitchFamily="49" charset="-122"/>
                <a:ea typeface="黑体" panose="02010609060101010101" pitchFamily="49" charset="-122"/>
              </a:rPr>
              <a:t>的平均表现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10035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497" y="1268760"/>
            <a:ext cx="9108504"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9996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28600"/>
            <a:ext cx="8136904" cy="752128"/>
          </a:xfrm>
        </p:spPr>
        <p:txBody>
          <a:bodyPr>
            <a:noAutofit/>
          </a:bodyPr>
          <a:lstStyle/>
          <a:p>
            <a:r>
              <a:rPr lang="zh-CN" altLang="zh-CN" sz="4000" b="1" dirty="0">
                <a:latin typeface="黑体" panose="02010609060101010101" pitchFamily="49" charset="-122"/>
                <a:ea typeface="黑体" panose="02010609060101010101" pitchFamily="49" charset="-122"/>
              </a:rPr>
              <a:t>半同胞家系</a:t>
            </a:r>
            <a:r>
              <a:rPr lang="zh-CN" altLang="zh-CN" sz="4000" b="1" dirty="0" smtClean="0">
                <a:latin typeface="黑体" panose="02010609060101010101" pitchFamily="49" charset="-122"/>
                <a:ea typeface="黑体" panose="02010609060101010101" pitchFamily="49" charset="-122"/>
              </a:rPr>
              <a:t>间</a:t>
            </a:r>
            <a:r>
              <a:rPr lang="zh-CN" altLang="en-US" sz="4000" b="1" dirty="0" smtClean="0">
                <a:latin typeface="黑体" panose="02010609060101010101" pitchFamily="49" charset="-122"/>
                <a:ea typeface="黑体" panose="02010609060101010101" pitchFamily="49" charset="-122"/>
              </a:rPr>
              <a:t>和家系内</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遗传</a:t>
            </a:r>
            <a:r>
              <a:rPr lang="zh-CN" altLang="zh-CN"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052736"/>
            <a:ext cx="7992888" cy="5001419"/>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半同胞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家系间的方差度量了家系平均数之间的变异程度，称为家系间方差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加性方差，不包含显性方差，计算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半同胞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家系内的平均方差度量了家系内的平均变异，称为家系内方差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3/4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加性方差和所有的显性方差，计算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718462057"/>
              </p:ext>
            </p:extLst>
          </p:nvPr>
        </p:nvGraphicFramePr>
        <p:xfrm>
          <a:off x="1044760" y="2525763"/>
          <a:ext cx="6767600" cy="864096"/>
        </p:xfrm>
        <a:graphic>
          <a:graphicData uri="http://schemas.openxmlformats.org/presentationml/2006/ole">
            <mc:AlternateContent xmlns:mc="http://schemas.openxmlformats.org/markup-compatibility/2006">
              <mc:Choice xmlns:v="urn:schemas-microsoft-com:vml" Requires="v">
                <p:oleObj spid="_x0000_s101407" name="公式" r:id="rId3" imgW="3111500" imgH="393700" progId="Equation.3">
                  <p:embed/>
                </p:oleObj>
              </mc:Choice>
              <mc:Fallback>
                <p:oleObj name="公式" r:id="rId3" imgW="31115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4760" y="2525763"/>
                        <a:ext cx="6767600" cy="864096"/>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1523586401"/>
              </p:ext>
            </p:extLst>
          </p:nvPr>
        </p:nvGraphicFramePr>
        <p:xfrm>
          <a:off x="1055129" y="4830019"/>
          <a:ext cx="3732895" cy="864096"/>
        </p:xfrm>
        <a:graphic>
          <a:graphicData uri="http://schemas.openxmlformats.org/presentationml/2006/ole">
            <mc:AlternateContent xmlns:mc="http://schemas.openxmlformats.org/markup-compatibility/2006">
              <mc:Choice xmlns:v="urn:schemas-microsoft-com:vml" Requires="v">
                <p:oleObj spid="_x0000_s101408" name="公式" r:id="rId5" imgW="1714500" imgH="393700" progId="Equation.3">
                  <p:embed/>
                </p:oleObj>
              </mc:Choice>
              <mc:Fallback>
                <p:oleObj name="公式" r:id="rId5" imgW="17145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5129" y="4830019"/>
                        <a:ext cx="3732895" cy="864096"/>
                      </a:xfrm>
                      <a:prstGeom prst="rect">
                        <a:avLst/>
                      </a:prstGeom>
                      <a:noFill/>
                    </p:spPr>
                  </p:pic>
                </p:oleObj>
              </mc:Fallback>
            </mc:AlternateContent>
          </a:graphicData>
        </a:graphic>
      </p:graphicFrame>
    </p:spTree>
    <p:extLst>
      <p:ext uri="{BB962C8B-B14F-4D97-AF65-F5344CB8AC3E}">
        <p14:creationId xmlns:p14="http://schemas.microsoft.com/office/powerpoint/2010/main" val="2848154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792088"/>
          </a:xfrm>
        </p:spPr>
        <p:txBody>
          <a:bodyPr>
            <a:normAutofit/>
          </a:bodyPr>
          <a:lstStyle/>
          <a:p>
            <a:r>
              <a:rPr lang="zh-CN" altLang="zh-CN" sz="4000" b="1" dirty="0">
                <a:latin typeface="黑体" panose="02010609060101010101" pitchFamily="49" charset="-122"/>
                <a:ea typeface="黑体" panose="02010609060101010101" pitchFamily="49" charset="-122"/>
              </a:rPr>
              <a:t>半同胞</a:t>
            </a:r>
            <a:r>
              <a:rPr lang="zh-CN" altLang="zh-CN" sz="4000" b="1" dirty="0" smtClean="0">
                <a:latin typeface="黑体" panose="02010609060101010101" pitchFamily="49" charset="-122"/>
                <a:ea typeface="黑体" panose="02010609060101010101" pitchFamily="49" charset="-122"/>
              </a:rPr>
              <a:t>家系</a:t>
            </a:r>
            <a:r>
              <a:rPr lang="zh-CN" altLang="en-US" sz="4000" b="1" dirty="0" smtClean="0">
                <a:latin typeface="黑体" panose="02010609060101010101" pitchFamily="49" charset="-122"/>
                <a:ea typeface="黑体" panose="02010609060101010101" pitchFamily="49" charset="-122"/>
              </a:rPr>
              <a:t>的亲子间协</a:t>
            </a:r>
            <a:r>
              <a:rPr lang="zh-CN" altLang="zh-CN"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01216" y="1196753"/>
            <a:ext cx="8003232" cy="158417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亲子间的协方差度量了亲本和后代间的相关程度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加性方差，不包含显性方差，计算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612599465"/>
              </p:ext>
            </p:extLst>
          </p:nvPr>
        </p:nvGraphicFramePr>
        <p:xfrm>
          <a:off x="323528" y="2708920"/>
          <a:ext cx="8568952" cy="906959"/>
        </p:xfrm>
        <a:graphic>
          <a:graphicData uri="http://schemas.openxmlformats.org/presentationml/2006/ole">
            <mc:AlternateContent xmlns:mc="http://schemas.openxmlformats.org/markup-compatibility/2006">
              <mc:Choice xmlns:v="urn:schemas-microsoft-com:vml" Requires="v">
                <p:oleObj spid="_x0000_s103442" name="公式" r:id="rId3" imgW="3759200" imgH="393700" progId="Equation.3">
                  <p:embed/>
                </p:oleObj>
              </mc:Choice>
              <mc:Fallback>
                <p:oleObj name="公式" r:id="rId3" imgW="3759200" imgH="3937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2708920"/>
                        <a:ext cx="8568952" cy="906959"/>
                      </a:xfrm>
                      <a:prstGeom prst="rect">
                        <a:avLst/>
                      </a:prstGeom>
                      <a:noFill/>
                    </p:spPr>
                  </p:pic>
                </p:oleObj>
              </mc:Fallback>
            </mc:AlternateContent>
          </a:graphicData>
        </a:graphic>
      </p:graphicFrame>
    </p:spTree>
    <p:extLst>
      <p:ext uri="{BB962C8B-B14F-4D97-AF65-F5344CB8AC3E}">
        <p14:creationId xmlns:p14="http://schemas.microsoft.com/office/powerpoint/2010/main" val="26123376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792088"/>
          </a:xfrm>
        </p:spPr>
        <p:txBody>
          <a:bodyPr>
            <a:normAutofit/>
          </a:bodyPr>
          <a:lstStyle/>
          <a:p>
            <a:r>
              <a:rPr lang="zh-CN" altLang="zh-CN" sz="4000" b="1" dirty="0" smtClean="0">
                <a:latin typeface="黑体" panose="02010609060101010101" pitchFamily="49" charset="-122"/>
                <a:ea typeface="黑体" panose="02010609060101010101" pitchFamily="49" charset="-122"/>
              </a:rPr>
              <a:t>半同胞家系</a:t>
            </a:r>
            <a:r>
              <a:rPr lang="zh-CN" altLang="en-US" sz="4000" b="1" dirty="0" smtClean="0">
                <a:latin typeface="黑体" panose="02010609060101010101" pitchFamily="49" charset="-122"/>
                <a:ea typeface="黑体" panose="02010609060101010101" pitchFamily="49" charset="-122"/>
              </a:rPr>
              <a:t>的亲子间回归系数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01216" y="1052736"/>
            <a:ext cx="8003232" cy="2664296"/>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把后代的表现用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O</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表示、亲代的表现用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表示，亲代的表型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方差表示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得到亲子之间回归系数的计算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541954068"/>
              </p:ext>
            </p:extLst>
          </p:nvPr>
        </p:nvGraphicFramePr>
        <p:xfrm>
          <a:off x="1043608" y="2132856"/>
          <a:ext cx="4023653" cy="548680"/>
        </p:xfrm>
        <a:graphic>
          <a:graphicData uri="http://schemas.openxmlformats.org/presentationml/2006/ole">
            <mc:AlternateContent xmlns:mc="http://schemas.openxmlformats.org/markup-compatibility/2006">
              <mc:Choice xmlns:v="urn:schemas-microsoft-com:vml" Requires="v">
                <p:oleObj spid="_x0000_s104477" name="公式" r:id="rId3" imgW="1676400" imgH="228600" progId="Equation.3">
                  <p:embed/>
                </p:oleObj>
              </mc:Choice>
              <mc:Fallback>
                <p:oleObj name="公式" r:id="rId3" imgW="16764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132856"/>
                        <a:ext cx="4023653" cy="548680"/>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059713126"/>
              </p:ext>
            </p:extLst>
          </p:nvPr>
        </p:nvGraphicFramePr>
        <p:xfrm>
          <a:off x="1043607" y="3789040"/>
          <a:ext cx="3798047" cy="1368152"/>
        </p:xfrm>
        <a:graphic>
          <a:graphicData uri="http://schemas.openxmlformats.org/presentationml/2006/ole">
            <mc:AlternateContent xmlns:mc="http://schemas.openxmlformats.org/markup-compatibility/2006">
              <mc:Choice xmlns:v="urn:schemas-microsoft-com:vml" Requires="v">
                <p:oleObj spid="_x0000_s104478" name="公式" r:id="rId5" imgW="1689100" imgH="609600" progId="Equation.3">
                  <p:embed/>
                </p:oleObj>
              </mc:Choice>
              <mc:Fallback>
                <p:oleObj name="公式" r:id="rId5" imgW="1689100" imgH="609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7" y="3789040"/>
                        <a:ext cx="3798047" cy="1368152"/>
                      </a:xfrm>
                      <a:prstGeom prst="rect">
                        <a:avLst/>
                      </a:prstGeom>
                      <a:noFill/>
                    </p:spPr>
                  </p:pic>
                </p:oleObj>
              </mc:Fallback>
            </mc:AlternateContent>
          </a:graphicData>
        </a:graphic>
      </p:graphicFrame>
    </p:spTree>
    <p:extLst>
      <p:ext uri="{BB962C8B-B14F-4D97-AF65-F5344CB8AC3E}">
        <p14:creationId xmlns:p14="http://schemas.microsoft.com/office/powerpoint/2010/main" val="1792035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表型值和基因型值的分解</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980728"/>
            <a:ext cx="8229600" cy="496855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为了</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便于推广到复等位基因的情形，这一章中一个座位上的等位基因用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…表示。基因型</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的个体，在一定环境下的表型值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Phenotypic value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）是基因型值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Genotypic value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）和随机</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环境效应</a:t>
            </a:r>
            <a:r>
              <a:rPr lang="el-GR" altLang="zh-CN" sz="2800" dirty="0" smtClean="0">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共同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作用的结果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重复的环境效应、以及基因型和宏环境之间的互作，将在第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章介绍。这里我们假定，基因型值是一个未知参数，但可以利用同一基因型多次观测值的平均数进行估计。因此，可将基因型值看作是众多表型构成的一个总体的均值，有时也称为表型均值或表型平均数。</a:t>
            </a:r>
          </a:p>
        </p:txBody>
      </p:sp>
    </p:spTree>
    <p:extLst>
      <p:ext uri="{BB962C8B-B14F-4D97-AF65-F5344CB8AC3E}">
        <p14:creationId xmlns:p14="http://schemas.microsoft.com/office/powerpoint/2010/main" val="12651753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332656"/>
            <a:ext cx="8064896"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随机交配群体中的全</a:t>
            </a:r>
            <a:r>
              <a:rPr lang="zh-CN" altLang="zh-CN" sz="4000" b="1" dirty="0" smtClean="0">
                <a:latin typeface="黑体" panose="02010609060101010101" pitchFamily="49" charset="-122"/>
                <a:ea typeface="黑体" panose="02010609060101010101" pitchFamily="49" charset="-122"/>
              </a:rPr>
              <a:t>同胞家系</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01216" y="1196752"/>
            <a:ext cx="8075240" cy="4608512"/>
          </a:xfrm>
        </p:spPr>
        <p:txBody>
          <a:bodyPr>
            <a:no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随机交配群体中，根据亲本基因型可以把全同胞家系分成</a:t>
            </a:r>
            <a:r>
              <a:rPr lang="en-US" altLang="zh-CN"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类。这</a:t>
            </a:r>
            <a:r>
              <a:rPr lang="en-US" altLang="zh-CN"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类家系的遗传结构类似于上一章的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个基本世代</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它们的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是由三种基因型</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在随机交配群体中的频率</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pq</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决定的，中亲值等于两个亲本基因型值的平均数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950061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504" y="260648"/>
            <a:ext cx="8928992" cy="720080"/>
          </a:xfrm>
        </p:spPr>
        <p:txBody>
          <a:bodyPr>
            <a:noAutofit/>
          </a:bodyPr>
          <a:lstStyle/>
          <a:p>
            <a:r>
              <a:rPr lang="zh-CN" altLang="en-US" sz="4000" b="1" dirty="0" smtClean="0">
                <a:latin typeface="黑体" panose="02010609060101010101" pitchFamily="49" charset="-122"/>
                <a:ea typeface="黑体" panose="02010609060101010101" pitchFamily="49" charset="-122"/>
              </a:rPr>
              <a:t>中亲表现和全</a:t>
            </a:r>
            <a:r>
              <a:rPr lang="zh-CN" altLang="zh-CN" sz="4000" b="1" dirty="0" smtClean="0">
                <a:latin typeface="黑体" panose="02010609060101010101" pitchFamily="49" charset="-122"/>
                <a:ea typeface="黑体" panose="02010609060101010101" pitchFamily="49" charset="-122"/>
              </a:rPr>
              <a:t>同胞</a:t>
            </a:r>
            <a:r>
              <a:rPr lang="zh-CN" altLang="en-US" sz="4000" b="1" dirty="0" smtClean="0">
                <a:latin typeface="黑体" panose="02010609060101010101" pitchFamily="49" charset="-122"/>
                <a:ea typeface="黑体" panose="02010609060101010101" pitchFamily="49" charset="-122"/>
              </a:rPr>
              <a:t>后代</a:t>
            </a:r>
            <a:r>
              <a:rPr lang="zh-CN" altLang="zh-CN" sz="4000" b="1" dirty="0" smtClean="0">
                <a:latin typeface="黑体" panose="02010609060101010101" pitchFamily="49" charset="-122"/>
                <a:ea typeface="黑体" panose="02010609060101010101" pitchFamily="49" charset="-122"/>
              </a:rPr>
              <a:t>家系</a:t>
            </a:r>
            <a:r>
              <a:rPr lang="zh-CN" altLang="en-US" sz="4000" b="1" dirty="0" smtClean="0">
                <a:latin typeface="黑体" panose="02010609060101010101" pitchFamily="49" charset="-122"/>
                <a:ea typeface="黑体" panose="02010609060101010101" pitchFamily="49" charset="-122"/>
              </a:rPr>
              <a:t>的平均表现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1054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124744"/>
            <a:ext cx="9144000"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226464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332656"/>
            <a:ext cx="7560840"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全</a:t>
            </a:r>
            <a:r>
              <a:rPr lang="zh-CN" altLang="zh-CN" sz="4000" b="1" dirty="0" smtClean="0">
                <a:latin typeface="黑体" panose="02010609060101010101" pitchFamily="49" charset="-122"/>
                <a:ea typeface="黑体" panose="02010609060101010101" pitchFamily="49" charset="-122"/>
              </a:rPr>
              <a:t>同胞家系间</a:t>
            </a:r>
            <a:r>
              <a:rPr lang="zh-CN" altLang="en-US" sz="4000" b="1" dirty="0">
                <a:latin typeface="黑体" panose="02010609060101010101" pitchFamily="49" charset="-122"/>
                <a:ea typeface="黑体" panose="02010609060101010101" pitchFamily="49" charset="-122"/>
              </a:rPr>
              <a:t>的遗传</a:t>
            </a:r>
            <a:r>
              <a:rPr lang="zh-CN" altLang="zh-CN"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7992888" cy="1440159"/>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家系间的方差度量了家系平均数之间的变异程度，称为家系间方差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46438202"/>
              </p:ext>
            </p:extLst>
          </p:nvPr>
        </p:nvGraphicFramePr>
        <p:xfrm>
          <a:off x="1043607" y="2492896"/>
          <a:ext cx="7356087" cy="792088"/>
        </p:xfrm>
        <a:graphic>
          <a:graphicData uri="http://schemas.openxmlformats.org/presentationml/2006/ole">
            <mc:AlternateContent xmlns:mc="http://schemas.openxmlformats.org/markup-compatibility/2006">
              <mc:Choice xmlns:v="urn:schemas-microsoft-com:vml" Requires="v">
                <p:oleObj spid="_x0000_s108597" name="公式" r:id="rId3" imgW="3695700" imgH="393700" progId="Equation.3">
                  <p:embed/>
                </p:oleObj>
              </mc:Choice>
              <mc:Fallback>
                <p:oleObj name="公式" r:id="rId3" imgW="36957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7" y="2492896"/>
                        <a:ext cx="7356087" cy="792088"/>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2784358033"/>
              </p:ext>
            </p:extLst>
          </p:nvPr>
        </p:nvGraphicFramePr>
        <p:xfrm>
          <a:off x="1691680" y="3356992"/>
          <a:ext cx="7108414" cy="836712"/>
        </p:xfrm>
        <a:graphic>
          <a:graphicData uri="http://schemas.openxmlformats.org/presentationml/2006/ole">
            <mc:AlternateContent xmlns:mc="http://schemas.openxmlformats.org/markup-compatibility/2006">
              <mc:Choice xmlns:v="urn:schemas-microsoft-com:vml" Requires="v">
                <p:oleObj spid="_x0000_s108598" name="公式" r:id="rId5" imgW="3378200" imgH="393700" progId="Equation.3">
                  <p:embed/>
                </p:oleObj>
              </mc:Choice>
              <mc:Fallback>
                <p:oleObj name="公式" r:id="rId5" imgW="33782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1680" y="3356992"/>
                        <a:ext cx="7108414" cy="836712"/>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3627949784"/>
              </p:ext>
            </p:extLst>
          </p:nvPr>
        </p:nvGraphicFramePr>
        <p:xfrm>
          <a:off x="1624243" y="4221088"/>
          <a:ext cx="4315909" cy="537983"/>
        </p:xfrm>
        <a:graphic>
          <a:graphicData uri="http://schemas.openxmlformats.org/presentationml/2006/ole">
            <mc:AlternateContent xmlns:mc="http://schemas.openxmlformats.org/markup-compatibility/2006">
              <mc:Choice xmlns:v="urn:schemas-microsoft-com:vml" Requires="v">
                <p:oleObj spid="_x0000_s108599" name="公式" r:id="rId7" imgW="1854200" imgH="228600" progId="Equation.3">
                  <p:embed/>
                </p:oleObj>
              </mc:Choice>
              <mc:Fallback>
                <p:oleObj name="公式" r:id="rId7" imgW="18542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24243" y="4221088"/>
                        <a:ext cx="4315909" cy="537983"/>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2991869536"/>
              </p:ext>
            </p:extLst>
          </p:nvPr>
        </p:nvGraphicFramePr>
        <p:xfrm>
          <a:off x="1635951" y="4869160"/>
          <a:ext cx="1855929" cy="864096"/>
        </p:xfrm>
        <a:graphic>
          <a:graphicData uri="http://schemas.openxmlformats.org/presentationml/2006/ole">
            <mc:AlternateContent xmlns:mc="http://schemas.openxmlformats.org/markup-compatibility/2006">
              <mc:Choice xmlns:v="urn:schemas-microsoft-com:vml" Requires="v">
                <p:oleObj spid="_x0000_s108600" name="公式" r:id="rId9" imgW="850531" imgH="393529" progId="Equation.3">
                  <p:embed/>
                </p:oleObj>
              </mc:Choice>
              <mc:Fallback>
                <p:oleObj name="公式" r:id="rId9" imgW="850531"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35951" y="4869160"/>
                        <a:ext cx="1855929" cy="864096"/>
                      </a:xfrm>
                      <a:prstGeom prst="rect">
                        <a:avLst/>
                      </a:prstGeom>
                      <a:noFill/>
                    </p:spPr>
                  </p:pic>
                </p:oleObj>
              </mc:Fallback>
            </mc:AlternateContent>
          </a:graphicData>
        </a:graphic>
      </p:graphicFrame>
    </p:spTree>
    <p:extLst>
      <p:ext uri="{BB962C8B-B14F-4D97-AF65-F5344CB8AC3E}">
        <p14:creationId xmlns:p14="http://schemas.microsoft.com/office/powerpoint/2010/main" val="20368563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332656"/>
            <a:ext cx="7560840" cy="720080"/>
          </a:xfrm>
        </p:spPr>
        <p:txBody>
          <a:bodyPr>
            <a:normAutofit/>
          </a:bodyPr>
          <a:lstStyle/>
          <a:p>
            <a:r>
              <a:rPr lang="zh-CN" altLang="en-US" sz="4000" b="1" dirty="0" smtClean="0">
                <a:latin typeface="黑体" panose="02010609060101010101" pitchFamily="49" charset="-122"/>
                <a:ea typeface="黑体" panose="02010609060101010101" pitchFamily="49" charset="-122"/>
              </a:rPr>
              <a:t>全</a:t>
            </a:r>
            <a:r>
              <a:rPr lang="zh-CN" altLang="zh-CN" sz="4000" b="1" dirty="0" smtClean="0">
                <a:latin typeface="黑体" panose="02010609060101010101" pitchFamily="49" charset="-122"/>
                <a:ea typeface="黑体" panose="02010609060101010101" pitchFamily="49" charset="-122"/>
              </a:rPr>
              <a:t>同胞家系</a:t>
            </a:r>
            <a:r>
              <a:rPr lang="zh-CN" altLang="en-US" sz="4000" b="1" dirty="0" smtClean="0">
                <a:latin typeface="黑体" panose="02010609060101010101" pitchFamily="49" charset="-122"/>
                <a:ea typeface="黑体" panose="02010609060101010101" pitchFamily="49" charset="-122"/>
              </a:rPr>
              <a:t>内</a:t>
            </a:r>
            <a:r>
              <a:rPr lang="zh-CN" altLang="zh-CN" sz="4000" b="1" dirty="0" smtClean="0">
                <a:latin typeface="黑体" panose="02010609060101010101" pitchFamily="49" charset="-122"/>
                <a:ea typeface="黑体" panose="02010609060101010101" pitchFamily="49" charset="-122"/>
              </a:rPr>
              <a:t>的</a:t>
            </a:r>
            <a:r>
              <a:rPr lang="zh-CN" altLang="en-US" sz="4000" b="1" dirty="0" smtClean="0">
                <a:latin typeface="黑体" panose="02010609060101010101" pitchFamily="49" charset="-122"/>
                <a:ea typeface="黑体" panose="02010609060101010101" pitchFamily="49" charset="-122"/>
              </a:rPr>
              <a:t>遗传</a:t>
            </a:r>
            <a:r>
              <a:rPr lang="zh-CN" altLang="zh-CN"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96753"/>
            <a:ext cx="7992888" cy="1368151"/>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家系内的平均方差度量了家系内的平均变异，称为家系内方差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3/4</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显性方差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4253781797"/>
              </p:ext>
            </p:extLst>
          </p:nvPr>
        </p:nvGraphicFramePr>
        <p:xfrm>
          <a:off x="1043608" y="2564904"/>
          <a:ext cx="5503289" cy="792088"/>
        </p:xfrm>
        <a:graphic>
          <a:graphicData uri="http://schemas.openxmlformats.org/presentationml/2006/ole">
            <mc:AlternateContent xmlns:mc="http://schemas.openxmlformats.org/markup-compatibility/2006">
              <mc:Choice xmlns:v="urn:schemas-microsoft-com:vml" Requires="v">
                <p:oleObj spid="_x0000_s110645" name="公式" r:id="rId3" imgW="2755900" imgH="393700" progId="Equation.3">
                  <p:embed/>
                </p:oleObj>
              </mc:Choice>
              <mc:Fallback>
                <p:oleObj name="公式" r:id="rId3" imgW="27559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2564904"/>
                        <a:ext cx="5503289" cy="79208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583422388"/>
              </p:ext>
            </p:extLst>
          </p:nvPr>
        </p:nvGraphicFramePr>
        <p:xfrm>
          <a:off x="1547664" y="3429000"/>
          <a:ext cx="6347037" cy="792088"/>
        </p:xfrm>
        <a:graphic>
          <a:graphicData uri="http://schemas.openxmlformats.org/presentationml/2006/ole">
            <mc:AlternateContent xmlns:mc="http://schemas.openxmlformats.org/markup-compatibility/2006">
              <mc:Choice xmlns:v="urn:schemas-microsoft-com:vml" Requires="v">
                <p:oleObj spid="_x0000_s110646" name="公式" r:id="rId5" imgW="3175000" imgH="393700" progId="Equation.3">
                  <p:embed/>
                </p:oleObj>
              </mc:Choice>
              <mc:Fallback>
                <p:oleObj name="公式" r:id="rId5" imgW="31750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3429000"/>
                        <a:ext cx="6347037" cy="792088"/>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947943285"/>
              </p:ext>
            </p:extLst>
          </p:nvPr>
        </p:nvGraphicFramePr>
        <p:xfrm>
          <a:off x="1619672" y="4293096"/>
          <a:ext cx="4248472" cy="509209"/>
        </p:xfrm>
        <a:graphic>
          <a:graphicData uri="http://schemas.openxmlformats.org/presentationml/2006/ole">
            <mc:AlternateContent xmlns:mc="http://schemas.openxmlformats.org/markup-compatibility/2006">
              <mc:Choice xmlns:v="urn:schemas-microsoft-com:vml" Requires="v">
                <p:oleObj spid="_x0000_s110647" name="公式" r:id="rId7" imgW="1930400" imgH="228600" progId="Equation.3">
                  <p:embed/>
                </p:oleObj>
              </mc:Choice>
              <mc:Fallback>
                <p:oleObj name="公式" r:id="rId7" imgW="19304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19672" y="4293096"/>
                        <a:ext cx="4248472" cy="509209"/>
                      </a:xfrm>
                      <a:prstGeom prst="rect">
                        <a:avLst/>
                      </a:prstGeom>
                      <a:noFill/>
                    </p:spPr>
                  </p:pic>
                </p:oleObj>
              </mc:Fallback>
            </mc:AlternateContent>
          </a:graphicData>
        </a:graphic>
      </p:graphicFrame>
      <p:graphicFrame>
        <p:nvGraphicFramePr>
          <p:cNvPr id="21" name="对象 20"/>
          <p:cNvGraphicFramePr>
            <a:graphicFrameLocks noChangeAspect="1"/>
          </p:cNvGraphicFramePr>
          <p:nvPr>
            <p:extLst>
              <p:ext uri="{D42A27DB-BD31-4B8C-83A1-F6EECF244321}">
                <p14:modId xmlns:p14="http://schemas.microsoft.com/office/powerpoint/2010/main" val="3521514791"/>
              </p:ext>
            </p:extLst>
          </p:nvPr>
        </p:nvGraphicFramePr>
        <p:xfrm>
          <a:off x="1619672" y="4869160"/>
          <a:ext cx="1629152" cy="764704"/>
        </p:xfrm>
        <a:graphic>
          <a:graphicData uri="http://schemas.openxmlformats.org/presentationml/2006/ole">
            <mc:AlternateContent xmlns:mc="http://schemas.openxmlformats.org/markup-compatibility/2006">
              <mc:Choice xmlns:v="urn:schemas-microsoft-com:vml" Requires="v">
                <p:oleObj spid="_x0000_s110648" name="公式" r:id="rId9" imgW="850531" imgH="393529" progId="Equation.3">
                  <p:embed/>
                </p:oleObj>
              </mc:Choice>
              <mc:Fallback>
                <p:oleObj name="公式" r:id="rId9" imgW="850531" imgH="393529"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19672" y="4869160"/>
                        <a:ext cx="1629152" cy="764704"/>
                      </a:xfrm>
                      <a:prstGeom prst="rect">
                        <a:avLst/>
                      </a:prstGeom>
                      <a:noFill/>
                    </p:spPr>
                  </p:pic>
                </p:oleObj>
              </mc:Fallback>
            </mc:AlternateContent>
          </a:graphicData>
        </a:graphic>
      </p:graphicFrame>
    </p:spTree>
    <p:extLst>
      <p:ext uri="{BB962C8B-B14F-4D97-AF65-F5344CB8AC3E}">
        <p14:creationId xmlns:p14="http://schemas.microsoft.com/office/powerpoint/2010/main" val="21928539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792088"/>
          </a:xfrm>
        </p:spPr>
        <p:txBody>
          <a:bodyPr>
            <a:normAutofit/>
          </a:bodyPr>
          <a:lstStyle/>
          <a:p>
            <a:r>
              <a:rPr lang="zh-CN" altLang="en-US" sz="4000" b="1" dirty="0">
                <a:latin typeface="黑体" panose="02010609060101010101" pitchFamily="49" charset="-122"/>
                <a:ea typeface="黑体" panose="02010609060101010101" pitchFamily="49" charset="-122"/>
              </a:rPr>
              <a:t>全</a:t>
            </a:r>
            <a:r>
              <a:rPr lang="zh-CN" altLang="zh-CN" sz="4000" b="1" dirty="0" smtClean="0">
                <a:latin typeface="黑体" panose="02010609060101010101" pitchFamily="49" charset="-122"/>
                <a:ea typeface="黑体" panose="02010609060101010101" pitchFamily="49" charset="-122"/>
              </a:rPr>
              <a:t>同胞家系</a:t>
            </a:r>
            <a:r>
              <a:rPr lang="zh-CN" altLang="en-US" sz="4000" b="1" dirty="0" smtClean="0">
                <a:latin typeface="黑体" panose="02010609060101010101" pitchFamily="49" charset="-122"/>
                <a:ea typeface="黑体" panose="02010609060101010101" pitchFamily="49" charset="-122"/>
              </a:rPr>
              <a:t>的亲子间协</a:t>
            </a:r>
            <a:r>
              <a:rPr lang="zh-CN" altLang="zh-CN" sz="4000" b="1" dirty="0" smtClean="0">
                <a:latin typeface="黑体" panose="02010609060101010101" pitchFamily="49" charset="-122"/>
                <a:ea typeface="黑体" panose="02010609060101010101" pitchFamily="49" charset="-122"/>
              </a:rPr>
              <a:t>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052736"/>
            <a:ext cx="7920880" cy="4680520"/>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亲子间的协方差度量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亲和</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后代间的相关程度</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，它</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包含</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了</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加性方差，不包含显性方差，计算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过程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如下：</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表示全同胞家系的两个亲本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O</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另种</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en-US" sz="2800" dirty="0">
                <a:latin typeface="黑体" panose="02010609060101010101" pitchFamily="49" charset="-122"/>
                <a:ea typeface="黑体" panose="02010609060101010101" pitchFamily="49" charset="-122"/>
              </a:rPr>
              <a:t>亲子间</a:t>
            </a:r>
            <a:r>
              <a:rPr lang="zh-CN" altLang="en-US" sz="2800" dirty="0" smtClean="0">
                <a:latin typeface="黑体" panose="02010609060101010101" pitchFamily="49" charset="-122"/>
                <a:ea typeface="黑体" panose="02010609060101010101" pitchFamily="49" charset="-122"/>
              </a:rPr>
              <a:t>协</a:t>
            </a:r>
            <a:r>
              <a:rPr lang="zh-CN" altLang="zh-CN" sz="2800" dirty="0" smtClean="0">
                <a:latin typeface="黑体" panose="02010609060101010101" pitchFamily="49" charset="-122"/>
                <a:ea typeface="黑体" panose="02010609060101010101" pitchFamily="49" charset="-122"/>
              </a:rPr>
              <a:t>方差</a:t>
            </a:r>
            <a:r>
              <a:rPr lang="zh-CN" altLang="en-US" sz="2800" dirty="0" smtClean="0">
                <a:latin typeface="黑体" panose="02010609060101010101" pitchFamily="49" charset="-122"/>
                <a:ea typeface="黑体" panose="02010609060101010101" pitchFamily="49" charset="-122"/>
              </a:rPr>
              <a:t>的</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方法是：</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647252541"/>
              </p:ext>
            </p:extLst>
          </p:nvPr>
        </p:nvGraphicFramePr>
        <p:xfrm>
          <a:off x="467544" y="2492896"/>
          <a:ext cx="8162795" cy="504056"/>
        </p:xfrm>
        <a:graphic>
          <a:graphicData uri="http://schemas.openxmlformats.org/presentationml/2006/ole">
            <mc:AlternateContent xmlns:mc="http://schemas.openxmlformats.org/markup-compatibility/2006">
              <mc:Choice xmlns:v="urn:schemas-microsoft-com:vml" Requires="v">
                <p:oleObj spid="_x0000_s107591" name="公式" r:id="rId3" imgW="3886200" imgH="241300" progId="Equation.3">
                  <p:embed/>
                </p:oleObj>
              </mc:Choice>
              <mc:Fallback>
                <p:oleObj name="公式" r:id="rId3" imgW="3886200" imgH="2413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492896"/>
                        <a:ext cx="8162795" cy="504056"/>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2514959354"/>
              </p:ext>
            </p:extLst>
          </p:nvPr>
        </p:nvGraphicFramePr>
        <p:xfrm>
          <a:off x="1088838" y="3220386"/>
          <a:ext cx="7875650" cy="424638"/>
        </p:xfrm>
        <a:graphic>
          <a:graphicData uri="http://schemas.openxmlformats.org/presentationml/2006/ole">
            <mc:AlternateContent xmlns:mc="http://schemas.openxmlformats.org/markup-compatibility/2006">
              <mc:Choice xmlns:v="urn:schemas-microsoft-com:vml" Requires="v">
                <p:oleObj spid="_x0000_s107592" name="公式" r:id="rId5" imgW="4445000" imgH="241300" progId="Equation.3">
                  <p:embed/>
                </p:oleObj>
              </mc:Choice>
              <mc:Fallback>
                <p:oleObj name="公式" r:id="rId5" imgW="4445000" imgH="2413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8838" y="3220386"/>
                        <a:ext cx="7875650" cy="424638"/>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671064245"/>
              </p:ext>
            </p:extLst>
          </p:nvPr>
        </p:nvGraphicFramePr>
        <p:xfrm>
          <a:off x="1236474" y="3816424"/>
          <a:ext cx="2543438" cy="476672"/>
        </p:xfrm>
        <a:graphic>
          <a:graphicData uri="http://schemas.openxmlformats.org/presentationml/2006/ole">
            <mc:AlternateContent xmlns:mc="http://schemas.openxmlformats.org/markup-compatibility/2006">
              <mc:Choice xmlns:v="urn:schemas-microsoft-com:vml" Requires="v">
                <p:oleObj spid="_x0000_s107593" name="公式" r:id="rId7" imgW="1231366" imgH="228501" progId="Equation.3">
                  <p:embed/>
                </p:oleObj>
              </mc:Choice>
              <mc:Fallback>
                <p:oleObj name="公式" r:id="rId7" imgW="1231366" imgH="228501"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36474" y="3816424"/>
                        <a:ext cx="2543438" cy="47667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808957505"/>
              </p:ext>
            </p:extLst>
          </p:nvPr>
        </p:nvGraphicFramePr>
        <p:xfrm>
          <a:off x="3851920" y="3645024"/>
          <a:ext cx="843747" cy="792088"/>
        </p:xfrm>
        <a:graphic>
          <a:graphicData uri="http://schemas.openxmlformats.org/presentationml/2006/ole">
            <mc:AlternateContent xmlns:mc="http://schemas.openxmlformats.org/markup-compatibility/2006">
              <mc:Choice xmlns:v="urn:schemas-microsoft-com:vml" Requires="v">
                <p:oleObj spid="_x0000_s107594" name="公式" r:id="rId9" imgW="418918" imgH="393529" progId="Equation.3">
                  <p:embed/>
                </p:oleObj>
              </mc:Choice>
              <mc:Fallback>
                <p:oleObj name="公式" r:id="rId9" imgW="418918" imgH="393529"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851920" y="3645024"/>
                        <a:ext cx="843747" cy="792088"/>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4083644946"/>
              </p:ext>
            </p:extLst>
          </p:nvPr>
        </p:nvGraphicFramePr>
        <p:xfrm>
          <a:off x="539552" y="5445224"/>
          <a:ext cx="7637269" cy="764704"/>
        </p:xfrm>
        <a:graphic>
          <a:graphicData uri="http://schemas.openxmlformats.org/presentationml/2006/ole">
            <mc:AlternateContent xmlns:mc="http://schemas.openxmlformats.org/markup-compatibility/2006">
              <mc:Choice xmlns:v="urn:schemas-microsoft-com:vml" Requires="v">
                <p:oleObj spid="_x0000_s107595" name="公式" r:id="rId11" imgW="3898900" imgH="393700" progId="Equation.3">
                  <p:embed/>
                </p:oleObj>
              </mc:Choice>
              <mc:Fallback>
                <p:oleObj name="公式" r:id="rId11" imgW="3898900" imgH="393700" progId="Equation.3">
                  <p:embed/>
                  <p:pic>
                    <p:nvPicPr>
                      <p:cNvPr id="0" name="Object 1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9552" y="5445224"/>
                        <a:ext cx="7637269" cy="764704"/>
                      </a:xfrm>
                      <a:prstGeom prst="rect">
                        <a:avLst/>
                      </a:prstGeom>
                      <a:noFill/>
                    </p:spPr>
                  </p:pic>
                </p:oleObj>
              </mc:Fallback>
            </mc:AlternateContent>
          </a:graphicData>
        </a:graphic>
      </p:graphicFrame>
    </p:spTree>
    <p:extLst>
      <p:ext uri="{BB962C8B-B14F-4D97-AF65-F5344CB8AC3E}">
        <p14:creationId xmlns:p14="http://schemas.microsoft.com/office/powerpoint/2010/main" val="37812372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404664"/>
            <a:ext cx="8352928" cy="1440160"/>
          </a:xfrm>
        </p:spPr>
        <p:txBody>
          <a:bodyPr>
            <a:normAutofit/>
          </a:bodyPr>
          <a:lstStyle/>
          <a:p>
            <a:r>
              <a:rPr lang="zh-CN" altLang="en-US" sz="4000" b="1" dirty="0" smtClean="0">
                <a:latin typeface="黑体" panose="02010609060101010101" pitchFamily="49" charset="-122"/>
                <a:ea typeface="黑体" panose="02010609060101010101" pitchFamily="49" charset="-122"/>
              </a:rPr>
              <a:t>利用全同胞和</a:t>
            </a:r>
            <a:r>
              <a:rPr lang="zh-CN" altLang="zh-CN" sz="4000" b="1" dirty="0" smtClean="0">
                <a:latin typeface="黑体" panose="02010609060101010101" pitchFamily="49" charset="-122"/>
                <a:ea typeface="黑体" panose="02010609060101010101" pitchFamily="49" charset="-122"/>
              </a:rPr>
              <a:t>半同胞</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家系</a:t>
            </a:r>
            <a:r>
              <a:rPr lang="zh-CN" altLang="en-US" sz="4000" b="1" dirty="0" smtClean="0">
                <a:latin typeface="黑体" panose="02010609060101010101" pitchFamily="49" charset="-122"/>
                <a:ea typeface="黑体" panose="02010609060101010101" pitchFamily="49" charset="-122"/>
              </a:rPr>
              <a:t>间协方差估计加显性方差</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2060848"/>
            <a:ext cx="8003232" cy="2448272"/>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显性</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9"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2249850615"/>
              </p:ext>
            </p:extLst>
          </p:nvPr>
        </p:nvGraphicFramePr>
        <p:xfrm>
          <a:off x="899592" y="4725144"/>
          <a:ext cx="4642097" cy="692696"/>
        </p:xfrm>
        <a:graphic>
          <a:graphicData uri="http://schemas.openxmlformats.org/presentationml/2006/ole">
            <mc:AlternateContent xmlns:mc="http://schemas.openxmlformats.org/markup-compatibility/2006">
              <mc:Choice xmlns:v="urn:schemas-microsoft-com:vml" Requires="v">
                <p:oleObj spid="_x0000_s106523" name="公式" r:id="rId3" imgW="1498600" imgH="228600" progId="Equation.3">
                  <p:embed/>
                </p:oleObj>
              </mc:Choice>
              <mc:Fallback>
                <p:oleObj name="公式" r:id="rId3" imgW="1498600" imgH="228600"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725144"/>
                        <a:ext cx="4642097" cy="692696"/>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4029545455"/>
              </p:ext>
            </p:extLst>
          </p:nvPr>
        </p:nvGraphicFramePr>
        <p:xfrm>
          <a:off x="945853" y="2880295"/>
          <a:ext cx="2439580" cy="692721"/>
        </p:xfrm>
        <a:graphic>
          <a:graphicData uri="http://schemas.openxmlformats.org/presentationml/2006/ole">
            <mc:AlternateContent xmlns:mc="http://schemas.openxmlformats.org/markup-compatibility/2006">
              <mc:Choice xmlns:v="urn:schemas-microsoft-com:vml" Requires="v">
                <p:oleObj spid="_x0000_s106524" name="公式" r:id="rId5" imgW="787320" imgH="228600" progId="Equation.3">
                  <p:embed/>
                </p:oleObj>
              </mc:Choice>
              <mc:Fallback>
                <p:oleObj name="公式" r:id="rId5" imgW="787320" imgH="228600" progId="Equation.3">
                  <p:embed/>
                  <p:pic>
                    <p:nvPicPr>
                      <p:cNvPr id="0" name="对象 11"/>
                      <p:cNvPicPr>
                        <a:picLocks noChangeAspect="1" noChangeArrowheads="1"/>
                      </p:cNvPicPr>
                      <p:nvPr/>
                    </p:nvPicPr>
                    <p:blipFill>
                      <a:blip r:embed="rId6"/>
                      <a:srcRect/>
                      <a:stretch>
                        <a:fillRect/>
                      </a:stretch>
                    </p:blipFill>
                    <p:spPr bwMode="auto">
                      <a:xfrm>
                        <a:off x="945853" y="2880295"/>
                        <a:ext cx="2439580" cy="69272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4243557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116632"/>
            <a:ext cx="6984776"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全</a:t>
            </a:r>
            <a:r>
              <a:rPr lang="zh-CN" altLang="zh-CN" sz="4000" b="1" dirty="0" smtClean="0">
                <a:latin typeface="黑体" panose="02010609060101010101" pitchFamily="49" charset="-122"/>
                <a:ea typeface="黑体" panose="02010609060101010101" pitchFamily="49" charset="-122"/>
              </a:rPr>
              <a:t>同胞家系</a:t>
            </a:r>
            <a:r>
              <a:rPr lang="zh-CN" altLang="en-US" sz="4000" b="1" dirty="0" smtClean="0">
                <a:latin typeface="黑体" panose="02010609060101010101" pitchFamily="49" charset="-122"/>
                <a:ea typeface="黑体" panose="02010609060101010101" pitchFamily="49" charset="-122"/>
              </a:rPr>
              <a:t>的中亲回归系数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980728"/>
            <a:ext cx="8208912" cy="5544616"/>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两个亲本</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产生全同胞后代</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O</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，中亲及其方差分别表示为：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因此得到</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子</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代的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回归系数公式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与中亲的回归系数是与单个亲本回归系数的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倍。因此</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与中亲的回归系数</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要</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远</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高于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与单个亲本的回归系数。在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§6.3.4</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后代子女平均身高与父母平均身高的回归系数为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0.65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，远高于儿子与父亲身高的回归系数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0.516</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1764672979"/>
              </p:ext>
            </p:extLst>
          </p:nvPr>
        </p:nvGraphicFramePr>
        <p:xfrm>
          <a:off x="1034678" y="1916832"/>
          <a:ext cx="1973596" cy="864096"/>
        </p:xfrm>
        <a:graphic>
          <a:graphicData uri="http://schemas.openxmlformats.org/presentationml/2006/ole">
            <mc:AlternateContent xmlns:mc="http://schemas.openxmlformats.org/markup-compatibility/2006">
              <mc:Choice xmlns:v="urn:schemas-microsoft-com:vml" Requires="v">
                <p:oleObj spid="_x0000_s111653" name="公式" r:id="rId3" imgW="901309" imgH="393529" progId="Equation.3">
                  <p:embed/>
                </p:oleObj>
              </mc:Choice>
              <mc:Fallback>
                <p:oleObj name="公式" r:id="rId3" imgW="901309"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4678" y="1916832"/>
                        <a:ext cx="1973596" cy="864096"/>
                      </a:xfrm>
                      <a:prstGeom prst="rect">
                        <a:avLst/>
                      </a:prstGeom>
                      <a:noFill/>
                    </p:spPr>
                  </p:pic>
                </p:oleObj>
              </mc:Fallback>
            </mc:AlternateContent>
          </a:graphicData>
        </a:graphic>
      </p:graphicFrame>
      <p:sp>
        <p:nvSpPr>
          <p:cNvPr id="13"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3911153110"/>
              </p:ext>
            </p:extLst>
          </p:nvPr>
        </p:nvGraphicFramePr>
        <p:xfrm>
          <a:off x="3563888" y="1916832"/>
          <a:ext cx="4147661" cy="864096"/>
        </p:xfrm>
        <a:graphic>
          <a:graphicData uri="http://schemas.openxmlformats.org/presentationml/2006/ole">
            <mc:AlternateContent xmlns:mc="http://schemas.openxmlformats.org/markup-compatibility/2006">
              <mc:Choice xmlns:v="urn:schemas-microsoft-com:vml" Requires="v">
                <p:oleObj spid="_x0000_s111654" name="公式" r:id="rId5" imgW="1905000" imgH="393700" progId="Equation.3">
                  <p:embed/>
                </p:oleObj>
              </mc:Choice>
              <mc:Fallback>
                <p:oleObj name="公式" r:id="rId5" imgW="19050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63888" y="1916832"/>
                        <a:ext cx="4147661" cy="864096"/>
                      </a:xfrm>
                      <a:prstGeom prst="rect">
                        <a:avLst/>
                      </a:prstGeom>
                      <a:noFill/>
                    </p:spPr>
                  </p:pic>
                </p:oleObj>
              </mc:Fallback>
            </mc:AlternateContent>
          </a:graphicData>
        </a:graphic>
      </p:graphicFrame>
      <p:sp>
        <p:nvSpPr>
          <p:cNvPr id="15"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6" name="对象 15"/>
          <p:cNvGraphicFramePr>
            <a:graphicFrameLocks noChangeAspect="1"/>
          </p:cNvGraphicFramePr>
          <p:nvPr>
            <p:extLst>
              <p:ext uri="{D42A27DB-BD31-4B8C-83A1-F6EECF244321}">
                <p14:modId xmlns:p14="http://schemas.microsoft.com/office/powerpoint/2010/main" val="1333298065"/>
              </p:ext>
            </p:extLst>
          </p:nvPr>
        </p:nvGraphicFramePr>
        <p:xfrm>
          <a:off x="971600" y="3356992"/>
          <a:ext cx="3384376" cy="1650915"/>
        </p:xfrm>
        <a:graphic>
          <a:graphicData uri="http://schemas.openxmlformats.org/presentationml/2006/ole">
            <mc:AlternateContent xmlns:mc="http://schemas.openxmlformats.org/markup-compatibility/2006">
              <mc:Choice xmlns:v="urn:schemas-microsoft-com:vml" Requires="v">
                <p:oleObj spid="_x0000_s111655" name="公式" r:id="rId7" imgW="1562100" imgH="762000" progId="Equation.3">
                  <p:embed/>
                </p:oleObj>
              </mc:Choice>
              <mc:Fallback>
                <p:oleObj name="公式" r:id="rId7" imgW="1562100" imgH="7620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600" y="3356992"/>
                        <a:ext cx="3384376" cy="1650915"/>
                      </a:xfrm>
                      <a:prstGeom prst="rect">
                        <a:avLst/>
                      </a:prstGeom>
                      <a:noFill/>
                    </p:spPr>
                  </p:pic>
                </p:oleObj>
              </mc:Fallback>
            </mc:AlternateContent>
          </a:graphicData>
        </a:graphic>
      </p:graphicFrame>
    </p:spTree>
    <p:extLst>
      <p:ext uri="{BB962C8B-B14F-4D97-AF65-F5344CB8AC3E}">
        <p14:creationId xmlns:p14="http://schemas.microsoft.com/office/powerpoint/2010/main" val="38777529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1640" y="620688"/>
            <a:ext cx="6552728" cy="1354162"/>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§8.3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上位性</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互作模型的遗传方差分解</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2348880"/>
            <a:ext cx="8229600" cy="3777283"/>
          </a:xfrm>
        </p:spPr>
        <p:txBody>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§8.3.1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两个座位的互作模型和上位性方差</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8.3.2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上位性对保持加性方差的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作用</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96266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76672"/>
            <a:ext cx="8229600" cy="720080"/>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两个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座位</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间</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互</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作</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6"/>
            <a:ext cx="8229600" cy="3240360"/>
          </a:xfrm>
        </p:spPr>
        <p:txBody>
          <a:bodyPr>
            <a:norm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上位性（</a:t>
            </a:r>
            <a:r>
              <a:rPr lang="en-US" altLang="zh-CN" dirty="0">
                <a:latin typeface="Times New Roman" panose="02020603050405020304" pitchFamily="18" charset="0"/>
                <a:ea typeface="黑体" panose="02010609060101010101" pitchFamily="49" charset="-122"/>
                <a:cs typeface="Times New Roman" panose="02020603050405020304" pitchFamily="18" charset="0"/>
              </a:rPr>
              <a:t>epistasis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）表示不同座位上等位基因之间的相互作用，上位性效应（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epistatic effect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）源于座位间效应的非可加性。换句话说，如果遗传效应不等于单个座位上效应的总和（总体不等于各部分之和），则存在上位性效应</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486701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20080"/>
          </a:xfrm>
        </p:spPr>
        <p:txBody>
          <a:bodyPr>
            <a:normAutofit fontScale="90000"/>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两个座位</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间</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的互</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作</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08720"/>
            <a:ext cx="7992888" cy="4896544"/>
          </a:xfrm>
        </p:spPr>
        <p:txBody>
          <a:bodyPr>
            <a:noAutofit/>
          </a:bodyPr>
          <a:lstStyle/>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两个基因座位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影响同一性状，一个个体在座位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，在座位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的基因型为</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en-US" altLang="zh-CN" sz="2600" dirty="0" err="1">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i="1" baseline="-25000" dirty="0" err="1">
                <a:latin typeface="Times New Roman" panose="02020603050405020304" pitchFamily="18" charset="0"/>
                <a:ea typeface="黑体" panose="02010609060101010101" pitchFamily="49" charset="-122"/>
                <a:cs typeface="Times New Roman" panose="02020603050405020304" pitchFamily="18" charset="0"/>
              </a:rPr>
              <a:t>l</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基因型值</a:t>
            </a:r>
            <a:r>
              <a:rPr lang="en-US" altLang="zh-CN" sz="2600" i="1" dirty="0" err="1"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ijkl</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用上位性</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模型</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其中</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产生的遗传效应</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产生的遗传效应。单个座位上的效应仍然按照加显性模型分解</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4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j</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4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400" dirty="0" smtClean="0">
                <a:latin typeface="Times New Roman" panose="02020603050405020304" pitchFamily="18" charset="0"/>
                <a:ea typeface="黑体" panose="02010609060101010101" pitchFamily="49" charset="-122"/>
                <a:cs typeface="Times New Roman" panose="02020603050405020304" pitchFamily="18" charset="0"/>
              </a:rPr>
              <a:t>α</a:t>
            </a:r>
            <a:r>
              <a:rPr lang="en-US" altLang="zh-CN" sz="2400" i="1" baseline="-25000" dirty="0">
                <a:latin typeface="Times New Roman" panose="02020603050405020304" pitchFamily="18" charset="0"/>
                <a:ea typeface="黑体" panose="02010609060101010101" pitchFamily="49" charset="-122"/>
                <a:cs typeface="Times New Roman" panose="02020603050405020304" pitchFamily="18" charset="0"/>
              </a:rPr>
              <a:t>l</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等位基因的平均</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 </a:t>
            </a:r>
            <a:r>
              <a:rPr lang="el-GR" altLang="zh-CN" sz="2400"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上的显性离差</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400" dirty="0">
                <a:latin typeface="Times New Roman" panose="02020603050405020304" pitchFamily="18" charset="0"/>
                <a:ea typeface="黑体" panose="02010609060101010101" pitchFamily="49" charset="-122"/>
                <a:cs typeface="Times New Roman" panose="02020603050405020304" pitchFamily="18" charset="0"/>
              </a:rPr>
              <a:t> </a:t>
            </a:r>
            <a:r>
              <a:rPr lang="el-GR" altLang="zh-CN" sz="2400" dirty="0" smtClean="0">
                <a:latin typeface="Times New Roman" panose="02020603050405020304" pitchFamily="18" charset="0"/>
                <a:ea typeface="黑体" panose="02010609060101010101" pitchFamily="49" charset="-122"/>
                <a:cs typeface="Times New Roman" panose="02020603050405020304" pitchFamily="18" charset="0"/>
              </a:rPr>
              <a:t>δ</a:t>
            </a:r>
            <a:r>
              <a:rPr lang="en-US" altLang="zh-CN" sz="2400" i="1" baseline="-25000" dirty="0">
                <a:latin typeface="Times New Roman" panose="02020603050405020304" pitchFamily="18" charset="0"/>
                <a:ea typeface="黑体" panose="02010609060101010101" pitchFamily="49" charset="-122"/>
                <a:cs typeface="Times New Roman" panose="02020603050405020304" pitchFamily="18" charset="0"/>
              </a:rPr>
              <a:t>kl</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座位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上的显性</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离差</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400" i="1" dirty="0" err="1"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400" i="1" baseline="-25000" dirty="0" err="1" smtClean="0">
                <a:latin typeface="Times New Roman" panose="02020603050405020304" pitchFamily="18" charset="0"/>
                <a:ea typeface="黑体" panose="02010609060101010101" pitchFamily="49" charset="-122"/>
                <a:cs typeface="Times New Roman" panose="02020603050405020304" pitchFamily="18" charset="0"/>
              </a:rPr>
              <a:t>ijkl</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两个座位之间的上位性离差或上位性</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，计算公式是：</a:t>
            </a:r>
            <a:endParaRPr lang="zh-CN" altLang="zh-CN" sz="24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614424151"/>
              </p:ext>
            </p:extLst>
          </p:nvPr>
        </p:nvGraphicFramePr>
        <p:xfrm>
          <a:off x="962854" y="2448272"/>
          <a:ext cx="6345450" cy="548680"/>
        </p:xfrm>
        <a:graphic>
          <a:graphicData uri="http://schemas.openxmlformats.org/presentationml/2006/ole">
            <mc:AlternateContent xmlns:mc="http://schemas.openxmlformats.org/markup-compatibility/2006">
              <mc:Choice xmlns:v="urn:schemas-microsoft-com:vml" Requires="v">
                <p:oleObj spid="_x0000_s112677" name="公式" r:id="rId3" imgW="2832100" imgH="241300" progId="Equation.3">
                  <p:embed/>
                </p:oleObj>
              </mc:Choice>
              <mc:Fallback>
                <p:oleObj name="公式" r:id="rId3" imgW="28321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854" y="2448272"/>
                        <a:ext cx="6345450" cy="548680"/>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541343829"/>
              </p:ext>
            </p:extLst>
          </p:nvPr>
        </p:nvGraphicFramePr>
        <p:xfrm>
          <a:off x="1547664" y="2996952"/>
          <a:ext cx="2520280" cy="528778"/>
        </p:xfrm>
        <a:graphic>
          <a:graphicData uri="http://schemas.openxmlformats.org/presentationml/2006/ole">
            <mc:AlternateContent xmlns:mc="http://schemas.openxmlformats.org/markup-compatibility/2006">
              <mc:Choice xmlns:v="urn:schemas-microsoft-com:vml" Requires="v">
                <p:oleObj spid="_x0000_s112678" name="公式" r:id="rId5" imgW="1168400" imgH="241300" progId="Equation.3">
                  <p:embed/>
                </p:oleObj>
              </mc:Choice>
              <mc:Fallback>
                <p:oleObj name="公式" r:id="rId5" imgW="11684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996952"/>
                        <a:ext cx="2520280" cy="52877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2510550983"/>
              </p:ext>
            </p:extLst>
          </p:nvPr>
        </p:nvGraphicFramePr>
        <p:xfrm>
          <a:off x="936999" y="5877272"/>
          <a:ext cx="6875361" cy="576064"/>
        </p:xfrm>
        <a:graphic>
          <a:graphicData uri="http://schemas.openxmlformats.org/presentationml/2006/ole">
            <mc:AlternateContent xmlns:mc="http://schemas.openxmlformats.org/markup-compatibility/2006">
              <mc:Choice xmlns:v="urn:schemas-microsoft-com:vml" Requires="v">
                <p:oleObj spid="_x0000_s112679" name="公式" r:id="rId7" imgW="2921000" imgH="241300" progId="Equation.3">
                  <p:embed/>
                </p:oleObj>
              </mc:Choice>
              <mc:Fallback>
                <p:oleObj name="公式" r:id="rId7" imgW="29210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36999" y="5877272"/>
                        <a:ext cx="6875361" cy="576064"/>
                      </a:xfrm>
                      <a:prstGeom prst="rect">
                        <a:avLst/>
                      </a:prstGeom>
                      <a:noFill/>
                    </p:spPr>
                  </p:pic>
                </p:oleObj>
              </mc:Fallback>
            </mc:AlternateContent>
          </a:graphicData>
        </a:graphic>
      </p:graphicFrame>
    </p:spTree>
    <p:extLst>
      <p:ext uri="{BB962C8B-B14F-4D97-AF65-F5344CB8AC3E}">
        <p14:creationId xmlns:p14="http://schemas.microsoft.com/office/powerpoint/2010/main" val="4110888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648072"/>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单基因座位加显性效应</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8" name="内容占位符 17"/>
          <p:cNvSpPr>
            <a:spLocks noGrp="1"/>
          </p:cNvSpPr>
          <p:nvPr>
            <p:ph idx="1"/>
          </p:nvPr>
        </p:nvSpPr>
        <p:spPr>
          <a:xfrm>
            <a:off x="313184" y="4365104"/>
            <a:ext cx="8579296" cy="2160240"/>
          </a:xfrm>
        </p:spPr>
        <p:txBody>
          <a:bodyPr>
            <a:noAutofit/>
          </a:bodyPr>
          <a:lstStyle/>
          <a:p>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如果把</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所在位置看作是坐标</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原点，</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的基因型值相当于在原点基础上减去加性效应</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的基因型值相当于在原点基础上加上显性效应</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的基因型值相当于在原点基础上加上加性效应</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双亲群体的加显性模型一样，图</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8.1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中的加显性效应可正、可负，显性度</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可以有各种可能的取值。</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034" y="980728"/>
            <a:ext cx="7690390" cy="1728192"/>
          </a:xfrm>
          <a:prstGeom prst="rect">
            <a:avLst/>
          </a:prstGeom>
          <a:noFill/>
          <a:ln>
            <a:noFill/>
          </a:ln>
        </p:spPr>
      </p:pic>
      <p:graphicFrame>
        <p:nvGraphicFramePr>
          <p:cNvPr id="7" name="对象 6"/>
          <p:cNvGraphicFramePr>
            <a:graphicFrameLocks noChangeAspect="1"/>
          </p:cNvGraphicFramePr>
          <p:nvPr>
            <p:extLst>
              <p:ext uri="{D42A27DB-BD31-4B8C-83A1-F6EECF244321}">
                <p14:modId xmlns:p14="http://schemas.microsoft.com/office/powerpoint/2010/main" val="4240911966"/>
              </p:ext>
            </p:extLst>
          </p:nvPr>
        </p:nvGraphicFramePr>
        <p:xfrm>
          <a:off x="774586" y="2780928"/>
          <a:ext cx="2357254" cy="864096"/>
        </p:xfrm>
        <a:graphic>
          <a:graphicData uri="http://schemas.openxmlformats.org/presentationml/2006/ole">
            <mc:AlternateContent xmlns:mc="http://schemas.openxmlformats.org/markup-compatibility/2006">
              <mc:Choice xmlns:v="urn:schemas-microsoft-com:vml" Requires="v">
                <p:oleObj spid="_x0000_s77005" name="公式" r:id="rId4" imgW="1079032" imgH="393529" progId="Equation.3">
                  <p:embed/>
                </p:oleObj>
              </mc:Choice>
              <mc:Fallback>
                <p:oleObj name="公式" r:id="rId4" imgW="1079032" imgH="393529"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4586" y="2780928"/>
                        <a:ext cx="2357254" cy="864096"/>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553896711"/>
              </p:ext>
            </p:extLst>
          </p:nvPr>
        </p:nvGraphicFramePr>
        <p:xfrm>
          <a:off x="3457820" y="2780927"/>
          <a:ext cx="2410323" cy="910243"/>
        </p:xfrm>
        <a:graphic>
          <a:graphicData uri="http://schemas.openxmlformats.org/presentationml/2006/ole">
            <mc:AlternateContent xmlns:mc="http://schemas.openxmlformats.org/markup-compatibility/2006">
              <mc:Choice xmlns:v="urn:schemas-microsoft-com:vml" Requires="v">
                <p:oleObj spid="_x0000_s77006" name="公式" r:id="rId6" imgW="1054100" imgH="393700" progId="Equation.3">
                  <p:embed/>
                </p:oleObj>
              </mc:Choice>
              <mc:Fallback>
                <p:oleObj name="公式" r:id="rId6" imgW="10541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7820" y="2780927"/>
                        <a:ext cx="2410323" cy="910243"/>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377196432"/>
              </p:ext>
            </p:extLst>
          </p:nvPr>
        </p:nvGraphicFramePr>
        <p:xfrm>
          <a:off x="6228185" y="2924944"/>
          <a:ext cx="1800200" cy="517655"/>
        </p:xfrm>
        <a:graphic>
          <a:graphicData uri="http://schemas.openxmlformats.org/presentationml/2006/ole">
            <mc:AlternateContent xmlns:mc="http://schemas.openxmlformats.org/markup-compatibility/2006">
              <mc:Choice xmlns:v="urn:schemas-microsoft-com:vml" Requires="v">
                <p:oleObj spid="_x0000_s77007" name="公式" r:id="rId8" imgW="736280" imgH="215806" progId="Equation.3">
                  <p:embed/>
                </p:oleObj>
              </mc:Choice>
              <mc:Fallback>
                <p:oleObj name="公式" r:id="rId8" imgW="736280" imgH="215806" progId="Equation.3">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28185" y="2924944"/>
                        <a:ext cx="1800200" cy="517655"/>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1545049160"/>
              </p:ext>
            </p:extLst>
          </p:nvPr>
        </p:nvGraphicFramePr>
        <p:xfrm>
          <a:off x="827584" y="3717032"/>
          <a:ext cx="1800200" cy="529006"/>
        </p:xfrm>
        <a:graphic>
          <a:graphicData uri="http://schemas.openxmlformats.org/presentationml/2006/ole">
            <mc:AlternateContent xmlns:mc="http://schemas.openxmlformats.org/markup-compatibility/2006">
              <mc:Choice xmlns:v="urn:schemas-microsoft-com:vml" Requires="v">
                <p:oleObj spid="_x0000_s77008" name="公式" r:id="rId10" imgW="723586" imgH="215806" progId="Equation.3">
                  <p:embed/>
                </p:oleObj>
              </mc:Choice>
              <mc:Fallback>
                <p:oleObj name="公式" r:id="rId10" imgW="723586" imgH="215806" progId="Equation.3">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27584" y="3717032"/>
                        <a:ext cx="1800200" cy="529006"/>
                      </a:xfrm>
                      <a:prstGeom prst="rect">
                        <a:avLst/>
                      </a:prstGeom>
                      <a:noFill/>
                    </p:spPr>
                  </p:pic>
                </p:oleObj>
              </mc:Fallback>
            </mc:AlternateContent>
          </a:graphicData>
        </a:graphic>
      </p:graphicFrame>
      <p:graphicFrame>
        <p:nvGraphicFramePr>
          <p:cNvPr id="15" name="对象 14"/>
          <p:cNvGraphicFramePr>
            <a:graphicFrameLocks noChangeAspect="1"/>
          </p:cNvGraphicFramePr>
          <p:nvPr>
            <p:extLst>
              <p:ext uri="{D42A27DB-BD31-4B8C-83A1-F6EECF244321}">
                <p14:modId xmlns:p14="http://schemas.microsoft.com/office/powerpoint/2010/main" val="800276527"/>
              </p:ext>
            </p:extLst>
          </p:nvPr>
        </p:nvGraphicFramePr>
        <p:xfrm>
          <a:off x="3707904" y="3717032"/>
          <a:ext cx="1872208" cy="533778"/>
        </p:xfrm>
        <a:graphic>
          <a:graphicData uri="http://schemas.openxmlformats.org/presentationml/2006/ole">
            <mc:AlternateContent xmlns:mc="http://schemas.openxmlformats.org/markup-compatibility/2006">
              <mc:Choice xmlns:v="urn:schemas-microsoft-com:vml" Requires="v">
                <p:oleObj spid="_x0000_s77009" name="公式" r:id="rId12" imgW="748975" imgH="215806" progId="Equation.3">
                  <p:embed/>
                </p:oleObj>
              </mc:Choice>
              <mc:Fallback>
                <p:oleObj name="公式" r:id="rId12" imgW="748975" imgH="215806" progId="Equation.3">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07904" y="3717032"/>
                        <a:ext cx="1872208" cy="533778"/>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414717154"/>
              </p:ext>
            </p:extLst>
          </p:nvPr>
        </p:nvGraphicFramePr>
        <p:xfrm>
          <a:off x="6241081" y="3686436"/>
          <a:ext cx="1859311" cy="534652"/>
        </p:xfrm>
        <a:graphic>
          <a:graphicData uri="http://schemas.openxmlformats.org/presentationml/2006/ole">
            <mc:AlternateContent xmlns:mc="http://schemas.openxmlformats.org/markup-compatibility/2006">
              <mc:Choice xmlns:v="urn:schemas-microsoft-com:vml" Requires="v">
                <p:oleObj spid="_x0000_s77010" name="公式" r:id="rId14" imgW="736280" imgH="215806" progId="Equation.3">
                  <p:embed/>
                </p:oleObj>
              </mc:Choice>
              <mc:Fallback>
                <p:oleObj name="公式" r:id="rId14" imgW="736280" imgH="215806" progId="Equation.3">
                  <p:embed/>
                  <p:pic>
                    <p:nvPicPr>
                      <p:cNvPr id="0" name="Object 1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241081" y="3686436"/>
                        <a:ext cx="1859311" cy="534652"/>
                      </a:xfrm>
                      <a:prstGeom prst="rect">
                        <a:avLst/>
                      </a:prstGeom>
                      <a:noFill/>
                    </p:spPr>
                  </p:pic>
                </p:oleObj>
              </mc:Fallback>
            </mc:AlternateContent>
          </a:graphicData>
        </a:graphic>
      </p:graphicFrame>
    </p:spTree>
    <p:extLst>
      <p:ext uri="{BB962C8B-B14F-4D97-AF65-F5344CB8AC3E}">
        <p14:creationId xmlns:p14="http://schemas.microsoft.com/office/powerpoint/2010/main" val="164986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88640"/>
            <a:ext cx="7992888" cy="1008112"/>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重叠显性上位作用下的上位性</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效应</a:t>
            </a:r>
            <a: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sz="3600"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的频率均为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，两个座位间的连锁不平衡度为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endParaRPr lang="en-US" altLang="zh-CN" sz="2400" b="1" dirty="0">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12" name="组合 11"/>
          <p:cNvGrpSpPr/>
          <p:nvPr/>
        </p:nvGrpSpPr>
        <p:grpSpPr>
          <a:xfrm>
            <a:off x="611560" y="1268760"/>
            <a:ext cx="7920880" cy="5420979"/>
            <a:chOff x="611560" y="1340768"/>
            <a:chExt cx="7920880" cy="5420979"/>
          </a:xfrm>
        </p:grpSpPr>
        <p:pic>
          <p:nvPicPr>
            <p:cNvPr id="113669" name="Picture 5"/>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4244"/>
            <a:stretch/>
          </p:blipFill>
          <p:spPr bwMode="auto">
            <a:xfrm>
              <a:off x="611560" y="1340768"/>
              <a:ext cx="7920880" cy="5420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 name="直接连接符 7"/>
            <p:cNvCxnSpPr/>
            <p:nvPr/>
          </p:nvCxnSpPr>
          <p:spPr>
            <a:xfrm>
              <a:off x="2411760" y="1700808"/>
              <a:ext cx="410445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a:off x="611560" y="2276872"/>
              <a:ext cx="79208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268308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上位性效应</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的一般方法</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96752"/>
            <a:ext cx="7992888" cy="3888432"/>
          </a:xfrm>
        </p:spPr>
        <p:txBody>
          <a:bodyPr>
            <a:noAutofit/>
          </a:bodyPr>
          <a:lstStyle/>
          <a:p>
            <a:pPr>
              <a:lnSpc>
                <a:spcPct val="120000"/>
              </a:lnSpc>
            </a:pP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计算</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互作效应的方法具有普遍性。对于任意基因频率的随机交配群体，只要两个座位之间的连锁不平衡度为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，都可以使用</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，只需要把表中座位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的三种基因型频率用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代替，座位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的三种基因型频率用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uv</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代替即可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9861685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加性、显性和</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上位性</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方差</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24744"/>
            <a:ext cx="7848872" cy="5328592"/>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两个座位之间无连锁不平衡的假定下，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种基因型的联合频率等于边缘频率的乘积。这样，行平均数之间的方差就是座位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的遗传方差、列平均数之间的方差就是座位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的遗传方差、互作效应之间的方差就是上位性方差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的分解也满足正交性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，利用座位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的三种边缘平均数，就可以如单基因座位进行加显性方差的分解，从而计算座位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的加显性方差；同时，利用座位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的三种边缘平均数，计算座位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的加显性方差。</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54271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260648"/>
            <a:ext cx="8229600" cy="648072"/>
          </a:xfrm>
        </p:spPr>
        <p:txBody>
          <a:bodyPr>
            <a:noAutofit/>
          </a:bodyPr>
          <a:lstStyle/>
          <a:p>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上位性</a:t>
            </a:r>
            <a:r>
              <a:rPr lang="zh-CN" altLang="en-US" sz="3600" b="1" dirty="0" smtClean="0">
                <a:latin typeface="Times New Roman" panose="02020603050405020304" pitchFamily="18" charset="0"/>
                <a:ea typeface="黑体" panose="02010609060101010101" pitchFamily="49" charset="-122"/>
                <a:cs typeface="Times New Roman" panose="02020603050405020304" pitchFamily="18" charset="0"/>
              </a:rPr>
              <a:t>模型的遗传效应和遗传方差分解</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136904" cy="460851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考虑所有控制数量性状基因的效应</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出遗传效应的一般分解模型，其中</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表示来自所有座位育种值的总和，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表示显性离差的总和，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表示上位性离差（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epistatic deviation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）或互作离差（</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interaction deviation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）的总和</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群体中，育种值、显性离差和上位性离差的加权均值都是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，且三者之间无相关。因此，总的遗传方差等于加性方差、显性方差和上位性方差三部分之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和。</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1414172112"/>
              </p:ext>
            </p:extLst>
          </p:nvPr>
        </p:nvGraphicFramePr>
        <p:xfrm>
          <a:off x="899592" y="3240360"/>
          <a:ext cx="2413695" cy="476672"/>
        </p:xfrm>
        <a:graphic>
          <a:graphicData uri="http://schemas.openxmlformats.org/presentationml/2006/ole">
            <mc:AlternateContent xmlns:mc="http://schemas.openxmlformats.org/markup-compatibility/2006">
              <mc:Choice xmlns:v="urn:schemas-microsoft-com:vml" Requires="v">
                <p:oleObj spid="_x0000_s114709" name="公式" r:id="rId3" imgW="875920" imgH="177723" progId="Equation.3">
                  <p:embed/>
                </p:oleObj>
              </mc:Choice>
              <mc:Fallback>
                <p:oleObj name="公式" r:id="rId3" imgW="875920" imgH="177723"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3240360"/>
                        <a:ext cx="2413695" cy="47667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668935167"/>
              </p:ext>
            </p:extLst>
          </p:nvPr>
        </p:nvGraphicFramePr>
        <p:xfrm>
          <a:off x="899592" y="5616624"/>
          <a:ext cx="3299927" cy="692696"/>
        </p:xfrm>
        <a:graphic>
          <a:graphicData uri="http://schemas.openxmlformats.org/presentationml/2006/ole">
            <mc:AlternateContent xmlns:mc="http://schemas.openxmlformats.org/markup-compatibility/2006">
              <mc:Choice xmlns:v="urn:schemas-microsoft-com:vml" Requires="v">
                <p:oleObj spid="_x0000_s114710" name="公式" r:id="rId5" imgW="1079500" imgH="228600" progId="Equation.3">
                  <p:embed/>
                </p:oleObj>
              </mc:Choice>
              <mc:Fallback>
                <p:oleObj name="公式" r:id="rId5" imgW="10795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616624"/>
                        <a:ext cx="3299927" cy="692696"/>
                      </a:xfrm>
                      <a:prstGeom prst="rect">
                        <a:avLst/>
                      </a:prstGeom>
                      <a:noFill/>
                    </p:spPr>
                  </p:pic>
                </p:oleObj>
              </mc:Fallback>
            </mc:AlternateContent>
          </a:graphicData>
        </a:graphic>
      </p:graphicFrame>
    </p:spTree>
    <p:extLst>
      <p:ext uri="{BB962C8B-B14F-4D97-AF65-F5344CB8AC3E}">
        <p14:creationId xmlns:p14="http://schemas.microsoft.com/office/powerpoint/2010/main" val="21977622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404664"/>
            <a:ext cx="7920880" cy="1440160"/>
          </a:xfrm>
        </p:spPr>
        <p:txBody>
          <a:bodyPr>
            <a:noAutofit/>
          </a:bodyPr>
          <a:lstStyle/>
          <a:p>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群体常见上位互作类型中，不同方差成分占遗传方差的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比例</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3807068781"/>
              </p:ext>
            </p:extLst>
          </p:nvPr>
        </p:nvGraphicFramePr>
        <p:xfrm>
          <a:off x="166385" y="1998294"/>
          <a:ext cx="8870111" cy="4455042"/>
        </p:xfrm>
        <a:graphic>
          <a:graphicData uri="http://schemas.openxmlformats.org/drawingml/2006/table">
            <a:tbl>
              <a:tblPr firstRow="1" firstCol="1" lastRow="1" lastCol="1" bandRow="1" bandCol="1">
                <a:tableStyleId>{5C22544A-7EE6-4342-B048-85BDC9FD1C3A}</a:tableStyleId>
              </a:tblPr>
              <a:tblGrid>
                <a:gridCol w="1080120"/>
                <a:gridCol w="1008112"/>
                <a:gridCol w="1152128"/>
                <a:gridCol w="1152128"/>
                <a:gridCol w="1224136"/>
                <a:gridCol w="1080516"/>
                <a:gridCol w="1119823"/>
                <a:gridCol w="1053148"/>
              </a:tblGrid>
              <a:tr h="398994">
                <a:tc rowSpan="2">
                  <a:txBody>
                    <a:bodyPr/>
                    <a:lstStyle/>
                    <a:p>
                      <a:pPr algn="l">
                        <a:spcAft>
                          <a:spcPts val="0"/>
                        </a:spcAft>
                      </a:pPr>
                      <a:r>
                        <a:rPr lang="en-US" sz="2400" b="1" kern="100" dirty="0">
                          <a:effectLst/>
                          <a:latin typeface="Times New Roman" panose="02020603050405020304" pitchFamily="18" charset="0"/>
                          <a:ea typeface="黑体" panose="02010609060101010101" pitchFamily="49" charset="-122"/>
                          <a:cs typeface="Times New Roman" panose="02020603050405020304" pitchFamily="18" charset="0"/>
                        </a:rPr>
                        <a:t>F</a:t>
                      </a:r>
                      <a:r>
                        <a:rPr lang="en-US" sz="24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zh-CN" sz="2400" b="1" kern="100" dirty="0">
                          <a:effectLst/>
                          <a:latin typeface="Times New Roman" panose="02020603050405020304" pitchFamily="18" charset="0"/>
                          <a:ea typeface="黑体" panose="02010609060101010101" pitchFamily="49" charset="-122"/>
                          <a:cs typeface="Times New Roman" panose="02020603050405020304" pitchFamily="18" charset="0"/>
                        </a:rPr>
                        <a:t>分离比</a:t>
                      </a:r>
                    </a:p>
                  </a:txBody>
                  <a:tcPr marL="68580" marR="68580" marT="0" marB="0"/>
                </a:tc>
                <a:tc gridSpan="4">
                  <a:txBody>
                    <a:bodyPr/>
                    <a:lstStyle/>
                    <a:p>
                      <a:pPr algn="l">
                        <a:spcAft>
                          <a:spcPts val="0"/>
                        </a:spcAft>
                      </a:pPr>
                      <a:r>
                        <a:rPr lang="zh-CN" sz="2400" b="1" kern="100">
                          <a:effectLst/>
                          <a:latin typeface="Times New Roman" panose="02020603050405020304" pitchFamily="18" charset="0"/>
                          <a:ea typeface="黑体" panose="02010609060101010101" pitchFamily="49" charset="-122"/>
                          <a:cs typeface="Times New Roman" panose="02020603050405020304" pitchFamily="18" charset="0"/>
                        </a:rPr>
                        <a:t>表型均值（或基因型值）</a:t>
                      </a: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rowSpan="2">
                  <a:txBody>
                    <a:bodyPr/>
                    <a:lstStyle/>
                    <a:p>
                      <a:pPr algn="l">
                        <a:spcAft>
                          <a:spcPts val="0"/>
                        </a:spcAft>
                      </a:pP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endParaRPr lang="en-US" sz="24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p>
                  </a:txBody>
                  <a:tcPr marL="68580" marR="68580" marT="0" marB="0"/>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I</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b="1" kern="100" baseline="-25000" dirty="0" smtClean="0">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b="1" kern="100" dirty="0" smtClean="0">
                          <a:effectLst/>
                          <a:latin typeface="Times New Roman" panose="02020603050405020304" pitchFamily="18" charset="0"/>
                          <a:ea typeface="黑体" panose="02010609060101010101" pitchFamily="49" charset="-122"/>
                          <a:cs typeface="Times New Roman" panose="02020603050405020304" pitchFamily="18" charset="0"/>
                        </a:rPr>
                        <a:t> </a:t>
                      </a:r>
                    </a:p>
                  </a:txBody>
                  <a:tcPr marL="68580" marR="68580" marT="0" marB="0"/>
                </a:tc>
              </a:tr>
              <a:tr h="465102">
                <a:tc vMerge="1">
                  <a:txBody>
                    <a:bodyPr/>
                    <a:lstStyle/>
                    <a:p>
                      <a:endParaRPr lang="zh-CN" altLang="en-US"/>
                    </a:p>
                  </a:txBody>
                  <a:tcPr/>
                </a:tc>
                <a:tc>
                  <a:txBody>
                    <a:bodyPr/>
                    <a:lstStyle/>
                    <a:p>
                      <a:pPr algn="l">
                        <a:spcAft>
                          <a:spcPts val="0"/>
                        </a:spcAft>
                      </a:pP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1</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1</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0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1</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0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1</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0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A</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B</a:t>
                      </a:r>
                      <a:r>
                        <a:rPr lang="en-US" sz="2000" b="1" kern="100" baseline="-25000" dirty="0">
                          <a:effectLst/>
                          <a:latin typeface="Times New Roman" panose="02020603050405020304" pitchFamily="18" charset="0"/>
                          <a:ea typeface="黑体" panose="02010609060101010101" pitchFamily="49" charset="-122"/>
                          <a:cs typeface="Times New Roman" panose="02020603050405020304" pitchFamily="18" charset="0"/>
                        </a:rPr>
                        <a:t>2</a:t>
                      </a:r>
                      <a:r>
                        <a:rPr lang="en-US" sz="2000" b="1" kern="100" dirty="0">
                          <a:effectLst/>
                          <a:latin typeface="Times New Roman" panose="02020603050405020304" pitchFamily="18" charset="0"/>
                          <a:ea typeface="黑体" panose="02010609060101010101" pitchFamily="49" charset="-122"/>
                          <a:cs typeface="Times New Roman" panose="02020603050405020304" pitchFamily="18" charset="0"/>
                        </a:rPr>
                        <a:t> </a:t>
                      </a:r>
                      <a:endParaRPr lang="zh-CN" sz="2000" b="1" kern="100" dirty="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9:3:3:1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0.6667</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0.3333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 </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12:3:1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0.6431</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0.3216</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0.0353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10:3:3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0.3270</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0.1635</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0.5094</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9:6:1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0.6289</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0.3145</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0.0566</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9:4:3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0.5128</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0.2564</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0.2308</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15:1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0.2667</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0.1333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0.6</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13:3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0.5128</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0.2564</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0.2308</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10:6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2</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0.2667</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0.1333</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0.6</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r h="398994">
                <a:tc>
                  <a:txBody>
                    <a:bodyPr/>
                    <a:lstStyle/>
                    <a:p>
                      <a:pPr algn="l">
                        <a:spcAft>
                          <a:spcPts val="0"/>
                        </a:spcAft>
                      </a:pPr>
                      <a:r>
                        <a:rPr lang="en-US" sz="2400" b="1" kern="100">
                          <a:effectLst/>
                          <a:latin typeface="Times New Roman" panose="02020603050405020304" pitchFamily="18" charset="0"/>
                          <a:ea typeface="黑体" panose="02010609060101010101" pitchFamily="49" charset="-122"/>
                          <a:cs typeface="Times New Roman" panose="02020603050405020304" pitchFamily="18" charset="0"/>
                        </a:rPr>
                        <a:t>9:7 </a:t>
                      </a:r>
                      <a:endParaRPr lang="zh-CN" sz="2400" b="1" kern="100">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3</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1</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0.5714</a:t>
                      </a:r>
                      <a:endParaRPr lang="zh-CN" sz="2400" b="1" kern="10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0.2857</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c>
                  <a:txBody>
                    <a:bodyPr/>
                    <a:lstStyle/>
                    <a:p>
                      <a:pPr algn="l">
                        <a:spcAft>
                          <a:spcPts val="0"/>
                        </a:spcAft>
                      </a:pPr>
                      <a:r>
                        <a:rPr lang="en-US"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rPr>
                        <a:t>0.1429</a:t>
                      </a:r>
                      <a:endParaRPr lang="zh-CN" sz="2400" b="1" kern="100" dirty="0">
                        <a:solidFill>
                          <a:srgbClr val="002060"/>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005288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上位性对保持加性方差的作用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052736"/>
            <a:ext cx="8064896" cy="5328592"/>
          </a:xfrm>
        </p:spPr>
        <p:txBody>
          <a:bodyPr>
            <a:normAutofit fontScale="85000" lnSpcReduction="2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有时，由于基因的固定，上位性方差还可能会转化成加性方差。考虑到频率对方差的影响，就容易理解为何一个座位的固定有可能会提高方差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15:1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重叠显性上位为例，</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群体的表型只有两种，假定基因型</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aabb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的平均表现为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，其它基因型为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，它们的频率分别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1/16</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15/16</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群体的均值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1/16</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1/16-1/256</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群体在座位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被固定在等位基因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上，座位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的两个等位基因频率仍为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，这时仍然有</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两种表型，但它们的频率变分别</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3/4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因此，群体的均值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1/4-1/16</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均高于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个等位基因频率均为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的群体均值和方差</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8573700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344816" cy="1080120"/>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完全显性遗传模型（</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9:3:3:1</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）中不同遗传方差成分</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内容占位符 7"/>
          <p:cNvSpPr>
            <a:spLocks noGrp="1"/>
          </p:cNvSpPr>
          <p:nvPr>
            <p:ph idx="1"/>
          </p:nvPr>
        </p:nvSpPr>
        <p:spPr>
          <a:xfrm>
            <a:off x="467544" y="1412776"/>
            <a:ext cx="8280920" cy="1944216"/>
          </a:xfrm>
        </p:spPr>
        <p:txBody>
          <a:bodyPr>
            <a:normAutofit/>
          </a:bodyPr>
          <a:lstStyle/>
          <a:p>
            <a:pPr>
              <a:lnSpc>
                <a:spcPct val="110000"/>
              </a:lnSpc>
            </a:pPr>
            <a:r>
              <a:rPr lang="en-US" altLang="zh-CN" sz="2600" i="1"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baseline="-25000"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err="1"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err="1"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并保持</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不变</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基因频率均为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群体中</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=0.38</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=0.13</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当座位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上的基因被固定在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=0.19</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 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=0.13</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6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=0.06</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方差和显性方差均减少</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 name="图片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2" y="3356992"/>
            <a:ext cx="9036496" cy="3096344"/>
          </a:xfrm>
          <a:prstGeom prst="rect">
            <a:avLst/>
          </a:prstGeom>
          <a:noFill/>
          <a:ln>
            <a:noFill/>
          </a:ln>
        </p:spPr>
      </p:pic>
    </p:spTree>
    <p:extLst>
      <p:ext uri="{BB962C8B-B14F-4D97-AF65-F5344CB8AC3E}">
        <p14:creationId xmlns:p14="http://schemas.microsoft.com/office/powerpoint/2010/main" val="21503422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332656"/>
            <a:ext cx="7056784" cy="1224136"/>
          </a:xfrm>
        </p:spPr>
        <p:txBody>
          <a:bodyPr>
            <a:noAutofit/>
          </a:bodyPr>
          <a:lstStyle/>
          <a:p>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重叠显性上位遗传模型（</a:t>
            </a:r>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15:1</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）中不同遗传方差成分</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内容占位符 7"/>
          <p:cNvSpPr>
            <a:spLocks noGrp="1"/>
          </p:cNvSpPr>
          <p:nvPr>
            <p:ph idx="1"/>
          </p:nvPr>
        </p:nvSpPr>
        <p:spPr>
          <a:xfrm>
            <a:off x="611560" y="1628800"/>
            <a:ext cx="7992888" cy="2088232"/>
          </a:xfrm>
        </p:spPr>
        <p:txBody>
          <a:bodyPr>
            <a:normAutofit fontScale="92500" lnSpcReduction="10000"/>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假定基因型值分别为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，当基因频率均为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群体中，</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=8.44</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=1.13</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=5.06</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当座位</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上的基因被固定在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=27</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 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=18</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 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=9</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加性方差从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2.25</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增加到</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18</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，显性方差从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1.13</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增加到</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9" name="图片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3717032"/>
            <a:ext cx="8892480" cy="2952328"/>
          </a:xfrm>
          <a:prstGeom prst="rect">
            <a:avLst/>
          </a:prstGeom>
          <a:noFill/>
          <a:ln>
            <a:noFill/>
          </a:ln>
        </p:spPr>
      </p:pic>
    </p:spTree>
    <p:extLst>
      <p:ext uri="{BB962C8B-B14F-4D97-AF65-F5344CB8AC3E}">
        <p14:creationId xmlns:p14="http://schemas.microsoft.com/office/powerpoint/2010/main" val="95048311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260648"/>
            <a:ext cx="7056784" cy="64807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上位性对保持加性方差的作用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8" name="内容占位符 7"/>
          <p:cNvSpPr>
            <a:spLocks noGrp="1"/>
          </p:cNvSpPr>
          <p:nvPr>
            <p:ph idx="1"/>
          </p:nvPr>
        </p:nvSpPr>
        <p:spPr>
          <a:xfrm>
            <a:off x="395536" y="908720"/>
            <a:ext cx="8280920"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并非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所有的上位性遗传模型，随着基因的固定，加性方差和显性方差都随着增加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9:7</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上位性模型为例，假定基因型值也分别为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基因频率均为</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时，</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群体中</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=35.44</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=20.25</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=10.13</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=5.06</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当座位</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上的基因被固定在</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时</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=27</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=18</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D</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=9</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V</a:t>
            </a:r>
            <a:r>
              <a:rPr lang="en-US" altLang="zh-CN" sz="2400" i="1" baseline="-25000" dirty="0" smtClean="0">
                <a:latin typeface="Times New Roman" panose="02020603050405020304" pitchFamily="18" charset="0"/>
                <a:ea typeface="黑体" panose="02010609060101010101" pitchFamily="49" charset="-122"/>
                <a:cs typeface="Times New Roman" panose="02020603050405020304" pitchFamily="18" charset="0"/>
              </a:rPr>
              <a:t>I</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加性</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方差从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20.25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下降到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18</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，显性方差从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10.13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下降到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。尽管加性方差和显性方差随着基因的固定在下降，但下降的幅度要比不存在上位性效应时的</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50%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要小很多。</a:t>
            </a: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上面的</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例子</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说明，尽管上位性方差本身不是很大，但对加性方差的保持来说起重要作用。维持在一定水平上的加性方差，是育种中各种选择方法取得遗传效果的基础。上位性的存在，也许是对长期选择有效性的一个较合理的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解释。</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1437372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490662"/>
            <a:ext cx="6264696" cy="1426170"/>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§8.4 </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亲属</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间协方差的一般表示与遗传力估计</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2348881"/>
            <a:ext cx="8229600" cy="1800200"/>
          </a:xfrm>
        </p:spPr>
        <p:txBody>
          <a:bodyPr/>
          <a:lstStyle/>
          <a:p>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亲属间协方差的一般表示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方式</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§8.4.2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随机交配群体的遗传力</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19626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20080"/>
          </a:xfrm>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随机交配群体</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的均值和方差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8" name="内容占位符 17"/>
          <p:cNvSpPr>
            <a:spLocks noGrp="1"/>
          </p:cNvSpPr>
          <p:nvPr>
            <p:ph idx="1"/>
          </p:nvPr>
        </p:nvSpPr>
        <p:spPr>
          <a:xfrm>
            <a:off x="611560" y="1124744"/>
            <a:ext cx="8136904" cy="18722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分别表示等位基因</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的频率，那么三种基因型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Hardy-Weinberg</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平衡群体中的频率分别为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pq</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q</a:t>
            </a:r>
            <a:r>
              <a:rPr lang="en-US" altLang="zh-CN" sz="28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。于是，随机交配群体的均值和遗传方差就可</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分别</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020559583"/>
              </p:ext>
            </p:extLst>
          </p:nvPr>
        </p:nvGraphicFramePr>
        <p:xfrm>
          <a:off x="1043608" y="3140968"/>
          <a:ext cx="6720746" cy="576064"/>
        </p:xfrm>
        <a:graphic>
          <a:graphicData uri="http://schemas.openxmlformats.org/presentationml/2006/ole">
            <mc:AlternateContent xmlns:mc="http://schemas.openxmlformats.org/markup-compatibility/2006">
              <mc:Choice xmlns:v="urn:schemas-microsoft-com:vml" Requires="v">
                <p:oleObj spid="_x0000_s77953" name="公式" r:id="rId3" imgW="2667000" imgH="228600" progId="Equation.3">
                  <p:embed/>
                </p:oleObj>
              </mc:Choice>
              <mc:Fallback>
                <p:oleObj name="公式" r:id="rId3" imgW="26670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3140968"/>
                        <a:ext cx="6720746" cy="576064"/>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2585807767"/>
              </p:ext>
            </p:extLst>
          </p:nvPr>
        </p:nvGraphicFramePr>
        <p:xfrm>
          <a:off x="1331640" y="3895047"/>
          <a:ext cx="3672408" cy="531641"/>
        </p:xfrm>
        <a:graphic>
          <a:graphicData uri="http://schemas.openxmlformats.org/presentationml/2006/ole">
            <mc:AlternateContent xmlns:mc="http://schemas.openxmlformats.org/markup-compatibility/2006">
              <mc:Choice xmlns:v="urn:schemas-microsoft-com:vml" Requires="v">
                <p:oleObj spid="_x0000_s77954" name="公式" r:id="rId5" imgW="1422400" imgH="203200" progId="Equation.3">
                  <p:embed/>
                </p:oleObj>
              </mc:Choice>
              <mc:Fallback>
                <p:oleObj name="公式" r:id="rId5" imgW="1422400" imgH="2032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3895047"/>
                        <a:ext cx="3672408" cy="531641"/>
                      </a:xfrm>
                      <a:prstGeom prst="rect">
                        <a:avLst/>
                      </a:prstGeom>
                      <a:noFill/>
                    </p:spPr>
                  </p:pic>
                </p:oleObj>
              </mc:Fallback>
            </mc:AlternateContent>
          </a:graphicData>
        </a:graphic>
      </p:graphicFrame>
      <p:graphicFrame>
        <p:nvGraphicFramePr>
          <p:cNvPr id="22" name="对象 21"/>
          <p:cNvGraphicFramePr>
            <a:graphicFrameLocks noChangeAspect="1"/>
          </p:cNvGraphicFramePr>
          <p:nvPr>
            <p:extLst>
              <p:ext uri="{D42A27DB-BD31-4B8C-83A1-F6EECF244321}">
                <p14:modId xmlns:p14="http://schemas.microsoft.com/office/powerpoint/2010/main" val="3270783178"/>
              </p:ext>
            </p:extLst>
          </p:nvPr>
        </p:nvGraphicFramePr>
        <p:xfrm>
          <a:off x="971600" y="4752528"/>
          <a:ext cx="7987925" cy="548680"/>
        </p:xfrm>
        <a:graphic>
          <a:graphicData uri="http://schemas.openxmlformats.org/presentationml/2006/ole">
            <mc:AlternateContent xmlns:mc="http://schemas.openxmlformats.org/markup-compatibility/2006">
              <mc:Choice xmlns:v="urn:schemas-microsoft-com:vml" Requires="v">
                <p:oleObj spid="_x0000_s77955" name="公式" r:id="rId7" imgW="3543300" imgH="241300" progId="Equation.3">
                  <p:embed/>
                </p:oleObj>
              </mc:Choice>
              <mc:Fallback>
                <p:oleObj name="公式" r:id="rId7" imgW="35433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71600" y="4752528"/>
                        <a:ext cx="7987925" cy="548680"/>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3188461865"/>
              </p:ext>
            </p:extLst>
          </p:nvPr>
        </p:nvGraphicFramePr>
        <p:xfrm>
          <a:off x="1403648" y="5445224"/>
          <a:ext cx="4800534" cy="576064"/>
        </p:xfrm>
        <a:graphic>
          <a:graphicData uri="http://schemas.openxmlformats.org/presentationml/2006/ole">
            <mc:AlternateContent xmlns:mc="http://schemas.openxmlformats.org/markup-compatibility/2006">
              <mc:Choice xmlns:v="urn:schemas-microsoft-com:vml" Requires="v">
                <p:oleObj spid="_x0000_s77956" name="公式" r:id="rId9" imgW="1905000" imgH="228600" progId="Equation.3">
                  <p:embed/>
                </p:oleObj>
              </mc:Choice>
              <mc:Fallback>
                <p:oleObj name="公式" r:id="rId9" imgW="1905000" imgH="2286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03648" y="5445224"/>
                        <a:ext cx="4800534" cy="576064"/>
                      </a:xfrm>
                      <a:prstGeom prst="rect">
                        <a:avLst/>
                      </a:prstGeom>
                      <a:noFill/>
                    </p:spPr>
                  </p:pic>
                </p:oleObj>
              </mc:Fallback>
            </mc:AlternateContent>
          </a:graphicData>
        </a:graphic>
      </p:graphicFrame>
    </p:spTree>
    <p:extLst>
      <p:ext uri="{BB962C8B-B14F-4D97-AF65-F5344CB8AC3E}">
        <p14:creationId xmlns:p14="http://schemas.microsoft.com/office/powerpoint/2010/main" val="37189796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346646"/>
            <a:ext cx="6984776" cy="63408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亲属间的相关</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052736"/>
            <a:ext cx="7704856" cy="496855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谚语</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龙生龙，凤生凤</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like begets like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）也许是人们最早通过观测遗传学上亲属间相似性得到的结果，也就是说，较近的亲属（如亲子）要比较远的亲属（如叔侄）有较大的相似性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亲属</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间的协方差，度量了亲属间的相似性。没有祖先关联的个体间不存在相似性，即协方差为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非遗传因素也会影响个体间的相似性，植物上可通过随机设计排除非遗传因素的影响。这里我们认为非遗传因素的效应在个体间是独立的。</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233850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476672"/>
            <a:ext cx="6984776" cy="648072"/>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的系谱</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4077072"/>
            <a:ext cx="7704856" cy="1080120"/>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的两个亲本与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的两个亲本之间的共祖先程度越高，</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之间的相关程度越高。</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1422549"/>
            <a:ext cx="7488832" cy="2294483"/>
          </a:xfrm>
          <a:prstGeom prst="rect">
            <a:avLst/>
          </a:prstGeom>
          <a:noFill/>
          <a:ln>
            <a:noFill/>
          </a:ln>
        </p:spPr>
      </p:pic>
    </p:spTree>
    <p:extLst>
      <p:ext uri="{BB962C8B-B14F-4D97-AF65-F5344CB8AC3E}">
        <p14:creationId xmlns:p14="http://schemas.microsoft.com/office/powerpoint/2010/main" val="16790244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404664"/>
            <a:ext cx="6984776" cy="720080"/>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育种值之间的协方差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2132856"/>
            <a:ext cx="7704856" cy="576064"/>
          </a:xfrm>
        </p:spPr>
        <p:txBody>
          <a:bodyPr>
            <a:no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育种值</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之间协方差</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的一般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557357351"/>
              </p:ext>
            </p:extLst>
          </p:nvPr>
        </p:nvGraphicFramePr>
        <p:xfrm>
          <a:off x="1304520" y="1412776"/>
          <a:ext cx="3411496" cy="576064"/>
        </p:xfrm>
        <a:graphic>
          <a:graphicData uri="http://schemas.openxmlformats.org/presentationml/2006/ole">
            <mc:AlternateContent xmlns:mc="http://schemas.openxmlformats.org/markup-compatibility/2006">
              <mc:Choice xmlns:v="urn:schemas-microsoft-com:vml" Requires="v">
                <p:oleObj spid="_x0000_s121887" name="公式" r:id="rId3" imgW="1447800" imgH="241300" progId="Equation.3">
                  <p:embed/>
                </p:oleObj>
              </mc:Choice>
              <mc:Fallback>
                <p:oleObj name="公式" r:id="rId3" imgW="14478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4520" y="1412776"/>
                        <a:ext cx="3411496" cy="576064"/>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369397210"/>
              </p:ext>
            </p:extLst>
          </p:nvPr>
        </p:nvGraphicFramePr>
        <p:xfrm>
          <a:off x="5260078" y="1412776"/>
          <a:ext cx="1976218" cy="576064"/>
        </p:xfrm>
        <a:graphic>
          <a:graphicData uri="http://schemas.openxmlformats.org/presentationml/2006/ole">
            <mc:AlternateContent xmlns:mc="http://schemas.openxmlformats.org/markup-compatibility/2006">
              <mc:Choice xmlns:v="urn:schemas-microsoft-com:vml" Requires="v">
                <p:oleObj spid="_x0000_s121888" name="公式" r:id="rId5" imgW="787400" imgH="228600" progId="Equation.3">
                  <p:embed/>
                </p:oleObj>
              </mc:Choice>
              <mc:Fallback>
                <p:oleObj name="公式" r:id="rId5" imgW="7874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60078" y="1412776"/>
                        <a:ext cx="1976218" cy="576064"/>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506137094"/>
              </p:ext>
            </p:extLst>
          </p:nvPr>
        </p:nvGraphicFramePr>
        <p:xfrm>
          <a:off x="1115616" y="2852936"/>
          <a:ext cx="7275868" cy="476672"/>
        </p:xfrm>
        <a:graphic>
          <a:graphicData uri="http://schemas.openxmlformats.org/presentationml/2006/ole">
            <mc:AlternateContent xmlns:mc="http://schemas.openxmlformats.org/markup-compatibility/2006">
              <mc:Choice xmlns:v="urn:schemas-microsoft-com:vml" Requires="v">
                <p:oleObj spid="_x0000_s121889" name="公式" r:id="rId7" imgW="3479800" imgH="228600" progId="Equation.3">
                  <p:embed/>
                </p:oleObj>
              </mc:Choice>
              <mc:Fallback>
                <p:oleObj name="公式" r:id="rId7" imgW="34798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15616" y="2852936"/>
                        <a:ext cx="7275868" cy="47667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992026745"/>
              </p:ext>
            </p:extLst>
          </p:nvPr>
        </p:nvGraphicFramePr>
        <p:xfrm>
          <a:off x="2123728" y="3501008"/>
          <a:ext cx="6696744" cy="511557"/>
        </p:xfrm>
        <a:graphic>
          <a:graphicData uri="http://schemas.openxmlformats.org/presentationml/2006/ole">
            <mc:AlternateContent xmlns:mc="http://schemas.openxmlformats.org/markup-compatibility/2006">
              <mc:Choice xmlns:v="urn:schemas-microsoft-com:vml" Requires="v">
                <p:oleObj spid="_x0000_s121890" name="公式" r:id="rId9" imgW="3200400" imgH="241300" progId="Equation.3">
                  <p:embed/>
                </p:oleObj>
              </mc:Choice>
              <mc:Fallback>
                <p:oleObj name="公式" r:id="rId9" imgW="3200400" imgH="241300"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23728" y="3501008"/>
                        <a:ext cx="6696744" cy="511557"/>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47391321"/>
              </p:ext>
            </p:extLst>
          </p:nvPr>
        </p:nvGraphicFramePr>
        <p:xfrm>
          <a:off x="1835696" y="4149080"/>
          <a:ext cx="3108345" cy="504056"/>
        </p:xfrm>
        <a:graphic>
          <a:graphicData uri="http://schemas.openxmlformats.org/presentationml/2006/ole">
            <mc:AlternateContent xmlns:mc="http://schemas.openxmlformats.org/markup-compatibility/2006">
              <mc:Choice xmlns:v="urn:schemas-microsoft-com:vml" Requires="v">
                <p:oleObj spid="_x0000_s121891" name="公式" r:id="rId11" imgW="1409700" imgH="228600" progId="Equation.3">
                  <p:embed/>
                </p:oleObj>
              </mc:Choice>
              <mc:Fallback>
                <p:oleObj name="公式" r:id="rId11" imgW="1409700" imgH="228600" progId="Equation.3">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835696" y="4149080"/>
                        <a:ext cx="3108345" cy="504056"/>
                      </a:xfrm>
                      <a:prstGeom prst="rect">
                        <a:avLst/>
                      </a:prstGeom>
                      <a:noFill/>
                    </p:spPr>
                  </p:pic>
                </p:oleObj>
              </mc:Fallback>
            </mc:AlternateContent>
          </a:graphicData>
        </a:graphic>
      </p:graphicFrame>
    </p:spTree>
    <p:extLst>
      <p:ext uri="{BB962C8B-B14F-4D97-AF65-F5344CB8AC3E}">
        <p14:creationId xmlns:p14="http://schemas.microsoft.com/office/powerpoint/2010/main" val="8361638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404664"/>
            <a:ext cx="6984776" cy="720080"/>
          </a:xfrm>
        </p:spPr>
        <p:txBody>
          <a:bodyPr>
            <a:normAutofit fontScale="90000"/>
          </a:bodyPr>
          <a:lstStyle/>
          <a:p>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显性离差</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之间的协方差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19572" y="1340768"/>
            <a:ext cx="7704856" cy="720080"/>
          </a:xfrm>
        </p:spPr>
        <p:txBody>
          <a:bodyPr>
            <a:noAutofit/>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显性离差之间协方差</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的一般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2672669014"/>
              </p:ext>
            </p:extLst>
          </p:nvPr>
        </p:nvGraphicFramePr>
        <p:xfrm>
          <a:off x="1115616" y="2348880"/>
          <a:ext cx="5643566" cy="548680"/>
        </p:xfrm>
        <a:graphic>
          <a:graphicData uri="http://schemas.openxmlformats.org/presentationml/2006/ole">
            <mc:AlternateContent xmlns:mc="http://schemas.openxmlformats.org/markup-compatibility/2006">
              <mc:Choice xmlns:v="urn:schemas-microsoft-com:vml" Requires="v">
                <p:oleObj spid="_x0000_s123926" name="公式" r:id="rId3" imgW="2514600" imgH="241300" progId="Equation.3">
                  <p:embed/>
                </p:oleObj>
              </mc:Choice>
              <mc:Fallback>
                <p:oleObj name="公式" r:id="rId3" imgW="2514600" imgH="2413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6" y="2348880"/>
                        <a:ext cx="5643566" cy="548680"/>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346224310"/>
              </p:ext>
            </p:extLst>
          </p:nvPr>
        </p:nvGraphicFramePr>
        <p:xfrm>
          <a:off x="2123727" y="3068960"/>
          <a:ext cx="4444857" cy="504056"/>
        </p:xfrm>
        <a:graphic>
          <a:graphicData uri="http://schemas.openxmlformats.org/presentationml/2006/ole">
            <mc:AlternateContent xmlns:mc="http://schemas.openxmlformats.org/markup-compatibility/2006">
              <mc:Choice xmlns:v="urn:schemas-microsoft-com:vml" Requires="v">
                <p:oleObj spid="_x0000_s123927" name="公式" r:id="rId5" imgW="2159000" imgH="241300" progId="Equation.3">
                  <p:embed/>
                </p:oleObj>
              </mc:Choice>
              <mc:Fallback>
                <p:oleObj name="公式" r:id="rId5" imgW="2159000" imgH="2413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23727" y="3068960"/>
                        <a:ext cx="4444857" cy="504056"/>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471158177"/>
              </p:ext>
            </p:extLst>
          </p:nvPr>
        </p:nvGraphicFramePr>
        <p:xfrm>
          <a:off x="1907704" y="3861048"/>
          <a:ext cx="2985820" cy="476672"/>
        </p:xfrm>
        <a:graphic>
          <a:graphicData uri="http://schemas.openxmlformats.org/presentationml/2006/ole">
            <mc:AlternateContent xmlns:mc="http://schemas.openxmlformats.org/markup-compatibility/2006">
              <mc:Choice xmlns:v="urn:schemas-microsoft-com:vml" Requires="v">
                <p:oleObj spid="_x0000_s123928" name="公式" r:id="rId7" imgW="1435100" imgH="228600" progId="Equation.3">
                  <p:embed/>
                </p:oleObj>
              </mc:Choice>
              <mc:Fallback>
                <p:oleObj name="公式" r:id="rId7" imgW="1435100" imgH="2286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07704" y="3861048"/>
                        <a:ext cx="2985820" cy="476672"/>
                      </a:xfrm>
                      <a:prstGeom prst="rect">
                        <a:avLst/>
                      </a:prstGeom>
                      <a:noFill/>
                    </p:spPr>
                  </p:pic>
                </p:oleObj>
              </mc:Fallback>
            </mc:AlternateContent>
          </a:graphicData>
        </a:graphic>
      </p:graphicFrame>
    </p:spTree>
    <p:extLst>
      <p:ext uri="{BB962C8B-B14F-4D97-AF65-F5344CB8AC3E}">
        <p14:creationId xmlns:p14="http://schemas.microsoft.com/office/powerpoint/2010/main" val="40038568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332656"/>
            <a:ext cx="6984776" cy="648072"/>
          </a:xfrm>
        </p:spPr>
        <p:txBody>
          <a:bodyPr>
            <a:normAutofit fontScale="90000"/>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亲属间协方差的一般表示</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24744"/>
            <a:ext cx="8064896" cy="424847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表示加性方差前面的系数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表示显性方差前面的系数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协方差的一般</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上位性模型下，个体之间的协方差中还会同时包含二阶乃至更高阶的加加、加显和显显互作方差。这些互作方差的系数都可以从加性方差的系数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r</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和显性方差的系数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计算出来，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037109468"/>
              </p:ext>
            </p:extLst>
          </p:nvPr>
        </p:nvGraphicFramePr>
        <p:xfrm>
          <a:off x="971600" y="2176276"/>
          <a:ext cx="3672408" cy="539586"/>
        </p:xfrm>
        <a:graphic>
          <a:graphicData uri="http://schemas.openxmlformats.org/presentationml/2006/ole">
            <mc:AlternateContent xmlns:mc="http://schemas.openxmlformats.org/markup-compatibility/2006">
              <mc:Choice xmlns:v="urn:schemas-microsoft-com:vml" Requires="v">
                <p:oleObj spid="_x0000_s124957" name="公式" r:id="rId3" imgW="1447172" imgH="215806" progId="Equation.3">
                  <p:embed/>
                </p:oleObj>
              </mc:Choice>
              <mc:Fallback>
                <p:oleObj name="公式" r:id="rId3" imgW="1447172" imgH="215806"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176276"/>
                        <a:ext cx="3672408" cy="539586"/>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1525277734"/>
              </p:ext>
            </p:extLst>
          </p:nvPr>
        </p:nvGraphicFramePr>
        <p:xfrm>
          <a:off x="1008140" y="2852936"/>
          <a:ext cx="1547636" cy="576065"/>
        </p:xfrm>
        <a:graphic>
          <a:graphicData uri="http://schemas.openxmlformats.org/presentationml/2006/ole">
            <mc:AlternateContent xmlns:mc="http://schemas.openxmlformats.org/markup-compatibility/2006">
              <mc:Choice xmlns:v="urn:schemas-microsoft-com:vml" Requires="v">
                <p:oleObj spid="_x0000_s124958" name="公式" r:id="rId5" imgW="571252" imgH="215806" progId="Equation.3">
                  <p:embed/>
                </p:oleObj>
              </mc:Choice>
              <mc:Fallback>
                <p:oleObj name="公式" r:id="rId5" imgW="571252" imgH="215806" progId="Equation.3">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8140" y="2852936"/>
                        <a:ext cx="1547636" cy="576065"/>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576127489"/>
              </p:ext>
            </p:extLst>
          </p:nvPr>
        </p:nvGraphicFramePr>
        <p:xfrm>
          <a:off x="2915816" y="2852936"/>
          <a:ext cx="3312368" cy="591788"/>
        </p:xfrm>
        <a:graphic>
          <a:graphicData uri="http://schemas.openxmlformats.org/presentationml/2006/ole">
            <mc:AlternateContent xmlns:mc="http://schemas.openxmlformats.org/markup-compatibility/2006">
              <mc:Choice xmlns:v="urn:schemas-microsoft-com:vml" Requires="v">
                <p:oleObj spid="_x0000_s124959" name="公式" r:id="rId7" imgW="1282700" imgH="228600" progId="Equation.3">
                  <p:embed/>
                </p:oleObj>
              </mc:Choice>
              <mc:Fallback>
                <p:oleObj name="公式" r:id="rId7" imgW="1282700" imgH="228600" progId="Equation.3">
                  <p:embed/>
                  <p:pic>
                    <p:nvPicPr>
                      <p:cNvPr id="0" name="Object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5816" y="2852936"/>
                        <a:ext cx="3312368" cy="59178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314373823"/>
              </p:ext>
            </p:extLst>
          </p:nvPr>
        </p:nvGraphicFramePr>
        <p:xfrm>
          <a:off x="899592" y="5445224"/>
          <a:ext cx="7719623" cy="548680"/>
        </p:xfrm>
        <a:graphic>
          <a:graphicData uri="http://schemas.openxmlformats.org/presentationml/2006/ole">
            <mc:AlternateContent xmlns:mc="http://schemas.openxmlformats.org/markup-compatibility/2006">
              <mc:Choice xmlns:v="urn:schemas-microsoft-com:vml" Requires="v">
                <p:oleObj spid="_x0000_s124960" name="公式" r:id="rId9" imgW="3225800" imgH="228600" progId="Equation.3">
                  <p:embed/>
                </p:oleObj>
              </mc:Choice>
              <mc:Fallback>
                <p:oleObj name="公式" r:id="rId9" imgW="3225800" imgH="228600" progId="Equation.3">
                  <p:embed/>
                  <p:pic>
                    <p:nvPicPr>
                      <p:cNvPr id="0" name="Object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99592" y="5445224"/>
                        <a:ext cx="7719623" cy="548680"/>
                      </a:xfrm>
                      <a:prstGeom prst="rect">
                        <a:avLst/>
                      </a:prstGeom>
                      <a:noFill/>
                    </p:spPr>
                  </p:pic>
                </p:oleObj>
              </mc:Fallback>
            </mc:AlternateContent>
          </a:graphicData>
        </a:graphic>
      </p:graphicFrame>
    </p:spTree>
    <p:extLst>
      <p:ext uri="{BB962C8B-B14F-4D97-AF65-F5344CB8AC3E}">
        <p14:creationId xmlns:p14="http://schemas.microsoft.com/office/powerpoint/2010/main" val="35747772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332656"/>
            <a:ext cx="6984776" cy="648072"/>
          </a:xfrm>
        </p:spPr>
        <p:txBody>
          <a:bodyPr>
            <a:normAutofit fontScale="90000"/>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常</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见</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亲属</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间的协方差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2595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0402" b="6064"/>
          <a:stretch/>
        </p:blipFill>
        <p:spPr bwMode="auto">
          <a:xfrm>
            <a:off x="107504" y="1196752"/>
            <a:ext cx="8928992" cy="48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9983488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404664"/>
            <a:ext cx="8568952" cy="64807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方差</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成分及其来源</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3916572207"/>
              </p:ext>
            </p:extLst>
          </p:nvPr>
        </p:nvGraphicFramePr>
        <p:xfrm>
          <a:off x="141868" y="1268760"/>
          <a:ext cx="8894628" cy="3888432"/>
        </p:xfrm>
        <a:graphic>
          <a:graphicData uri="http://schemas.openxmlformats.org/drawingml/2006/table">
            <a:tbl>
              <a:tblPr firstRow="1" firstCol="1" lastRow="1" lastCol="1" bandRow="1" bandCol="1">
                <a:tableStyleId>{5C22544A-7EE6-4342-B048-85BDC9FD1C3A}</a:tableStyleId>
              </a:tblPr>
              <a:tblGrid>
                <a:gridCol w="4032448"/>
                <a:gridCol w="1080120"/>
                <a:gridCol w="3782060"/>
              </a:tblGrid>
              <a:tr h="486054">
                <a:tc>
                  <a:txBody>
                    <a:bodyPr/>
                    <a:lstStyle/>
                    <a:p>
                      <a:pPr algn="just">
                        <a:spcAft>
                          <a:spcPts val="0"/>
                        </a:spcAft>
                      </a:pPr>
                      <a:r>
                        <a:rPr lang="zh-CN" sz="2800" kern="100" dirty="0">
                          <a:solidFill>
                            <a:srgbClr val="FFFF00"/>
                          </a:solidFill>
                          <a:effectLst/>
                          <a:latin typeface="Times New Roman" panose="02020603050405020304" pitchFamily="18" charset="0"/>
                          <a:ea typeface="黑体" panose="02010609060101010101" pitchFamily="49" charset="-122"/>
                          <a:cs typeface="Times New Roman" panose="02020603050405020304" pitchFamily="18" charset="0"/>
                        </a:rPr>
                        <a:t>方差成分</a:t>
                      </a:r>
                    </a:p>
                  </a:txBody>
                  <a:tcPr marL="68580" marR="68580" marT="0" marB="0" anchor="ctr"/>
                </a:tc>
                <a:tc>
                  <a:txBody>
                    <a:bodyPr/>
                    <a:lstStyle/>
                    <a:p>
                      <a:pPr algn="just">
                        <a:spcAft>
                          <a:spcPts val="0"/>
                        </a:spcAft>
                      </a:pPr>
                      <a:r>
                        <a:rPr lang="zh-CN" sz="2800" kern="100">
                          <a:solidFill>
                            <a:srgbClr val="FFFF00"/>
                          </a:solidFill>
                          <a:effectLst/>
                          <a:latin typeface="Times New Roman" panose="02020603050405020304" pitchFamily="18" charset="0"/>
                          <a:ea typeface="黑体" panose="02010609060101010101" pitchFamily="49" charset="-122"/>
                          <a:cs typeface="Times New Roman" panose="02020603050405020304" pitchFamily="18" charset="0"/>
                        </a:rPr>
                        <a:t>符号</a:t>
                      </a:r>
                    </a:p>
                  </a:txBody>
                  <a:tcPr marL="68580" marR="68580" marT="0" marB="0" anchor="ctr"/>
                </a:tc>
                <a:tc>
                  <a:txBody>
                    <a:bodyPr/>
                    <a:lstStyle/>
                    <a:p>
                      <a:pPr algn="just">
                        <a:spcAft>
                          <a:spcPts val="0"/>
                        </a:spcAft>
                      </a:pPr>
                      <a:r>
                        <a:rPr lang="zh-CN" sz="2800" kern="100" dirty="0">
                          <a:solidFill>
                            <a:srgbClr val="FFFF00"/>
                          </a:solidFill>
                          <a:effectLst/>
                          <a:latin typeface="Times New Roman" panose="02020603050405020304" pitchFamily="18" charset="0"/>
                          <a:ea typeface="黑体" panose="02010609060101010101" pitchFamily="49" charset="-122"/>
                          <a:cs typeface="Times New Roman" panose="02020603050405020304" pitchFamily="18" charset="0"/>
                        </a:rPr>
                        <a:t>方差来源</a:t>
                      </a:r>
                    </a:p>
                  </a:txBody>
                  <a:tcPr marL="68580" marR="68580" marT="0" marB="0" anchor="ct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表型方差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表型值</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基因型方差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G</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基因型值（遗传效应）</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加性方差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育种值</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dirty="0">
                          <a:effectLst/>
                          <a:latin typeface="Times New Roman" panose="02020603050405020304" pitchFamily="18" charset="0"/>
                          <a:ea typeface="黑体" panose="02010609060101010101" pitchFamily="49" charset="-122"/>
                          <a:cs typeface="Times New Roman" panose="02020603050405020304" pitchFamily="18" charset="0"/>
                        </a:rPr>
                        <a:t>显性方差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显性离差</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上位性方差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上位性离差</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基因型×环境互作方差</a:t>
                      </a:r>
                    </a:p>
                  </a:txBody>
                  <a:tcPr marL="68580" marR="68580" marT="0" marB="0" anchor="ctr"/>
                </a:tc>
                <a:tc>
                  <a:txBody>
                    <a:bodyPr/>
                    <a:lstStyle/>
                    <a:p>
                      <a:pPr algn="just">
                        <a:spcAft>
                          <a:spcPts val="0"/>
                        </a:spcAft>
                      </a:pPr>
                      <a:r>
                        <a:rPr lang="en-US" altLang="zh-CN" sz="2800" b="0" i="1"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GE</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基因型×环境互作效应</a:t>
                      </a:r>
                    </a:p>
                  </a:txBody>
                  <a:tcPr marL="68580" marR="68580" marT="0" marB="0" anchor="ctr">
                    <a:solidFill>
                      <a:schemeClr val="accent6">
                        <a:lumMod val="20000"/>
                        <a:lumOff val="80000"/>
                      </a:schemeClr>
                    </a:solidFill>
                  </a:tcPr>
                </a:tc>
              </a:tr>
              <a:tr h="486054">
                <a:tc>
                  <a:txBody>
                    <a:bodyPr/>
                    <a:lstStyle/>
                    <a:p>
                      <a:pPr algn="just">
                        <a:spcAft>
                          <a:spcPts val="0"/>
                        </a:spcAft>
                      </a:pPr>
                      <a:r>
                        <a:rPr lang="zh-CN" sz="2800" kern="100">
                          <a:effectLst/>
                          <a:latin typeface="Times New Roman" panose="02020603050405020304" pitchFamily="18" charset="0"/>
                          <a:ea typeface="黑体" panose="02010609060101010101" pitchFamily="49" charset="-122"/>
                          <a:cs typeface="Times New Roman" panose="02020603050405020304" pitchFamily="18" charset="0"/>
                        </a:rPr>
                        <a:t>随机误差方差</a:t>
                      </a:r>
                    </a:p>
                  </a:txBody>
                  <a:tcPr marL="68580" marR="68580" marT="0" marB="0" anchor="ctr"/>
                </a:tc>
                <a:tc>
                  <a:txBody>
                    <a:bodyPr/>
                    <a:lstStyle/>
                    <a:p>
                      <a:pPr algn="just">
                        <a:spcAft>
                          <a:spcPts val="0"/>
                        </a:spcAft>
                      </a:pPr>
                      <a:r>
                        <a:rPr lang="en-US" altLang="zh-CN" sz="2800" b="0" i="1" kern="100" dirty="0" err="1"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V</a:t>
                      </a:r>
                      <a:r>
                        <a:rPr lang="en-US" altLang="zh-CN" sz="2800" b="0" i="1" kern="100" baseline="-25000" dirty="0" err="1"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ε</a:t>
                      </a:r>
                      <a:r>
                        <a:rPr lang="en-US" altLang="zh-CN" sz="2800" b="0" kern="100" dirty="0" smtClean="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endParaRPr>
                    </a:p>
                  </a:txBody>
                  <a:tcPr marL="68580" marR="68580" marT="0" marB="0" anchor="ctr">
                    <a:solidFill>
                      <a:schemeClr val="accent6">
                        <a:lumMod val="20000"/>
                        <a:lumOff val="80000"/>
                      </a:schemeClr>
                    </a:solidFill>
                  </a:tcPr>
                </a:tc>
                <a:tc>
                  <a:txBody>
                    <a:bodyPr/>
                    <a:lstStyle/>
                    <a:p>
                      <a:pPr algn="just">
                        <a:spcAft>
                          <a:spcPts val="0"/>
                        </a:spcAft>
                      </a:pPr>
                      <a:r>
                        <a:rPr lang="zh-CN" sz="2800" b="0" kern="100" dirty="0">
                          <a:solidFill>
                            <a:schemeClr val="tx1"/>
                          </a:solidFill>
                          <a:effectLst/>
                          <a:latin typeface="Times New Roman" panose="02020603050405020304" pitchFamily="18" charset="0"/>
                          <a:ea typeface="黑体" panose="02010609060101010101" pitchFamily="49" charset="-122"/>
                          <a:cs typeface="Times New Roman" panose="02020603050405020304" pitchFamily="18" charset="0"/>
                        </a:rPr>
                        <a:t>随机误差</a:t>
                      </a:r>
                    </a:p>
                  </a:txBody>
                  <a:tcPr marL="68580" marR="68580" marT="0" marB="0" anchor="ctr">
                    <a:solidFill>
                      <a:schemeClr val="accent6">
                        <a:lumMod val="20000"/>
                        <a:lumOff val="80000"/>
                      </a:schemeClr>
                    </a:solidFill>
                  </a:tcPr>
                </a:tc>
              </a:tr>
            </a:tbl>
          </a:graphicData>
        </a:graphic>
      </p:graphicFrame>
    </p:spTree>
    <p:extLst>
      <p:ext uri="{BB962C8B-B14F-4D97-AF65-F5344CB8AC3E}">
        <p14:creationId xmlns:p14="http://schemas.microsoft.com/office/powerpoint/2010/main" val="20286754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随机交配群体中育种值的作用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83568" y="1196752"/>
            <a:ext cx="7848872" cy="4176464"/>
          </a:xfrm>
        </p:spPr>
        <p:txBody>
          <a:bodyPr>
            <a:no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在一个无选择的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HW</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平衡群体中，群体均值和遗传方差在世代间保持恒定不变</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定义，育种值越高的亲代，后代的平均表现也就越高。因此，如果能够根据育种值选择亲本，就可以有效改变后代群体的平均表现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5897403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648072"/>
          </a:xfrm>
        </p:spPr>
        <p:txBody>
          <a:bodyPr>
            <a:no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随机交配</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狭义遗传力</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24744"/>
            <a:ext cx="8064896" cy="4248472"/>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育种</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中首先观测到的是亲本个体的表型，正是由于表型中包含育种值的信息，因此根据表型的选择也能改变后代的平均表现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后代</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群体均值被改变的程度，既取决于随机交配群体中加性方差的大小，同时还取决于群体的表型方差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。狭义</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遗传力（</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heritability in the narrow sense</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）定义为由育种值决定的加性方差占表型方差的比例，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5"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3618940022"/>
              </p:ext>
            </p:extLst>
          </p:nvPr>
        </p:nvGraphicFramePr>
        <p:xfrm>
          <a:off x="3851920" y="4822333"/>
          <a:ext cx="1512168" cy="1270963"/>
        </p:xfrm>
        <a:graphic>
          <a:graphicData uri="http://schemas.openxmlformats.org/presentationml/2006/ole">
            <mc:AlternateContent xmlns:mc="http://schemas.openxmlformats.org/markup-compatibility/2006">
              <mc:Choice xmlns:v="urn:schemas-microsoft-com:vml" Requires="v">
                <p:oleObj spid="_x0000_s130056" name="公式" r:id="rId3" imgW="520474" imgH="431613" progId="Equation.3">
                  <p:embed/>
                </p:oleObj>
              </mc:Choice>
              <mc:Fallback>
                <p:oleObj name="公式" r:id="rId3" imgW="520474"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4822333"/>
                        <a:ext cx="1512168" cy="1270963"/>
                      </a:xfrm>
                      <a:prstGeom prst="rect">
                        <a:avLst/>
                      </a:prstGeom>
                      <a:noFill/>
                    </p:spPr>
                  </p:pic>
                </p:oleObj>
              </mc:Fallback>
            </mc:AlternateContent>
          </a:graphicData>
        </a:graphic>
      </p:graphicFrame>
    </p:spTree>
    <p:extLst>
      <p:ext uri="{BB962C8B-B14F-4D97-AF65-F5344CB8AC3E}">
        <p14:creationId xmlns:p14="http://schemas.microsoft.com/office/powerpoint/2010/main" val="5931632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狭义遗传力的作用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611560" y="1196752"/>
            <a:ext cx="8075240" cy="5040560"/>
          </a:xfrm>
        </p:spPr>
        <p:txBody>
          <a:bodyPr>
            <a:no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知道了</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公式中</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的遗传力，就可以预测根据表型选择亲本后，后代群体平均表现相对于亲代的变化量，即预测遗传进度（详见第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，狭义遗传力可能是传统数量遗传中最重要的一个遗传参数，利用各种遗传交配设计对狭义遗传力进行估计是数量遗传学的重要内容（详见第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84820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576064"/>
          </a:xfrm>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随机交配群体</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基因型效应</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8" name="内容占位符 17"/>
          <p:cNvSpPr>
            <a:spLocks noGrp="1"/>
          </p:cNvSpPr>
          <p:nvPr>
            <p:ph idx="1"/>
          </p:nvPr>
        </p:nvSpPr>
        <p:spPr>
          <a:xfrm>
            <a:off x="611560" y="980728"/>
            <a:ext cx="8136904" cy="4824536"/>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随机交配群体的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平均数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μ</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各种基因型值进行矫正，对于</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的基因型值</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en-US" sz="2800" smtClean="0">
                <a:latin typeface="Times New Roman" panose="02020603050405020304" pitchFamily="18" charset="0"/>
                <a:ea typeface="黑体" panose="02010609060101010101" pitchFamily="49" charset="-122"/>
                <a:cs typeface="Times New Roman" panose="02020603050405020304" pitchFamily="18" charset="0"/>
              </a:rPr>
              <a:t>下</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面的公式定义</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，即基因型值与群体均值的离差</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这样</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定义的遗传效应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则是一个群体水平的遗传参数，其取值依赖于等位基因频率，因此包含了群体遗传构成的信息；同时，遗传效应</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还满足加权平均数等于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的约束条件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遗传</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效应</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遗传方差</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计算公式为：</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2355968930"/>
              </p:ext>
            </p:extLst>
          </p:nvPr>
        </p:nvGraphicFramePr>
        <p:xfrm>
          <a:off x="971600" y="2564904"/>
          <a:ext cx="2019965" cy="648072"/>
        </p:xfrm>
        <a:graphic>
          <a:graphicData uri="http://schemas.openxmlformats.org/presentationml/2006/ole">
            <mc:AlternateContent xmlns:mc="http://schemas.openxmlformats.org/markup-compatibility/2006">
              <mc:Choice xmlns:v="urn:schemas-microsoft-com:vml" Requires="v">
                <p:oleObj spid="_x0000_s78942" name="公式" r:id="rId3" imgW="761669" imgH="241195" progId="Equation.3">
                  <p:embed/>
                </p:oleObj>
              </mc:Choice>
              <mc:Fallback>
                <p:oleObj name="公式" r:id="rId3" imgW="761669" imgH="241195"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2564904"/>
                        <a:ext cx="2019965" cy="64807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029912650"/>
              </p:ext>
            </p:extLst>
          </p:nvPr>
        </p:nvGraphicFramePr>
        <p:xfrm>
          <a:off x="3533188" y="2592288"/>
          <a:ext cx="1974916" cy="620688"/>
        </p:xfrm>
        <a:graphic>
          <a:graphicData uri="http://schemas.openxmlformats.org/presentationml/2006/ole">
            <mc:AlternateContent xmlns:mc="http://schemas.openxmlformats.org/markup-compatibility/2006">
              <mc:Choice xmlns:v="urn:schemas-microsoft-com:vml" Requires="v">
                <p:oleObj spid="_x0000_s78943" name="公式" r:id="rId5" imgW="774364" imgH="241195" progId="Equation.3">
                  <p:embed/>
                </p:oleObj>
              </mc:Choice>
              <mc:Fallback>
                <p:oleObj name="公式" r:id="rId5" imgW="774364" imgH="241195"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33188" y="2592288"/>
                        <a:ext cx="1974916" cy="620688"/>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915208622"/>
              </p:ext>
            </p:extLst>
          </p:nvPr>
        </p:nvGraphicFramePr>
        <p:xfrm>
          <a:off x="1043608" y="5589240"/>
          <a:ext cx="4393181" cy="620688"/>
        </p:xfrm>
        <a:graphic>
          <a:graphicData uri="http://schemas.openxmlformats.org/presentationml/2006/ole">
            <mc:AlternateContent xmlns:mc="http://schemas.openxmlformats.org/markup-compatibility/2006">
              <mc:Choice xmlns:v="urn:schemas-microsoft-com:vml" Requires="v">
                <p:oleObj spid="_x0000_s78944" name="公式" r:id="rId7" imgW="1727200" imgH="241300" progId="Equation.3">
                  <p:embed/>
                </p:oleObj>
              </mc:Choice>
              <mc:Fallback>
                <p:oleObj name="公式" r:id="rId7" imgW="1727200" imgH="2413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5589240"/>
                        <a:ext cx="4393181" cy="620688"/>
                      </a:xfrm>
                      <a:prstGeom prst="rect">
                        <a:avLst/>
                      </a:prstGeom>
                      <a:noFill/>
                    </p:spPr>
                  </p:pic>
                </p:oleObj>
              </mc:Fallback>
            </mc:AlternateContent>
          </a:graphicData>
        </a:graphic>
      </p:graphicFrame>
    </p:spTree>
    <p:extLst>
      <p:ext uri="{BB962C8B-B14F-4D97-AF65-F5344CB8AC3E}">
        <p14:creationId xmlns:p14="http://schemas.microsoft.com/office/powerpoint/2010/main" val="1326648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648072"/>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狭义遗传力与回归系数和相关系数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755576" y="1124744"/>
            <a:ext cx="7992888" cy="3384376"/>
          </a:xfrm>
        </p:spPr>
        <p:txBody>
          <a:bodyPr>
            <a:norm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遗传力</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正好等于育种值对表型的回归系数，也等于后代与中亲值的回归系数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亲本</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育种值与亲本表型之间的相关系数，正好等于狭义遗传力的平方根</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5" name="对象 4"/>
          <p:cNvGraphicFramePr>
            <a:graphicFrameLocks noChangeAspect="1"/>
          </p:cNvGraphicFramePr>
          <p:nvPr>
            <p:extLst>
              <p:ext uri="{D42A27DB-BD31-4B8C-83A1-F6EECF244321}">
                <p14:modId xmlns:p14="http://schemas.microsoft.com/office/powerpoint/2010/main" val="1892071219"/>
              </p:ext>
            </p:extLst>
          </p:nvPr>
        </p:nvGraphicFramePr>
        <p:xfrm>
          <a:off x="1187624" y="2241535"/>
          <a:ext cx="4680520" cy="1187465"/>
        </p:xfrm>
        <a:graphic>
          <a:graphicData uri="http://schemas.openxmlformats.org/presentationml/2006/ole">
            <mc:AlternateContent xmlns:mc="http://schemas.openxmlformats.org/markup-compatibility/2006">
              <mc:Choice xmlns:v="urn:schemas-microsoft-com:vml" Requires="v">
                <p:oleObj spid="_x0000_s131087" name="公式" r:id="rId3" imgW="1701800" imgH="431800" progId="Equation.3">
                  <p:embed/>
                </p:oleObj>
              </mc:Choice>
              <mc:Fallback>
                <p:oleObj name="公式" r:id="rId3" imgW="17018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241535"/>
                        <a:ext cx="4680520" cy="1187465"/>
                      </a:xfrm>
                      <a:prstGeom prst="rect">
                        <a:avLst/>
                      </a:prstGeom>
                      <a:noFill/>
                    </p:spPr>
                  </p:pic>
                </p:oleObj>
              </mc:Fallback>
            </mc:AlternateContent>
          </a:graphicData>
        </a:graphic>
      </p:graphicFrame>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558422197"/>
              </p:ext>
            </p:extLst>
          </p:nvPr>
        </p:nvGraphicFramePr>
        <p:xfrm>
          <a:off x="1115616" y="4509120"/>
          <a:ext cx="6786395" cy="1368152"/>
        </p:xfrm>
        <a:graphic>
          <a:graphicData uri="http://schemas.openxmlformats.org/presentationml/2006/ole">
            <mc:AlternateContent xmlns:mc="http://schemas.openxmlformats.org/markup-compatibility/2006">
              <mc:Choice xmlns:v="urn:schemas-microsoft-com:vml" Requires="v">
                <p:oleObj spid="_x0000_s131088" name="公式" r:id="rId5" imgW="2374900" imgH="482600" progId="Equation.3">
                  <p:embed/>
                </p:oleObj>
              </mc:Choice>
              <mc:Fallback>
                <p:oleObj name="公式" r:id="rId5" imgW="2374900" imgH="482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15616" y="4509120"/>
                        <a:ext cx="6786395" cy="1368152"/>
                      </a:xfrm>
                      <a:prstGeom prst="rect">
                        <a:avLst/>
                      </a:prstGeom>
                      <a:noFill/>
                    </p:spPr>
                  </p:pic>
                </p:oleObj>
              </mc:Fallback>
            </mc:AlternateContent>
          </a:graphicData>
        </a:graphic>
      </p:graphicFrame>
    </p:spTree>
    <p:extLst>
      <p:ext uri="{BB962C8B-B14F-4D97-AF65-F5344CB8AC3E}">
        <p14:creationId xmlns:p14="http://schemas.microsoft.com/office/powerpoint/2010/main" val="14097020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332656"/>
            <a:ext cx="7416824" cy="792088"/>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狭义遗传力的预测作用</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539552" y="1268760"/>
            <a:ext cx="8280920" cy="2592288"/>
          </a:xfrm>
        </p:spPr>
        <p:txBody>
          <a:bodyPr>
            <a:norm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个体</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的表型用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表示，它的育种值</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就可以利用公式</a:t>
            </a:r>
            <a:r>
              <a:rPr lang="en-US" altLang="zh-CN" dirty="0">
                <a:latin typeface="Times New Roman" panose="02020603050405020304" pitchFamily="18" charset="0"/>
                <a:ea typeface="黑体" panose="02010609060101010101" pitchFamily="49" charset="-122"/>
                <a:cs typeface="Times New Roman" panose="02020603050405020304" pitchFamily="18" charset="0"/>
              </a:rPr>
              <a:t>8.40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给出的关系进行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预测。</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育种值的另外一个含义是后代的平均表现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预测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公式也</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代表了后代群体相对于亲代的差异，这其实就是第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章要介绍的遗传进度。</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1227373718"/>
              </p:ext>
            </p:extLst>
          </p:nvPr>
        </p:nvGraphicFramePr>
        <p:xfrm>
          <a:off x="899592" y="4005064"/>
          <a:ext cx="5470608" cy="720080"/>
        </p:xfrm>
        <a:graphic>
          <a:graphicData uri="http://schemas.openxmlformats.org/presentationml/2006/ole">
            <mc:AlternateContent xmlns:mc="http://schemas.openxmlformats.org/markup-compatibility/2006">
              <mc:Choice xmlns:v="urn:schemas-microsoft-com:vml" Requires="v">
                <p:oleObj spid="_x0000_s132103" name="公式" r:id="rId3" imgW="1727200" imgH="228600" progId="Equation.3">
                  <p:embed/>
                </p:oleObj>
              </mc:Choice>
              <mc:Fallback>
                <p:oleObj name="公式" r:id="rId3" imgW="17272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005064"/>
                        <a:ext cx="5470608" cy="720080"/>
                      </a:xfrm>
                      <a:prstGeom prst="rect">
                        <a:avLst/>
                      </a:prstGeom>
                      <a:noFill/>
                    </p:spPr>
                  </p:pic>
                </p:oleObj>
              </mc:Fallback>
            </mc:AlternateContent>
          </a:graphicData>
        </a:graphic>
      </p:graphicFrame>
    </p:spTree>
    <p:extLst>
      <p:ext uri="{BB962C8B-B14F-4D97-AF65-F5344CB8AC3E}">
        <p14:creationId xmlns:p14="http://schemas.microsoft.com/office/powerpoint/2010/main" val="422308469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28600"/>
            <a:ext cx="7416824" cy="82413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狭义遗传力的群体特异性</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196752"/>
            <a:ext cx="8280920" cy="5184576"/>
          </a:xfrm>
        </p:spPr>
        <p:txBody>
          <a:bodyPr>
            <a:normAutofit fontScale="925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与广义遗传力一样，狭义遗传力也是群体水平的遗传参数。对于同一个性状，利用不同群体、不同环境的表型鉴定数据，可能得到不同的估计值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Falconer and Mackay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1996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162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页表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10.1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来看，有些性状的狭义遗传力估计值还不到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，但有的可能会达到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以上</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影响</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遗传力的因素有很多，既有性状的遗传基础，又有环境和随机误差，还依赖于所采用的遗传群体</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197291602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28600"/>
            <a:ext cx="7416824" cy="824136"/>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狭义遗传力的群体特异性</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67544" y="1196752"/>
            <a:ext cx="8280920" cy="4680520"/>
          </a:xfrm>
        </p:spPr>
        <p:txBody>
          <a:bodyPr>
            <a:normAutofit/>
          </a:bodyPr>
          <a:lstStyle/>
          <a:p>
            <a:pPr>
              <a:lnSpc>
                <a:spcPct val="12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同时</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，方差和协方差在统计学上被称为二阶统计量，二阶统计量的估计误差要远高于如样本均值、中位数等一阶统计量。遗传力是两个二阶统计量的比值，与相关系数类似，有着复杂的统计分布和较高的抽样误差</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，尽管遗传力是十分重要的遗传参数，但要得到遗传力的准确估计或正确估计还是相当不容易的。</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6"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76859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260648"/>
            <a:ext cx="8064896" cy="1944216"/>
          </a:xfrm>
        </p:spPr>
        <p:txBody>
          <a:bodyPr>
            <a:noAutofit/>
          </a:bodyPr>
          <a:lstStyle/>
          <a:p>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老鼠矮化基因座位上三种基因型的</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周龄平均体重（</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g</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），以及等位基因频率分别为</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0.9</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200" b="1" dirty="0">
                <a:latin typeface="Times New Roman" panose="02020603050405020304" pitchFamily="18" charset="0"/>
                <a:ea typeface="黑体" panose="02010609060101010101" pitchFamily="49" charset="-122"/>
                <a:cs typeface="Times New Roman" panose="02020603050405020304" pitchFamily="18" charset="0"/>
              </a:rPr>
              <a:t>0.1</a:t>
            </a:r>
            <a:r>
              <a:rPr lang="zh-CN" altLang="zh-CN" sz="3200" b="1" dirty="0">
                <a:latin typeface="Times New Roman" panose="02020603050405020304" pitchFamily="18" charset="0"/>
                <a:ea typeface="黑体" panose="02010609060101010101" pitchFamily="49" charset="-122"/>
                <a:cs typeface="Times New Roman" panose="02020603050405020304" pitchFamily="18" charset="0"/>
              </a:rPr>
              <a:t>的随机交配群体的基因型频率、群体均值、群体方差和三种基因型的遗传效应</a:t>
            </a:r>
            <a:endParaRPr lang="en-US" altLang="zh-CN" sz="3200" b="1"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表格 9"/>
          <p:cNvGraphicFramePr>
            <a:graphicFrameLocks noGrp="1"/>
          </p:cNvGraphicFramePr>
          <p:nvPr>
            <p:extLst>
              <p:ext uri="{D42A27DB-BD31-4B8C-83A1-F6EECF244321}">
                <p14:modId xmlns:p14="http://schemas.microsoft.com/office/powerpoint/2010/main" val="954395053"/>
              </p:ext>
            </p:extLst>
          </p:nvPr>
        </p:nvGraphicFramePr>
        <p:xfrm>
          <a:off x="522763" y="2348880"/>
          <a:ext cx="8098473" cy="3718560"/>
        </p:xfrm>
        <a:graphic>
          <a:graphicData uri="http://schemas.openxmlformats.org/drawingml/2006/table">
            <a:tbl>
              <a:tblPr firstRow="1" firstCol="1" lastRow="1" lastCol="1" bandRow="1" bandCol="1">
                <a:tableStyleId>{5C22544A-7EE6-4342-B048-85BDC9FD1C3A}</a:tableStyleId>
              </a:tblPr>
              <a:tblGrid>
                <a:gridCol w="3754760"/>
                <a:gridCol w="1440160"/>
                <a:gridCol w="93980"/>
                <a:gridCol w="1379269"/>
                <a:gridCol w="1430304"/>
              </a:tblGrid>
              <a:tr h="0">
                <a:tc>
                  <a:txBody>
                    <a:bodyPr/>
                    <a:lstStyle/>
                    <a:p>
                      <a:pPr algn="just">
                        <a:spcAft>
                          <a:spcPts val="0"/>
                        </a:spcAft>
                      </a:pPr>
                      <a:r>
                        <a:rPr lang="zh-CN" sz="2800" kern="100" dirty="0">
                          <a:effectLst/>
                        </a:rPr>
                        <a:t>基因型</a:t>
                      </a:r>
                      <a:endParaRPr lang="zh-CN" sz="2800" kern="100" dirty="0">
                        <a:effectLst/>
                        <a:latin typeface="Calibri"/>
                        <a:ea typeface="宋体"/>
                        <a:cs typeface="Times New Roman"/>
                      </a:endParaRPr>
                    </a:p>
                  </a:txBody>
                  <a:tcPr marL="68580" marR="68580" marT="0" marB="0"/>
                </a:tc>
                <a:tc>
                  <a:txBody>
                    <a:bodyPr/>
                    <a:lstStyle/>
                    <a:p>
                      <a:pPr algn="just">
                        <a:spcAft>
                          <a:spcPts val="0"/>
                        </a:spcAft>
                      </a:pPr>
                      <a:r>
                        <a:rPr lang="en-US" sz="3200" kern="100" dirty="0">
                          <a:effectLst/>
                        </a:rPr>
                        <a:t>++</a:t>
                      </a:r>
                      <a:endParaRPr lang="zh-CN" sz="3200" kern="100" dirty="0">
                        <a:effectLst/>
                        <a:latin typeface="Calibri"/>
                        <a:ea typeface="宋体"/>
                        <a:cs typeface="Times New Roman"/>
                      </a:endParaRPr>
                    </a:p>
                  </a:txBody>
                  <a:tcPr marL="68580" marR="68580" marT="0" marB="0"/>
                </a:tc>
                <a:tc gridSpan="2">
                  <a:txBody>
                    <a:bodyPr/>
                    <a:lstStyle/>
                    <a:p>
                      <a:pPr algn="just">
                        <a:spcAft>
                          <a:spcPts val="0"/>
                        </a:spcAft>
                      </a:pPr>
                      <a:r>
                        <a:rPr lang="en-US" sz="3200" kern="100">
                          <a:effectLst/>
                        </a:rPr>
                        <a:t>+pg</a:t>
                      </a:r>
                      <a:endParaRPr lang="zh-CN" sz="3200" kern="100">
                        <a:effectLst/>
                        <a:latin typeface="Calibri"/>
                        <a:ea typeface="宋体"/>
                        <a:cs typeface="Times New Roman"/>
                      </a:endParaRPr>
                    </a:p>
                  </a:txBody>
                  <a:tcPr marL="68580" marR="68580" marT="0" marB="0"/>
                </a:tc>
                <a:tc hMerge="1">
                  <a:txBody>
                    <a:bodyPr/>
                    <a:lstStyle/>
                    <a:p>
                      <a:pPr algn="just">
                        <a:spcAft>
                          <a:spcPts val="0"/>
                        </a:spcAft>
                      </a:pP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3200" kern="100">
                          <a:effectLst/>
                        </a:rPr>
                        <a:t>pgpg</a:t>
                      </a:r>
                      <a:endParaRPr lang="zh-CN" sz="3200" kern="100">
                        <a:effectLst/>
                        <a:latin typeface="Calibri"/>
                        <a:ea typeface="宋体"/>
                        <a:cs typeface="Times New Roman"/>
                      </a:endParaRPr>
                    </a:p>
                  </a:txBody>
                  <a:tcPr marL="68580" marR="68580" marT="0" marB="0"/>
                </a:tc>
              </a:tr>
              <a:tr h="0">
                <a:tc>
                  <a:txBody>
                    <a:bodyPr/>
                    <a:lstStyle/>
                    <a:p>
                      <a:pPr algn="just">
                        <a:spcAft>
                          <a:spcPts val="0"/>
                        </a:spcAft>
                      </a:pPr>
                      <a:r>
                        <a:rPr lang="en-US" sz="2800" kern="100">
                          <a:effectLst/>
                        </a:rPr>
                        <a:t>6</a:t>
                      </a:r>
                      <a:r>
                        <a:rPr lang="zh-CN" sz="2800" kern="100">
                          <a:effectLst/>
                        </a:rPr>
                        <a:t>周龄平均体重（</a:t>
                      </a:r>
                      <a:r>
                        <a:rPr lang="en-US" sz="2800" kern="100">
                          <a:effectLst/>
                        </a:rPr>
                        <a:t>g</a:t>
                      </a:r>
                      <a:r>
                        <a:rPr lang="zh-CN" sz="2800" kern="100">
                          <a:effectLst/>
                        </a:rPr>
                        <a:t>），即基因型值</a:t>
                      </a: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3200" b="0" kern="100" dirty="0">
                          <a:solidFill>
                            <a:schemeClr val="tx1"/>
                          </a:solidFill>
                          <a:effectLst/>
                        </a:rPr>
                        <a:t>14</a:t>
                      </a:r>
                      <a:endParaRPr lang="zh-CN" sz="3200" b="0" kern="100" dirty="0">
                        <a:solidFill>
                          <a:schemeClr val="tx1"/>
                        </a:solidFill>
                        <a:effectLst/>
                        <a:latin typeface="Calibri"/>
                        <a:ea typeface="宋体"/>
                        <a:cs typeface="Times New Roman"/>
                      </a:endParaRPr>
                    </a:p>
                  </a:txBody>
                  <a:tcPr marL="68580" marR="68580" marT="0" marB="0">
                    <a:solidFill>
                      <a:schemeClr val="accent1">
                        <a:lumMod val="20000"/>
                        <a:lumOff val="80000"/>
                      </a:schemeClr>
                    </a:solidFill>
                  </a:tcPr>
                </a:tc>
                <a:tc gridSpan="2">
                  <a:txBody>
                    <a:bodyPr/>
                    <a:lstStyle/>
                    <a:p>
                      <a:pPr algn="just">
                        <a:spcAft>
                          <a:spcPts val="0"/>
                        </a:spcAft>
                      </a:pPr>
                      <a:r>
                        <a:rPr lang="en-US" sz="3200" b="0" kern="100" dirty="0">
                          <a:solidFill>
                            <a:schemeClr val="tx1"/>
                          </a:solidFill>
                          <a:effectLst/>
                        </a:rPr>
                        <a:t>12</a:t>
                      </a:r>
                      <a:endParaRPr lang="zh-CN" sz="3200" b="0" kern="100" dirty="0">
                        <a:solidFill>
                          <a:schemeClr val="tx1"/>
                        </a:solidFill>
                        <a:effectLst/>
                        <a:latin typeface="Calibri"/>
                        <a:ea typeface="宋体"/>
                        <a:cs typeface="Times New Roman"/>
                      </a:endParaRPr>
                    </a:p>
                  </a:txBody>
                  <a:tcPr marL="68580" marR="68580" marT="0" marB="0">
                    <a:solidFill>
                      <a:schemeClr val="accent1">
                        <a:lumMod val="20000"/>
                        <a:lumOff val="80000"/>
                      </a:schemeClr>
                    </a:solidFill>
                  </a:tcPr>
                </a:tc>
                <a:tc hMerge="1">
                  <a:txBody>
                    <a:bodyPr/>
                    <a:lstStyle/>
                    <a:p>
                      <a:pPr algn="just">
                        <a:spcAft>
                          <a:spcPts val="0"/>
                        </a:spcAft>
                      </a:pPr>
                      <a:endParaRPr lang="zh-CN" sz="2800" kern="100">
                        <a:effectLst/>
                        <a:latin typeface="Calibri"/>
                        <a:ea typeface="宋体"/>
                        <a:cs typeface="Times New Roman"/>
                      </a:endParaRPr>
                    </a:p>
                  </a:txBody>
                  <a:tcPr marL="68580" marR="68580" marT="0" marB="0"/>
                </a:tc>
                <a:tc>
                  <a:txBody>
                    <a:bodyPr/>
                    <a:lstStyle/>
                    <a:p>
                      <a:pPr algn="just">
                        <a:spcAft>
                          <a:spcPts val="0"/>
                        </a:spcAft>
                      </a:pPr>
                      <a:r>
                        <a:rPr lang="en-US" sz="3200" b="0" kern="100" dirty="0">
                          <a:solidFill>
                            <a:schemeClr val="tx1"/>
                          </a:solidFill>
                          <a:effectLst/>
                        </a:rPr>
                        <a:t>6</a:t>
                      </a:r>
                      <a:endParaRPr lang="zh-CN" sz="3200" b="0" kern="100" dirty="0">
                        <a:solidFill>
                          <a:schemeClr val="tx1"/>
                        </a:solidFill>
                        <a:effectLst/>
                        <a:latin typeface="Calibri"/>
                        <a:ea typeface="宋体"/>
                        <a:cs typeface="Times New Roman"/>
                      </a:endParaRPr>
                    </a:p>
                  </a:txBody>
                  <a:tcPr marL="68580" marR="68580" marT="0" marB="0">
                    <a:solidFill>
                      <a:schemeClr val="accent1">
                        <a:lumMod val="20000"/>
                        <a:lumOff val="80000"/>
                      </a:schemeClr>
                    </a:solidFill>
                  </a:tcPr>
                </a:tc>
              </a:tr>
              <a:tr h="0">
                <a:tc gridSpan="5">
                  <a:txBody>
                    <a:bodyPr/>
                    <a:lstStyle/>
                    <a:p>
                      <a:pPr algn="l">
                        <a:spcAft>
                          <a:spcPts val="0"/>
                        </a:spcAft>
                      </a:pPr>
                      <a:r>
                        <a:rPr lang="zh-CN" sz="2800" kern="100" dirty="0">
                          <a:effectLst/>
                        </a:rPr>
                        <a:t>等位基因</a:t>
                      </a:r>
                      <a:r>
                        <a:rPr lang="en-US" sz="2800" kern="100" dirty="0">
                          <a:effectLst/>
                        </a:rPr>
                        <a:t>+</a:t>
                      </a:r>
                      <a:r>
                        <a:rPr lang="zh-CN" sz="2800" kern="100" dirty="0">
                          <a:effectLst/>
                        </a:rPr>
                        <a:t>和</a:t>
                      </a:r>
                      <a:r>
                        <a:rPr lang="en-US" sz="2800" kern="100" dirty="0" err="1">
                          <a:effectLst/>
                        </a:rPr>
                        <a:t>pg</a:t>
                      </a:r>
                      <a:r>
                        <a:rPr lang="zh-CN" sz="2800" kern="100" dirty="0">
                          <a:effectLst/>
                        </a:rPr>
                        <a:t>频率分别为</a:t>
                      </a:r>
                      <a:r>
                        <a:rPr lang="en-US" sz="2800" kern="100" dirty="0">
                          <a:effectLst/>
                        </a:rPr>
                        <a:t>0.9</a:t>
                      </a:r>
                      <a:r>
                        <a:rPr lang="zh-CN" sz="2800" kern="100" dirty="0">
                          <a:effectLst/>
                        </a:rPr>
                        <a:t>和</a:t>
                      </a:r>
                      <a:r>
                        <a:rPr lang="en-US" sz="2800" kern="100" dirty="0">
                          <a:effectLst/>
                        </a:rPr>
                        <a:t>0.1</a:t>
                      </a:r>
                      <a:r>
                        <a:rPr lang="zh-CN" sz="2800" kern="100" dirty="0">
                          <a:effectLst/>
                        </a:rPr>
                        <a:t>的随机交配群体</a:t>
                      </a:r>
                      <a:endParaRPr lang="zh-CN" sz="28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a:txBody>
                    <a:bodyPr/>
                    <a:lstStyle/>
                    <a:p>
                      <a:pPr algn="just">
                        <a:spcAft>
                          <a:spcPts val="0"/>
                        </a:spcAft>
                      </a:pPr>
                      <a:r>
                        <a:rPr lang="zh-CN" sz="2800" kern="100">
                          <a:effectLst/>
                        </a:rPr>
                        <a:t>基因型频率 </a:t>
                      </a:r>
                      <a:endParaRPr lang="zh-CN" sz="2800" kern="100">
                        <a:effectLst/>
                        <a:latin typeface="Calibri"/>
                        <a:ea typeface="宋体"/>
                        <a:cs typeface="Times New Roman"/>
                      </a:endParaRPr>
                    </a:p>
                  </a:txBody>
                  <a:tcPr marL="68580" marR="68580" marT="0" marB="0"/>
                </a:tc>
                <a:tc gridSpan="2">
                  <a:txBody>
                    <a:bodyPr/>
                    <a:lstStyle/>
                    <a:p>
                      <a:pPr algn="just">
                        <a:spcAft>
                          <a:spcPts val="0"/>
                        </a:spcAft>
                      </a:pPr>
                      <a:r>
                        <a:rPr lang="en-US" sz="3200" b="0" kern="100" dirty="0">
                          <a:solidFill>
                            <a:schemeClr val="tx1"/>
                          </a:solidFill>
                          <a:effectLst/>
                        </a:rPr>
                        <a:t>0.81</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c hMerge="1">
                  <a:txBody>
                    <a:bodyPr/>
                    <a:lstStyle/>
                    <a:p>
                      <a:endParaRPr lang="zh-CN" altLang="en-US"/>
                    </a:p>
                  </a:txBody>
                  <a:tcPr/>
                </a:tc>
                <a:tc>
                  <a:txBody>
                    <a:bodyPr/>
                    <a:lstStyle/>
                    <a:p>
                      <a:pPr algn="just">
                        <a:spcAft>
                          <a:spcPts val="0"/>
                        </a:spcAft>
                      </a:pPr>
                      <a:r>
                        <a:rPr lang="en-US" sz="3200" b="0" kern="100" dirty="0">
                          <a:solidFill>
                            <a:schemeClr val="tx1"/>
                          </a:solidFill>
                          <a:effectLst/>
                        </a:rPr>
                        <a:t>0.18</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c>
                  <a:txBody>
                    <a:bodyPr/>
                    <a:lstStyle/>
                    <a:p>
                      <a:pPr algn="just">
                        <a:spcAft>
                          <a:spcPts val="0"/>
                        </a:spcAft>
                      </a:pPr>
                      <a:r>
                        <a:rPr lang="en-US" sz="3200" b="0" kern="100">
                          <a:solidFill>
                            <a:schemeClr val="tx1"/>
                          </a:solidFill>
                          <a:effectLst/>
                        </a:rPr>
                        <a:t>0.01</a:t>
                      </a:r>
                      <a:endParaRPr lang="zh-CN" sz="3200" b="0" kern="100">
                        <a:solidFill>
                          <a:schemeClr val="tx1"/>
                        </a:solidFill>
                        <a:effectLst/>
                        <a:latin typeface="Calibri"/>
                        <a:ea typeface="宋体"/>
                        <a:cs typeface="Times New Roman"/>
                      </a:endParaRPr>
                    </a:p>
                  </a:txBody>
                  <a:tcPr marL="68580" marR="68580" marT="0" marB="0">
                    <a:solidFill>
                      <a:schemeClr val="bg2"/>
                    </a:solidFill>
                  </a:tcPr>
                </a:tc>
              </a:tr>
              <a:tr h="0">
                <a:tc>
                  <a:txBody>
                    <a:bodyPr/>
                    <a:lstStyle/>
                    <a:p>
                      <a:pPr algn="just">
                        <a:spcAft>
                          <a:spcPts val="0"/>
                        </a:spcAft>
                      </a:pPr>
                      <a:r>
                        <a:rPr lang="zh-CN" sz="2800" kern="100">
                          <a:effectLst/>
                        </a:rPr>
                        <a:t>群体均值 </a:t>
                      </a:r>
                      <a:endParaRPr lang="zh-CN" sz="2800" kern="100">
                        <a:effectLst/>
                        <a:latin typeface="Calibri"/>
                        <a:ea typeface="宋体"/>
                        <a:cs typeface="Times New Roman"/>
                      </a:endParaRPr>
                    </a:p>
                  </a:txBody>
                  <a:tcPr marL="68580" marR="68580" marT="0" marB="0"/>
                </a:tc>
                <a:tc gridSpan="2">
                  <a:txBody>
                    <a:bodyPr/>
                    <a:lstStyle/>
                    <a:p>
                      <a:pPr algn="just">
                        <a:spcAft>
                          <a:spcPts val="0"/>
                        </a:spcAft>
                      </a:pPr>
                      <a:r>
                        <a:rPr lang="en-US" sz="3200" b="0" kern="100">
                          <a:solidFill>
                            <a:schemeClr val="tx1"/>
                          </a:solidFill>
                          <a:effectLst/>
                        </a:rPr>
                        <a:t>13.56</a:t>
                      </a:r>
                      <a:endParaRPr lang="zh-CN" sz="3200" b="0" kern="100">
                        <a:solidFill>
                          <a:schemeClr val="tx1"/>
                        </a:solidFill>
                        <a:effectLst/>
                        <a:latin typeface="Calibri"/>
                        <a:ea typeface="宋体"/>
                        <a:cs typeface="Times New Roman"/>
                      </a:endParaRPr>
                    </a:p>
                  </a:txBody>
                  <a:tcPr marL="68580" marR="68580" marT="0" marB="0">
                    <a:solidFill>
                      <a:schemeClr val="bg2"/>
                    </a:solidFill>
                  </a:tcPr>
                </a:tc>
                <a:tc hMerge="1">
                  <a:txBody>
                    <a:bodyPr/>
                    <a:lstStyle/>
                    <a:p>
                      <a:endParaRPr lang="zh-CN" altLang="en-US"/>
                    </a:p>
                  </a:txBody>
                  <a:tcPr/>
                </a:tc>
                <a:tc>
                  <a:txBody>
                    <a:bodyPr/>
                    <a:lstStyle/>
                    <a:p>
                      <a:pPr algn="just">
                        <a:spcAft>
                          <a:spcPts val="0"/>
                        </a:spcAft>
                      </a:pPr>
                      <a:r>
                        <a:rPr lang="en-US" sz="3200" b="0" kern="100" dirty="0">
                          <a:solidFill>
                            <a:schemeClr val="tx1"/>
                          </a:solidFill>
                          <a:effectLst/>
                        </a:rPr>
                        <a:t> </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c>
                  <a:txBody>
                    <a:bodyPr/>
                    <a:lstStyle/>
                    <a:p>
                      <a:pPr algn="just">
                        <a:spcAft>
                          <a:spcPts val="0"/>
                        </a:spcAft>
                      </a:pPr>
                      <a:r>
                        <a:rPr lang="en-US" sz="3200" b="0" kern="100" dirty="0">
                          <a:solidFill>
                            <a:schemeClr val="tx1"/>
                          </a:solidFill>
                          <a:effectLst/>
                        </a:rPr>
                        <a:t> </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r>
              <a:tr h="0">
                <a:tc>
                  <a:txBody>
                    <a:bodyPr/>
                    <a:lstStyle/>
                    <a:p>
                      <a:pPr algn="just">
                        <a:spcAft>
                          <a:spcPts val="0"/>
                        </a:spcAft>
                      </a:pPr>
                      <a:r>
                        <a:rPr lang="zh-CN" sz="2800" kern="100" dirty="0">
                          <a:effectLst/>
                        </a:rPr>
                        <a:t>遗传效应 </a:t>
                      </a:r>
                      <a:endParaRPr lang="zh-CN" sz="2800" kern="100" dirty="0">
                        <a:effectLst/>
                        <a:latin typeface="Calibri"/>
                        <a:ea typeface="宋体"/>
                        <a:cs typeface="Times New Roman"/>
                      </a:endParaRPr>
                    </a:p>
                  </a:txBody>
                  <a:tcPr marL="68580" marR="68580" marT="0" marB="0"/>
                </a:tc>
                <a:tc gridSpan="2">
                  <a:txBody>
                    <a:bodyPr/>
                    <a:lstStyle/>
                    <a:p>
                      <a:pPr algn="just">
                        <a:spcAft>
                          <a:spcPts val="0"/>
                        </a:spcAft>
                      </a:pPr>
                      <a:r>
                        <a:rPr lang="en-US" sz="3200" b="0" kern="100">
                          <a:solidFill>
                            <a:schemeClr val="tx1"/>
                          </a:solidFill>
                          <a:effectLst/>
                        </a:rPr>
                        <a:t>0.44 </a:t>
                      </a:r>
                      <a:endParaRPr lang="zh-CN" sz="3200" b="0" kern="100">
                        <a:solidFill>
                          <a:schemeClr val="tx1"/>
                        </a:solidFill>
                        <a:effectLst/>
                        <a:latin typeface="Calibri"/>
                        <a:ea typeface="宋体"/>
                        <a:cs typeface="Times New Roman"/>
                      </a:endParaRPr>
                    </a:p>
                  </a:txBody>
                  <a:tcPr marL="68580" marR="68580" marT="0" marB="0">
                    <a:solidFill>
                      <a:schemeClr val="bg2"/>
                    </a:solidFill>
                  </a:tcPr>
                </a:tc>
                <a:tc hMerge="1">
                  <a:txBody>
                    <a:bodyPr/>
                    <a:lstStyle/>
                    <a:p>
                      <a:endParaRPr lang="zh-CN" altLang="en-US"/>
                    </a:p>
                  </a:txBody>
                  <a:tcPr/>
                </a:tc>
                <a:tc>
                  <a:txBody>
                    <a:bodyPr/>
                    <a:lstStyle/>
                    <a:p>
                      <a:pPr algn="just">
                        <a:spcAft>
                          <a:spcPts val="0"/>
                        </a:spcAft>
                      </a:pPr>
                      <a:r>
                        <a:rPr lang="en-US" sz="3200" b="0" kern="100">
                          <a:solidFill>
                            <a:schemeClr val="tx1"/>
                          </a:solidFill>
                          <a:effectLst/>
                        </a:rPr>
                        <a:t>-1.56 </a:t>
                      </a:r>
                      <a:endParaRPr lang="zh-CN" sz="3200" b="0" kern="100">
                        <a:solidFill>
                          <a:schemeClr val="tx1"/>
                        </a:solidFill>
                        <a:effectLst/>
                        <a:latin typeface="Calibri"/>
                        <a:ea typeface="宋体"/>
                        <a:cs typeface="Times New Roman"/>
                      </a:endParaRPr>
                    </a:p>
                  </a:txBody>
                  <a:tcPr marL="68580" marR="68580" marT="0" marB="0">
                    <a:solidFill>
                      <a:schemeClr val="bg2"/>
                    </a:solidFill>
                  </a:tcPr>
                </a:tc>
                <a:tc>
                  <a:txBody>
                    <a:bodyPr/>
                    <a:lstStyle/>
                    <a:p>
                      <a:pPr algn="just">
                        <a:spcAft>
                          <a:spcPts val="0"/>
                        </a:spcAft>
                      </a:pPr>
                      <a:r>
                        <a:rPr lang="en-US" sz="3200" b="0" kern="100" dirty="0">
                          <a:solidFill>
                            <a:schemeClr val="tx1"/>
                          </a:solidFill>
                          <a:effectLst/>
                        </a:rPr>
                        <a:t>-7.56 </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r>
              <a:tr h="0">
                <a:tc>
                  <a:txBody>
                    <a:bodyPr/>
                    <a:lstStyle/>
                    <a:p>
                      <a:pPr algn="just">
                        <a:spcAft>
                          <a:spcPts val="0"/>
                        </a:spcAft>
                      </a:pPr>
                      <a:r>
                        <a:rPr lang="zh-CN" sz="2800" kern="100">
                          <a:effectLst/>
                        </a:rPr>
                        <a:t>遗传方差 </a:t>
                      </a:r>
                      <a:endParaRPr lang="zh-CN" sz="2800" kern="100">
                        <a:effectLst/>
                        <a:latin typeface="Calibri"/>
                        <a:ea typeface="宋体"/>
                        <a:cs typeface="Times New Roman"/>
                      </a:endParaRPr>
                    </a:p>
                  </a:txBody>
                  <a:tcPr marL="68580" marR="68580" marT="0" marB="0"/>
                </a:tc>
                <a:tc gridSpan="2">
                  <a:txBody>
                    <a:bodyPr/>
                    <a:lstStyle/>
                    <a:p>
                      <a:pPr algn="just">
                        <a:spcAft>
                          <a:spcPts val="0"/>
                        </a:spcAft>
                      </a:pPr>
                      <a:r>
                        <a:rPr lang="en-US" sz="3200" b="0" kern="100">
                          <a:solidFill>
                            <a:schemeClr val="tx1"/>
                          </a:solidFill>
                          <a:effectLst/>
                        </a:rPr>
                        <a:t>1.1664</a:t>
                      </a:r>
                      <a:endParaRPr lang="zh-CN" sz="3200" b="0" kern="100">
                        <a:solidFill>
                          <a:schemeClr val="tx1"/>
                        </a:solidFill>
                        <a:effectLst/>
                        <a:latin typeface="Calibri"/>
                        <a:ea typeface="宋体"/>
                        <a:cs typeface="Times New Roman"/>
                      </a:endParaRPr>
                    </a:p>
                  </a:txBody>
                  <a:tcPr marL="68580" marR="68580" marT="0" marB="0">
                    <a:solidFill>
                      <a:schemeClr val="bg2"/>
                    </a:solidFill>
                  </a:tcPr>
                </a:tc>
                <a:tc hMerge="1">
                  <a:txBody>
                    <a:bodyPr/>
                    <a:lstStyle/>
                    <a:p>
                      <a:endParaRPr lang="zh-CN" altLang="en-US"/>
                    </a:p>
                  </a:txBody>
                  <a:tcPr/>
                </a:tc>
                <a:tc>
                  <a:txBody>
                    <a:bodyPr/>
                    <a:lstStyle/>
                    <a:p>
                      <a:pPr algn="just">
                        <a:spcAft>
                          <a:spcPts val="0"/>
                        </a:spcAft>
                      </a:pPr>
                      <a:r>
                        <a:rPr lang="en-US" sz="3200" b="0" kern="100">
                          <a:solidFill>
                            <a:schemeClr val="tx1"/>
                          </a:solidFill>
                          <a:effectLst/>
                        </a:rPr>
                        <a:t> </a:t>
                      </a:r>
                      <a:endParaRPr lang="zh-CN" sz="3200" b="0" kern="100">
                        <a:solidFill>
                          <a:schemeClr val="tx1"/>
                        </a:solidFill>
                        <a:effectLst/>
                        <a:latin typeface="Calibri"/>
                        <a:ea typeface="宋体"/>
                        <a:cs typeface="Times New Roman"/>
                      </a:endParaRPr>
                    </a:p>
                  </a:txBody>
                  <a:tcPr marL="68580" marR="68580" marT="0" marB="0">
                    <a:solidFill>
                      <a:schemeClr val="bg2"/>
                    </a:solidFill>
                  </a:tcPr>
                </a:tc>
                <a:tc>
                  <a:txBody>
                    <a:bodyPr/>
                    <a:lstStyle/>
                    <a:p>
                      <a:pPr algn="just">
                        <a:spcAft>
                          <a:spcPts val="0"/>
                        </a:spcAft>
                      </a:pPr>
                      <a:r>
                        <a:rPr lang="en-US" sz="3200" b="0" kern="100" dirty="0">
                          <a:solidFill>
                            <a:schemeClr val="tx1"/>
                          </a:solidFill>
                          <a:effectLst/>
                        </a:rPr>
                        <a:t> </a:t>
                      </a:r>
                      <a:endParaRPr lang="zh-CN" sz="3200" b="0" kern="100" dirty="0">
                        <a:solidFill>
                          <a:schemeClr val="tx1"/>
                        </a:solidFill>
                        <a:effectLst/>
                        <a:latin typeface="Calibri"/>
                        <a:ea typeface="宋体"/>
                        <a:cs typeface="Times New Roman"/>
                      </a:endParaRPr>
                    </a:p>
                  </a:txBody>
                  <a:tcPr marL="68580" marR="68580" marT="0" marB="0">
                    <a:solidFill>
                      <a:schemeClr val="bg2"/>
                    </a:solidFill>
                  </a:tcPr>
                </a:tc>
              </a:tr>
            </a:tbl>
          </a:graphicData>
        </a:graphic>
      </p:graphicFrame>
    </p:spTree>
    <p:extLst>
      <p:ext uri="{BB962C8B-B14F-4D97-AF65-F5344CB8AC3E}">
        <p14:creationId xmlns:p14="http://schemas.microsoft.com/office/powerpoint/2010/main" val="129251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06090"/>
          </a:xfrm>
        </p:spPr>
        <p:txBody>
          <a:bodyPr>
            <a:no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随机交配群体中后代与亲代的关系</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内容占位符 3"/>
          <p:cNvSpPr>
            <a:spLocks noGrp="1"/>
          </p:cNvSpPr>
          <p:nvPr>
            <p:ph idx="1"/>
          </p:nvPr>
        </p:nvSpPr>
        <p:spPr>
          <a:xfrm>
            <a:off x="457200" y="908720"/>
            <a:ext cx="8229600" cy="5616624"/>
          </a:xfrm>
        </p:spPr>
        <p:txBody>
          <a:bodyPr>
            <a:normAutofit fontScale="77500" lnSpcReduction="2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在随机交配的情形下，亲本传递给后代的是它携带的一个等位基因、而不是它的基因型。对于存在两个等位基因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的一个座位，个体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的每个随机交配后代，只得到该个体的一个等位基因，即</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；后代的另一个等位基因来自另外一个亲本，它既可能是</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、也可能是</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随机交配后代的基因型有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两种可能；每种可能的基因型中，只有一个等位基因来自亲本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，另一个来自其它亲本</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大群体中，这两个基因的后裔同样概率等于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。随机交配后代的基因型与亲代的基因型尽管有一定联系，但又不完全等同于亲代的基因型。因此，基因型为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A</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j</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的亲代个体不能把它的所有遗传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效应</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g</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ij</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都</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传递给下一代。这就需要对遗传效应</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作进一步分解，以了解性状在亲子之间的传递规律，并预测选择对后代群体的影响。</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5178593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1151</TotalTime>
  <Words>5691</Words>
  <Application>Microsoft Office PowerPoint</Application>
  <PresentationFormat>全屏显示(4:3)</PresentationFormat>
  <Paragraphs>571</Paragraphs>
  <Slides>73</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73</vt:i4>
      </vt:variant>
    </vt:vector>
  </HeadingPairs>
  <TitlesOfParts>
    <vt:vector size="75" baseType="lpstr">
      <vt:lpstr>Office 主题</vt:lpstr>
      <vt:lpstr>公式</vt:lpstr>
      <vt:lpstr>第8章  随机交配群体的遗传分析</vt:lpstr>
      <vt:lpstr>本章的主要内容</vt:lpstr>
      <vt:lpstr>§8.1 随机交配群体中遗传效应的分解</vt:lpstr>
      <vt:lpstr>表型值和基因型值的分解</vt:lpstr>
      <vt:lpstr>单基因座位加显性效应模型</vt:lpstr>
      <vt:lpstr>随机交配群体的均值和方差</vt:lpstr>
      <vt:lpstr>随机交配群体的基因型效应</vt:lpstr>
      <vt:lpstr>老鼠矮化基因座位上三种基因型的6周龄平均体重（g），以及等位基因频率分别为0.9和0.1的随机交配群体的基因型频率、群体均值、群体方差和三种基因型的遗传效应</vt:lpstr>
      <vt:lpstr>随机交配群体中后代与亲代的关系</vt:lpstr>
      <vt:lpstr>等位基因的平均效应</vt:lpstr>
      <vt:lpstr>等位基因平均效应的计算</vt:lpstr>
      <vt:lpstr>基因替代效应</vt:lpstr>
      <vt:lpstr>基因替代效应与基因平均效应的关系</vt:lpstr>
      <vt:lpstr>老鼠体重的例子</vt:lpstr>
      <vt:lpstr>基因替代效应的回归解释</vt:lpstr>
      <vt:lpstr>基因替代效应的回归解释</vt:lpstr>
      <vt:lpstr>育种值的定义</vt:lpstr>
      <vt:lpstr>育种值的计算</vt:lpstr>
      <vt:lpstr>育种值与等位基因平均效应的关系</vt:lpstr>
      <vt:lpstr>显性离差的定义和计算</vt:lpstr>
      <vt:lpstr>个体育种值和显性离差关系的回归表示</vt:lpstr>
      <vt:lpstr>利用双向表计算育种值和显性离差</vt:lpstr>
      <vt:lpstr>老鼠随机交配群体的均值、等位基因效应和基因替换效应</vt:lpstr>
      <vt:lpstr>§8.2 随机交配群体的遗传方差和亲子相关</vt:lpstr>
      <vt:lpstr>随机交配群体中不同基因型的频率、基因型值、遗传效应、育种值和显性离差</vt:lpstr>
      <vt:lpstr>育种值和显性离差的期望和协方差</vt:lpstr>
      <vt:lpstr>随机交配群体的加性方差和显性方差</vt:lpstr>
      <vt:lpstr>加性方差和显性方差的计算公式</vt:lpstr>
      <vt:lpstr>不同遗传模型和等位基因频率的随机交配群体中，加性方差VA、显性方差VD和遗传方差VG的大小</vt:lpstr>
      <vt:lpstr>部分显性遗传模型的育种值</vt:lpstr>
      <vt:lpstr>超显性遗传模型的育种值</vt:lpstr>
      <vt:lpstr>随机交配群体的遗传参数 三种基因型A1A1、A1A2、A2A2的平均表现分别是110、150、90</vt:lpstr>
      <vt:lpstr>超显性遗传模型下的育种值选择</vt:lpstr>
      <vt:lpstr>杂交品种的利用</vt:lpstr>
      <vt:lpstr>随机交配群体中的半同胞家系</vt:lpstr>
      <vt:lpstr>亲本表现和半同胞后代家系的平均表现</vt:lpstr>
      <vt:lpstr>半同胞家系间和家系内的遗传方差</vt:lpstr>
      <vt:lpstr>半同胞家系的亲子间协方差</vt:lpstr>
      <vt:lpstr>半同胞家系的亲子间回归系数</vt:lpstr>
      <vt:lpstr>随机交配群体中的全同胞家系</vt:lpstr>
      <vt:lpstr>中亲表现和全同胞后代家系的平均表现</vt:lpstr>
      <vt:lpstr>全同胞家系间的遗传方差</vt:lpstr>
      <vt:lpstr>全同胞家系内的遗传方差</vt:lpstr>
      <vt:lpstr>全同胞家系的亲子间协方差</vt:lpstr>
      <vt:lpstr>利用全同胞和半同胞的家系间协方差估计加显性方差</vt:lpstr>
      <vt:lpstr>全同胞家系的中亲回归系数</vt:lpstr>
      <vt:lpstr>§8.3 上位性互作模型的遗传方差分解</vt:lpstr>
      <vt:lpstr>两个座位间的互作</vt:lpstr>
      <vt:lpstr>两个座位间的互作模型</vt:lpstr>
      <vt:lpstr>重叠显性上位作用下的上位性效应 等位基因的频率均为0.5，两个座位间的连锁不平衡度为0</vt:lpstr>
      <vt:lpstr>计算上位性效应的一般方法</vt:lpstr>
      <vt:lpstr>加性、显性和上位性方差</vt:lpstr>
      <vt:lpstr>上位性模型的遗传效应和遗传方差分解</vt:lpstr>
      <vt:lpstr>F2群体常见上位互作类型中，不同方差成分占遗传方差的比例</vt:lpstr>
      <vt:lpstr>上位性对保持加性方差的作用</vt:lpstr>
      <vt:lpstr>完全显性遗传模型（9:3:3:1）中不同遗传方差成分</vt:lpstr>
      <vt:lpstr>重叠显性上位遗传模型（15:1）中不同遗传方差成分</vt:lpstr>
      <vt:lpstr>上位性对保持加性方差的作用</vt:lpstr>
      <vt:lpstr>§8.4 亲属间协方差的一般表示与遗传力估计</vt:lpstr>
      <vt:lpstr>亲属间的相关</vt:lpstr>
      <vt:lpstr>个体X和Y的系谱</vt:lpstr>
      <vt:lpstr>X和Y育种值之间的协方差</vt:lpstr>
      <vt:lpstr>X和Y显性离差之间的协方差</vt:lpstr>
      <vt:lpstr>亲属间协方差的一般表示</vt:lpstr>
      <vt:lpstr>常见亲属间的协方差</vt:lpstr>
      <vt:lpstr>随机交配群体的方差成分及其来源</vt:lpstr>
      <vt:lpstr>随机交配群体中育种值的作用</vt:lpstr>
      <vt:lpstr>随机交配群体的狭义遗传力</vt:lpstr>
      <vt:lpstr>狭义遗传力的作用</vt:lpstr>
      <vt:lpstr>狭义遗传力与回归系数和相关系数</vt:lpstr>
      <vt:lpstr>狭义遗传力的预测作用</vt:lpstr>
      <vt:lpstr>狭义遗传力的群体特异性</vt:lpstr>
      <vt:lpstr>狭义遗传力的群体特异性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第7章  双亲杂交后代的遗传分析</dc:title>
  <dc:creator>WangJK</dc:creator>
  <cp:lastModifiedBy>2014CB138105</cp:lastModifiedBy>
  <cp:revision>138</cp:revision>
  <dcterms:created xsi:type="dcterms:W3CDTF">2016-09-18T00:36:05Z</dcterms:created>
  <dcterms:modified xsi:type="dcterms:W3CDTF">2016-11-18T08:05:49Z</dcterms:modified>
</cp:coreProperties>
</file>