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65" r:id="rId7"/>
    <p:sldId id="266" r:id="rId8"/>
    <p:sldId id="267" r:id="rId9"/>
    <p:sldId id="268" r:id="rId10"/>
    <p:sldId id="271" r:id="rId11"/>
    <p:sldId id="269" r:id="rId12"/>
    <p:sldId id="270" r:id="rId13"/>
    <p:sldId id="272" r:id="rId14"/>
    <p:sldId id="273" r:id="rId15"/>
    <p:sldId id="274" r:id="rId16"/>
    <p:sldId id="276" r:id="rId17"/>
    <p:sldId id="275" r:id="rId18"/>
    <p:sldId id="277" r:id="rId19"/>
    <p:sldId id="278" r:id="rId20"/>
    <p:sldId id="279" r:id="rId21"/>
    <p:sldId id="280" r:id="rId22"/>
    <p:sldId id="281" r:id="rId23"/>
    <p:sldId id="282" r:id="rId24"/>
    <p:sldId id="283" r:id="rId25"/>
    <p:sldId id="284" r:id="rId26"/>
    <p:sldId id="285" r:id="rId27"/>
    <p:sldId id="259"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2" r:id="rId44"/>
    <p:sldId id="301"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260" r:id="rId61"/>
    <p:sldId id="318" r:id="rId62"/>
    <p:sldId id="320" r:id="rId63"/>
    <p:sldId id="319"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261" r:id="rId80"/>
    <p:sldId id="336" r:id="rId81"/>
    <p:sldId id="338" r:id="rId82"/>
    <p:sldId id="339" r:id="rId83"/>
    <p:sldId id="340" r:id="rId84"/>
    <p:sldId id="341" r:id="rId85"/>
    <p:sldId id="337" r:id="rId86"/>
    <p:sldId id="342" r:id="rId87"/>
    <p:sldId id="343" r:id="rId88"/>
    <p:sldId id="344" r:id="rId89"/>
    <p:sldId id="345" r:id="rId90"/>
    <p:sldId id="346" r:id="rId91"/>
    <p:sldId id="347" r:id="rId92"/>
    <p:sldId id="348" r:id="rId93"/>
    <p:sldId id="349" r:id="rId94"/>
    <p:sldId id="350" r:id="rId95"/>
    <p:sldId id="351" r:id="rId9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1" autoAdjust="0"/>
    <p:restoredTop sz="94660"/>
  </p:normalViewPr>
  <p:slideViewPr>
    <p:cSldViewPr>
      <p:cViewPr varScale="1">
        <p:scale>
          <a:sx n="68" d="100"/>
          <a:sy n="68" d="100"/>
        </p:scale>
        <p:origin x="-72" y="-422"/>
      </p:cViewPr>
      <p:guideLst>
        <p:guide orient="horz" pos="2160"/>
        <p:guide pos="2880"/>
      </p:guideLst>
    </p:cSldViewPr>
  </p:slideViewPr>
  <p:notesTextViewPr>
    <p:cViewPr>
      <p:scale>
        <a:sx n="100" d="100"/>
        <a:sy n="100" d="100"/>
      </p:scale>
      <p:origin x="0" y="0"/>
    </p:cViewPr>
  </p:notesTextViewPr>
  <p:sorterViewPr>
    <p:cViewPr>
      <p:scale>
        <a:sx n="90" d="100"/>
        <a:sy n="90" d="100"/>
      </p:scale>
      <p:origin x="0" y="1401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6" Type="http://schemas.openxmlformats.org/officeDocument/2006/relationships/image" Target="../media/image42.wmf"/><Relationship Id="rId5" Type="http://schemas.openxmlformats.org/officeDocument/2006/relationships/image" Target="../media/image41.wmf"/><Relationship Id="rId4" Type="http://schemas.openxmlformats.org/officeDocument/2006/relationships/image" Target="../media/image40.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48.wmf"/><Relationship Id="rId1" Type="http://schemas.openxmlformats.org/officeDocument/2006/relationships/image" Target="../media/image47.wmf"/><Relationship Id="rId6" Type="http://schemas.openxmlformats.org/officeDocument/2006/relationships/image" Target="../media/image51.wmf"/><Relationship Id="rId5" Type="http://schemas.openxmlformats.org/officeDocument/2006/relationships/image" Target="../media/image50.wmf"/><Relationship Id="rId4" Type="http://schemas.openxmlformats.org/officeDocument/2006/relationships/image" Target="../media/image49.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 Id="rId4" Type="http://schemas.openxmlformats.org/officeDocument/2006/relationships/image" Target="../media/image5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2.wmf"/><Relationship Id="rId1" Type="http://schemas.openxmlformats.org/officeDocument/2006/relationships/image" Target="../media/image61.wmf"/><Relationship Id="rId6" Type="http://schemas.openxmlformats.org/officeDocument/2006/relationships/image" Target="../media/image66.wmf"/><Relationship Id="rId5" Type="http://schemas.openxmlformats.org/officeDocument/2006/relationships/image" Target="../media/image65.wmf"/><Relationship Id="rId4" Type="http://schemas.openxmlformats.org/officeDocument/2006/relationships/image" Target="../media/image64.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69.wmf"/><Relationship Id="rId2" Type="http://schemas.openxmlformats.org/officeDocument/2006/relationships/image" Target="../media/image68.wmf"/><Relationship Id="rId1" Type="http://schemas.openxmlformats.org/officeDocument/2006/relationships/image" Target="../media/image67.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70.wmf"/><Relationship Id="rId1" Type="http://schemas.openxmlformats.org/officeDocument/2006/relationships/image" Target="../media/image69.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72.wmf"/><Relationship Id="rId1" Type="http://schemas.openxmlformats.org/officeDocument/2006/relationships/image" Target="../media/image71.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74.wmf"/><Relationship Id="rId1" Type="http://schemas.openxmlformats.org/officeDocument/2006/relationships/image" Target="../media/image73.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77.wmf"/><Relationship Id="rId2" Type="http://schemas.openxmlformats.org/officeDocument/2006/relationships/image" Target="../media/image76.wmf"/><Relationship Id="rId1" Type="http://schemas.openxmlformats.org/officeDocument/2006/relationships/image" Target="../media/image75.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79.wmf"/><Relationship Id="rId1" Type="http://schemas.openxmlformats.org/officeDocument/2006/relationships/image" Target="../media/image78.wmf"/></Relationships>
</file>

<file path=ppt/drawings/_rels/vmlDrawing28.vml.rels><?xml version="1.0" encoding="UTF-8" standalone="yes"?>
<Relationships xmlns="http://schemas.openxmlformats.org/package/2006/relationships"><Relationship Id="rId8" Type="http://schemas.openxmlformats.org/officeDocument/2006/relationships/image" Target="../media/image87.wmf"/><Relationship Id="rId3" Type="http://schemas.openxmlformats.org/officeDocument/2006/relationships/image" Target="../media/image82.wmf"/><Relationship Id="rId7" Type="http://schemas.openxmlformats.org/officeDocument/2006/relationships/image" Target="../media/image86.wmf"/><Relationship Id="rId2" Type="http://schemas.openxmlformats.org/officeDocument/2006/relationships/image" Target="../media/image81.wmf"/><Relationship Id="rId1" Type="http://schemas.openxmlformats.org/officeDocument/2006/relationships/image" Target="../media/image80.wmf"/><Relationship Id="rId6" Type="http://schemas.openxmlformats.org/officeDocument/2006/relationships/image" Target="../media/image85.wmf"/><Relationship Id="rId5" Type="http://schemas.openxmlformats.org/officeDocument/2006/relationships/image" Target="../media/image84.wmf"/><Relationship Id="rId4" Type="http://schemas.openxmlformats.org/officeDocument/2006/relationships/image" Target="../media/image83.wmf"/><Relationship Id="rId9" Type="http://schemas.openxmlformats.org/officeDocument/2006/relationships/image" Target="../media/image88.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91.wmf"/><Relationship Id="rId2" Type="http://schemas.openxmlformats.org/officeDocument/2006/relationships/image" Target="../media/image90.wmf"/><Relationship Id="rId1" Type="http://schemas.openxmlformats.org/officeDocument/2006/relationships/image" Target="../media/image89.wmf"/><Relationship Id="rId4" Type="http://schemas.openxmlformats.org/officeDocument/2006/relationships/image" Target="../media/image9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93.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96.wmf"/><Relationship Id="rId2" Type="http://schemas.openxmlformats.org/officeDocument/2006/relationships/image" Target="../media/image95.wmf"/><Relationship Id="rId1" Type="http://schemas.openxmlformats.org/officeDocument/2006/relationships/image" Target="../media/image94.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99.wmf"/><Relationship Id="rId2" Type="http://schemas.openxmlformats.org/officeDocument/2006/relationships/image" Target="../media/image98.wmf"/><Relationship Id="rId1" Type="http://schemas.openxmlformats.org/officeDocument/2006/relationships/image" Target="../media/image97.wmf"/></Relationships>
</file>

<file path=ppt/drawings/_rels/vmlDrawing33.vml.rels><?xml version="1.0" encoding="UTF-8" standalone="yes"?>
<Relationships xmlns="http://schemas.openxmlformats.org/package/2006/relationships"><Relationship Id="rId2" Type="http://schemas.openxmlformats.org/officeDocument/2006/relationships/image" Target="../media/image101.wmf"/><Relationship Id="rId1" Type="http://schemas.openxmlformats.org/officeDocument/2006/relationships/image" Target="../media/image100.wmf"/></Relationships>
</file>

<file path=ppt/drawings/_rels/vmlDrawing34.vml.rels><?xml version="1.0" encoding="UTF-8" standalone="yes"?>
<Relationships xmlns="http://schemas.openxmlformats.org/package/2006/relationships"><Relationship Id="rId2" Type="http://schemas.openxmlformats.org/officeDocument/2006/relationships/image" Target="../media/image104.wmf"/><Relationship Id="rId1" Type="http://schemas.openxmlformats.org/officeDocument/2006/relationships/image" Target="../media/image103.wmf"/></Relationships>
</file>

<file path=ppt/drawings/_rels/vmlDrawing35.vml.rels><?xml version="1.0" encoding="UTF-8" standalone="yes"?>
<Relationships xmlns="http://schemas.openxmlformats.org/package/2006/relationships"><Relationship Id="rId2" Type="http://schemas.openxmlformats.org/officeDocument/2006/relationships/image" Target="../media/image107.wmf"/><Relationship Id="rId1" Type="http://schemas.openxmlformats.org/officeDocument/2006/relationships/image" Target="../media/image106.wmf"/></Relationships>
</file>

<file path=ppt/drawings/_rels/vmlDrawing36.vml.rels><?xml version="1.0" encoding="UTF-8" standalone="yes"?>
<Relationships xmlns="http://schemas.openxmlformats.org/package/2006/relationships"><Relationship Id="rId2" Type="http://schemas.openxmlformats.org/officeDocument/2006/relationships/image" Target="../media/image109.wmf"/><Relationship Id="rId1" Type="http://schemas.openxmlformats.org/officeDocument/2006/relationships/image" Target="../media/image108.wmf"/></Relationships>
</file>

<file path=ppt/drawings/_rels/vmlDrawing37.vml.rels><?xml version="1.0" encoding="UTF-8" standalone="yes"?>
<Relationships xmlns="http://schemas.openxmlformats.org/package/2006/relationships"><Relationship Id="rId3" Type="http://schemas.openxmlformats.org/officeDocument/2006/relationships/image" Target="../media/image112.wmf"/><Relationship Id="rId2" Type="http://schemas.openxmlformats.org/officeDocument/2006/relationships/image" Target="../media/image111.wmf"/><Relationship Id="rId1" Type="http://schemas.openxmlformats.org/officeDocument/2006/relationships/image" Target="../media/image110.wmf"/><Relationship Id="rId4" Type="http://schemas.openxmlformats.org/officeDocument/2006/relationships/image" Target="../media/image113.wmf"/></Relationships>
</file>

<file path=ppt/drawings/_rels/vmlDrawing38.vml.rels><?xml version="1.0" encoding="UTF-8" standalone="yes"?>
<Relationships xmlns="http://schemas.openxmlformats.org/package/2006/relationships"><Relationship Id="rId3" Type="http://schemas.openxmlformats.org/officeDocument/2006/relationships/image" Target="../media/image116.wmf"/><Relationship Id="rId2" Type="http://schemas.openxmlformats.org/officeDocument/2006/relationships/image" Target="../media/image115.wmf"/><Relationship Id="rId1" Type="http://schemas.openxmlformats.org/officeDocument/2006/relationships/image" Target="../media/image114.wmf"/></Relationships>
</file>

<file path=ppt/drawings/_rels/vmlDrawing39.vml.rels><?xml version="1.0" encoding="UTF-8" standalone="yes"?>
<Relationships xmlns="http://schemas.openxmlformats.org/package/2006/relationships"><Relationship Id="rId2" Type="http://schemas.openxmlformats.org/officeDocument/2006/relationships/image" Target="../media/image118.wmf"/><Relationship Id="rId1" Type="http://schemas.openxmlformats.org/officeDocument/2006/relationships/image" Target="../media/image11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40.vml.rels><?xml version="1.0" encoding="UTF-8" standalone="yes"?>
<Relationships xmlns="http://schemas.openxmlformats.org/package/2006/relationships"><Relationship Id="rId3" Type="http://schemas.openxmlformats.org/officeDocument/2006/relationships/image" Target="../media/image121.wmf"/><Relationship Id="rId2" Type="http://schemas.openxmlformats.org/officeDocument/2006/relationships/image" Target="../media/image120.wmf"/><Relationship Id="rId1" Type="http://schemas.openxmlformats.org/officeDocument/2006/relationships/image" Target="../media/image119.wmf"/></Relationships>
</file>

<file path=ppt/drawings/_rels/vmlDrawing41.vml.rels><?xml version="1.0" encoding="UTF-8" standalone="yes"?>
<Relationships xmlns="http://schemas.openxmlformats.org/package/2006/relationships"><Relationship Id="rId3" Type="http://schemas.openxmlformats.org/officeDocument/2006/relationships/image" Target="../media/image124.wmf"/><Relationship Id="rId2" Type="http://schemas.openxmlformats.org/officeDocument/2006/relationships/image" Target="../media/image123.wmf"/><Relationship Id="rId1" Type="http://schemas.openxmlformats.org/officeDocument/2006/relationships/image" Target="../media/image122.wmf"/><Relationship Id="rId4" Type="http://schemas.openxmlformats.org/officeDocument/2006/relationships/image" Target="../media/image125.wmf"/></Relationships>
</file>

<file path=ppt/drawings/_rels/vmlDrawing42.vml.rels><?xml version="1.0" encoding="UTF-8" standalone="yes"?>
<Relationships xmlns="http://schemas.openxmlformats.org/package/2006/relationships"><Relationship Id="rId3" Type="http://schemas.openxmlformats.org/officeDocument/2006/relationships/image" Target="../media/image129.wmf"/><Relationship Id="rId2" Type="http://schemas.openxmlformats.org/officeDocument/2006/relationships/image" Target="../media/image128.wmf"/><Relationship Id="rId1" Type="http://schemas.openxmlformats.org/officeDocument/2006/relationships/image" Target="../media/image127.wmf"/><Relationship Id="rId4" Type="http://schemas.openxmlformats.org/officeDocument/2006/relationships/image" Target="../media/image130.wmf"/></Relationships>
</file>

<file path=ppt/drawings/_rels/vmlDrawing43.vml.rels><?xml version="1.0" encoding="UTF-8" standalone="yes"?>
<Relationships xmlns="http://schemas.openxmlformats.org/package/2006/relationships"><Relationship Id="rId2" Type="http://schemas.openxmlformats.org/officeDocument/2006/relationships/image" Target="../media/image133.wmf"/><Relationship Id="rId1" Type="http://schemas.openxmlformats.org/officeDocument/2006/relationships/image" Target="../media/image132.wmf"/></Relationships>
</file>

<file path=ppt/drawings/_rels/vmlDrawing44.vml.rels><?xml version="1.0" encoding="UTF-8" standalone="yes"?>
<Relationships xmlns="http://schemas.openxmlformats.org/package/2006/relationships"><Relationship Id="rId1" Type="http://schemas.openxmlformats.org/officeDocument/2006/relationships/image" Target="../media/image136.wmf"/></Relationships>
</file>

<file path=ppt/drawings/_rels/vmlDrawing45.vml.rels><?xml version="1.0" encoding="UTF-8" standalone="yes"?>
<Relationships xmlns="http://schemas.openxmlformats.org/package/2006/relationships"><Relationship Id="rId3" Type="http://schemas.openxmlformats.org/officeDocument/2006/relationships/image" Target="../media/image139.wmf"/><Relationship Id="rId2" Type="http://schemas.openxmlformats.org/officeDocument/2006/relationships/image" Target="../media/image138.wmf"/><Relationship Id="rId1" Type="http://schemas.openxmlformats.org/officeDocument/2006/relationships/image" Target="../media/image137.wmf"/><Relationship Id="rId4" Type="http://schemas.openxmlformats.org/officeDocument/2006/relationships/image" Target="../media/image140.wmf"/></Relationships>
</file>

<file path=ppt/drawings/_rels/vmlDrawing46.vml.rels><?xml version="1.0" encoding="UTF-8" standalone="yes"?>
<Relationships xmlns="http://schemas.openxmlformats.org/package/2006/relationships"><Relationship Id="rId3" Type="http://schemas.openxmlformats.org/officeDocument/2006/relationships/image" Target="../media/image143.wmf"/><Relationship Id="rId2" Type="http://schemas.openxmlformats.org/officeDocument/2006/relationships/image" Target="../media/image142.wmf"/><Relationship Id="rId1" Type="http://schemas.openxmlformats.org/officeDocument/2006/relationships/image" Target="../media/image141.wmf"/><Relationship Id="rId5" Type="http://schemas.openxmlformats.org/officeDocument/2006/relationships/image" Target="../media/image145.wmf"/><Relationship Id="rId4" Type="http://schemas.openxmlformats.org/officeDocument/2006/relationships/image" Target="../media/image144.wmf"/></Relationships>
</file>

<file path=ppt/drawings/_rels/vmlDrawing47.vml.rels><?xml version="1.0" encoding="UTF-8" standalone="yes"?>
<Relationships xmlns="http://schemas.openxmlformats.org/package/2006/relationships"><Relationship Id="rId1" Type="http://schemas.openxmlformats.org/officeDocument/2006/relationships/image" Target="../media/image14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2017/7/31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2017/7/31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2017/7/31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2017/7/31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2017/7/31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2017/7/31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2017/7/31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2017/7/31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2017/7/31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2017/7/31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2017/7/31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2017/7/31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sbreeding.net/" TargetMode="External"/><Relationship Id="rId2" Type="http://schemas.openxmlformats.org/officeDocument/2006/relationships/hyperlink" Target="mailto:wangjiankang@caas.c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7.wmf"/><Relationship Id="rId5" Type="http://schemas.openxmlformats.org/officeDocument/2006/relationships/oleObject" Target="../embeddings/oleObject17.bin"/><Relationship Id="rId10" Type="http://schemas.openxmlformats.org/officeDocument/2006/relationships/image" Target="../media/image19.wmf"/><Relationship Id="rId4" Type="http://schemas.openxmlformats.org/officeDocument/2006/relationships/image" Target="../media/image16.wmf"/><Relationship Id="rId9" Type="http://schemas.openxmlformats.org/officeDocument/2006/relationships/oleObject" Target="../embeddings/oleObject19.bin"/></Relationships>
</file>

<file path=ppt/slides/_rels/slide11.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1.wmf"/><Relationship Id="rId5" Type="http://schemas.openxmlformats.org/officeDocument/2006/relationships/oleObject" Target="../embeddings/oleObject21.bin"/><Relationship Id="rId10" Type="http://schemas.openxmlformats.org/officeDocument/2006/relationships/image" Target="../media/image23.wmf"/><Relationship Id="rId4" Type="http://schemas.openxmlformats.org/officeDocument/2006/relationships/image" Target="../media/image20.wmf"/><Relationship Id="rId9" Type="http://schemas.openxmlformats.org/officeDocument/2006/relationships/oleObject" Target="../embeddings/oleObject23.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5.wmf"/><Relationship Id="rId5" Type="http://schemas.openxmlformats.org/officeDocument/2006/relationships/oleObject" Target="../embeddings/oleObject25.bin"/><Relationship Id="rId4" Type="http://schemas.openxmlformats.org/officeDocument/2006/relationships/image" Target="../media/image24.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7.wmf"/><Relationship Id="rId5" Type="http://schemas.openxmlformats.org/officeDocument/2006/relationships/oleObject" Target="../embeddings/oleObject27.bin"/><Relationship Id="rId4" Type="http://schemas.openxmlformats.org/officeDocument/2006/relationships/image" Target="../media/image26.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28.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30.wmf"/><Relationship Id="rId5" Type="http://schemas.openxmlformats.org/officeDocument/2006/relationships/oleObject" Target="../embeddings/oleObject30.bin"/><Relationship Id="rId4" Type="http://schemas.openxmlformats.org/officeDocument/2006/relationships/image" Target="../media/image29.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32.wmf"/><Relationship Id="rId5" Type="http://schemas.openxmlformats.org/officeDocument/2006/relationships/oleObject" Target="../embeddings/oleObject32.bin"/><Relationship Id="rId4" Type="http://schemas.openxmlformats.org/officeDocument/2006/relationships/image" Target="../media/image3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33.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5.wmf"/><Relationship Id="rId5" Type="http://schemas.openxmlformats.org/officeDocument/2006/relationships/oleObject" Target="../embeddings/oleObject35.bin"/><Relationship Id="rId4" Type="http://schemas.openxmlformats.org/officeDocument/2006/relationships/image" Target="../media/image34.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39.wmf"/><Relationship Id="rId13" Type="http://schemas.openxmlformats.org/officeDocument/2006/relationships/oleObject" Target="../embeddings/oleObject41.bin"/><Relationship Id="rId3" Type="http://schemas.openxmlformats.org/officeDocument/2006/relationships/oleObject" Target="../embeddings/oleObject36.bin"/><Relationship Id="rId7" Type="http://schemas.openxmlformats.org/officeDocument/2006/relationships/oleObject" Target="../embeddings/oleObject38.bin"/><Relationship Id="rId12" Type="http://schemas.openxmlformats.org/officeDocument/2006/relationships/image" Target="../media/image41.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38.wmf"/><Relationship Id="rId11" Type="http://schemas.openxmlformats.org/officeDocument/2006/relationships/oleObject" Target="../embeddings/oleObject40.bin"/><Relationship Id="rId5" Type="http://schemas.openxmlformats.org/officeDocument/2006/relationships/oleObject" Target="../embeddings/oleObject37.bin"/><Relationship Id="rId10" Type="http://schemas.openxmlformats.org/officeDocument/2006/relationships/image" Target="../media/image40.wmf"/><Relationship Id="rId4" Type="http://schemas.openxmlformats.org/officeDocument/2006/relationships/image" Target="../media/image37.wmf"/><Relationship Id="rId9" Type="http://schemas.openxmlformats.org/officeDocument/2006/relationships/oleObject" Target="../embeddings/oleObject39.bin"/><Relationship Id="rId14" Type="http://schemas.openxmlformats.org/officeDocument/2006/relationships/image" Target="../media/image42.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3.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oleObject" Target="../embeddings/oleObject42.bin"/><Relationship Id="rId7"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45.wmf"/><Relationship Id="rId5" Type="http://schemas.openxmlformats.org/officeDocument/2006/relationships/oleObject" Target="../embeddings/oleObject43.bin"/><Relationship Id="rId4" Type="http://schemas.openxmlformats.org/officeDocument/2006/relationships/image" Target="../media/image44.wmf"/></Relationships>
</file>

<file path=ppt/slides/_rels/slide39.xml.rels><?xml version="1.0" encoding="UTF-8" standalone="yes"?>
<Relationships xmlns="http://schemas.openxmlformats.org/package/2006/relationships"><Relationship Id="rId8" Type="http://schemas.openxmlformats.org/officeDocument/2006/relationships/image" Target="../media/image37.wmf"/><Relationship Id="rId13" Type="http://schemas.openxmlformats.org/officeDocument/2006/relationships/oleObject" Target="../embeddings/oleObject50.bin"/><Relationship Id="rId3" Type="http://schemas.openxmlformats.org/officeDocument/2006/relationships/oleObject" Target="../embeddings/oleObject45.bin"/><Relationship Id="rId7" Type="http://schemas.openxmlformats.org/officeDocument/2006/relationships/oleObject" Target="../embeddings/oleObject47.bin"/><Relationship Id="rId12" Type="http://schemas.openxmlformats.org/officeDocument/2006/relationships/image" Target="../media/image50.wmf"/><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48.wmf"/><Relationship Id="rId11" Type="http://schemas.openxmlformats.org/officeDocument/2006/relationships/oleObject" Target="../embeddings/oleObject49.bin"/><Relationship Id="rId5" Type="http://schemas.openxmlformats.org/officeDocument/2006/relationships/oleObject" Target="../embeddings/oleObject46.bin"/><Relationship Id="rId10" Type="http://schemas.openxmlformats.org/officeDocument/2006/relationships/image" Target="../media/image49.wmf"/><Relationship Id="rId4" Type="http://schemas.openxmlformats.org/officeDocument/2006/relationships/image" Target="../media/image47.wmf"/><Relationship Id="rId9" Type="http://schemas.openxmlformats.org/officeDocument/2006/relationships/oleObject" Target="../embeddings/oleObject48.bin"/><Relationship Id="rId14" Type="http://schemas.openxmlformats.org/officeDocument/2006/relationships/image" Target="../media/image5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53.wmf"/><Relationship Id="rId5" Type="http://schemas.openxmlformats.org/officeDocument/2006/relationships/oleObject" Target="../embeddings/oleObject52.bin"/><Relationship Id="rId4" Type="http://schemas.openxmlformats.org/officeDocument/2006/relationships/image" Target="../media/image52.wmf"/></Relationships>
</file>

<file path=ppt/slides/_rels/slide42.xml.rels><?xml version="1.0" encoding="UTF-8" standalone="yes"?>
<Relationships xmlns="http://schemas.openxmlformats.org/package/2006/relationships"><Relationship Id="rId8" Type="http://schemas.openxmlformats.org/officeDocument/2006/relationships/image" Target="../media/image56.wmf"/><Relationship Id="rId3" Type="http://schemas.openxmlformats.org/officeDocument/2006/relationships/oleObject" Target="../embeddings/oleObject53.bin"/><Relationship Id="rId7"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55.wmf"/><Relationship Id="rId5" Type="http://schemas.openxmlformats.org/officeDocument/2006/relationships/oleObject" Target="../embeddings/oleObject54.bin"/><Relationship Id="rId10" Type="http://schemas.openxmlformats.org/officeDocument/2006/relationships/image" Target="../media/image57.wmf"/><Relationship Id="rId4" Type="http://schemas.openxmlformats.org/officeDocument/2006/relationships/image" Target="../media/image54.wmf"/><Relationship Id="rId9" Type="http://schemas.openxmlformats.org/officeDocument/2006/relationships/oleObject" Target="../embeddings/oleObject56.bin"/></Relationships>
</file>

<file path=ppt/slides/_rels/slide43.xml.rels><?xml version="1.0" encoding="UTF-8" standalone="yes"?>
<Relationships xmlns="http://schemas.openxmlformats.org/package/2006/relationships"><Relationship Id="rId8" Type="http://schemas.openxmlformats.org/officeDocument/2006/relationships/image" Target="../media/image60.wmf"/><Relationship Id="rId3" Type="http://schemas.openxmlformats.org/officeDocument/2006/relationships/oleObject" Target="../embeddings/oleObject57.bin"/><Relationship Id="rId7" Type="http://schemas.openxmlformats.org/officeDocument/2006/relationships/oleObject" Target="../embeddings/oleObject59.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59.wmf"/><Relationship Id="rId5" Type="http://schemas.openxmlformats.org/officeDocument/2006/relationships/oleObject" Target="../embeddings/oleObject58.bin"/><Relationship Id="rId4" Type="http://schemas.openxmlformats.org/officeDocument/2006/relationships/image" Target="../media/image58.wmf"/></Relationships>
</file>

<file path=ppt/slides/_rels/slide44.xml.rels><?xml version="1.0" encoding="UTF-8" standalone="yes"?>
<Relationships xmlns="http://schemas.openxmlformats.org/package/2006/relationships"><Relationship Id="rId8" Type="http://schemas.openxmlformats.org/officeDocument/2006/relationships/image" Target="../media/image63.wmf"/><Relationship Id="rId13" Type="http://schemas.openxmlformats.org/officeDocument/2006/relationships/oleObject" Target="../embeddings/oleObject65.bin"/><Relationship Id="rId3" Type="http://schemas.openxmlformats.org/officeDocument/2006/relationships/oleObject" Target="../embeddings/oleObject60.bin"/><Relationship Id="rId7" Type="http://schemas.openxmlformats.org/officeDocument/2006/relationships/oleObject" Target="../embeddings/oleObject62.bin"/><Relationship Id="rId12" Type="http://schemas.openxmlformats.org/officeDocument/2006/relationships/image" Target="../media/image65.wmf"/><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62.wmf"/><Relationship Id="rId11" Type="http://schemas.openxmlformats.org/officeDocument/2006/relationships/oleObject" Target="../embeddings/oleObject64.bin"/><Relationship Id="rId5" Type="http://schemas.openxmlformats.org/officeDocument/2006/relationships/oleObject" Target="../embeddings/oleObject61.bin"/><Relationship Id="rId10" Type="http://schemas.openxmlformats.org/officeDocument/2006/relationships/image" Target="../media/image64.wmf"/><Relationship Id="rId4" Type="http://schemas.openxmlformats.org/officeDocument/2006/relationships/image" Target="../media/image61.wmf"/><Relationship Id="rId9" Type="http://schemas.openxmlformats.org/officeDocument/2006/relationships/oleObject" Target="../embeddings/oleObject63.bin"/><Relationship Id="rId14" Type="http://schemas.openxmlformats.org/officeDocument/2006/relationships/image" Target="../media/image66.wmf"/></Relationships>
</file>

<file path=ppt/slides/_rels/slide45.xml.rels><?xml version="1.0" encoding="UTF-8" standalone="yes"?>
<Relationships xmlns="http://schemas.openxmlformats.org/package/2006/relationships"><Relationship Id="rId8" Type="http://schemas.openxmlformats.org/officeDocument/2006/relationships/image" Target="../media/image69.wmf"/><Relationship Id="rId3" Type="http://schemas.openxmlformats.org/officeDocument/2006/relationships/oleObject" Target="../embeddings/oleObject66.bin"/><Relationship Id="rId7" Type="http://schemas.openxmlformats.org/officeDocument/2006/relationships/oleObject" Target="../embeddings/oleObject68.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68.wmf"/><Relationship Id="rId5" Type="http://schemas.openxmlformats.org/officeDocument/2006/relationships/oleObject" Target="../embeddings/oleObject67.bin"/><Relationship Id="rId4" Type="http://schemas.openxmlformats.org/officeDocument/2006/relationships/image" Target="../media/image67.wmf"/></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70.wmf"/><Relationship Id="rId5" Type="http://schemas.openxmlformats.org/officeDocument/2006/relationships/oleObject" Target="../embeddings/oleObject70.bin"/><Relationship Id="rId4" Type="http://schemas.openxmlformats.org/officeDocument/2006/relationships/image" Target="../media/image69.wmf"/></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71.bin"/><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72.wmf"/><Relationship Id="rId5" Type="http://schemas.openxmlformats.org/officeDocument/2006/relationships/oleObject" Target="../embeddings/oleObject72.bin"/><Relationship Id="rId4" Type="http://schemas.openxmlformats.org/officeDocument/2006/relationships/image" Target="../media/image71.wmf"/></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73.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74.wmf"/><Relationship Id="rId5" Type="http://schemas.openxmlformats.org/officeDocument/2006/relationships/oleObject" Target="../embeddings/oleObject74.bin"/><Relationship Id="rId4" Type="http://schemas.openxmlformats.org/officeDocument/2006/relationships/image" Target="../media/image73.w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0.xml.rels><?xml version="1.0" encoding="UTF-8" standalone="yes"?>
<Relationships xmlns="http://schemas.openxmlformats.org/package/2006/relationships"><Relationship Id="rId8" Type="http://schemas.openxmlformats.org/officeDocument/2006/relationships/image" Target="../media/image77.wmf"/><Relationship Id="rId3" Type="http://schemas.openxmlformats.org/officeDocument/2006/relationships/oleObject" Target="../embeddings/oleObject75.bin"/><Relationship Id="rId7" Type="http://schemas.openxmlformats.org/officeDocument/2006/relationships/oleObject" Target="../embeddings/oleObject77.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image" Target="../media/image76.wmf"/><Relationship Id="rId5" Type="http://schemas.openxmlformats.org/officeDocument/2006/relationships/oleObject" Target="../embeddings/oleObject76.bin"/><Relationship Id="rId4" Type="http://schemas.openxmlformats.org/officeDocument/2006/relationships/image" Target="../media/image75.wmf"/></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78.bin"/><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79.wmf"/><Relationship Id="rId5" Type="http://schemas.openxmlformats.org/officeDocument/2006/relationships/oleObject" Target="../embeddings/oleObject79.bin"/><Relationship Id="rId4" Type="http://schemas.openxmlformats.org/officeDocument/2006/relationships/image" Target="../media/image78.wmf"/></Relationships>
</file>

<file path=ppt/slides/_rels/slide52.xml.rels><?xml version="1.0" encoding="UTF-8" standalone="yes"?>
<Relationships xmlns="http://schemas.openxmlformats.org/package/2006/relationships"><Relationship Id="rId8" Type="http://schemas.openxmlformats.org/officeDocument/2006/relationships/image" Target="../media/image82.wmf"/><Relationship Id="rId13" Type="http://schemas.openxmlformats.org/officeDocument/2006/relationships/oleObject" Target="../embeddings/oleObject85.bin"/><Relationship Id="rId18" Type="http://schemas.openxmlformats.org/officeDocument/2006/relationships/image" Target="../media/image87.wmf"/><Relationship Id="rId3" Type="http://schemas.openxmlformats.org/officeDocument/2006/relationships/oleObject" Target="../embeddings/oleObject80.bin"/><Relationship Id="rId7" Type="http://schemas.openxmlformats.org/officeDocument/2006/relationships/oleObject" Target="../embeddings/oleObject82.bin"/><Relationship Id="rId12" Type="http://schemas.openxmlformats.org/officeDocument/2006/relationships/image" Target="../media/image84.wmf"/><Relationship Id="rId17" Type="http://schemas.openxmlformats.org/officeDocument/2006/relationships/oleObject" Target="../embeddings/oleObject87.bin"/><Relationship Id="rId2" Type="http://schemas.openxmlformats.org/officeDocument/2006/relationships/slideLayout" Target="../slideLayouts/slideLayout2.xml"/><Relationship Id="rId16" Type="http://schemas.openxmlformats.org/officeDocument/2006/relationships/image" Target="../media/image86.wmf"/><Relationship Id="rId20" Type="http://schemas.openxmlformats.org/officeDocument/2006/relationships/image" Target="../media/image88.wmf"/><Relationship Id="rId1" Type="http://schemas.openxmlformats.org/officeDocument/2006/relationships/vmlDrawing" Target="../drawings/vmlDrawing28.vml"/><Relationship Id="rId6" Type="http://schemas.openxmlformats.org/officeDocument/2006/relationships/image" Target="../media/image81.wmf"/><Relationship Id="rId11" Type="http://schemas.openxmlformats.org/officeDocument/2006/relationships/oleObject" Target="../embeddings/oleObject84.bin"/><Relationship Id="rId5" Type="http://schemas.openxmlformats.org/officeDocument/2006/relationships/oleObject" Target="../embeddings/oleObject81.bin"/><Relationship Id="rId15" Type="http://schemas.openxmlformats.org/officeDocument/2006/relationships/oleObject" Target="../embeddings/oleObject86.bin"/><Relationship Id="rId10" Type="http://schemas.openxmlformats.org/officeDocument/2006/relationships/image" Target="../media/image83.wmf"/><Relationship Id="rId19" Type="http://schemas.openxmlformats.org/officeDocument/2006/relationships/oleObject" Target="../embeddings/oleObject88.bin"/><Relationship Id="rId4" Type="http://schemas.openxmlformats.org/officeDocument/2006/relationships/image" Target="../media/image80.wmf"/><Relationship Id="rId9" Type="http://schemas.openxmlformats.org/officeDocument/2006/relationships/oleObject" Target="../embeddings/oleObject83.bin"/><Relationship Id="rId14" Type="http://schemas.openxmlformats.org/officeDocument/2006/relationships/image" Target="../media/image85.wmf"/></Relationships>
</file>

<file path=ppt/slides/_rels/slide53.xml.rels><?xml version="1.0" encoding="UTF-8" standalone="yes"?>
<Relationships xmlns="http://schemas.openxmlformats.org/package/2006/relationships"><Relationship Id="rId8" Type="http://schemas.openxmlformats.org/officeDocument/2006/relationships/image" Target="../media/image91.wmf"/><Relationship Id="rId3" Type="http://schemas.openxmlformats.org/officeDocument/2006/relationships/oleObject" Target="../embeddings/oleObject89.bin"/><Relationship Id="rId7" Type="http://schemas.openxmlformats.org/officeDocument/2006/relationships/oleObject" Target="../embeddings/oleObject91.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90.wmf"/><Relationship Id="rId5" Type="http://schemas.openxmlformats.org/officeDocument/2006/relationships/oleObject" Target="../embeddings/oleObject90.bin"/><Relationship Id="rId10" Type="http://schemas.openxmlformats.org/officeDocument/2006/relationships/image" Target="../media/image92.wmf"/><Relationship Id="rId4" Type="http://schemas.openxmlformats.org/officeDocument/2006/relationships/image" Target="../media/image89.wmf"/><Relationship Id="rId9" Type="http://schemas.openxmlformats.org/officeDocument/2006/relationships/oleObject" Target="../embeddings/oleObject92.bin"/></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93.bin"/><Relationship Id="rId2" Type="http://schemas.openxmlformats.org/officeDocument/2006/relationships/slideLayout" Target="../slideLayouts/slideLayout2.xml"/><Relationship Id="rId1" Type="http://schemas.openxmlformats.org/officeDocument/2006/relationships/vmlDrawing" Target="../drawings/vmlDrawing30.vml"/><Relationship Id="rId4" Type="http://schemas.openxmlformats.org/officeDocument/2006/relationships/image" Target="../media/image93.w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image" Target="../media/image96.wmf"/><Relationship Id="rId3" Type="http://schemas.openxmlformats.org/officeDocument/2006/relationships/oleObject" Target="../embeddings/oleObject94.bin"/><Relationship Id="rId7" Type="http://schemas.openxmlformats.org/officeDocument/2006/relationships/oleObject" Target="../embeddings/oleObject96.bin"/><Relationship Id="rId2" Type="http://schemas.openxmlformats.org/officeDocument/2006/relationships/slideLayout" Target="../slideLayouts/slideLayout2.xml"/><Relationship Id="rId1" Type="http://schemas.openxmlformats.org/officeDocument/2006/relationships/vmlDrawing" Target="../drawings/vmlDrawing31.vml"/><Relationship Id="rId6" Type="http://schemas.openxmlformats.org/officeDocument/2006/relationships/image" Target="../media/image95.wmf"/><Relationship Id="rId5" Type="http://schemas.openxmlformats.org/officeDocument/2006/relationships/oleObject" Target="../embeddings/oleObject95.bin"/><Relationship Id="rId4" Type="http://schemas.openxmlformats.org/officeDocument/2006/relationships/image" Target="../media/image94.wmf"/></Relationships>
</file>

<file path=ppt/slides/_rels/slide57.xml.rels><?xml version="1.0" encoding="UTF-8" standalone="yes"?>
<Relationships xmlns="http://schemas.openxmlformats.org/package/2006/relationships"><Relationship Id="rId8" Type="http://schemas.openxmlformats.org/officeDocument/2006/relationships/image" Target="../media/image99.wmf"/><Relationship Id="rId3" Type="http://schemas.openxmlformats.org/officeDocument/2006/relationships/oleObject" Target="../embeddings/oleObject97.bin"/><Relationship Id="rId7" Type="http://schemas.openxmlformats.org/officeDocument/2006/relationships/oleObject" Target="../embeddings/oleObject99.bin"/><Relationship Id="rId2" Type="http://schemas.openxmlformats.org/officeDocument/2006/relationships/slideLayout" Target="../slideLayouts/slideLayout2.xml"/><Relationship Id="rId1" Type="http://schemas.openxmlformats.org/officeDocument/2006/relationships/vmlDrawing" Target="../drawings/vmlDrawing32.vml"/><Relationship Id="rId6" Type="http://schemas.openxmlformats.org/officeDocument/2006/relationships/image" Target="../media/image98.wmf"/><Relationship Id="rId5" Type="http://schemas.openxmlformats.org/officeDocument/2006/relationships/oleObject" Target="../embeddings/oleObject98.bin"/><Relationship Id="rId4" Type="http://schemas.openxmlformats.org/officeDocument/2006/relationships/image" Target="../media/image97.wmf"/></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100.bin"/><Relationship Id="rId2" Type="http://schemas.openxmlformats.org/officeDocument/2006/relationships/slideLayout" Target="../slideLayouts/slideLayout2.xml"/><Relationship Id="rId1" Type="http://schemas.openxmlformats.org/officeDocument/2006/relationships/vmlDrawing" Target="../drawings/vmlDrawing33.vml"/><Relationship Id="rId6" Type="http://schemas.openxmlformats.org/officeDocument/2006/relationships/image" Target="../media/image101.wmf"/><Relationship Id="rId5" Type="http://schemas.openxmlformats.org/officeDocument/2006/relationships/oleObject" Target="../embeddings/oleObject101.bin"/><Relationship Id="rId4" Type="http://schemas.openxmlformats.org/officeDocument/2006/relationships/image" Target="../media/image100.wmf"/></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5.bin"/></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02.em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102.bin"/><Relationship Id="rId2" Type="http://schemas.openxmlformats.org/officeDocument/2006/relationships/slideLayout" Target="../slideLayouts/slideLayout2.xml"/><Relationship Id="rId1" Type="http://schemas.openxmlformats.org/officeDocument/2006/relationships/vmlDrawing" Target="../drawings/vmlDrawing34.vml"/><Relationship Id="rId6" Type="http://schemas.openxmlformats.org/officeDocument/2006/relationships/image" Target="../media/image104.wmf"/><Relationship Id="rId5" Type="http://schemas.openxmlformats.org/officeDocument/2006/relationships/oleObject" Target="../embeddings/oleObject103.bin"/><Relationship Id="rId4" Type="http://schemas.openxmlformats.org/officeDocument/2006/relationships/image" Target="../media/image103.wmf"/></Relationships>
</file>

<file path=ppt/slides/_rels/slide65.xml.rels><?xml version="1.0" encoding="UTF-8" standalone="yes"?>
<Relationships xmlns="http://schemas.openxmlformats.org/package/2006/relationships"><Relationship Id="rId2" Type="http://schemas.openxmlformats.org/officeDocument/2006/relationships/image" Target="../media/image105.em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104.bin"/><Relationship Id="rId2" Type="http://schemas.openxmlformats.org/officeDocument/2006/relationships/slideLayout" Target="../slideLayouts/slideLayout2.xml"/><Relationship Id="rId1" Type="http://schemas.openxmlformats.org/officeDocument/2006/relationships/vmlDrawing" Target="../drawings/vmlDrawing35.vml"/><Relationship Id="rId6" Type="http://schemas.openxmlformats.org/officeDocument/2006/relationships/image" Target="../media/image107.wmf"/><Relationship Id="rId5" Type="http://schemas.openxmlformats.org/officeDocument/2006/relationships/oleObject" Target="../embeddings/oleObject105.bin"/><Relationship Id="rId4" Type="http://schemas.openxmlformats.org/officeDocument/2006/relationships/image" Target="../media/image106.wmf"/></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106.bin"/><Relationship Id="rId2" Type="http://schemas.openxmlformats.org/officeDocument/2006/relationships/slideLayout" Target="../slideLayouts/slideLayout2.xml"/><Relationship Id="rId1" Type="http://schemas.openxmlformats.org/officeDocument/2006/relationships/vmlDrawing" Target="../drawings/vmlDrawing36.vml"/><Relationship Id="rId6" Type="http://schemas.openxmlformats.org/officeDocument/2006/relationships/image" Target="../media/image109.wmf"/><Relationship Id="rId5" Type="http://schemas.openxmlformats.org/officeDocument/2006/relationships/oleObject" Target="../embeddings/oleObject107.bin"/><Relationship Id="rId4" Type="http://schemas.openxmlformats.org/officeDocument/2006/relationships/image" Target="../media/image108.wmf"/></Relationships>
</file>

<file path=ppt/slides/_rels/slide68.xml.rels><?xml version="1.0" encoding="UTF-8" standalone="yes"?>
<Relationships xmlns="http://schemas.openxmlformats.org/package/2006/relationships"><Relationship Id="rId8" Type="http://schemas.openxmlformats.org/officeDocument/2006/relationships/image" Target="../media/image112.wmf"/><Relationship Id="rId3" Type="http://schemas.openxmlformats.org/officeDocument/2006/relationships/oleObject" Target="../embeddings/oleObject108.bin"/><Relationship Id="rId7" Type="http://schemas.openxmlformats.org/officeDocument/2006/relationships/oleObject" Target="../embeddings/oleObject110.bin"/><Relationship Id="rId2" Type="http://schemas.openxmlformats.org/officeDocument/2006/relationships/slideLayout" Target="../slideLayouts/slideLayout2.xml"/><Relationship Id="rId1" Type="http://schemas.openxmlformats.org/officeDocument/2006/relationships/vmlDrawing" Target="../drawings/vmlDrawing37.vml"/><Relationship Id="rId6" Type="http://schemas.openxmlformats.org/officeDocument/2006/relationships/image" Target="../media/image111.wmf"/><Relationship Id="rId5" Type="http://schemas.openxmlformats.org/officeDocument/2006/relationships/oleObject" Target="../embeddings/oleObject109.bin"/><Relationship Id="rId10" Type="http://schemas.openxmlformats.org/officeDocument/2006/relationships/image" Target="../media/image113.wmf"/><Relationship Id="rId4" Type="http://schemas.openxmlformats.org/officeDocument/2006/relationships/image" Target="../media/image110.wmf"/><Relationship Id="rId9" Type="http://schemas.openxmlformats.org/officeDocument/2006/relationships/oleObject" Target="../embeddings/oleObject111.bin"/></Relationships>
</file>

<file path=ppt/slides/_rels/slide69.xml.rels><?xml version="1.0" encoding="UTF-8" standalone="yes"?>
<Relationships xmlns="http://schemas.openxmlformats.org/package/2006/relationships"><Relationship Id="rId8" Type="http://schemas.openxmlformats.org/officeDocument/2006/relationships/image" Target="../media/image116.wmf"/><Relationship Id="rId3" Type="http://schemas.openxmlformats.org/officeDocument/2006/relationships/oleObject" Target="../embeddings/oleObject112.bin"/><Relationship Id="rId7" Type="http://schemas.openxmlformats.org/officeDocument/2006/relationships/oleObject" Target="../embeddings/oleObject114.bin"/><Relationship Id="rId2" Type="http://schemas.openxmlformats.org/officeDocument/2006/relationships/slideLayout" Target="../slideLayouts/slideLayout2.xml"/><Relationship Id="rId1" Type="http://schemas.openxmlformats.org/officeDocument/2006/relationships/vmlDrawing" Target="../drawings/vmlDrawing38.vml"/><Relationship Id="rId6" Type="http://schemas.openxmlformats.org/officeDocument/2006/relationships/image" Target="../media/image115.wmf"/><Relationship Id="rId5" Type="http://schemas.openxmlformats.org/officeDocument/2006/relationships/oleObject" Target="../embeddings/oleObject113.bin"/><Relationship Id="rId4" Type="http://schemas.openxmlformats.org/officeDocument/2006/relationships/image" Target="../media/image114.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7.bin"/><Relationship Id="rId4" Type="http://schemas.openxmlformats.org/officeDocument/2006/relationships/image" Target="../media/image6.wmf"/></Relationships>
</file>

<file path=ppt/slides/_rels/slide70.xml.rels><?xml version="1.0" encoding="UTF-8" standalone="yes"?>
<Relationships xmlns="http://schemas.openxmlformats.org/package/2006/relationships"><Relationship Id="rId3" Type="http://schemas.openxmlformats.org/officeDocument/2006/relationships/oleObject" Target="../embeddings/oleObject115.bin"/><Relationship Id="rId2" Type="http://schemas.openxmlformats.org/officeDocument/2006/relationships/slideLayout" Target="../slideLayouts/slideLayout2.xml"/><Relationship Id="rId1" Type="http://schemas.openxmlformats.org/officeDocument/2006/relationships/vmlDrawing" Target="../drawings/vmlDrawing39.vml"/><Relationship Id="rId6" Type="http://schemas.openxmlformats.org/officeDocument/2006/relationships/image" Target="../media/image118.wmf"/><Relationship Id="rId5" Type="http://schemas.openxmlformats.org/officeDocument/2006/relationships/oleObject" Target="../embeddings/oleObject116.bin"/><Relationship Id="rId4" Type="http://schemas.openxmlformats.org/officeDocument/2006/relationships/image" Target="../media/image117.wmf"/></Relationships>
</file>

<file path=ppt/slides/_rels/slide71.xml.rels><?xml version="1.0" encoding="UTF-8" standalone="yes"?>
<Relationships xmlns="http://schemas.openxmlformats.org/package/2006/relationships"><Relationship Id="rId8" Type="http://schemas.openxmlformats.org/officeDocument/2006/relationships/image" Target="../media/image121.wmf"/><Relationship Id="rId3" Type="http://schemas.openxmlformats.org/officeDocument/2006/relationships/oleObject" Target="../embeddings/oleObject117.bin"/><Relationship Id="rId7" Type="http://schemas.openxmlformats.org/officeDocument/2006/relationships/oleObject" Target="../embeddings/oleObject119.bin"/><Relationship Id="rId2" Type="http://schemas.openxmlformats.org/officeDocument/2006/relationships/slideLayout" Target="../slideLayouts/slideLayout2.xml"/><Relationship Id="rId1" Type="http://schemas.openxmlformats.org/officeDocument/2006/relationships/vmlDrawing" Target="../drawings/vmlDrawing40.vml"/><Relationship Id="rId6" Type="http://schemas.openxmlformats.org/officeDocument/2006/relationships/image" Target="../media/image120.wmf"/><Relationship Id="rId5" Type="http://schemas.openxmlformats.org/officeDocument/2006/relationships/oleObject" Target="../embeddings/oleObject118.bin"/><Relationship Id="rId4" Type="http://schemas.openxmlformats.org/officeDocument/2006/relationships/image" Target="../media/image119.wmf"/></Relationships>
</file>

<file path=ppt/slides/_rels/slide72.xml.rels><?xml version="1.0" encoding="UTF-8" standalone="yes"?>
<Relationships xmlns="http://schemas.openxmlformats.org/package/2006/relationships"><Relationship Id="rId8" Type="http://schemas.openxmlformats.org/officeDocument/2006/relationships/image" Target="../media/image124.wmf"/><Relationship Id="rId3" Type="http://schemas.openxmlformats.org/officeDocument/2006/relationships/oleObject" Target="../embeddings/oleObject120.bin"/><Relationship Id="rId7" Type="http://schemas.openxmlformats.org/officeDocument/2006/relationships/oleObject" Target="../embeddings/oleObject122.bin"/><Relationship Id="rId2" Type="http://schemas.openxmlformats.org/officeDocument/2006/relationships/slideLayout" Target="../slideLayouts/slideLayout2.xml"/><Relationship Id="rId1" Type="http://schemas.openxmlformats.org/officeDocument/2006/relationships/vmlDrawing" Target="../drawings/vmlDrawing41.vml"/><Relationship Id="rId6" Type="http://schemas.openxmlformats.org/officeDocument/2006/relationships/image" Target="../media/image123.wmf"/><Relationship Id="rId5" Type="http://schemas.openxmlformats.org/officeDocument/2006/relationships/oleObject" Target="../embeddings/oleObject121.bin"/><Relationship Id="rId10" Type="http://schemas.openxmlformats.org/officeDocument/2006/relationships/image" Target="../media/image125.wmf"/><Relationship Id="rId4" Type="http://schemas.openxmlformats.org/officeDocument/2006/relationships/image" Target="../media/image122.wmf"/><Relationship Id="rId9" Type="http://schemas.openxmlformats.org/officeDocument/2006/relationships/oleObject" Target="../embeddings/oleObject123.bin"/></Relationships>
</file>

<file path=ppt/slides/_rels/slide73.xml.rels><?xml version="1.0" encoding="UTF-8" standalone="yes"?>
<Relationships xmlns="http://schemas.openxmlformats.org/package/2006/relationships"><Relationship Id="rId2" Type="http://schemas.openxmlformats.org/officeDocument/2006/relationships/image" Target="../media/image126.emf"/><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8" Type="http://schemas.openxmlformats.org/officeDocument/2006/relationships/image" Target="../media/image129.wmf"/><Relationship Id="rId3" Type="http://schemas.openxmlformats.org/officeDocument/2006/relationships/oleObject" Target="../embeddings/oleObject124.bin"/><Relationship Id="rId7" Type="http://schemas.openxmlformats.org/officeDocument/2006/relationships/oleObject" Target="../embeddings/oleObject126.bin"/><Relationship Id="rId2" Type="http://schemas.openxmlformats.org/officeDocument/2006/relationships/slideLayout" Target="../slideLayouts/slideLayout2.xml"/><Relationship Id="rId1" Type="http://schemas.openxmlformats.org/officeDocument/2006/relationships/vmlDrawing" Target="../drawings/vmlDrawing42.vml"/><Relationship Id="rId6" Type="http://schemas.openxmlformats.org/officeDocument/2006/relationships/image" Target="../media/image128.wmf"/><Relationship Id="rId5" Type="http://schemas.openxmlformats.org/officeDocument/2006/relationships/oleObject" Target="../embeddings/oleObject125.bin"/><Relationship Id="rId10" Type="http://schemas.openxmlformats.org/officeDocument/2006/relationships/image" Target="../media/image130.wmf"/><Relationship Id="rId4" Type="http://schemas.openxmlformats.org/officeDocument/2006/relationships/image" Target="../media/image127.wmf"/><Relationship Id="rId9" Type="http://schemas.openxmlformats.org/officeDocument/2006/relationships/oleObject" Target="../embeddings/oleObject127.bin"/></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31.emf"/><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oleObject" Target="../embeddings/oleObject128.bin"/><Relationship Id="rId2" Type="http://schemas.openxmlformats.org/officeDocument/2006/relationships/slideLayout" Target="../slideLayouts/slideLayout2.xml"/><Relationship Id="rId1" Type="http://schemas.openxmlformats.org/officeDocument/2006/relationships/vmlDrawing" Target="../drawings/vmlDrawing43.vml"/><Relationship Id="rId6" Type="http://schemas.openxmlformats.org/officeDocument/2006/relationships/image" Target="../media/image133.wmf"/><Relationship Id="rId5" Type="http://schemas.openxmlformats.org/officeDocument/2006/relationships/oleObject" Target="../embeddings/oleObject129.bin"/><Relationship Id="rId4" Type="http://schemas.openxmlformats.org/officeDocument/2006/relationships/image" Target="../media/image132.wmf"/></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wmf"/><Relationship Id="rId5" Type="http://schemas.openxmlformats.org/officeDocument/2006/relationships/oleObject" Target="../embeddings/oleObject9.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11.bin"/></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34.emf"/><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35.emf"/><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oleObject" Target="../embeddings/oleObject130.bin"/><Relationship Id="rId2" Type="http://schemas.openxmlformats.org/officeDocument/2006/relationships/slideLayout" Target="../slideLayouts/slideLayout6.xml"/><Relationship Id="rId1" Type="http://schemas.openxmlformats.org/officeDocument/2006/relationships/vmlDrawing" Target="../drawings/vmlDrawing44.vml"/><Relationship Id="rId4" Type="http://schemas.openxmlformats.org/officeDocument/2006/relationships/image" Target="../media/image136.wmf"/></Relationships>
</file>

<file path=ppt/slides/_rels/slide85.xml.rels><?xml version="1.0" encoding="UTF-8" standalone="yes"?>
<Relationships xmlns="http://schemas.openxmlformats.org/package/2006/relationships"><Relationship Id="rId8" Type="http://schemas.openxmlformats.org/officeDocument/2006/relationships/image" Target="../media/image139.wmf"/><Relationship Id="rId3" Type="http://schemas.openxmlformats.org/officeDocument/2006/relationships/oleObject" Target="../embeddings/oleObject131.bin"/><Relationship Id="rId7" Type="http://schemas.openxmlformats.org/officeDocument/2006/relationships/oleObject" Target="../embeddings/oleObject133.bin"/><Relationship Id="rId2" Type="http://schemas.openxmlformats.org/officeDocument/2006/relationships/slideLayout" Target="../slideLayouts/slideLayout2.xml"/><Relationship Id="rId1" Type="http://schemas.openxmlformats.org/officeDocument/2006/relationships/vmlDrawing" Target="../drawings/vmlDrawing45.vml"/><Relationship Id="rId6" Type="http://schemas.openxmlformats.org/officeDocument/2006/relationships/image" Target="../media/image138.wmf"/><Relationship Id="rId5" Type="http://schemas.openxmlformats.org/officeDocument/2006/relationships/oleObject" Target="../embeddings/oleObject132.bin"/><Relationship Id="rId10" Type="http://schemas.openxmlformats.org/officeDocument/2006/relationships/image" Target="../media/image140.wmf"/><Relationship Id="rId4" Type="http://schemas.openxmlformats.org/officeDocument/2006/relationships/image" Target="../media/image137.wmf"/><Relationship Id="rId9" Type="http://schemas.openxmlformats.org/officeDocument/2006/relationships/oleObject" Target="../embeddings/oleObject134.bin"/></Relationships>
</file>

<file path=ppt/slides/_rels/slide86.xml.rels><?xml version="1.0" encoding="UTF-8" standalone="yes"?>
<Relationships xmlns="http://schemas.openxmlformats.org/package/2006/relationships"><Relationship Id="rId8" Type="http://schemas.openxmlformats.org/officeDocument/2006/relationships/image" Target="../media/image143.wmf"/><Relationship Id="rId3" Type="http://schemas.openxmlformats.org/officeDocument/2006/relationships/oleObject" Target="../embeddings/oleObject135.bin"/><Relationship Id="rId7" Type="http://schemas.openxmlformats.org/officeDocument/2006/relationships/oleObject" Target="../embeddings/oleObject137.bin"/><Relationship Id="rId12" Type="http://schemas.openxmlformats.org/officeDocument/2006/relationships/image" Target="../media/image145.wmf"/><Relationship Id="rId2" Type="http://schemas.openxmlformats.org/officeDocument/2006/relationships/slideLayout" Target="../slideLayouts/slideLayout2.xml"/><Relationship Id="rId1" Type="http://schemas.openxmlformats.org/officeDocument/2006/relationships/vmlDrawing" Target="../drawings/vmlDrawing46.vml"/><Relationship Id="rId6" Type="http://schemas.openxmlformats.org/officeDocument/2006/relationships/image" Target="../media/image142.wmf"/><Relationship Id="rId11" Type="http://schemas.openxmlformats.org/officeDocument/2006/relationships/oleObject" Target="../embeddings/oleObject139.bin"/><Relationship Id="rId5" Type="http://schemas.openxmlformats.org/officeDocument/2006/relationships/oleObject" Target="../embeddings/oleObject136.bin"/><Relationship Id="rId10" Type="http://schemas.openxmlformats.org/officeDocument/2006/relationships/image" Target="../media/image144.wmf"/><Relationship Id="rId4" Type="http://schemas.openxmlformats.org/officeDocument/2006/relationships/image" Target="../media/image141.wmf"/><Relationship Id="rId9" Type="http://schemas.openxmlformats.org/officeDocument/2006/relationships/oleObject" Target="../embeddings/oleObject138.bin"/></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oleObject" Target="../embeddings/oleObject140.bin"/><Relationship Id="rId2" Type="http://schemas.openxmlformats.org/officeDocument/2006/relationships/slideLayout" Target="../slideLayouts/slideLayout2.xml"/><Relationship Id="rId1" Type="http://schemas.openxmlformats.org/officeDocument/2006/relationships/vmlDrawing" Target="../drawings/vmlDrawing47.vml"/><Relationship Id="rId4" Type="http://schemas.openxmlformats.org/officeDocument/2006/relationships/image" Target="../media/image146.wmf"/></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13.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5.bin"/></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47.emf"/><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3568" y="1124744"/>
            <a:ext cx="7772400" cy="1683618"/>
          </a:xfrm>
        </p:spPr>
        <p:txBody>
          <a:bodyPr/>
          <a:lstStyle/>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第</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7</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章 </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b="1" smtClean="0">
                <a:latin typeface="Times New Roman" panose="02020603050405020304" pitchFamily="18" charset="0"/>
                <a:ea typeface="黑体" panose="02010609060101010101" pitchFamily="49" charset="-122"/>
                <a:cs typeface="Times New Roman" panose="02020603050405020304" pitchFamily="18" charset="0"/>
              </a:rPr>
              <a:t>双亲</a:t>
            </a:r>
            <a:r>
              <a:rPr lang="zh-CN" altLang="zh-CN" b="1" smtClean="0">
                <a:latin typeface="Times New Roman" panose="02020603050405020304" pitchFamily="18" charset="0"/>
                <a:ea typeface="黑体" panose="02010609060101010101" pitchFamily="49" charset="-122"/>
                <a:cs typeface="Times New Roman" panose="02020603050405020304" pitchFamily="18" charset="0"/>
              </a:rPr>
              <a:t>杂交</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后代的遗传分析</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副标题 2"/>
          <p:cNvSpPr>
            <a:spLocks noGrp="1"/>
          </p:cNvSpPr>
          <p:nvPr>
            <p:ph type="subTitle" idx="1"/>
          </p:nvPr>
        </p:nvSpPr>
        <p:spPr>
          <a:xfrm>
            <a:off x="1403648" y="3454152"/>
            <a:ext cx="6400800" cy="2423120"/>
          </a:xfrm>
        </p:spPr>
        <p:txBody>
          <a:bodyPr>
            <a:normAutofit/>
          </a:bodyPr>
          <a:lstStyle/>
          <a:p>
            <a:r>
              <a:rPr lang="zh-CN" altLang="en-US"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王建康</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中国农业科学院作物科学研究所</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2"/>
              </a:rPr>
              <a:t>wangjiankang@caas.cn</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3"/>
              </a:rPr>
              <a:t>http://www.isbreeding.net</a:t>
            </a:r>
            <a:endParaRPr lang="zh-CN" altLang="en-US" b="1" dirty="0"/>
          </a:p>
        </p:txBody>
      </p:sp>
    </p:spTree>
    <p:extLst>
      <p:ext uri="{BB962C8B-B14F-4D97-AF65-F5344CB8AC3E}">
        <p14:creationId xmlns:p14="http://schemas.microsoft.com/office/powerpoint/2010/main" val="258263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06090"/>
          </a:xfrm>
        </p:spPr>
        <p:txBody>
          <a:bodyPr>
            <a:normAutofit/>
          </a:bodyPr>
          <a:lstStyle/>
          <a:p>
            <a:r>
              <a:rPr lang="zh-CN" altLang="en-US" sz="4000" b="1" dirty="0" smtClean="0">
                <a:latin typeface="黑体" panose="02010609060101010101" pitchFamily="49" charset="-122"/>
                <a:ea typeface="黑体" panose="02010609060101010101" pitchFamily="49" charset="-122"/>
              </a:rPr>
              <a:t>效应平方和的期望</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980728"/>
            <a:ext cx="8219256" cy="3744416"/>
          </a:xfrm>
        </p:spPr>
        <p:txBody>
          <a:bodyPr>
            <a:noAutofit/>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误差平方和的期望</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基因型平方和的期望</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3" name="对象 12"/>
          <p:cNvGraphicFramePr>
            <a:graphicFrameLocks noChangeAspect="1"/>
          </p:cNvGraphicFramePr>
          <p:nvPr>
            <p:extLst>
              <p:ext uri="{D42A27DB-BD31-4B8C-83A1-F6EECF244321}">
                <p14:modId xmlns:p14="http://schemas.microsoft.com/office/powerpoint/2010/main" val="2443653923"/>
              </p:ext>
            </p:extLst>
          </p:nvPr>
        </p:nvGraphicFramePr>
        <p:xfrm>
          <a:off x="827584" y="1700808"/>
          <a:ext cx="8062392" cy="864096"/>
        </p:xfrm>
        <a:graphic>
          <a:graphicData uri="http://schemas.openxmlformats.org/presentationml/2006/ole">
            <mc:AlternateContent xmlns:mc="http://schemas.openxmlformats.org/markup-compatibility/2006">
              <mc:Choice xmlns:v="urn:schemas-microsoft-com:vml" Requires="v">
                <p:oleObj spid="_x0000_s8377" name="公式" r:id="rId3" imgW="3390900" imgH="355600" progId="Equation.3">
                  <p:embed/>
                </p:oleObj>
              </mc:Choice>
              <mc:Fallback>
                <p:oleObj name="公式" r:id="rId3" imgW="3390900" imgH="355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1700808"/>
                        <a:ext cx="8062392" cy="864096"/>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1633893867"/>
              </p:ext>
            </p:extLst>
          </p:nvPr>
        </p:nvGraphicFramePr>
        <p:xfrm>
          <a:off x="1834654" y="2564904"/>
          <a:ext cx="2233290" cy="685128"/>
        </p:xfrm>
        <a:graphic>
          <a:graphicData uri="http://schemas.openxmlformats.org/presentationml/2006/ole">
            <mc:AlternateContent xmlns:mc="http://schemas.openxmlformats.org/markup-compatibility/2006">
              <mc:Choice xmlns:v="urn:schemas-microsoft-com:vml" Requires="v">
                <p:oleObj spid="_x0000_s8378" name="公式" r:id="rId5" imgW="787320" imgH="241200" progId="Equation.3">
                  <p:embed/>
                </p:oleObj>
              </mc:Choice>
              <mc:Fallback>
                <p:oleObj name="公式" r:id="rId5" imgW="787320" imgH="241200" progId="Equation.3">
                  <p:embed/>
                  <p:pic>
                    <p:nvPicPr>
                      <p:cNvPr id="0" name=""/>
                      <p:cNvPicPr>
                        <a:picLocks noChangeAspect="1" noChangeArrowheads="1"/>
                      </p:cNvPicPr>
                      <p:nvPr/>
                    </p:nvPicPr>
                    <p:blipFill>
                      <a:blip r:embed="rId6"/>
                      <a:srcRect/>
                      <a:stretch>
                        <a:fillRect/>
                      </a:stretch>
                    </p:blipFill>
                    <p:spPr bwMode="auto">
                      <a:xfrm>
                        <a:off x="1834654" y="2564904"/>
                        <a:ext cx="2233290" cy="685128"/>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3750919849"/>
              </p:ext>
            </p:extLst>
          </p:nvPr>
        </p:nvGraphicFramePr>
        <p:xfrm>
          <a:off x="107504" y="4172777"/>
          <a:ext cx="8928992" cy="768391"/>
        </p:xfrm>
        <a:graphic>
          <a:graphicData uri="http://schemas.openxmlformats.org/presentationml/2006/ole">
            <mc:AlternateContent xmlns:mc="http://schemas.openxmlformats.org/markup-compatibility/2006">
              <mc:Choice xmlns:v="urn:schemas-microsoft-com:vml" Requires="v">
                <p:oleObj spid="_x0000_s8379" name="公式" r:id="rId7" imgW="3975100" imgH="342900" progId="Equation.3">
                  <p:embed/>
                </p:oleObj>
              </mc:Choice>
              <mc:Fallback>
                <p:oleObj name="公式" r:id="rId7" imgW="3975100" imgH="3429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7504" y="4172777"/>
                        <a:ext cx="8928992" cy="768391"/>
                      </a:xfrm>
                      <a:prstGeom prst="rect">
                        <a:avLst/>
                      </a:prstGeom>
                      <a:noFill/>
                    </p:spPr>
                  </p:pic>
                </p:oleObj>
              </mc:Fallback>
            </mc:AlternateContent>
          </a:graphicData>
        </a:graphic>
      </p:graphicFrame>
      <p:graphicFrame>
        <p:nvGraphicFramePr>
          <p:cNvPr id="21" name="对象 20"/>
          <p:cNvGraphicFramePr>
            <a:graphicFrameLocks noChangeAspect="1"/>
          </p:cNvGraphicFramePr>
          <p:nvPr>
            <p:extLst>
              <p:ext uri="{D42A27DB-BD31-4B8C-83A1-F6EECF244321}">
                <p14:modId xmlns:p14="http://schemas.microsoft.com/office/powerpoint/2010/main" val="47881710"/>
              </p:ext>
            </p:extLst>
          </p:nvPr>
        </p:nvGraphicFramePr>
        <p:xfrm>
          <a:off x="1377826" y="4974808"/>
          <a:ext cx="3842246" cy="614432"/>
        </p:xfrm>
        <a:graphic>
          <a:graphicData uri="http://schemas.openxmlformats.org/presentationml/2006/ole">
            <mc:AlternateContent xmlns:mc="http://schemas.openxmlformats.org/markup-compatibility/2006">
              <mc:Choice xmlns:v="urn:schemas-microsoft-com:vml" Requires="v">
                <p:oleObj spid="_x0000_s8380" name="公式" r:id="rId9" imgW="1498320" imgH="241200" progId="Equation.3">
                  <p:embed/>
                </p:oleObj>
              </mc:Choice>
              <mc:Fallback>
                <p:oleObj name="公式" r:id="rId9" imgW="1498320" imgH="241200" progId="Equation.3">
                  <p:embed/>
                  <p:pic>
                    <p:nvPicPr>
                      <p:cNvPr id="0" name=""/>
                      <p:cNvPicPr>
                        <a:picLocks noChangeAspect="1" noChangeArrowheads="1"/>
                      </p:cNvPicPr>
                      <p:nvPr/>
                    </p:nvPicPr>
                    <p:blipFill>
                      <a:blip r:embed="rId10"/>
                      <a:srcRect/>
                      <a:stretch>
                        <a:fillRect/>
                      </a:stretch>
                    </p:blipFill>
                    <p:spPr bwMode="auto">
                      <a:xfrm>
                        <a:off x="1377826" y="4974808"/>
                        <a:ext cx="3842246" cy="614432"/>
                      </a:xfrm>
                      <a:prstGeom prst="rect">
                        <a:avLst/>
                      </a:prstGeom>
                      <a:noFill/>
                    </p:spPr>
                  </p:pic>
                </p:oleObj>
              </mc:Fallback>
            </mc:AlternateContent>
          </a:graphicData>
        </a:graphic>
      </p:graphicFrame>
    </p:spTree>
    <p:extLst>
      <p:ext uri="{BB962C8B-B14F-4D97-AF65-F5344CB8AC3E}">
        <p14:creationId xmlns:p14="http://schemas.microsoft.com/office/powerpoint/2010/main" val="570450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en-US" sz="4000" b="1" dirty="0">
                <a:latin typeface="黑体" panose="02010609060101010101" pitchFamily="49" charset="-122"/>
                <a:ea typeface="黑体" panose="02010609060101010101" pitchFamily="49" charset="-122"/>
              </a:rPr>
              <a:t>均</a:t>
            </a:r>
            <a:r>
              <a:rPr lang="zh-CN" altLang="en-US" sz="4000" b="1" dirty="0" smtClean="0">
                <a:latin typeface="黑体" panose="02010609060101010101" pitchFamily="49" charset="-122"/>
                <a:ea typeface="黑体" panose="02010609060101010101" pitchFamily="49" charset="-122"/>
              </a:rPr>
              <a:t>平方（简称均方）及其期望</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196752"/>
            <a:ext cx="8219256" cy="3096344"/>
          </a:xfrm>
        </p:spPr>
        <p:txBody>
          <a:bodyPr>
            <a:noAutofit/>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误差均方及其期望，</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为其自由度</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基因型均方</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及其期望</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为其自由度</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23" name="对象 22"/>
          <p:cNvGraphicFramePr>
            <a:graphicFrameLocks noChangeAspect="1"/>
          </p:cNvGraphicFramePr>
          <p:nvPr>
            <p:extLst>
              <p:ext uri="{D42A27DB-BD31-4B8C-83A1-F6EECF244321}">
                <p14:modId xmlns:p14="http://schemas.microsoft.com/office/powerpoint/2010/main" val="1732143965"/>
              </p:ext>
            </p:extLst>
          </p:nvPr>
        </p:nvGraphicFramePr>
        <p:xfrm>
          <a:off x="971599" y="1916832"/>
          <a:ext cx="2525633" cy="1080120"/>
        </p:xfrm>
        <a:graphic>
          <a:graphicData uri="http://schemas.openxmlformats.org/presentationml/2006/ole">
            <mc:AlternateContent xmlns:mc="http://schemas.openxmlformats.org/markup-compatibility/2006">
              <mc:Choice xmlns:v="urn:schemas-microsoft-com:vml" Requires="v">
                <p:oleObj spid="_x0000_s6347" name="公式" r:id="rId3" imgW="965200" imgH="419100" progId="Equation.3">
                  <p:embed/>
                </p:oleObj>
              </mc:Choice>
              <mc:Fallback>
                <p:oleObj name="公式" r:id="rId3" imgW="965200" imgH="419100" progId="Equation.3">
                  <p:embed/>
                  <p:pic>
                    <p:nvPicPr>
                      <p:cNvPr id="0" name="Object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99" y="1916832"/>
                        <a:ext cx="2525633" cy="1080120"/>
                      </a:xfrm>
                      <a:prstGeom prst="rect">
                        <a:avLst/>
                      </a:prstGeom>
                      <a:noFill/>
                    </p:spPr>
                  </p:pic>
                </p:oleObj>
              </mc:Fallback>
            </mc:AlternateContent>
          </a:graphicData>
        </a:graphic>
      </p:graphicFrame>
      <p:graphicFrame>
        <p:nvGraphicFramePr>
          <p:cNvPr id="25" name="对象 24"/>
          <p:cNvGraphicFramePr>
            <a:graphicFrameLocks noChangeAspect="1"/>
          </p:cNvGraphicFramePr>
          <p:nvPr>
            <p:extLst>
              <p:ext uri="{D42A27DB-BD31-4B8C-83A1-F6EECF244321}">
                <p14:modId xmlns:p14="http://schemas.microsoft.com/office/powerpoint/2010/main" val="3782760482"/>
              </p:ext>
            </p:extLst>
          </p:nvPr>
        </p:nvGraphicFramePr>
        <p:xfrm>
          <a:off x="3783830" y="2132856"/>
          <a:ext cx="2300338" cy="675564"/>
        </p:xfrm>
        <a:graphic>
          <a:graphicData uri="http://schemas.openxmlformats.org/presentationml/2006/ole">
            <mc:AlternateContent xmlns:mc="http://schemas.openxmlformats.org/markup-compatibility/2006">
              <mc:Choice xmlns:v="urn:schemas-microsoft-com:vml" Requires="v">
                <p:oleObj spid="_x0000_s6348" name="公式" r:id="rId5" imgW="850531" imgH="241195" progId="Equation.3">
                  <p:embed/>
                </p:oleObj>
              </mc:Choice>
              <mc:Fallback>
                <p:oleObj name="公式" r:id="rId5" imgW="850531" imgH="241195" progId="Equation.3">
                  <p:embed/>
                  <p:pic>
                    <p:nvPicPr>
                      <p:cNvPr id="0" name="Object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3830" y="2132856"/>
                        <a:ext cx="2300338" cy="675564"/>
                      </a:xfrm>
                      <a:prstGeom prst="rect">
                        <a:avLst/>
                      </a:prstGeom>
                      <a:noFill/>
                    </p:spPr>
                  </p:pic>
                </p:oleObj>
              </mc:Fallback>
            </mc:AlternateContent>
          </a:graphicData>
        </a:graphic>
      </p:graphicFrame>
      <p:graphicFrame>
        <p:nvGraphicFramePr>
          <p:cNvPr id="27" name="对象 26"/>
          <p:cNvGraphicFramePr>
            <a:graphicFrameLocks noChangeAspect="1"/>
          </p:cNvGraphicFramePr>
          <p:nvPr>
            <p:extLst>
              <p:ext uri="{D42A27DB-BD31-4B8C-83A1-F6EECF244321}">
                <p14:modId xmlns:p14="http://schemas.microsoft.com/office/powerpoint/2010/main" val="3788088472"/>
              </p:ext>
            </p:extLst>
          </p:nvPr>
        </p:nvGraphicFramePr>
        <p:xfrm>
          <a:off x="971600" y="4365104"/>
          <a:ext cx="2120085" cy="1080120"/>
        </p:xfrm>
        <a:graphic>
          <a:graphicData uri="http://schemas.openxmlformats.org/presentationml/2006/ole">
            <mc:AlternateContent xmlns:mc="http://schemas.openxmlformats.org/markup-compatibility/2006">
              <mc:Choice xmlns:v="urn:schemas-microsoft-com:vml" Requires="v">
                <p:oleObj spid="_x0000_s6349" name="公式" r:id="rId7" imgW="812447" imgH="418918" progId="Equation.3">
                  <p:embed/>
                </p:oleObj>
              </mc:Choice>
              <mc:Fallback>
                <p:oleObj name="公式" r:id="rId7" imgW="812447" imgH="418918" progId="Equation.3">
                  <p:embed/>
                  <p:pic>
                    <p:nvPicPr>
                      <p:cNvPr id="0" name="Object 1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1600" y="4365104"/>
                        <a:ext cx="2120085" cy="1080120"/>
                      </a:xfrm>
                      <a:prstGeom prst="rect">
                        <a:avLst/>
                      </a:prstGeom>
                      <a:noFill/>
                    </p:spPr>
                  </p:pic>
                </p:oleObj>
              </mc:Fallback>
            </mc:AlternateContent>
          </a:graphicData>
        </a:graphic>
      </p:graphicFrame>
      <p:graphicFrame>
        <p:nvGraphicFramePr>
          <p:cNvPr id="29" name="对象 28"/>
          <p:cNvGraphicFramePr>
            <a:graphicFrameLocks noChangeAspect="1"/>
          </p:cNvGraphicFramePr>
          <p:nvPr>
            <p:extLst>
              <p:ext uri="{D42A27DB-BD31-4B8C-83A1-F6EECF244321}">
                <p14:modId xmlns:p14="http://schemas.microsoft.com/office/powerpoint/2010/main" val="2679683184"/>
              </p:ext>
            </p:extLst>
          </p:nvPr>
        </p:nvGraphicFramePr>
        <p:xfrm>
          <a:off x="3779912" y="4581127"/>
          <a:ext cx="3312368" cy="649323"/>
        </p:xfrm>
        <a:graphic>
          <a:graphicData uri="http://schemas.openxmlformats.org/presentationml/2006/ole">
            <mc:AlternateContent xmlns:mc="http://schemas.openxmlformats.org/markup-compatibility/2006">
              <mc:Choice xmlns:v="urn:schemas-microsoft-com:vml" Requires="v">
                <p:oleObj spid="_x0000_s6350" name="公式" r:id="rId9" imgW="1269449" imgH="241195" progId="Equation.3">
                  <p:embed/>
                </p:oleObj>
              </mc:Choice>
              <mc:Fallback>
                <p:oleObj name="公式" r:id="rId9" imgW="1269449" imgH="241195" progId="Equation.3">
                  <p:embed/>
                  <p:pic>
                    <p:nvPicPr>
                      <p:cNvPr id="0" name="Object 2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79912" y="4581127"/>
                        <a:ext cx="3312368" cy="649323"/>
                      </a:xfrm>
                      <a:prstGeom prst="rect">
                        <a:avLst/>
                      </a:prstGeom>
                      <a:noFill/>
                    </p:spPr>
                  </p:pic>
                </p:oleObj>
              </mc:Fallback>
            </mc:AlternateContent>
          </a:graphicData>
        </a:graphic>
      </p:graphicFrame>
    </p:spTree>
    <p:extLst>
      <p:ext uri="{BB962C8B-B14F-4D97-AF65-F5344CB8AC3E}">
        <p14:creationId xmlns:p14="http://schemas.microsoft.com/office/powerpoint/2010/main" val="1218195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黑体" panose="02010609060101010101" pitchFamily="49" charset="-122"/>
                <a:ea typeface="黑体" panose="02010609060101010101" pitchFamily="49" charset="-122"/>
              </a:rPr>
              <a:t>方差的无偏估计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196752"/>
            <a:ext cx="8219256" cy="3744416"/>
          </a:xfrm>
        </p:spPr>
        <p:txBody>
          <a:bodyPr>
            <a:noAutofit/>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误差方差的无偏估计</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基因型方差（遗传方差）的无偏估计</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4166376223"/>
              </p:ext>
            </p:extLst>
          </p:nvPr>
        </p:nvGraphicFramePr>
        <p:xfrm>
          <a:off x="899592" y="1988840"/>
          <a:ext cx="1882236" cy="720080"/>
        </p:xfrm>
        <a:graphic>
          <a:graphicData uri="http://schemas.openxmlformats.org/presentationml/2006/ole">
            <mc:AlternateContent xmlns:mc="http://schemas.openxmlformats.org/markup-compatibility/2006">
              <mc:Choice xmlns:v="urn:schemas-microsoft-com:vml" Requires="v">
                <p:oleObj spid="_x0000_s7263" name="公式" r:id="rId3" imgW="647700" imgH="241300" progId="Equation.3">
                  <p:embed/>
                </p:oleObj>
              </mc:Choice>
              <mc:Fallback>
                <p:oleObj name="公式" r:id="rId3" imgW="6477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1988840"/>
                        <a:ext cx="1882236" cy="720080"/>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1038577651"/>
              </p:ext>
            </p:extLst>
          </p:nvPr>
        </p:nvGraphicFramePr>
        <p:xfrm>
          <a:off x="899592" y="3861048"/>
          <a:ext cx="3482307" cy="1080120"/>
        </p:xfrm>
        <a:graphic>
          <a:graphicData uri="http://schemas.openxmlformats.org/presentationml/2006/ole">
            <mc:AlternateContent xmlns:mc="http://schemas.openxmlformats.org/markup-compatibility/2006">
              <mc:Choice xmlns:v="urn:schemas-microsoft-com:vml" Requires="v">
                <p:oleObj spid="_x0000_s7264" name="公式" r:id="rId5" imgW="1295400" imgH="393700" progId="Equation.3">
                  <p:embed/>
                </p:oleObj>
              </mc:Choice>
              <mc:Fallback>
                <p:oleObj name="公式" r:id="rId5" imgW="12954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3861048"/>
                        <a:ext cx="3482307" cy="1080120"/>
                      </a:xfrm>
                      <a:prstGeom prst="rect">
                        <a:avLst/>
                      </a:prstGeom>
                      <a:noFill/>
                    </p:spPr>
                  </p:pic>
                </p:oleObj>
              </mc:Fallback>
            </mc:AlternateContent>
          </a:graphicData>
        </a:graphic>
      </p:graphicFrame>
    </p:spTree>
    <p:extLst>
      <p:ext uri="{BB962C8B-B14F-4D97-AF65-F5344CB8AC3E}">
        <p14:creationId xmlns:p14="http://schemas.microsoft.com/office/powerpoint/2010/main" val="1056251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en-US" sz="4000" b="1" dirty="0" smtClean="0">
                <a:latin typeface="黑体" panose="02010609060101010101" pitchFamily="49" charset="-122"/>
                <a:ea typeface="黑体" panose="02010609060101010101" pitchFamily="49" charset="-122"/>
              </a:rPr>
              <a:t>群体</a:t>
            </a:r>
            <a:r>
              <a:rPr lang="zh-CN" altLang="zh-CN" sz="4000" b="1" dirty="0" smtClean="0">
                <a:latin typeface="黑体" panose="02010609060101010101" pitchFamily="49" charset="-122"/>
                <a:ea typeface="黑体" panose="02010609060101010101" pitchFamily="49" charset="-122"/>
              </a:rPr>
              <a:t>遗传</a:t>
            </a:r>
            <a:r>
              <a:rPr lang="zh-CN" altLang="zh-CN" sz="4000" b="1" dirty="0">
                <a:latin typeface="黑体" panose="02010609060101010101" pitchFamily="49" charset="-122"/>
                <a:ea typeface="黑体" panose="02010609060101010101" pitchFamily="49" charset="-122"/>
              </a:rPr>
              <a:t>效应的差异显著性检验</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124744"/>
            <a:ext cx="7848872" cy="3096344"/>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很多时候，我们首先关心的是，群体的遗传方差是否显著，或者说</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g</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个基因型是否有显著不同的均值或平均表现。如果在平均表现上无显著差异，说明它们的遗传效应均与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无显著差异，也就是对下面的统计假设进行检验。</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5" name="对象 14"/>
          <p:cNvGraphicFramePr>
            <a:graphicFrameLocks noChangeAspect="1"/>
          </p:cNvGraphicFramePr>
          <p:nvPr>
            <p:extLst>
              <p:ext uri="{D42A27DB-BD31-4B8C-83A1-F6EECF244321}">
                <p14:modId xmlns:p14="http://schemas.microsoft.com/office/powerpoint/2010/main" val="637640428"/>
              </p:ext>
            </p:extLst>
          </p:nvPr>
        </p:nvGraphicFramePr>
        <p:xfrm>
          <a:off x="971600" y="4221088"/>
          <a:ext cx="3816423" cy="693895"/>
        </p:xfrm>
        <a:graphic>
          <a:graphicData uri="http://schemas.openxmlformats.org/presentationml/2006/ole">
            <mc:AlternateContent xmlns:mc="http://schemas.openxmlformats.org/markup-compatibility/2006">
              <mc:Choice xmlns:v="urn:schemas-microsoft-com:vml" Requires="v">
                <p:oleObj spid="_x0000_s9311" name="公式" r:id="rId3" imgW="1371600" imgH="241300" progId="Equation.3">
                  <p:embed/>
                </p:oleObj>
              </mc:Choice>
              <mc:Fallback>
                <p:oleObj name="公式" r:id="rId3" imgW="13716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4221088"/>
                        <a:ext cx="3816423" cy="693895"/>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957075303"/>
              </p:ext>
            </p:extLst>
          </p:nvPr>
        </p:nvGraphicFramePr>
        <p:xfrm>
          <a:off x="971600" y="5013176"/>
          <a:ext cx="4789901" cy="720080"/>
        </p:xfrm>
        <a:graphic>
          <a:graphicData uri="http://schemas.openxmlformats.org/presentationml/2006/ole">
            <mc:AlternateContent xmlns:mc="http://schemas.openxmlformats.org/markup-compatibility/2006">
              <mc:Choice xmlns:v="urn:schemas-microsoft-com:vml" Requires="v">
                <p:oleObj spid="_x0000_s9312" name="公式" r:id="rId5" imgW="1651000" imgH="241300" progId="Equation.3">
                  <p:embed/>
                </p:oleObj>
              </mc:Choice>
              <mc:Fallback>
                <p:oleObj name="公式" r:id="rId5" imgW="16510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600" y="5013176"/>
                        <a:ext cx="4789901" cy="720080"/>
                      </a:xfrm>
                      <a:prstGeom prst="rect">
                        <a:avLst/>
                      </a:prstGeom>
                      <a:noFill/>
                    </p:spPr>
                  </p:pic>
                </p:oleObj>
              </mc:Fallback>
            </mc:AlternateContent>
          </a:graphicData>
        </a:graphic>
      </p:graphicFrame>
      <p:sp>
        <p:nvSpPr>
          <p:cNvPr id="21" name="矩形 20"/>
          <p:cNvSpPr/>
          <p:nvPr/>
        </p:nvSpPr>
        <p:spPr>
          <a:xfrm>
            <a:off x="4788024" y="4221088"/>
            <a:ext cx="595035" cy="584775"/>
          </a:xfrm>
          <a:prstGeom prst="rect">
            <a:avLst/>
          </a:prstGeom>
        </p:spPr>
        <p:txBody>
          <a:bodyPr wrap="none">
            <a:spAutoFit/>
          </a:bodyPr>
          <a:lstStyle/>
          <a:p>
            <a:r>
              <a:rPr lang="zh-CN" altLang="zh-CN" sz="3200" dirty="0">
                <a:latin typeface="黑体" panose="02010609060101010101" pitchFamily="49" charset="-122"/>
                <a:ea typeface="黑体" panose="02010609060101010101" pitchFamily="49" charset="-122"/>
              </a:rPr>
              <a:t>或</a:t>
            </a:r>
            <a:endParaRPr lang="zh-CN" altLang="en-US" sz="32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87798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116632"/>
            <a:ext cx="7272808" cy="792088"/>
          </a:xfrm>
        </p:spPr>
        <p:txBody>
          <a:bodyPr>
            <a:normAutofit/>
          </a:bodyPr>
          <a:lstStyle/>
          <a:p>
            <a:r>
              <a:rPr lang="zh-CN" altLang="zh-CN" sz="4000" b="1" dirty="0" smtClean="0">
                <a:latin typeface="黑体" panose="02010609060101010101" pitchFamily="49" charset="-122"/>
                <a:ea typeface="黑体" panose="02010609060101010101" pitchFamily="49" charset="-122"/>
              </a:rPr>
              <a:t>差异显著性</a:t>
            </a:r>
            <a:r>
              <a:rPr lang="zh-CN" altLang="en-US" sz="4000" b="1" dirty="0" smtClean="0">
                <a:latin typeface="黑体" panose="02010609060101010101" pitchFamily="49" charset="-122"/>
                <a:ea typeface="黑体" panose="02010609060101010101" pitchFamily="49" charset="-122"/>
              </a:rPr>
              <a:t>的</a:t>
            </a:r>
            <a:r>
              <a:rPr lang="zh-CN" altLang="zh-CN" sz="4000" b="1" dirty="0" smtClean="0">
                <a:latin typeface="黑体" panose="02010609060101010101" pitchFamily="49" charset="-122"/>
                <a:ea typeface="黑体" panose="02010609060101010101" pitchFamily="49" charset="-122"/>
              </a:rPr>
              <a:t>检验</a:t>
            </a:r>
            <a:r>
              <a:rPr lang="zh-CN" altLang="en-US" sz="4000" b="1" dirty="0" smtClean="0">
                <a:latin typeface="黑体" panose="02010609060101010101" pitchFamily="49" charset="-122"/>
                <a:ea typeface="黑体" panose="02010609060101010101" pitchFamily="49" charset="-122"/>
              </a:rPr>
              <a:t>过程</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08720"/>
            <a:ext cx="8280920" cy="5832648"/>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当零假设成立时，效应</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σ</a:t>
            </a:r>
            <a:r>
              <a:rPr lang="en-US" altLang="zh-CN" sz="2600" baseline="-25000"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26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。这时</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从</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MS</a:t>
            </a:r>
            <a:r>
              <a:rPr lang="en-US" altLang="zh-CN" sz="2600" baseline="-25000" dirty="0" smtClean="0">
                <a:latin typeface="Times New Roman" panose="02020603050405020304" pitchFamily="18" charset="0"/>
                <a:ea typeface="黑体" panose="02010609060101010101" pitchFamily="49" charset="-122"/>
                <a:cs typeface="Times New Roman" panose="02020603050405020304" pitchFamily="18" charset="0"/>
              </a:rPr>
              <a:t>G</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的期望公式</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看出，</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遗传</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效应</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均方应该与误差均方相差不大</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零假设不成立时，效应</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σ</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G</a:t>
            </a:r>
            <a:r>
              <a:rPr lang="en-US" altLang="zh-CN" sz="26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&gt;0</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遗传</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效应</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均方</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应该</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明显</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大于</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误差均方</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统计</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上通常利用效应</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均方与误差均方的</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比值，来检验基因型间是否有显著性差异，这个比值服从自由度是</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g</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 </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g</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r</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分布，</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即</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值的显著性概率没有超过一定的显著性水平，一般取</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0.05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0.01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，说明基因型间无显著差异，该遗传群体可能不适合这一观测性状的遗传研究</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。但要注意的是，这并不是说该群体对其它性状也不适合。同时还要考虑表型测量误差是否太大，群体种植的环境是否有代表性等因素。</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1" name="对象 10"/>
          <p:cNvGraphicFramePr>
            <a:graphicFrameLocks noChangeAspect="1"/>
          </p:cNvGraphicFramePr>
          <p:nvPr>
            <p:extLst>
              <p:ext uri="{D42A27DB-BD31-4B8C-83A1-F6EECF244321}">
                <p14:modId xmlns:p14="http://schemas.microsoft.com/office/powerpoint/2010/main" val="1382035929"/>
              </p:ext>
            </p:extLst>
          </p:nvPr>
        </p:nvGraphicFramePr>
        <p:xfrm>
          <a:off x="971600" y="3843482"/>
          <a:ext cx="4392488" cy="1025678"/>
        </p:xfrm>
        <a:graphic>
          <a:graphicData uri="http://schemas.openxmlformats.org/presentationml/2006/ole">
            <mc:AlternateContent xmlns:mc="http://schemas.openxmlformats.org/markup-compatibility/2006">
              <mc:Choice xmlns:v="urn:schemas-microsoft-com:vml" Requires="v">
                <p:oleObj spid="_x0000_s10287" name="公式" r:id="rId3" imgW="1803400" imgH="431800" progId="Equation.3">
                  <p:embed/>
                </p:oleObj>
              </mc:Choice>
              <mc:Fallback>
                <p:oleObj name="公式" r:id="rId3" imgW="18034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3843482"/>
                        <a:ext cx="4392488" cy="1025678"/>
                      </a:xfrm>
                      <a:prstGeom prst="rect">
                        <a:avLst/>
                      </a:prstGeom>
                      <a:noFill/>
                    </p:spPr>
                  </p:pic>
                </p:oleObj>
              </mc:Fallback>
            </mc:AlternateContent>
          </a:graphicData>
        </a:graphic>
      </p:graphicFrame>
    </p:spTree>
    <p:extLst>
      <p:ext uri="{BB962C8B-B14F-4D97-AF65-F5344CB8AC3E}">
        <p14:creationId xmlns:p14="http://schemas.microsoft.com/office/powerpoint/2010/main" val="3573756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75656" y="260648"/>
            <a:ext cx="6192688" cy="792088"/>
          </a:xfrm>
        </p:spPr>
        <p:txBody>
          <a:bodyPr>
            <a:norm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方差分析表</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19" name="表格 18"/>
          <p:cNvGraphicFramePr>
            <a:graphicFrameLocks noGrp="1"/>
          </p:cNvGraphicFramePr>
          <p:nvPr>
            <p:extLst>
              <p:ext uri="{D42A27DB-BD31-4B8C-83A1-F6EECF244321}">
                <p14:modId xmlns:p14="http://schemas.microsoft.com/office/powerpoint/2010/main" val="1430160379"/>
              </p:ext>
            </p:extLst>
          </p:nvPr>
        </p:nvGraphicFramePr>
        <p:xfrm>
          <a:off x="250536" y="1124744"/>
          <a:ext cx="8641944" cy="4246375"/>
        </p:xfrm>
        <a:graphic>
          <a:graphicData uri="http://schemas.openxmlformats.org/drawingml/2006/table">
            <a:tbl>
              <a:tblPr firstRow="1" firstCol="1" bandRow="1">
                <a:tableStyleId>{5C22544A-7EE6-4342-B048-85BDC9FD1C3A}</a:tableStyleId>
              </a:tblPr>
              <a:tblGrid>
                <a:gridCol w="1430973"/>
                <a:gridCol w="1124585"/>
                <a:gridCol w="1124585"/>
                <a:gridCol w="818198"/>
                <a:gridCol w="1479307"/>
                <a:gridCol w="1515989"/>
                <a:gridCol w="1148307"/>
              </a:tblGrid>
              <a:tr h="893617">
                <a:tc>
                  <a:txBody>
                    <a:bodyPr/>
                    <a:lstStyle/>
                    <a:p>
                      <a:pPr algn="l">
                        <a:spcAft>
                          <a:spcPts val="0"/>
                        </a:spcAft>
                      </a:pPr>
                      <a:r>
                        <a:rPr lang="zh-CN" sz="2400" kern="0" dirty="0">
                          <a:effectLst/>
                          <a:latin typeface="Times New Roman" panose="02020603050405020304" pitchFamily="18" charset="0"/>
                          <a:ea typeface="黑体" panose="02010609060101010101" pitchFamily="49" charset="-122"/>
                          <a:cs typeface="Times New Roman" panose="02020603050405020304" pitchFamily="18" charset="0"/>
                        </a:rPr>
                        <a:t>变异来源</a:t>
                      </a:r>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自由度</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平方和</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均方</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kern="0">
                          <a:effectLst/>
                          <a:latin typeface="Times New Roman" panose="02020603050405020304" pitchFamily="18" charset="0"/>
                          <a:ea typeface="黑体" panose="02010609060101010101" pitchFamily="49" charset="-122"/>
                          <a:cs typeface="Times New Roman" panose="02020603050405020304" pitchFamily="18" charset="0"/>
                        </a:rPr>
                        <a:t>F</a:t>
                      </a: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统计量</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期望均方</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zh-CN" sz="2400" kern="0" dirty="0">
                          <a:effectLst/>
                          <a:latin typeface="Times New Roman" panose="02020603050405020304" pitchFamily="18" charset="0"/>
                          <a:ea typeface="黑体" panose="02010609060101010101" pitchFamily="49" charset="-122"/>
                          <a:cs typeface="Times New Roman" panose="02020603050405020304" pitchFamily="18" charset="0"/>
                        </a:rPr>
                        <a:t>方差估计值</a:t>
                      </a:r>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r>
              <a:tr h="893617">
                <a:tc>
                  <a:txBody>
                    <a:bodyPr/>
                    <a:lstStyle/>
                    <a:p>
                      <a:pPr algn="l">
                        <a:spcAft>
                          <a:spcPts val="0"/>
                        </a:spcAft>
                      </a:pPr>
                      <a:r>
                        <a:rPr lang="en-US" altLang="zh-CN" sz="2000" kern="100" dirty="0" smtClean="0">
                          <a:effectLst/>
                          <a:latin typeface="Times New Roman" panose="02020603050405020304" pitchFamily="18" charset="0"/>
                          <a:ea typeface="黑体" panose="02010609060101010101" pitchFamily="49" charset="-122"/>
                          <a:cs typeface="Times New Roman" panose="02020603050405020304" pitchFamily="18" charset="0"/>
                        </a:rPr>
                        <a:t>Source</a:t>
                      </a:r>
                      <a:endParaRPr lang="zh-CN" sz="20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altLang="zh-CN" sz="2000" kern="100" dirty="0" smtClean="0">
                          <a:effectLst/>
                          <a:latin typeface="Times New Roman" panose="02020603050405020304" pitchFamily="18" charset="0"/>
                          <a:ea typeface="黑体" panose="02010609060101010101" pitchFamily="49" charset="-122"/>
                          <a:cs typeface="Times New Roman" panose="02020603050405020304" pitchFamily="18" charset="0"/>
                        </a:rPr>
                        <a:t>Degree of freedom</a:t>
                      </a:r>
                      <a:endParaRPr lang="zh-CN" sz="20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altLang="zh-CN" sz="2000" kern="100" dirty="0" smtClean="0">
                          <a:effectLst/>
                          <a:latin typeface="Times New Roman" panose="02020603050405020304" pitchFamily="18" charset="0"/>
                          <a:ea typeface="黑体" panose="02010609060101010101" pitchFamily="49" charset="-122"/>
                          <a:cs typeface="Times New Roman" panose="02020603050405020304" pitchFamily="18" charset="0"/>
                        </a:rPr>
                        <a:t>Sum of squares </a:t>
                      </a:r>
                      <a:endParaRPr lang="zh-CN" sz="20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altLang="zh-CN" sz="2000" kern="100" dirty="0" smtClean="0">
                          <a:effectLst/>
                          <a:latin typeface="Times New Roman" panose="02020603050405020304" pitchFamily="18" charset="0"/>
                          <a:ea typeface="黑体" panose="02010609060101010101" pitchFamily="49" charset="-122"/>
                          <a:cs typeface="Times New Roman" panose="02020603050405020304" pitchFamily="18" charset="0"/>
                        </a:rPr>
                        <a:t>Mean</a:t>
                      </a:r>
                      <a:r>
                        <a:rPr lang="en-US" altLang="zh-CN" sz="2000" kern="100" baseline="0" dirty="0" smtClean="0">
                          <a:effectLst/>
                          <a:latin typeface="Times New Roman" panose="02020603050405020304" pitchFamily="18" charset="0"/>
                          <a:ea typeface="黑体" panose="02010609060101010101" pitchFamily="49" charset="-122"/>
                          <a:cs typeface="Times New Roman" panose="02020603050405020304" pitchFamily="18" charset="0"/>
                        </a:rPr>
                        <a:t> square</a:t>
                      </a:r>
                      <a:endParaRPr lang="zh-CN" sz="20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altLang="zh-CN" sz="2000" kern="100" dirty="0" smtClean="0">
                          <a:effectLst/>
                          <a:latin typeface="Times New Roman" panose="02020603050405020304" pitchFamily="18" charset="0"/>
                          <a:ea typeface="黑体" panose="02010609060101010101" pitchFamily="49" charset="-122"/>
                          <a:cs typeface="Times New Roman" panose="02020603050405020304" pitchFamily="18" charset="0"/>
                        </a:rPr>
                        <a:t>F-value</a:t>
                      </a:r>
                      <a:endParaRPr lang="zh-CN" sz="20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altLang="zh-CN" sz="2000" kern="100" dirty="0" smtClean="0">
                          <a:effectLst/>
                          <a:latin typeface="Times New Roman" panose="02020603050405020304" pitchFamily="18" charset="0"/>
                          <a:ea typeface="黑体" panose="02010609060101010101" pitchFamily="49" charset="-122"/>
                          <a:cs typeface="Times New Roman" panose="02020603050405020304" pitchFamily="18" charset="0"/>
                        </a:rPr>
                        <a:t>Expected MS</a:t>
                      </a:r>
                      <a:endParaRPr lang="zh-CN" sz="20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altLang="zh-CN" sz="2000" kern="100" dirty="0" smtClean="0">
                          <a:effectLst/>
                          <a:latin typeface="Times New Roman" panose="02020603050405020304" pitchFamily="18" charset="0"/>
                          <a:ea typeface="黑体" panose="02010609060101010101" pitchFamily="49" charset="-122"/>
                          <a:cs typeface="Times New Roman" panose="02020603050405020304" pitchFamily="18" charset="0"/>
                        </a:rPr>
                        <a:t>Estimate of variance </a:t>
                      </a:r>
                      <a:endParaRPr lang="zh-CN" sz="20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r>
              <a:tr h="861999">
                <a:tc>
                  <a:txBody>
                    <a:bodyPr/>
                    <a:lstStyle/>
                    <a:p>
                      <a:pPr algn="l">
                        <a:spcAft>
                          <a:spcPts val="0"/>
                        </a:spcAft>
                      </a:pP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基因型</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i="1"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g</a:t>
                      </a:r>
                      <a:r>
                        <a:rPr lang="en-US"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-1 </a:t>
                      </a:r>
                      <a:endParaRPr lang="en-US" sz="2400" kern="0"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kern="100" dirty="0">
                          <a:effectLst/>
                          <a:latin typeface="Times New Roman" panose="02020603050405020304" pitchFamily="18" charset="0"/>
                          <a:ea typeface="黑体" panose="02010609060101010101" pitchFamily="49" charset="-122"/>
                          <a:cs typeface="Times New Roman" panose="02020603050405020304" pitchFamily="18" charset="0"/>
                        </a:rPr>
                        <a:t> </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SS</a:t>
                      </a:r>
                      <a:r>
                        <a:rPr lang="en-US"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G</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kern="100" dirty="0">
                          <a:effectLst/>
                          <a:latin typeface="Times New Roman" panose="02020603050405020304" pitchFamily="18" charset="0"/>
                          <a:ea typeface="黑体" panose="02010609060101010101" pitchFamily="49" charset="-122"/>
                          <a:cs typeface="Times New Roman" panose="02020603050405020304" pitchFamily="18" charset="0"/>
                        </a:rPr>
                        <a:t> </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MS</a:t>
                      </a:r>
                      <a:r>
                        <a:rPr lang="en-US"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G</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00" dirty="0">
                          <a:effectLst/>
                          <a:latin typeface="Times New Roman" panose="02020603050405020304" pitchFamily="18" charset="0"/>
                          <a:ea typeface="黑体" panose="02010609060101010101" pitchFamily="49" charset="-122"/>
                          <a:cs typeface="Times New Roman" panose="02020603050405020304" pitchFamily="18" charset="0"/>
                        </a:rPr>
                        <a:t> </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MS</a:t>
                      </a:r>
                      <a:r>
                        <a:rPr lang="en-US"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G</a:t>
                      </a:r>
                      <a:r>
                        <a:rPr lang="en-US" sz="2400" kern="100" baseline="0" dirty="0" smtClean="0">
                          <a:effectLst/>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MS</a:t>
                      </a:r>
                      <a:r>
                        <a:rPr lang="el-GR"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ε</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0" dirty="0">
                          <a:effectLst/>
                          <a:latin typeface="Times New Roman" panose="02020603050405020304" pitchFamily="18" charset="0"/>
                          <a:ea typeface="黑体" panose="02010609060101010101" pitchFamily="49" charset="-122"/>
                          <a:cs typeface="Times New Roman" panose="02020603050405020304" pitchFamily="18" charset="0"/>
                        </a:rPr>
                        <a:t> </a:t>
                      </a:r>
                      <a:r>
                        <a:rPr lang="el-GR" altLang="zh-CN"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σ</a:t>
                      </a:r>
                      <a:r>
                        <a:rPr lang="el-GR" altLang="zh-CN" sz="2400" kern="0" baseline="-2500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ε</a:t>
                      </a:r>
                      <a:r>
                        <a:rPr lang="en-US" altLang="zh-CN" sz="2400" kern="0" baseline="3000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2</a:t>
                      </a:r>
                      <a:r>
                        <a:rPr lang="en-US" altLang="zh-CN"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r</a:t>
                      </a:r>
                      <a:r>
                        <a:rPr lang="el-GR" altLang="zh-CN"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σ</a:t>
                      </a:r>
                      <a:r>
                        <a:rPr lang="en-US" altLang="zh-CN" sz="2400" kern="0" baseline="-2500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G</a:t>
                      </a:r>
                      <a:r>
                        <a:rPr lang="en-US" altLang="zh-CN" sz="2400" kern="0" baseline="3000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2</a:t>
                      </a: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0" dirty="0">
                          <a:effectLst/>
                          <a:latin typeface="Times New Roman" panose="02020603050405020304" pitchFamily="18" charset="0"/>
                          <a:ea typeface="黑体" panose="02010609060101010101" pitchFamily="49" charset="-122"/>
                          <a:cs typeface="Times New Roman" panose="02020603050405020304" pitchFamily="18" charset="0"/>
                        </a:rPr>
                        <a:t> </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MS</a:t>
                      </a:r>
                      <a:r>
                        <a:rPr lang="en-US"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G</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-MS</a:t>
                      </a:r>
                      <a:r>
                        <a:rPr lang="el-GR"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ε</a:t>
                      </a:r>
                      <a:r>
                        <a:rPr lang="en-US" altLang="zh-CN" sz="2400" kern="100" baseline="0" dirty="0" smtClean="0">
                          <a:effectLst/>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kern="100" baseline="0" dirty="0" smtClean="0">
                          <a:effectLst/>
                          <a:latin typeface="Times New Roman" panose="02020603050405020304" pitchFamily="18" charset="0"/>
                          <a:ea typeface="黑体" panose="02010609060101010101" pitchFamily="49" charset="-122"/>
                          <a:cs typeface="Times New Roman" panose="02020603050405020304" pitchFamily="18" charset="0"/>
                        </a:rPr>
                        <a:t>r</a:t>
                      </a:r>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r>
              <a:tr h="778551">
                <a:tc>
                  <a:txBody>
                    <a:bodyPr/>
                    <a:lstStyle/>
                    <a:p>
                      <a:pPr algn="l">
                        <a:spcAft>
                          <a:spcPts val="0"/>
                        </a:spcAft>
                      </a:pP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随机误差</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i="1"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g</a:t>
                      </a:r>
                      <a:r>
                        <a:rPr lang="en-US"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a:t>
                      </a:r>
                      <a:r>
                        <a:rPr lang="en-US" sz="2400" i="1"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r</a:t>
                      </a:r>
                      <a:r>
                        <a:rPr lang="en-US"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-1)</a:t>
                      </a:r>
                      <a:endParaRPr lang="en-US" sz="2400" kern="0"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SS</a:t>
                      </a:r>
                      <a:r>
                        <a:rPr lang="el-GR"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ε</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MS</a:t>
                      </a:r>
                      <a:r>
                        <a:rPr lang="el-GR"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ε</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l-GR"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σ</a:t>
                      </a:r>
                      <a:r>
                        <a:rPr lang="el-GR" sz="2400" kern="0" baseline="-2500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ε</a:t>
                      </a:r>
                      <a:r>
                        <a:rPr lang="en-US" sz="2400" kern="0" baseline="3000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2 </a:t>
                      </a:r>
                      <a:endParaRPr lang="en-US" sz="2400" kern="0" baseline="30000"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MS</a:t>
                      </a:r>
                      <a:r>
                        <a:rPr lang="el-GR"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ε</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r>
              <a:tr h="797808">
                <a:tc>
                  <a:txBody>
                    <a:bodyPr/>
                    <a:lstStyle/>
                    <a:p>
                      <a:pPr algn="l">
                        <a:spcAft>
                          <a:spcPts val="0"/>
                        </a:spcAft>
                      </a:pP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总离差</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i="1"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gr</a:t>
                      </a:r>
                      <a:r>
                        <a:rPr lang="en-US"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-1</a:t>
                      </a:r>
                      <a:endParaRPr lang="en-US" sz="2400" kern="0"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SS</a:t>
                      </a:r>
                      <a:r>
                        <a:rPr lang="en-US"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T</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kern="0" dirty="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kern="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067071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20080"/>
          </a:xfrm>
        </p:spPr>
        <p:txBody>
          <a:bodyPr>
            <a:normAutofit/>
          </a:bodyPr>
          <a:lstStyle/>
          <a:p>
            <a:r>
              <a:rPr lang="zh-CN" altLang="zh-CN" sz="4000" b="1" dirty="0">
                <a:latin typeface="黑体" panose="02010609060101010101" pitchFamily="49" charset="-122"/>
                <a:ea typeface="黑体" panose="02010609060101010101" pitchFamily="49" charset="-122"/>
              </a:rPr>
              <a:t>完全</a:t>
            </a:r>
            <a:r>
              <a:rPr lang="zh-CN" altLang="zh-CN" sz="4000" b="1" dirty="0" smtClean="0">
                <a:latin typeface="黑体" panose="02010609060101010101" pitchFamily="49" charset="-122"/>
                <a:ea typeface="黑体" panose="02010609060101010101" pitchFamily="49" charset="-122"/>
              </a:rPr>
              <a:t>随机区组设计</a:t>
            </a:r>
            <a:r>
              <a:rPr lang="zh-CN" altLang="en-US" sz="4000" b="1" dirty="0" smtClean="0">
                <a:latin typeface="黑体" panose="02010609060101010101" pitchFamily="49" charset="-122"/>
                <a:ea typeface="黑体" panose="02010609060101010101" pitchFamily="49" charset="-122"/>
              </a:rPr>
              <a:t>的观测数据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280920" cy="2232248"/>
          </a:xfrm>
        </p:spPr>
        <p:txBody>
          <a:bodyPr>
            <a:noAutofit/>
          </a:bodyPr>
          <a:lstStyle/>
          <a:p>
            <a:r>
              <a:rPr lang="zh-CN" altLang="zh-CN" sz="2800" dirty="0">
                <a:latin typeface="黑体" panose="02010609060101010101" pitchFamily="49" charset="-122"/>
                <a:ea typeface="黑体" panose="02010609060101010101" pitchFamily="49" charset="-122"/>
              </a:rPr>
              <a:t>如田间试验采用的是完全随机区组设计，将每个重复安排在差异相对较小的一个区组内，重复的个数就等于区组的个数，区组间的差异有时也有可能是显著的。这时的方差分析模型中，还应包含区组的效应。</a:t>
            </a:r>
            <a:endParaRPr lang="en-US" altLang="zh-CN" sz="2600" dirty="0" smtClean="0">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2070534906"/>
              </p:ext>
            </p:extLst>
          </p:nvPr>
        </p:nvGraphicFramePr>
        <p:xfrm>
          <a:off x="971600" y="3356992"/>
          <a:ext cx="7291640" cy="576064"/>
        </p:xfrm>
        <a:graphic>
          <a:graphicData uri="http://schemas.openxmlformats.org/presentationml/2006/ole">
            <mc:AlternateContent xmlns:mc="http://schemas.openxmlformats.org/markup-compatibility/2006">
              <mc:Choice xmlns:v="urn:schemas-microsoft-com:vml" Requires="v">
                <p:oleObj spid="_x0000_s12383" name="公式" r:id="rId3" imgW="2997200" imgH="228600" progId="Equation.3">
                  <p:embed/>
                </p:oleObj>
              </mc:Choice>
              <mc:Fallback>
                <p:oleObj name="公式" r:id="rId3" imgW="29972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3356992"/>
                        <a:ext cx="7291640" cy="576064"/>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128158199"/>
              </p:ext>
            </p:extLst>
          </p:nvPr>
        </p:nvGraphicFramePr>
        <p:xfrm>
          <a:off x="971600" y="4077072"/>
          <a:ext cx="3056399" cy="548680"/>
        </p:xfrm>
        <a:graphic>
          <a:graphicData uri="http://schemas.openxmlformats.org/presentationml/2006/ole">
            <mc:AlternateContent xmlns:mc="http://schemas.openxmlformats.org/markup-compatibility/2006">
              <mc:Choice xmlns:v="urn:schemas-microsoft-com:vml" Requires="v">
                <p:oleObj spid="_x0000_s12384" name="公式" r:id="rId5" imgW="1320800" imgH="228600" progId="Equation.3">
                  <p:embed/>
                </p:oleObj>
              </mc:Choice>
              <mc:Fallback>
                <p:oleObj name="公式" r:id="rId5" imgW="13208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600" y="4077072"/>
                        <a:ext cx="3056399" cy="548680"/>
                      </a:xfrm>
                      <a:prstGeom prst="rect">
                        <a:avLst/>
                      </a:prstGeom>
                      <a:noFill/>
                    </p:spPr>
                  </p:pic>
                </p:oleObj>
              </mc:Fallback>
            </mc:AlternateContent>
          </a:graphicData>
        </a:graphic>
      </p:graphicFrame>
    </p:spTree>
    <p:extLst>
      <p:ext uri="{BB962C8B-B14F-4D97-AF65-F5344CB8AC3E}">
        <p14:creationId xmlns:p14="http://schemas.microsoft.com/office/powerpoint/2010/main" val="513273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418654"/>
            <a:ext cx="7848872" cy="706090"/>
          </a:xfrm>
        </p:spPr>
        <p:txBody>
          <a:bodyPr>
            <a:normAutofit/>
          </a:bodyPr>
          <a:lstStyle/>
          <a:p>
            <a:r>
              <a:rPr lang="zh-CN" altLang="zh-CN" sz="4000" b="1" dirty="0">
                <a:latin typeface="黑体" panose="02010609060101010101" pitchFamily="49" charset="-122"/>
                <a:ea typeface="黑体" panose="02010609060101010101" pitchFamily="49" charset="-122"/>
              </a:rPr>
              <a:t>完全</a:t>
            </a:r>
            <a:r>
              <a:rPr lang="zh-CN" altLang="zh-CN" sz="4000" b="1" dirty="0" smtClean="0">
                <a:latin typeface="黑体" panose="02010609060101010101" pitchFamily="49" charset="-122"/>
                <a:ea typeface="黑体" panose="02010609060101010101" pitchFamily="49" charset="-122"/>
              </a:rPr>
              <a:t>随机区组设计</a:t>
            </a:r>
            <a:r>
              <a:rPr lang="zh-CN" altLang="en-US" sz="4000" b="1" dirty="0" smtClean="0">
                <a:latin typeface="黑体" panose="02010609060101010101" pitchFamily="49" charset="-122"/>
                <a:ea typeface="黑体" panose="02010609060101010101" pitchFamily="49" charset="-122"/>
              </a:rPr>
              <a:t>的</a:t>
            </a:r>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方差分析表</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19" name="表格 18"/>
          <p:cNvGraphicFramePr>
            <a:graphicFrameLocks noGrp="1"/>
          </p:cNvGraphicFramePr>
          <p:nvPr>
            <p:extLst>
              <p:ext uri="{D42A27DB-BD31-4B8C-83A1-F6EECF244321}">
                <p14:modId xmlns:p14="http://schemas.microsoft.com/office/powerpoint/2010/main" val="3721624348"/>
              </p:ext>
            </p:extLst>
          </p:nvPr>
        </p:nvGraphicFramePr>
        <p:xfrm>
          <a:off x="251028" y="1268760"/>
          <a:ext cx="8641944" cy="4638034"/>
        </p:xfrm>
        <a:graphic>
          <a:graphicData uri="http://schemas.openxmlformats.org/drawingml/2006/table">
            <a:tbl>
              <a:tblPr firstRow="1" firstCol="1" bandRow="1">
                <a:tableStyleId>{5C22544A-7EE6-4342-B048-85BDC9FD1C3A}</a:tableStyleId>
              </a:tblPr>
              <a:tblGrid>
                <a:gridCol w="1430973"/>
                <a:gridCol w="1124585"/>
                <a:gridCol w="1124585"/>
                <a:gridCol w="818198"/>
                <a:gridCol w="1479307"/>
                <a:gridCol w="1515989"/>
                <a:gridCol w="1148307"/>
              </a:tblGrid>
              <a:tr h="893617">
                <a:tc>
                  <a:txBody>
                    <a:bodyPr/>
                    <a:lstStyle/>
                    <a:p>
                      <a:pPr algn="l">
                        <a:spcAft>
                          <a:spcPts val="0"/>
                        </a:spcAft>
                      </a:pPr>
                      <a:r>
                        <a:rPr lang="zh-CN" sz="2400" kern="0" dirty="0">
                          <a:effectLst/>
                          <a:latin typeface="Times New Roman" panose="02020603050405020304" pitchFamily="18" charset="0"/>
                          <a:ea typeface="黑体" panose="02010609060101010101" pitchFamily="49" charset="-122"/>
                          <a:cs typeface="Times New Roman" panose="02020603050405020304" pitchFamily="18" charset="0"/>
                        </a:rPr>
                        <a:t>变异来源</a:t>
                      </a:r>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自由度</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平方和</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均方</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kern="0">
                          <a:effectLst/>
                          <a:latin typeface="Times New Roman" panose="02020603050405020304" pitchFamily="18" charset="0"/>
                          <a:ea typeface="黑体" panose="02010609060101010101" pitchFamily="49" charset="-122"/>
                          <a:cs typeface="Times New Roman" panose="02020603050405020304" pitchFamily="18" charset="0"/>
                        </a:rPr>
                        <a:t>F</a:t>
                      </a: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统计量</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期望均方</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方差估计值</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r>
              <a:tr h="893617">
                <a:tc>
                  <a:txBody>
                    <a:bodyPr/>
                    <a:lstStyle/>
                    <a:p>
                      <a:pPr algn="l">
                        <a:spcAft>
                          <a:spcPts val="0"/>
                        </a:spcAft>
                      </a:pPr>
                      <a:r>
                        <a:rPr lang="zh-CN" alt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区组或重复</a:t>
                      </a:r>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altLang="zh-CN" sz="2400" i="1"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r</a:t>
                      </a:r>
                      <a:r>
                        <a:rPr lang="en-US"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-1 </a:t>
                      </a:r>
                      <a:endParaRPr lang="en-US" sz="2400" kern="0"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kern="100" dirty="0">
                          <a:effectLst/>
                          <a:latin typeface="Times New Roman" panose="02020603050405020304" pitchFamily="18" charset="0"/>
                          <a:ea typeface="黑体" panose="02010609060101010101" pitchFamily="49" charset="-122"/>
                          <a:cs typeface="Times New Roman" panose="02020603050405020304" pitchFamily="18" charset="0"/>
                        </a:rPr>
                        <a:t> </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SS</a:t>
                      </a:r>
                      <a:r>
                        <a:rPr lang="en-US"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B</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kern="100" dirty="0">
                          <a:effectLst/>
                          <a:latin typeface="Times New Roman" panose="02020603050405020304" pitchFamily="18" charset="0"/>
                          <a:ea typeface="黑体" panose="02010609060101010101" pitchFamily="49" charset="-122"/>
                          <a:cs typeface="Times New Roman" panose="02020603050405020304" pitchFamily="18" charset="0"/>
                        </a:rPr>
                        <a:t> </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MS</a:t>
                      </a:r>
                      <a:r>
                        <a:rPr lang="en-US"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B</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00" dirty="0">
                          <a:effectLst/>
                          <a:latin typeface="Times New Roman" panose="02020603050405020304" pitchFamily="18" charset="0"/>
                          <a:ea typeface="黑体" panose="02010609060101010101" pitchFamily="49" charset="-122"/>
                          <a:cs typeface="Times New Roman" panose="02020603050405020304" pitchFamily="18" charset="0"/>
                        </a:rPr>
                        <a:t> </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MS</a:t>
                      </a:r>
                      <a:r>
                        <a:rPr lang="en-US"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B</a:t>
                      </a:r>
                      <a:r>
                        <a:rPr lang="en-US" sz="2400" kern="100" baseline="0" dirty="0" smtClean="0">
                          <a:effectLst/>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MS</a:t>
                      </a:r>
                      <a:r>
                        <a:rPr lang="el-GR"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ε</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0" dirty="0">
                          <a:effectLst/>
                          <a:latin typeface="Times New Roman" panose="02020603050405020304" pitchFamily="18" charset="0"/>
                          <a:ea typeface="黑体" panose="02010609060101010101" pitchFamily="49" charset="-122"/>
                          <a:cs typeface="Times New Roman" panose="02020603050405020304" pitchFamily="18" charset="0"/>
                        </a:rPr>
                        <a:t> </a:t>
                      </a:r>
                      <a:r>
                        <a:rPr lang="el-GR" altLang="zh-CN"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σ</a:t>
                      </a:r>
                      <a:r>
                        <a:rPr lang="el-GR" altLang="zh-CN" sz="2400" kern="0" baseline="-2500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ε</a:t>
                      </a:r>
                      <a:r>
                        <a:rPr lang="en-US" altLang="zh-CN" sz="2400" kern="0" baseline="3000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2</a:t>
                      </a:r>
                      <a:r>
                        <a:rPr lang="en-US" altLang="zh-CN"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g</a:t>
                      </a:r>
                      <a:r>
                        <a:rPr lang="el-GR" altLang="zh-CN"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σ</a:t>
                      </a:r>
                      <a:r>
                        <a:rPr lang="en-US" altLang="zh-CN" sz="2400" kern="0" baseline="-2500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R</a:t>
                      </a:r>
                      <a:r>
                        <a:rPr lang="en-US" altLang="zh-CN" sz="2400" kern="0" baseline="3000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2</a:t>
                      </a: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0" dirty="0">
                          <a:effectLst/>
                          <a:latin typeface="Times New Roman" panose="02020603050405020304" pitchFamily="18" charset="0"/>
                          <a:ea typeface="黑体" panose="02010609060101010101" pitchFamily="49" charset="-122"/>
                          <a:cs typeface="Times New Roman" panose="02020603050405020304" pitchFamily="18" charset="0"/>
                        </a:rPr>
                        <a:t> </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MS</a:t>
                      </a:r>
                      <a:r>
                        <a:rPr lang="en-US"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G</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-MS</a:t>
                      </a:r>
                      <a:r>
                        <a:rPr lang="el-GR"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ε</a:t>
                      </a:r>
                      <a:r>
                        <a:rPr lang="en-US" altLang="zh-CN" sz="2400" kern="100" baseline="0" dirty="0" smtClean="0">
                          <a:effectLst/>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kern="100" baseline="0" dirty="0" smtClean="0">
                          <a:effectLst/>
                          <a:latin typeface="Times New Roman" panose="02020603050405020304" pitchFamily="18" charset="0"/>
                          <a:ea typeface="黑体" panose="02010609060101010101" pitchFamily="49" charset="-122"/>
                          <a:cs typeface="Times New Roman" panose="02020603050405020304" pitchFamily="18" charset="0"/>
                        </a:rPr>
                        <a:t>g</a:t>
                      </a:r>
                      <a:r>
                        <a:rPr lang="en-US" altLang="zh-CN" sz="2400" kern="100" baseline="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r>
              <a:tr h="893617">
                <a:tc>
                  <a:txBody>
                    <a:bodyPr/>
                    <a:lstStyle/>
                    <a:p>
                      <a:pPr algn="l">
                        <a:spcAft>
                          <a:spcPts val="0"/>
                        </a:spcAft>
                      </a:pP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基因型</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i="1"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g</a:t>
                      </a:r>
                      <a:r>
                        <a:rPr lang="en-US"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-1 </a:t>
                      </a:r>
                      <a:endParaRPr lang="en-US" sz="2400" kern="0"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kern="100" dirty="0">
                          <a:effectLst/>
                          <a:latin typeface="Times New Roman" panose="02020603050405020304" pitchFamily="18" charset="0"/>
                          <a:ea typeface="黑体" panose="02010609060101010101" pitchFamily="49" charset="-122"/>
                          <a:cs typeface="Times New Roman" panose="02020603050405020304" pitchFamily="18" charset="0"/>
                        </a:rPr>
                        <a:t> </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SS</a:t>
                      </a:r>
                      <a:r>
                        <a:rPr lang="en-US"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G</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kern="100" dirty="0">
                          <a:effectLst/>
                          <a:latin typeface="Times New Roman" panose="02020603050405020304" pitchFamily="18" charset="0"/>
                          <a:ea typeface="黑体" panose="02010609060101010101" pitchFamily="49" charset="-122"/>
                          <a:cs typeface="Times New Roman" panose="02020603050405020304" pitchFamily="18" charset="0"/>
                        </a:rPr>
                        <a:t> </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MS</a:t>
                      </a:r>
                      <a:r>
                        <a:rPr lang="en-US"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G</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00" dirty="0">
                          <a:effectLst/>
                          <a:latin typeface="Times New Roman" panose="02020603050405020304" pitchFamily="18" charset="0"/>
                          <a:ea typeface="黑体" panose="02010609060101010101" pitchFamily="49" charset="-122"/>
                          <a:cs typeface="Times New Roman" panose="02020603050405020304" pitchFamily="18" charset="0"/>
                        </a:rPr>
                        <a:t> </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MS</a:t>
                      </a:r>
                      <a:r>
                        <a:rPr lang="en-US"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G</a:t>
                      </a:r>
                      <a:r>
                        <a:rPr lang="en-US" sz="2400" kern="100" baseline="0" dirty="0" smtClean="0">
                          <a:effectLst/>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MS</a:t>
                      </a:r>
                      <a:r>
                        <a:rPr lang="el-GR"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ε</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0" dirty="0">
                          <a:effectLst/>
                          <a:latin typeface="Times New Roman" panose="02020603050405020304" pitchFamily="18" charset="0"/>
                          <a:ea typeface="黑体" panose="02010609060101010101" pitchFamily="49" charset="-122"/>
                          <a:cs typeface="Times New Roman" panose="02020603050405020304" pitchFamily="18" charset="0"/>
                        </a:rPr>
                        <a:t> </a:t>
                      </a:r>
                      <a:r>
                        <a:rPr lang="el-GR" altLang="zh-CN"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σ</a:t>
                      </a:r>
                      <a:r>
                        <a:rPr lang="el-GR" altLang="zh-CN" sz="2400" kern="0" baseline="-2500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ε</a:t>
                      </a:r>
                      <a:r>
                        <a:rPr lang="en-US" altLang="zh-CN" sz="2400" kern="0" baseline="3000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2</a:t>
                      </a:r>
                      <a:r>
                        <a:rPr lang="en-US" altLang="zh-CN"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r</a:t>
                      </a:r>
                      <a:r>
                        <a:rPr lang="el-GR" altLang="zh-CN"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σ</a:t>
                      </a:r>
                      <a:r>
                        <a:rPr lang="en-US" altLang="zh-CN" sz="2400" kern="0" baseline="-2500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G</a:t>
                      </a:r>
                      <a:r>
                        <a:rPr lang="en-US" altLang="zh-CN" sz="2400" kern="0" baseline="3000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2</a:t>
                      </a: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0" dirty="0">
                          <a:effectLst/>
                          <a:latin typeface="Times New Roman" panose="02020603050405020304" pitchFamily="18" charset="0"/>
                          <a:ea typeface="黑体" panose="02010609060101010101" pitchFamily="49" charset="-122"/>
                          <a:cs typeface="Times New Roman" panose="02020603050405020304" pitchFamily="18" charset="0"/>
                        </a:rPr>
                        <a:t> </a:t>
                      </a:r>
                      <a:r>
                        <a:rPr lang="en-US"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MS</a:t>
                      </a:r>
                      <a:r>
                        <a:rPr lang="en-US"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G</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-MS</a:t>
                      </a:r>
                      <a:r>
                        <a:rPr lang="el-GR"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ε</a:t>
                      </a:r>
                      <a:r>
                        <a:rPr lang="en-US" altLang="zh-CN" sz="2400" kern="100" baseline="0" dirty="0" smtClean="0">
                          <a:effectLst/>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kern="100" baseline="0" dirty="0" smtClean="0">
                          <a:effectLst/>
                          <a:latin typeface="Times New Roman" panose="02020603050405020304" pitchFamily="18" charset="0"/>
                          <a:ea typeface="黑体" panose="02010609060101010101" pitchFamily="49" charset="-122"/>
                          <a:cs typeface="Times New Roman" panose="02020603050405020304" pitchFamily="18" charset="0"/>
                        </a:rPr>
                        <a:t>r</a:t>
                      </a:r>
                      <a:r>
                        <a:rPr lang="en-US" altLang="zh-CN" sz="2400" kern="100" baseline="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r>
              <a:tr h="1063566">
                <a:tc>
                  <a:txBody>
                    <a:bodyPr/>
                    <a:lstStyle/>
                    <a:p>
                      <a:pPr algn="l">
                        <a:spcAft>
                          <a:spcPts val="0"/>
                        </a:spcAft>
                      </a:pP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随机误差</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i="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a:t>
                      </a:r>
                      <a:r>
                        <a:rPr lang="en-US" sz="2400" i="1"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g</a:t>
                      </a:r>
                      <a:r>
                        <a:rPr lang="en-US" sz="2400" i="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-1)×</a:t>
                      </a:r>
                    </a:p>
                    <a:p>
                      <a:pPr algn="l">
                        <a:spcAft>
                          <a:spcPts val="0"/>
                        </a:spcAft>
                      </a:pPr>
                      <a:r>
                        <a:rPr lang="en-US"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a:t>
                      </a:r>
                      <a:r>
                        <a:rPr lang="en-US" sz="2400" i="1"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r</a:t>
                      </a:r>
                      <a:r>
                        <a:rPr lang="en-US"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-1)</a:t>
                      </a:r>
                      <a:endParaRPr lang="en-US" sz="2400" kern="0"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SS</a:t>
                      </a:r>
                      <a:r>
                        <a:rPr lang="el-GR"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ε</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MS</a:t>
                      </a:r>
                      <a:r>
                        <a:rPr lang="el-GR"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ε</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l-GR"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σ</a:t>
                      </a:r>
                      <a:r>
                        <a:rPr lang="el-GR" sz="2400" kern="0" baseline="-2500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ε</a:t>
                      </a:r>
                      <a:r>
                        <a:rPr lang="en-US" sz="2400" kern="0" baseline="3000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2 </a:t>
                      </a:r>
                      <a:endParaRPr lang="en-US" sz="2400" kern="0" baseline="30000"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MS</a:t>
                      </a:r>
                      <a:r>
                        <a:rPr lang="el-GR"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ε</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r>
              <a:tr h="893617">
                <a:tc>
                  <a:txBody>
                    <a:bodyPr/>
                    <a:lstStyle/>
                    <a:p>
                      <a:pPr algn="l">
                        <a:spcAft>
                          <a:spcPts val="0"/>
                        </a:spcAft>
                      </a:pPr>
                      <a:r>
                        <a:rPr lang="zh-CN" sz="2400" kern="0">
                          <a:effectLst/>
                          <a:latin typeface="Times New Roman" panose="02020603050405020304" pitchFamily="18" charset="0"/>
                          <a:ea typeface="黑体" panose="02010609060101010101" pitchFamily="49" charset="-122"/>
                          <a:cs typeface="Times New Roman" panose="02020603050405020304" pitchFamily="18" charset="0"/>
                        </a:rPr>
                        <a:t>总离差</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i="1"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gr</a:t>
                      </a:r>
                      <a:r>
                        <a:rPr lang="en-US" sz="2400" kern="0" dirty="0" smtClean="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rPr>
                        <a:t>-1</a:t>
                      </a:r>
                      <a:endParaRPr lang="en-US" sz="2400" kern="0" dirty="0">
                        <a:solidFill>
                          <a:srgbClr val="00000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SS</a:t>
                      </a:r>
                      <a:r>
                        <a:rPr lang="en-US" altLang="zh-CN" sz="2400"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T</a:t>
                      </a:r>
                      <a:r>
                        <a:rPr lang="en-US"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zh-CN" altLang="zh-CN" sz="2400" kern="100" dirty="0" smtClean="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kern="0" dirty="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pPr algn="l">
                        <a:spcAft>
                          <a:spcPts val="0"/>
                        </a:spcAft>
                      </a:pPr>
                      <a:r>
                        <a:rPr lang="en-US" sz="2400" kern="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400"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c>
                  <a:txBody>
                    <a:bodyPr/>
                    <a:lstStyle/>
                    <a:p>
                      <a:endParaRPr lang="zh-CN" sz="2400"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1869989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188640"/>
            <a:ext cx="7272808" cy="720080"/>
          </a:xfrm>
        </p:spPr>
        <p:txBody>
          <a:bodyPr>
            <a:normAutofit/>
          </a:bodyPr>
          <a:lstStyle/>
          <a:p>
            <a:r>
              <a:rPr lang="zh-CN" altLang="zh-CN" sz="4000" b="1" dirty="0" smtClean="0">
                <a:latin typeface="黑体" panose="02010609060101010101" pitchFamily="49" charset="-122"/>
                <a:ea typeface="黑体" panose="02010609060101010101" pitchFamily="49" charset="-122"/>
              </a:rPr>
              <a:t>基因型值</a:t>
            </a:r>
            <a:r>
              <a:rPr lang="zh-CN" altLang="en-US" sz="4000" b="1" dirty="0" smtClean="0">
                <a:latin typeface="黑体" panose="02010609060101010101" pitchFamily="49" charset="-122"/>
                <a:ea typeface="黑体" panose="02010609060101010101" pitchFamily="49" charset="-122"/>
              </a:rPr>
              <a:t>与表型平均数</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908720"/>
            <a:ext cx="8208912" cy="5328592"/>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每个遗传研究群体，都会包含多种基因型。遗传和育种研究中，首先关心的是这些基因型在一种或多种环境下的平均表现是什么，或基因型值的大小，在此基础上才能开展进一步的遗传研究（如基因定位和克隆）和育种应用（如根据基因型的构成来选择优良个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频率派统计学看来，基因型的平均表现是一个确定的数值，但事先是未知的，表型鉴定的首要目的就是估计这些未知参数。在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中我们已经看到，大多数情况下，基于表型观测数据的样本均值就是基因型值很好的估计，有时也把基因型值称为基因型的平均表现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418115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60648"/>
            <a:ext cx="7272808" cy="792088"/>
          </a:xfrm>
        </p:spPr>
        <p:txBody>
          <a:bodyPr>
            <a:normAutofit/>
          </a:bodyPr>
          <a:lstStyle/>
          <a:p>
            <a:r>
              <a:rPr lang="zh-CN" altLang="zh-CN" sz="4000" b="1" dirty="0" smtClean="0">
                <a:latin typeface="黑体" panose="02010609060101010101" pitchFamily="49" charset="-122"/>
                <a:ea typeface="黑体" panose="02010609060101010101" pitchFamily="49" charset="-122"/>
              </a:rPr>
              <a:t>基因型值</a:t>
            </a:r>
            <a:r>
              <a:rPr lang="zh-CN" altLang="en-US" sz="4000" b="1" dirty="0">
                <a:latin typeface="黑体" panose="02010609060101010101" pitchFamily="49" charset="-122"/>
                <a:ea typeface="黑体" panose="02010609060101010101" pitchFamily="49" charset="-122"/>
              </a:rPr>
              <a:t>的</a:t>
            </a:r>
            <a:r>
              <a:rPr lang="zh-CN" altLang="zh-CN" sz="4000" b="1" dirty="0" smtClean="0">
                <a:latin typeface="黑体" panose="02010609060101010101" pitchFamily="49" charset="-122"/>
                <a:ea typeface="黑体" panose="02010609060101010101" pitchFamily="49" charset="-122"/>
              </a:rPr>
              <a:t>预测</a:t>
            </a:r>
            <a:r>
              <a:rPr lang="zh-CN" altLang="en-US" sz="4000" b="1" dirty="0" smtClean="0">
                <a:latin typeface="黑体" panose="02010609060101010101" pitchFamily="49" charset="-122"/>
                <a:ea typeface="黑体" panose="02010609060101010101" pitchFamily="49" charset="-122"/>
              </a:rPr>
              <a:t>（或估计）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124744"/>
            <a:ext cx="8208912" cy="2736304"/>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单</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环境试验中，从分布模型公式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可以看出观测值</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ik</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包含了第</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个基因型值</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的信息。对基因型</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来说，在误差效应服从独立正态分布的假定下，重复间平均数是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基因型值</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μ</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最优线性无偏估计（</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best linear unbiased estimate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，简称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BLUE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），估计值的方差等于误差方差除以重复数，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即</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2822118626"/>
              </p:ext>
            </p:extLst>
          </p:nvPr>
        </p:nvGraphicFramePr>
        <p:xfrm>
          <a:off x="1043608" y="3789040"/>
          <a:ext cx="3096344" cy="1188184"/>
        </p:xfrm>
        <a:graphic>
          <a:graphicData uri="http://schemas.openxmlformats.org/presentationml/2006/ole">
            <mc:AlternateContent xmlns:mc="http://schemas.openxmlformats.org/markup-compatibility/2006">
              <mc:Choice xmlns:v="urn:schemas-microsoft-com:vml" Requires="v">
                <p:oleObj spid="_x0000_s14429" name="公式" r:id="rId3" imgW="1104900" imgH="419100" progId="Equation.3">
                  <p:embed/>
                </p:oleObj>
              </mc:Choice>
              <mc:Fallback>
                <p:oleObj name="公式" r:id="rId3" imgW="1104900" imgH="4191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3789040"/>
                        <a:ext cx="3096344" cy="1188184"/>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4143489472"/>
              </p:ext>
            </p:extLst>
          </p:nvPr>
        </p:nvGraphicFramePr>
        <p:xfrm>
          <a:off x="4688440" y="3825096"/>
          <a:ext cx="2564096" cy="1152128"/>
        </p:xfrm>
        <a:graphic>
          <a:graphicData uri="http://schemas.openxmlformats.org/presentationml/2006/ole">
            <mc:AlternateContent xmlns:mc="http://schemas.openxmlformats.org/markup-compatibility/2006">
              <mc:Choice xmlns:v="urn:schemas-microsoft-com:vml" Requires="v">
                <p:oleObj spid="_x0000_s14430" name="公式" r:id="rId5" imgW="812447" imgH="393529" progId="Equation.3">
                  <p:embed/>
                </p:oleObj>
              </mc:Choice>
              <mc:Fallback>
                <p:oleObj name="公式" r:id="rId5" imgW="812447" imgH="393529"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88440" y="3825096"/>
                        <a:ext cx="2564096" cy="1152128"/>
                      </a:xfrm>
                      <a:prstGeom prst="rect">
                        <a:avLst/>
                      </a:prstGeom>
                      <a:noFill/>
                    </p:spPr>
                  </p:pic>
                </p:oleObj>
              </mc:Fallback>
            </mc:AlternateContent>
          </a:graphicData>
        </a:graphic>
      </p:graphicFrame>
    </p:spTree>
    <p:extLst>
      <p:ext uri="{BB962C8B-B14F-4D97-AF65-F5344CB8AC3E}">
        <p14:creationId xmlns:p14="http://schemas.microsoft.com/office/powerpoint/2010/main" val="3499049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a:latin typeface="黑体" panose="02010609060101010101" pitchFamily="49" charset="-122"/>
                <a:ea typeface="黑体" panose="02010609060101010101" pitchFamily="49" charset="-122"/>
              </a:rPr>
              <a:t>本章的主要内容</a:t>
            </a:r>
            <a:endParaRPr lang="zh-CN" altLang="en-US" dirty="0"/>
          </a:p>
        </p:txBody>
      </p:sp>
      <p:sp>
        <p:nvSpPr>
          <p:cNvPr id="6" name="内容占位符 5"/>
          <p:cNvSpPr>
            <a:spLocks noGrp="1"/>
          </p:cNvSpPr>
          <p:nvPr>
            <p:ph idx="1"/>
          </p:nvPr>
        </p:nvSpPr>
        <p:spPr>
          <a:xfrm>
            <a:off x="539552" y="1556792"/>
            <a:ext cx="8208912" cy="4032448"/>
          </a:xfrm>
        </p:spPr>
        <p:txBody>
          <a:bodyPr>
            <a:normAutofit/>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§7.1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单环境多基因型表型数据的方差分析</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§7.2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六个基本世代均值和方差的构成</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§7.3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自交后代均值和方差的分解</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§7.4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基因间的上位性互作</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zh-CN" altLang="en-US" dirty="0"/>
          </a:p>
        </p:txBody>
      </p:sp>
    </p:spTree>
    <p:extLst>
      <p:ext uri="{BB962C8B-B14F-4D97-AF65-F5344CB8AC3E}">
        <p14:creationId xmlns:p14="http://schemas.microsoft.com/office/powerpoint/2010/main" val="782308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60648"/>
            <a:ext cx="7272808" cy="792088"/>
          </a:xfrm>
        </p:spPr>
        <p:txBody>
          <a:bodyPr>
            <a:norm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遗传力及其估计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136904" cy="4968552"/>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遗传力是一个群体概念，分广义遗传力和狭义遗传力两种。广义遗传力（</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heritability in the broad sense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）是群体中所有遗传因素产生的方差占表型方差的比例，狭义遗传力（</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heritability in the narrow sense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）特指育种值产生的加性遗传方差占表型方差的比例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方差分析</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是估计这两种遗传力最直接、最常用的方法。狭义遗传力的计算要用到加性方差，估计时需要用到多个遗传群体，有时还要知道不同群体中个体之间的亲缘关系，这方面的内容将在第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章详细介绍。</a:t>
            </a:r>
          </a:p>
        </p:txBody>
      </p:sp>
    </p:spTree>
    <p:extLst>
      <p:ext uri="{BB962C8B-B14F-4D97-AF65-F5344CB8AC3E}">
        <p14:creationId xmlns:p14="http://schemas.microsoft.com/office/powerpoint/2010/main" val="1351312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188640"/>
            <a:ext cx="7272808" cy="720080"/>
          </a:xfrm>
        </p:spPr>
        <p:txBody>
          <a:bodyPr>
            <a:norm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广义遗传力的估计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908720"/>
            <a:ext cx="7920880" cy="518457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广义遗传力的估计，一般不需要知道个体间的亲缘关系，只要能够估计出群体的总遗传方差和误差方差就可以</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。广义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遗传力用符号</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把</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方差分析表中</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得到的方差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估计值代入</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就</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得到</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H</a:t>
            </a:r>
            <a:r>
              <a:rPr lang="en-US" altLang="zh-CN" sz="28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的估计值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上面</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公式可视</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为单个表型观测值的遗传力。这里的单个观测单位可以是个体水平，也可能是小区水平，依具体试验而定。</a:t>
            </a:r>
          </a:p>
        </p:txBody>
      </p:sp>
      <p:graphicFrame>
        <p:nvGraphicFramePr>
          <p:cNvPr id="9" name="对象 8"/>
          <p:cNvGraphicFramePr>
            <a:graphicFrameLocks noChangeAspect="1"/>
          </p:cNvGraphicFramePr>
          <p:nvPr>
            <p:extLst>
              <p:ext uri="{D42A27DB-BD31-4B8C-83A1-F6EECF244321}">
                <p14:modId xmlns:p14="http://schemas.microsoft.com/office/powerpoint/2010/main" val="180421861"/>
              </p:ext>
            </p:extLst>
          </p:nvPr>
        </p:nvGraphicFramePr>
        <p:xfrm>
          <a:off x="2627783" y="3140968"/>
          <a:ext cx="3700439" cy="1368152"/>
        </p:xfrm>
        <a:graphic>
          <a:graphicData uri="http://schemas.openxmlformats.org/presentationml/2006/ole">
            <mc:AlternateContent xmlns:mc="http://schemas.openxmlformats.org/markup-compatibility/2006">
              <mc:Choice xmlns:v="urn:schemas-microsoft-com:vml" Requires="v">
                <p:oleObj spid="_x0000_s16432" name="公式" r:id="rId3" imgW="1257300" imgH="457200" progId="Equation.3">
                  <p:embed/>
                </p:oleObj>
              </mc:Choice>
              <mc:Fallback>
                <p:oleObj name="公式" r:id="rId3" imgW="1257300" imgH="457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783" y="3140968"/>
                        <a:ext cx="3700439" cy="1368152"/>
                      </a:xfrm>
                      <a:prstGeom prst="rect">
                        <a:avLst/>
                      </a:prstGeom>
                      <a:noFill/>
                    </p:spPr>
                  </p:pic>
                </p:oleObj>
              </mc:Fallback>
            </mc:AlternateContent>
          </a:graphicData>
        </a:graphic>
      </p:graphicFrame>
    </p:spTree>
    <p:extLst>
      <p:ext uri="{BB962C8B-B14F-4D97-AF65-F5344CB8AC3E}">
        <p14:creationId xmlns:p14="http://schemas.microsoft.com/office/powerpoint/2010/main" val="377604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188640"/>
            <a:ext cx="7272808" cy="792088"/>
          </a:xfrm>
        </p:spPr>
        <p:txBody>
          <a:bodyPr>
            <a:norm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重复平均数的遗传力</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980728"/>
            <a:ext cx="8136904" cy="518457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对于重复观测数据，一般</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用重复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平均数（即样本均值）进行基因定位和育种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选择</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，其中的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遗传方差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与单个观测数据中的遗传方差相同，但是误差方差只有单个观测数据误差方差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。重复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平均数的表型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重复平均数</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遗传力</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公式为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由于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降低了随机误差方差，重复平均数有较高的遗传力。因此，在报道遗传力时，还要指明表型方差是来自单个观察值，还是来自重复平均数。</a:t>
            </a:r>
          </a:p>
        </p:txBody>
      </p:sp>
      <p:graphicFrame>
        <p:nvGraphicFramePr>
          <p:cNvPr id="11" name="对象 10"/>
          <p:cNvGraphicFramePr>
            <a:graphicFrameLocks noChangeAspect="1"/>
          </p:cNvGraphicFramePr>
          <p:nvPr>
            <p:extLst>
              <p:ext uri="{D42A27DB-BD31-4B8C-83A1-F6EECF244321}">
                <p14:modId xmlns:p14="http://schemas.microsoft.com/office/powerpoint/2010/main" val="904170483"/>
              </p:ext>
            </p:extLst>
          </p:nvPr>
        </p:nvGraphicFramePr>
        <p:xfrm>
          <a:off x="899592" y="3356992"/>
          <a:ext cx="2335392" cy="1008112"/>
        </p:xfrm>
        <a:graphic>
          <a:graphicData uri="http://schemas.openxmlformats.org/presentationml/2006/ole">
            <mc:AlternateContent xmlns:mc="http://schemas.openxmlformats.org/markup-compatibility/2006">
              <mc:Choice xmlns:v="urn:schemas-microsoft-com:vml" Requires="v">
                <p:oleObj spid="_x0000_s18527" name="公式" r:id="rId3" imgW="965200" imgH="393700" progId="Equation.3">
                  <p:embed/>
                </p:oleObj>
              </mc:Choice>
              <mc:Fallback>
                <p:oleObj name="公式" r:id="rId3" imgW="965200" imgH="3937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3356992"/>
                        <a:ext cx="2335392" cy="1008112"/>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2955495551"/>
              </p:ext>
            </p:extLst>
          </p:nvPr>
        </p:nvGraphicFramePr>
        <p:xfrm>
          <a:off x="4197209" y="3212976"/>
          <a:ext cx="3399127" cy="1556792"/>
        </p:xfrm>
        <a:graphic>
          <a:graphicData uri="http://schemas.openxmlformats.org/presentationml/2006/ole">
            <mc:AlternateContent xmlns:mc="http://schemas.openxmlformats.org/markup-compatibility/2006">
              <mc:Choice xmlns:v="urn:schemas-microsoft-com:vml" Requires="v">
                <p:oleObj spid="_x0000_s18528" name="公式" r:id="rId5" imgW="1371600" imgH="609600" progId="Equation.3">
                  <p:embed/>
                </p:oleObj>
              </mc:Choice>
              <mc:Fallback>
                <p:oleObj name="公式" r:id="rId5" imgW="1371600" imgH="6096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7209" y="3212976"/>
                        <a:ext cx="3399127" cy="1556792"/>
                      </a:xfrm>
                      <a:prstGeom prst="rect">
                        <a:avLst/>
                      </a:prstGeom>
                      <a:noFill/>
                    </p:spPr>
                  </p:pic>
                </p:oleObj>
              </mc:Fallback>
            </mc:AlternateContent>
          </a:graphicData>
        </a:graphic>
      </p:graphicFrame>
    </p:spTree>
    <p:extLst>
      <p:ext uri="{BB962C8B-B14F-4D97-AF65-F5344CB8AC3E}">
        <p14:creationId xmlns:p14="http://schemas.microsoft.com/office/powerpoint/2010/main" val="28219993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5576" y="260648"/>
            <a:ext cx="7776864" cy="1008112"/>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水稻双亲衍生的</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个</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家系在三个环境下的直链淀粉含量（</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6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5" name="表格 14"/>
          <p:cNvGraphicFramePr>
            <a:graphicFrameLocks noGrp="1"/>
          </p:cNvGraphicFramePr>
          <p:nvPr>
            <p:extLst>
              <p:ext uri="{D42A27DB-BD31-4B8C-83A1-F6EECF244321}">
                <p14:modId xmlns:p14="http://schemas.microsoft.com/office/powerpoint/2010/main" val="3930162636"/>
              </p:ext>
            </p:extLst>
          </p:nvPr>
        </p:nvGraphicFramePr>
        <p:xfrm>
          <a:off x="611560" y="1412776"/>
          <a:ext cx="7982968" cy="5120640"/>
        </p:xfrm>
        <a:graphic>
          <a:graphicData uri="http://schemas.openxmlformats.org/drawingml/2006/table">
            <a:tbl>
              <a:tblPr firstRow="1" firstCol="1" bandRow="1">
                <a:tableStyleId>{5C22544A-7EE6-4342-B048-85BDC9FD1C3A}</a:tableStyleId>
              </a:tblPr>
              <a:tblGrid>
                <a:gridCol w="1304212"/>
                <a:gridCol w="1113126"/>
                <a:gridCol w="1113126"/>
                <a:gridCol w="1113126"/>
                <a:gridCol w="1113126"/>
                <a:gridCol w="1113126"/>
                <a:gridCol w="1113126"/>
              </a:tblGrid>
              <a:tr h="83814">
                <a:tc rowSpan="2">
                  <a:txBody>
                    <a:bodyPr/>
                    <a:lstStyle/>
                    <a:p>
                      <a:pPr algn="l">
                        <a:spcAft>
                          <a:spcPts val="0"/>
                        </a:spcAft>
                      </a:pPr>
                      <a:r>
                        <a:rPr lang="zh-CN" sz="2800" kern="0" dirty="0">
                          <a:effectLst/>
                        </a:rPr>
                        <a:t>基因型</a:t>
                      </a:r>
                      <a:endParaRPr lang="zh-CN" sz="2800" kern="100" dirty="0">
                        <a:effectLst/>
                        <a:latin typeface="Calibri"/>
                        <a:ea typeface="宋体"/>
                        <a:cs typeface="Times New Roman"/>
                      </a:endParaRPr>
                    </a:p>
                  </a:txBody>
                  <a:tcPr marL="35920" marR="35920" marT="0" marB="0"/>
                </a:tc>
                <a:tc gridSpan="2">
                  <a:txBody>
                    <a:bodyPr/>
                    <a:lstStyle/>
                    <a:p>
                      <a:pPr algn="l">
                        <a:spcAft>
                          <a:spcPts val="0"/>
                        </a:spcAft>
                      </a:pPr>
                      <a:r>
                        <a:rPr lang="zh-CN" sz="2800" kern="0">
                          <a:effectLst/>
                        </a:rPr>
                        <a:t>环境</a:t>
                      </a:r>
                      <a:r>
                        <a:rPr lang="en-US" sz="2800" kern="0">
                          <a:effectLst/>
                        </a:rPr>
                        <a:t>I</a:t>
                      </a:r>
                      <a:endParaRPr lang="zh-CN" sz="2800" kern="100">
                        <a:effectLst/>
                        <a:latin typeface="Calibri"/>
                        <a:ea typeface="宋体"/>
                        <a:cs typeface="Times New Roman"/>
                      </a:endParaRPr>
                    </a:p>
                  </a:txBody>
                  <a:tcPr marL="35920" marR="35920" marT="0" marB="0"/>
                </a:tc>
                <a:tc hMerge="1">
                  <a:txBody>
                    <a:bodyPr/>
                    <a:lstStyle/>
                    <a:p>
                      <a:endParaRPr lang="zh-CN" altLang="en-US"/>
                    </a:p>
                  </a:txBody>
                  <a:tcPr/>
                </a:tc>
                <a:tc gridSpan="2">
                  <a:txBody>
                    <a:bodyPr/>
                    <a:lstStyle/>
                    <a:p>
                      <a:pPr algn="l">
                        <a:spcAft>
                          <a:spcPts val="0"/>
                        </a:spcAft>
                      </a:pPr>
                      <a:r>
                        <a:rPr lang="zh-CN" sz="2800" kern="0" dirty="0">
                          <a:effectLst/>
                        </a:rPr>
                        <a:t>环境</a:t>
                      </a:r>
                      <a:r>
                        <a:rPr lang="en-US" sz="2800" kern="0" dirty="0">
                          <a:effectLst/>
                        </a:rPr>
                        <a:t>II</a:t>
                      </a:r>
                      <a:endParaRPr lang="zh-CN" sz="2800" kern="100" dirty="0">
                        <a:effectLst/>
                        <a:latin typeface="Calibri"/>
                        <a:ea typeface="宋体"/>
                        <a:cs typeface="Times New Roman"/>
                      </a:endParaRPr>
                    </a:p>
                  </a:txBody>
                  <a:tcPr marL="35920" marR="35920" marT="0" marB="0"/>
                </a:tc>
                <a:tc hMerge="1">
                  <a:txBody>
                    <a:bodyPr/>
                    <a:lstStyle/>
                    <a:p>
                      <a:endParaRPr lang="zh-CN" altLang="en-US"/>
                    </a:p>
                  </a:txBody>
                  <a:tcPr/>
                </a:tc>
                <a:tc gridSpan="2">
                  <a:txBody>
                    <a:bodyPr/>
                    <a:lstStyle/>
                    <a:p>
                      <a:pPr algn="l">
                        <a:spcAft>
                          <a:spcPts val="0"/>
                        </a:spcAft>
                      </a:pPr>
                      <a:r>
                        <a:rPr lang="zh-CN" sz="2800" kern="0" dirty="0">
                          <a:effectLst/>
                        </a:rPr>
                        <a:t>环境</a:t>
                      </a:r>
                      <a:r>
                        <a:rPr lang="en-US" sz="2800" kern="0" dirty="0">
                          <a:effectLst/>
                        </a:rPr>
                        <a:t>III</a:t>
                      </a:r>
                      <a:endParaRPr lang="zh-CN" sz="2800" kern="100" dirty="0">
                        <a:effectLst/>
                        <a:latin typeface="Calibri"/>
                        <a:ea typeface="宋体"/>
                        <a:cs typeface="Times New Roman"/>
                      </a:endParaRPr>
                    </a:p>
                  </a:txBody>
                  <a:tcPr marL="35920" marR="35920" marT="0" marB="0"/>
                </a:tc>
                <a:tc hMerge="1">
                  <a:txBody>
                    <a:bodyPr/>
                    <a:lstStyle/>
                    <a:p>
                      <a:endParaRPr lang="zh-CN" altLang="en-US"/>
                    </a:p>
                  </a:txBody>
                  <a:tcPr/>
                </a:tc>
              </a:tr>
              <a:tr h="251442">
                <a:tc vMerge="1">
                  <a:txBody>
                    <a:bodyPr/>
                    <a:lstStyle/>
                    <a:p>
                      <a:endParaRPr lang="zh-CN" altLang="en-US"/>
                    </a:p>
                  </a:txBody>
                  <a:tcPr/>
                </a:tc>
                <a:tc>
                  <a:txBody>
                    <a:bodyPr/>
                    <a:lstStyle/>
                    <a:p>
                      <a:pPr algn="l">
                        <a:spcAft>
                          <a:spcPts val="0"/>
                        </a:spcAft>
                      </a:pPr>
                      <a:r>
                        <a:rPr lang="zh-CN" sz="2800" kern="0">
                          <a:effectLst/>
                        </a:rPr>
                        <a:t>重复</a:t>
                      </a:r>
                      <a:r>
                        <a:rPr lang="en-US" sz="2800" kern="0">
                          <a:effectLst/>
                        </a:rPr>
                        <a:t>1</a:t>
                      </a:r>
                      <a:endParaRPr lang="zh-CN" sz="2800" kern="100">
                        <a:effectLst/>
                        <a:latin typeface="Calibri"/>
                        <a:ea typeface="宋体"/>
                        <a:cs typeface="Times New Roman"/>
                      </a:endParaRPr>
                    </a:p>
                  </a:txBody>
                  <a:tcPr marL="35920" marR="35920" marT="0" marB="0"/>
                </a:tc>
                <a:tc>
                  <a:txBody>
                    <a:bodyPr/>
                    <a:lstStyle/>
                    <a:p>
                      <a:pPr algn="l">
                        <a:spcAft>
                          <a:spcPts val="0"/>
                        </a:spcAft>
                      </a:pPr>
                      <a:r>
                        <a:rPr lang="zh-CN" sz="2800" kern="0">
                          <a:effectLst/>
                        </a:rPr>
                        <a:t>重复</a:t>
                      </a:r>
                      <a:r>
                        <a:rPr lang="en-US" sz="2800" kern="0">
                          <a:effectLst/>
                        </a:rPr>
                        <a:t>2</a:t>
                      </a:r>
                      <a:endParaRPr lang="zh-CN" sz="2800" kern="100">
                        <a:effectLst/>
                        <a:latin typeface="Calibri"/>
                        <a:ea typeface="宋体"/>
                        <a:cs typeface="Times New Roman"/>
                      </a:endParaRPr>
                    </a:p>
                  </a:txBody>
                  <a:tcPr marL="35920" marR="35920" marT="0" marB="0"/>
                </a:tc>
                <a:tc>
                  <a:txBody>
                    <a:bodyPr/>
                    <a:lstStyle/>
                    <a:p>
                      <a:pPr algn="l">
                        <a:spcAft>
                          <a:spcPts val="0"/>
                        </a:spcAft>
                      </a:pPr>
                      <a:r>
                        <a:rPr lang="zh-CN" sz="2800" kern="0">
                          <a:effectLst/>
                        </a:rPr>
                        <a:t>重复</a:t>
                      </a:r>
                      <a:r>
                        <a:rPr lang="en-US" sz="2800" kern="0">
                          <a:effectLst/>
                        </a:rPr>
                        <a:t>1</a:t>
                      </a:r>
                      <a:endParaRPr lang="zh-CN" sz="2800" kern="100">
                        <a:effectLst/>
                        <a:latin typeface="Calibri"/>
                        <a:ea typeface="宋体"/>
                        <a:cs typeface="Times New Roman"/>
                      </a:endParaRPr>
                    </a:p>
                  </a:txBody>
                  <a:tcPr marL="35920" marR="35920" marT="0" marB="0"/>
                </a:tc>
                <a:tc>
                  <a:txBody>
                    <a:bodyPr/>
                    <a:lstStyle/>
                    <a:p>
                      <a:pPr algn="l">
                        <a:spcAft>
                          <a:spcPts val="0"/>
                        </a:spcAft>
                      </a:pPr>
                      <a:r>
                        <a:rPr lang="zh-CN" sz="2800" kern="0">
                          <a:effectLst/>
                        </a:rPr>
                        <a:t>重复</a:t>
                      </a:r>
                      <a:r>
                        <a:rPr lang="en-US" sz="2800" kern="0">
                          <a:effectLst/>
                        </a:rPr>
                        <a:t>2</a:t>
                      </a:r>
                      <a:endParaRPr lang="zh-CN" sz="2800" kern="100">
                        <a:effectLst/>
                        <a:latin typeface="Calibri"/>
                        <a:ea typeface="宋体"/>
                        <a:cs typeface="Times New Roman"/>
                      </a:endParaRPr>
                    </a:p>
                  </a:txBody>
                  <a:tcPr marL="35920" marR="35920" marT="0" marB="0"/>
                </a:tc>
                <a:tc>
                  <a:txBody>
                    <a:bodyPr/>
                    <a:lstStyle/>
                    <a:p>
                      <a:pPr algn="l">
                        <a:spcAft>
                          <a:spcPts val="0"/>
                        </a:spcAft>
                      </a:pPr>
                      <a:r>
                        <a:rPr lang="zh-CN" sz="2800" kern="0">
                          <a:effectLst/>
                        </a:rPr>
                        <a:t>重复</a:t>
                      </a:r>
                      <a:r>
                        <a:rPr lang="en-US" sz="2800" kern="0">
                          <a:effectLst/>
                        </a:rPr>
                        <a:t>1</a:t>
                      </a:r>
                      <a:endParaRPr lang="zh-CN" sz="2800" kern="100">
                        <a:effectLst/>
                        <a:latin typeface="Calibri"/>
                        <a:ea typeface="宋体"/>
                        <a:cs typeface="Times New Roman"/>
                      </a:endParaRPr>
                    </a:p>
                  </a:txBody>
                  <a:tcPr marL="35920" marR="35920" marT="0" marB="0"/>
                </a:tc>
                <a:tc>
                  <a:txBody>
                    <a:bodyPr/>
                    <a:lstStyle/>
                    <a:p>
                      <a:pPr algn="l">
                        <a:spcAft>
                          <a:spcPts val="0"/>
                        </a:spcAft>
                      </a:pPr>
                      <a:r>
                        <a:rPr lang="zh-CN" sz="2800" kern="0">
                          <a:effectLst/>
                        </a:rPr>
                        <a:t>重复</a:t>
                      </a:r>
                      <a:r>
                        <a:rPr lang="en-US" sz="2800" kern="0">
                          <a:effectLst/>
                        </a:rPr>
                        <a:t>2</a:t>
                      </a:r>
                      <a:endParaRPr lang="zh-CN" sz="2800" kern="100">
                        <a:effectLst/>
                        <a:latin typeface="Calibri"/>
                        <a:ea typeface="宋体"/>
                        <a:cs typeface="Times New Roman"/>
                      </a:endParaRPr>
                    </a:p>
                  </a:txBody>
                  <a:tcPr marL="35920" marR="35920" marT="0" marB="0"/>
                </a:tc>
              </a:tr>
              <a:tr h="419071">
                <a:tc>
                  <a:txBody>
                    <a:bodyPr/>
                    <a:lstStyle/>
                    <a:p>
                      <a:pPr algn="l">
                        <a:spcAft>
                          <a:spcPts val="0"/>
                        </a:spcAft>
                      </a:pPr>
                      <a:r>
                        <a:rPr lang="en-US" sz="2800" kern="0">
                          <a:effectLst/>
                        </a:rPr>
                        <a:t>RIL1</a:t>
                      </a:r>
                      <a:endParaRPr lang="zh-CN" sz="2800" kern="100">
                        <a:effectLst/>
                        <a:latin typeface="Calibri"/>
                        <a:ea typeface="宋体"/>
                        <a:cs typeface="Times New Roman"/>
                      </a:endParaRPr>
                    </a:p>
                  </a:txBody>
                  <a:tcPr marL="35920" marR="35920" marT="0" marB="0"/>
                </a:tc>
                <a:tc>
                  <a:txBody>
                    <a:bodyPr/>
                    <a:lstStyle/>
                    <a:p>
                      <a:pPr algn="l">
                        <a:spcAft>
                          <a:spcPts val="0"/>
                        </a:spcAft>
                      </a:pPr>
                      <a:r>
                        <a:rPr lang="en-US" sz="2800" kern="0">
                          <a:effectLst/>
                        </a:rPr>
                        <a:t>15.3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15.1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14.4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dirty="0">
                          <a:effectLst/>
                        </a:rPr>
                        <a:t>14.6 </a:t>
                      </a:r>
                      <a:endParaRPr lang="zh-CN" sz="2800" kern="100" dirty="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14.5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14.8 </a:t>
                      </a:r>
                      <a:endParaRPr lang="zh-CN" sz="2800" kern="100">
                        <a:effectLst/>
                        <a:latin typeface="Calibri"/>
                        <a:ea typeface="宋体"/>
                        <a:cs typeface="Times New Roman"/>
                      </a:endParaRPr>
                    </a:p>
                  </a:txBody>
                  <a:tcPr marL="35920" marR="35920" marT="0" marB="0" anchor="b"/>
                </a:tc>
              </a:tr>
              <a:tr h="419071">
                <a:tc>
                  <a:txBody>
                    <a:bodyPr/>
                    <a:lstStyle/>
                    <a:p>
                      <a:pPr algn="l">
                        <a:spcAft>
                          <a:spcPts val="0"/>
                        </a:spcAft>
                      </a:pPr>
                      <a:r>
                        <a:rPr lang="en-US" sz="2800" kern="0">
                          <a:effectLst/>
                        </a:rPr>
                        <a:t>RIL2</a:t>
                      </a:r>
                      <a:endParaRPr lang="zh-CN" sz="2800" kern="100">
                        <a:effectLst/>
                        <a:latin typeface="Calibri"/>
                        <a:ea typeface="宋体"/>
                        <a:cs typeface="Times New Roman"/>
                      </a:endParaRPr>
                    </a:p>
                  </a:txBody>
                  <a:tcPr marL="35920" marR="35920" marT="0" marB="0"/>
                </a:tc>
                <a:tc>
                  <a:txBody>
                    <a:bodyPr/>
                    <a:lstStyle/>
                    <a:p>
                      <a:pPr algn="l">
                        <a:spcAft>
                          <a:spcPts val="0"/>
                        </a:spcAft>
                      </a:pPr>
                      <a:r>
                        <a:rPr lang="en-US" sz="2800" kern="0">
                          <a:effectLst/>
                        </a:rPr>
                        <a:t>14.5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15.0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15.8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15.7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16.3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15.7 </a:t>
                      </a:r>
                      <a:endParaRPr lang="zh-CN" sz="2800" kern="100">
                        <a:effectLst/>
                        <a:latin typeface="Calibri"/>
                        <a:ea typeface="宋体"/>
                        <a:cs typeface="Times New Roman"/>
                      </a:endParaRPr>
                    </a:p>
                  </a:txBody>
                  <a:tcPr marL="35920" marR="35920" marT="0" marB="0" anchor="b"/>
                </a:tc>
              </a:tr>
              <a:tr h="419071">
                <a:tc>
                  <a:txBody>
                    <a:bodyPr/>
                    <a:lstStyle/>
                    <a:p>
                      <a:pPr algn="l">
                        <a:spcAft>
                          <a:spcPts val="0"/>
                        </a:spcAft>
                      </a:pPr>
                      <a:r>
                        <a:rPr lang="en-US" sz="2800" kern="0">
                          <a:effectLst/>
                        </a:rPr>
                        <a:t>RIL3</a:t>
                      </a:r>
                      <a:endParaRPr lang="zh-CN" sz="2800" kern="100">
                        <a:effectLst/>
                        <a:latin typeface="Calibri"/>
                        <a:ea typeface="宋体"/>
                        <a:cs typeface="Times New Roman"/>
                      </a:endParaRPr>
                    </a:p>
                  </a:txBody>
                  <a:tcPr marL="35920" marR="35920" marT="0" marB="0"/>
                </a:tc>
                <a:tc>
                  <a:txBody>
                    <a:bodyPr/>
                    <a:lstStyle/>
                    <a:p>
                      <a:pPr algn="l">
                        <a:spcAft>
                          <a:spcPts val="0"/>
                        </a:spcAft>
                      </a:pPr>
                      <a:r>
                        <a:rPr lang="en-US" sz="2800" kern="0">
                          <a:effectLst/>
                        </a:rPr>
                        <a:t>14.0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14.9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15.9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15.8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15.2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16.1 </a:t>
                      </a:r>
                      <a:endParaRPr lang="zh-CN" sz="2800" kern="100">
                        <a:effectLst/>
                        <a:latin typeface="Calibri"/>
                        <a:ea typeface="宋体"/>
                        <a:cs typeface="Times New Roman"/>
                      </a:endParaRPr>
                    </a:p>
                  </a:txBody>
                  <a:tcPr marL="35920" marR="35920" marT="0" marB="0" anchor="b"/>
                </a:tc>
              </a:tr>
              <a:tr h="419071">
                <a:tc>
                  <a:txBody>
                    <a:bodyPr/>
                    <a:lstStyle/>
                    <a:p>
                      <a:pPr algn="l">
                        <a:spcAft>
                          <a:spcPts val="0"/>
                        </a:spcAft>
                      </a:pPr>
                      <a:r>
                        <a:rPr lang="en-US" sz="2800" kern="0">
                          <a:effectLst/>
                        </a:rPr>
                        <a:t>RIL4</a:t>
                      </a:r>
                      <a:endParaRPr lang="zh-CN" sz="2800" kern="100">
                        <a:effectLst/>
                        <a:latin typeface="Calibri"/>
                        <a:ea typeface="宋体"/>
                        <a:cs typeface="Times New Roman"/>
                      </a:endParaRPr>
                    </a:p>
                  </a:txBody>
                  <a:tcPr marL="35920" marR="35920" marT="0" marB="0"/>
                </a:tc>
                <a:tc>
                  <a:txBody>
                    <a:bodyPr/>
                    <a:lstStyle/>
                    <a:p>
                      <a:pPr algn="l">
                        <a:spcAft>
                          <a:spcPts val="0"/>
                        </a:spcAft>
                      </a:pPr>
                      <a:r>
                        <a:rPr lang="en-US" sz="2800" kern="0">
                          <a:effectLst/>
                        </a:rPr>
                        <a:t>13.2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14.0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16.0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16.8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15.0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15.5 </a:t>
                      </a:r>
                      <a:endParaRPr lang="zh-CN" sz="2800" kern="100">
                        <a:effectLst/>
                        <a:latin typeface="Calibri"/>
                        <a:ea typeface="宋体"/>
                        <a:cs typeface="Times New Roman"/>
                      </a:endParaRPr>
                    </a:p>
                  </a:txBody>
                  <a:tcPr marL="35920" marR="35920" marT="0" marB="0" anchor="b"/>
                </a:tc>
              </a:tr>
              <a:tr h="419071">
                <a:tc>
                  <a:txBody>
                    <a:bodyPr/>
                    <a:lstStyle/>
                    <a:p>
                      <a:pPr algn="l">
                        <a:spcAft>
                          <a:spcPts val="0"/>
                        </a:spcAft>
                      </a:pPr>
                      <a:r>
                        <a:rPr lang="en-US" sz="2800" kern="0">
                          <a:effectLst/>
                        </a:rPr>
                        <a:t>RIL5</a:t>
                      </a:r>
                      <a:endParaRPr lang="zh-CN" sz="2800" kern="100">
                        <a:effectLst/>
                        <a:latin typeface="Calibri"/>
                        <a:ea typeface="宋体"/>
                        <a:cs typeface="Times New Roman"/>
                      </a:endParaRPr>
                    </a:p>
                  </a:txBody>
                  <a:tcPr marL="35920" marR="35920" marT="0" marB="0"/>
                </a:tc>
                <a:tc>
                  <a:txBody>
                    <a:bodyPr/>
                    <a:lstStyle/>
                    <a:p>
                      <a:pPr algn="l">
                        <a:spcAft>
                          <a:spcPts val="0"/>
                        </a:spcAft>
                      </a:pPr>
                      <a:r>
                        <a:rPr lang="en-US" sz="2800" kern="0">
                          <a:effectLst/>
                        </a:rPr>
                        <a:t>15.4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15.9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16.7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16.6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15.4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dirty="0">
                          <a:effectLst/>
                        </a:rPr>
                        <a:t>15.6 </a:t>
                      </a:r>
                      <a:endParaRPr lang="zh-CN" sz="2800" kern="100" dirty="0">
                        <a:effectLst/>
                        <a:latin typeface="Calibri"/>
                        <a:ea typeface="宋体"/>
                        <a:cs typeface="Times New Roman"/>
                      </a:endParaRPr>
                    </a:p>
                  </a:txBody>
                  <a:tcPr marL="35920" marR="35920" marT="0" marB="0" anchor="b"/>
                </a:tc>
              </a:tr>
              <a:tr h="419071">
                <a:tc>
                  <a:txBody>
                    <a:bodyPr/>
                    <a:lstStyle/>
                    <a:p>
                      <a:pPr algn="l">
                        <a:spcAft>
                          <a:spcPts val="0"/>
                        </a:spcAft>
                      </a:pPr>
                      <a:r>
                        <a:rPr lang="en-US" sz="2800" kern="0">
                          <a:effectLst/>
                        </a:rPr>
                        <a:t>RIL6</a:t>
                      </a:r>
                      <a:endParaRPr lang="zh-CN" sz="2800" kern="100">
                        <a:effectLst/>
                        <a:latin typeface="Calibri"/>
                        <a:ea typeface="宋体"/>
                        <a:cs typeface="Times New Roman"/>
                      </a:endParaRPr>
                    </a:p>
                  </a:txBody>
                  <a:tcPr marL="35920" marR="35920" marT="0" marB="0"/>
                </a:tc>
                <a:tc>
                  <a:txBody>
                    <a:bodyPr/>
                    <a:lstStyle/>
                    <a:p>
                      <a:pPr algn="l">
                        <a:spcAft>
                          <a:spcPts val="0"/>
                        </a:spcAft>
                      </a:pPr>
                      <a:r>
                        <a:rPr lang="en-US" sz="2800" kern="0">
                          <a:effectLst/>
                        </a:rPr>
                        <a:t>15.5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15.6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16.1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16.7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16.0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17.0 </a:t>
                      </a:r>
                      <a:endParaRPr lang="zh-CN" sz="2800" kern="100">
                        <a:effectLst/>
                        <a:latin typeface="Calibri"/>
                        <a:ea typeface="宋体"/>
                        <a:cs typeface="Times New Roman"/>
                      </a:endParaRPr>
                    </a:p>
                  </a:txBody>
                  <a:tcPr marL="35920" marR="35920" marT="0" marB="0" anchor="b"/>
                </a:tc>
              </a:tr>
              <a:tr h="419071">
                <a:tc>
                  <a:txBody>
                    <a:bodyPr/>
                    <a:lstStyle/>
                    <a:p>
                      <a:pPr algn="l">
                        <a:spcAft>
                          <a:spcPts val="0"/>
                        </a:spcAft>
                      </a:pPr>
                      <a:r>
                        <a:rPr lang="en-US" sz="2800" kern="0">
                          <a:effectLst/>
                        </a:rPr>
                        <a:t>RIL7</a:t>
                      </a:r>
                      <a:endParaRPr lang="zh-CN" sz="2800" kern="100">
                        <a:effectLst/>
                        <a:latin typeface="Calibri"/>
                        <a:ea typeface="宋体"/>
                        <a:cs typeface="Times New Roman"/>
                      </a:endParaRPr>
                    </a:p>
                  </a:txBody>
                  <a:tcPr marL="35920" marR="35920" marT="0" marB="0"/>
                </a:tc>
                <a:tc>
                  <a:txBody>
                    <a:bodyPr/>
                    <a:lstStyle/>
                    <a:p>
                      <a:pPr algn="l">
                        <a:spcAft>
                          <a:spcPts val="0"/>
                        </a:spcAft>
                      </a:pPr>
                      <a:r>
                        <a:rPr lang="en-US" sz="2800" kern="0">
                          <a:effectLst/>
                        </a:rPr>
                        <a:t>13.2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14.1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14.3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14.9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14.1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14.5 </a:t>
                      </a:r>
                      <a:endParaRPr lang="zh-CN" sz="2800" kern="100">
                        <a:effectLst/>
                        <a:latin typeface="Calibri"/>
                        <a:ea typeface="宋体"/>
                        <a:cs typeface="Times New Roman"/>
                      </a:endParaRPr>
                    </a:p>
                  </a:txBody>
                  <a:tcPr marL="35920" marR="35920" marT="0" marB="0" anchor="b"/>
                </a:tc>
              </a:tr>
              <a:tr h="419071">
                <a:tc>
                  <a:txBody>
                    <a:bodyPr/>
                    <a:lstStyle/>
                    <a:p>
                      <a:pPr algn="l">
                        <a:spcAft>
                          <a:spcPts val="0"/>
                        </a:spcAft>
                      </a:pPr>
                      <a:r>
                        <a:rPr lang="en-US" sz="2800" kern="0">
                          <a:effectLst/>
                        </a:rPr>
                        <a:t>RIL8</a:t>
                      </a:r>
                      <a:endParaRPr lang="zh-CN" sz="2800" kern="100">
                        <a:effectLst/>
                        <a:latin typeface="Calibri"/>
                        <a:ea typeface="宋体"/>
                        <a:cs typeface="Times New Roman"/>
                      </a:endParaRPr>
                    </a:p>
                  </a:txBody>
                  <a:tcPr marL="35920" marR="35920" marT="0" marB="0"/>
                </a:tc>
                <a:tc>
                  <a:txBody>
                    <a:bodyPr/>
                    <a:lstStyle/>
                    <a:p>
                      <a:pPr algn="l">
                        <a:spcAft>
                          <a:spcPts val="0"/>
                        </a:spcAft>
                      </a:pPr>
                      <a:r>
                        <a:rPr lang="en-US" sz="2800" kern="0">
                          <a:effectLst/>
                        </a:rPr>
                        <a:t>11.9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12.6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14.2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14.4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15.2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16.1 </a:t>
                      </a:r>
                      <a:endParaRPr lang="zh-CN" sz="2800" kern="100">
                        <a:effectLst/>
                        <a:latin typeface="Calibri"/>
                        <a:ea typeface="宋体"/>
                        <a:cs typeface="Times New Roman"/>
                      </a:endParaRPr>
                    </a:p>
                  </a:txBody>
                  <a:tcPr marL="35920" marR="35920" marT="0" marB="0" anchor="b"/>
                </a:tc>
              </a:tr>
              <a:tr h="419071">
                <a:tc>
                  <a:txBody>
                    <a:bodyPr/>
                    <a:lstStyle/>
                    <a:p>
                      <a:pPr algn="l">
                        <a:spcAft>
                          <a:spcPts val="0"/>
                        </a:spcAft>
                      </a:pPr>
                      <a:r>
                        <a:rPr lang="en-US" sz="2800" kern="0">
                          <a:effectLst/>
                        </a:rPr>
                        <a:t>RIL9</a:t>
                      </a:r>
                      <a:endParaRPr lang="zh-CN" sz="2800" kern="100">
                        <a:effectLst/>
                        <a:latin typeface="Calibri"/>
                        <a:ea typeface="宋体"/>
                        <a:cs typeface="Times New Roman"/>
                      </a:endParaRPr>
                    </a:p>
                  </a:txBody>
                  <a:tcPr marL="35920" marR="35920" marT="0" marB="0"/>
                </a:tc>
                <a:tc>
                  <a:txBody>
                    <a:bodyPr/>
                    <a:lstStyle/>
                    <a:p>
                      <a:pPr algn="l">
                        <a:spcAft>
                          <a:spcPts val="0"/>
                        </a:spcAft>
                      </a:pPr>
                      <a:r>
                        <a:rPr lang="en-US" sz="2800" kern="0">
                          <a:effectLst/>
                        </a:rPr>
                        <a:t>12.8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13.5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14.5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14.6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15.3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15.5 </a:t>
                      </a:r>
                      <a:endParaRPr lang="zh-CN" sz="2800" kern="100">
                        <a:effectLst/>
                        <a:latin typeface="Calibri"/>
                        <a:ea typeface="宋体"/>
                        <a:cs typeface="Times New Roman"/>
                      </a:endParaRPr>
                    </a:p>
                  </a:txBody>
                  <a:tcPr marL="35920" marR="35920" marT="0" marB="0" anchor="b"/>
                </a:tc>
              </a:tr>
              <a:tr h="419071">
                <a:tc>
                  <a:txBody>
                    <a:bodyPr/>
                    <a:lstStyle/>
                    <a:p>
                      <a:pPr algn="l">
                        <a:spcAft>
                          <a:spcPts val="0"/>
                        </a:spcAft>
                      </a:pPr>
                      <a:r>
                        <a:rPr lang="en-US" sz="2800" kern="0">
                          <a:effectLst/>
                        </a:rPr>
                        <a:t>RIL10</a:t>
                      </a:r>
                      <a:endParaRPr lang="zh-CN" sz="2800" kern="100">
                        <a:effectLst/>
                        <a:latin typeface="Calibri"/>
                        <a:ea typeface="宋体"/>
                        <a:cs typeface="Times New Roman"/>
                      </a:endParaRPr>
                    </a:p>
                  </a:txBody>
                  <a:tcPr marL="35920" marR="35920" marT="0" marB="0"/>
                </a:tc>
                <a:tc>
                  <a:txBody>
                    <a:bodyPr/>
                    <a:lstStyle/>
                    <a:p>
                      <a:pPr algn="l">
                        <a:spcAft>
                          <a:spcPts val="0"/>
                        </a:spcAft>
                      </a:pPr>
                      <a:r>
                        <a:rPr lang="en-US" sz="2800" kern="0">
                          <a:effectLst/>
                        </a:rPr>
                        <a:t>12.8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13.6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14.6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15.5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a:effectLst/>
                        </a:rPr>
                        <a:t>14.2 </a:t>
                      </a:r>
                      <a:endParaRPr lang="zh-CN" sz="2800" kern="100">
                        <a:effectLst/>
                        <a:latin typeface="Calibri"/>
                        <a:ea typeface="宋体"/>
                        <a:cs typeface="Times New Roman"/>
                      </a:endParaRPr>
                    </a:p>
                  </a:txBody>
                  <a:tcPr marL="35920" marR="35920" marT="0" marB="0" anchor="b"/>
                </a:tc>
                <a:tc>
                  <a:txBody>
                    <a:bodyPr/>
                    <a:lstStyle/>
                    <a:p>
                      <a:pPr algn="l">
                        <a:spcAft>
                          <a:spcPts val="0"/>
                        </a:spcAft>
                      </a:pPr>
                      <a:r>
                        <a:rPr lang="en-US" sz="2800" kern="0" dirty="0">
                          <a:effectLst/>
                        </a:rPr>
                        <a:t>14.2 </a:t>
                      </a:r>
                      <a:endParaRPr lang="zh-CN" sz="2800" kern="100" dirty="0">
                        <a:effectLst/>
                        <a:latin typeface="Calibri"/>
                        <a:ea typeface="宋体"/>
                        <a:cs typeface="Times New Roman"/>
                      </a:endParaRPr>
                    </a:p>
                  </a:txBody>
                  <a:tcPr marL="35920" marR="35920" marT="0" marB="0" anchor="b"/>
                </a:tc>
              </a:tr>
            </a:tbl>
          </a:graphicData>
        </a:graphic>
      </p:graphicFrame>
    </p:spTree>
    <p:extLst>
      <p:ext uri="{BB962C8B-B14F-4D97-AF65-F5344CB8AC3E}">
        <p14:creationId xmlns:p14="http://schemas.microsoft.com/office/powerpoint/2010/main" val="15229712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404664"/>
            <a:ext cx="8568952"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单环境方差分析（不考虑区组效应）</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453694085"/>
              </p:ext>
            </p:extLst>
          </p:nvPr>
        </p:nvGraphicFramePr>
        <p:xfrm>
          <a:off x="179512" y="1268760"/>
          <a:ext cx="8784976" cy="4608515"/>
        </p:xfrm>
        <a:graphic>
          <a:graphicData uri="http://schemas.openxmlformats.org/drawingml/2006/table">
            <a:tbl>
              <a:tblPr firstRow="1" firstCol="1" bandRow="1">
                <a:tableStyleId>{5C22544A-7EE6-4342-B048-85BDC9FD1C3A}</a:tableStyleId>
              </a:tblPr>
              <a:tblGrid>
                <a:gridCol w="818198"/>
                <a:gridCol w="1430973"/>
                <a:gridCol w="1124585"/>
                <a:gridCol w="1124585"/>
                <a:gridCol w="897573"/>
                <a:gridCol w="1051560"/>
                <a:gridCol w="1185374"/>
                <a:gridCol w="1152128"/>
              </a:tblGrid>
              <a:tr h="837911">
                <a:tc>
                  <a:txBody>
                    <a:bodyPr/>
                    <a:lstStyle/>
                    <a:p>
                      <a:pPr algn="l">
                        <a:spcAft>
                          <a:spcPts val="0"/>
                        </a:spcAft>
                      </a:pPr>
                      <a:r>
                        <a:rPr lang="zh-CN" sz="2400" kern="0" dirty="0">
                          <a:effectLst/>
                        </a:rPr>
                        <a:t>环境</a:t>
                      </a:r>
                      <a:endParaRPr lang="zh-CN" sz="2400" kern="100" dirty="0">
                        <a:effectLst/>
                        <a:latin typeface="Calibri"/>
                        <a:ea typeface="宋体"/>
                        <a:cs typeface="Times New Roman"/>
                      </a:endParaRPr>
                    </a:p>
                  </a:txBody>
                  <a:tcPr marL="68580" marR="68580" marT="0" marB="0"/>
                </a:tc>
                <a:tc>
                  <a:txBody>
                    <a:bodyPr/>
                    <a:lstStyle/>
                    <a:p>
                      <a:pPr algn="l">
                        <a:spcAft>
                          <a:spcPts val="0"/>
                        </a:spcAft>
                      </a:pPr>
                      <a:r>
                        <a:rPr lang="zh-CN" sz="2400" kern="0">
                          <a:effectLst/>
                        </a:rPr>
                        <a:t>变异来源</a:t>
                      </a:r>
                      <a:endParaRPr lang="zh-CN" sz="2400" kern="100">
                        <a:effectLst/>
                        <a:latin typeface="Calibri"/>
                        <a:ea typeface="宋体"/>
                        <a:cs typeface="Times New Roman"/>
                      </a:endParaRPr>
                    </a:p>
                  </a:txBody>
                  <a:tcPr marL="68580" marR="68580" marT="0" marB="0"/>
                </a:tc>
                <a:tc>
                  <a:txBody>
                    <a:bodyPr/>
                    <a:lstStyle/>
                    <a:p>
                      <a:pPr algn="l">
                        <a:spcAft>
                          <a:spcPts val="0"/>
                        </a:spcAft>
                      </a:pPr>
                      <a:r>
                        <a:rPr lang="zh-CN" sz="2400" kern="0">
                          <a:effectLst/>
                        </a:rPr>
                        <a:t>自由度</a:t>
                      </a:r>
                      <a:endParaRPr lang="zh-CN" sz="2400" kern="100">
                        <a:effectLst/>
                        <a:latin typeface="Calibri"/>
                        <a:ea typeface="宋体"/>
                        <a:cs typeface="Times New Roman"/>
                      </a:endParaRPr>
                    </a:p>
                  </a:txBody>
                  <a:tcPr marL="68580" marR="68580" marT="0" marB="0"/>
                </a:tc>
                <a:tc>
                  <a:txBody>
                    <a:bodyPr/>
                    <a:lstStyle/>
                    <a:p>
                      <a:pPr algn="l">
                        <a:spcAft>
                          <a:spcPts val="0"/>
                        </a:spcAft>
                      </a:pPr>
                      <a:r>
                        <a:rPr lang="zh-CN" sz="2400" kern="0">
                          <a:effectLst/>
                        </a:rPr>
                        <a:t>平方和</a:t>
                      </a:r>
                      <a:endParaRPr lang="zh-CN" sz="2400" kern="100">
                        <a:effectLst/>
                        <a:latin typeface="Calibri"/>
                        <a:ea typeface="宋体"/>
                        <a:cs typeface="Times New Roman"/>
                      </a:endParaRPr>
                    </a:p>
                  </a:txBody>
                  <a:tcPr marL="68580" marR="68580" marT="0" marB="0"/>
                </a:tc>
                <a:tc>
                  <a:txBody>
                    <a:bodyPr/>
                    <a:lstStyle/>
                    <a:p>
                      <a:pPr algn="l">
                        <a:spcAft>
                          <a:spcPts val="0"/>
                        </a:spcAft>
                      </a:pPr>
                      <a:r>
                        <a:rPr lang="zh-CN" sz="2400" kern="0">
                          <a:effectLst/>
                        </a:rPr>
                        <a:t>均方</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F</a:t>
                      </a:r>
                      <a:r>
                        <a:rPr lang="zh-CN" sz="2400" kern="0">
                          <a:effectLst/>
                        </a:rPr>
                        <a:t>值</a:t>
                      </a:r>
                      <a:endParaRPr lang="zh-CN" sz="2400" kern="100">
                        <a:effectLst/>
                        <a:latin typeface="Calibri"/>
                        <a:ea typeface="宋体"/>
                        <a:cs typeface="Times New Roman"/>
                      </a:endParaRPr>
                    </a:p>
                  </a:txBody>
                  <a:tcPr marL="68580" marR="68580" marT="0" marB="0"/>
                </a:tc>
                <a:tc>
                  <a:txBody>
                    <a:bodyPr/>
                    <a:lstStyle/>
                    <a:p>
                      <a:pPr algn="l">
                        <a:spcAft>
                          <a:spcPts val="0"/>
                        </a:spcAft>
                      </a:pPr>
                      <a:r>
                        <a:rPr lang="zh-CN" sz="2400" kern="0">
                          <a:effectLst/>
                        </a:rPr>
                        <a:t>显著概率</a:t>
                      </a:r>
                      <a:endParaRPr lang="zh-CN" sz="2400" kern="100">
                        <a:effectLst/>
                        <a:latin typeface="Calibri"/>
                        <a:ea typeface="宋体"/>
                        <a:cs typeface="Times New Roman"/>
                      </a:endParaRPr>
                    </a:p>
                  </a:txBody>
                  <a:tcPr marL="68580" marR="68580" marT="0" marB="0"/>
                </a:tc>
                <a:tc>
                  <a:txBody>
                    <a:bodyPr/>
                    <a:lstStyle/>
                    <a:p>
                      <a:pPr algn="l">
                        <a:spcAft>
                          <a:spcPts val="0"/>
                        </a:spcAft>
                      </a:pPr>
                      <a:r>
                        <a:rPr lang="zh-CN" sz="2400" kern="0">
                          <a:effectLst/>
                        </a:rPr>
                        <a:t>方差估计值</a:t>
                      </a:r>
                      <a:endParaRPr lang="zh-CN" sz="2400" kern="100">
                        <a:effectLst/>
                        <a:latin typeface="Calibri"/>
                        <a:ea typeface="宋体"/>
                        <a:cs typeface="Times New Roman"/>
                      </a:endParaRPr>
                    </a:p>
                  </a:txBody>
                  <a:tcPr marL="68580" marR="68580" marT="0" marB="0"/>
                </a:tc>
              </a:tr>
              <a:tr h="418956">
                <a:tc>
                  <a:txBody>
                    <a:bodyPr/>
                    <a:lstStyle/>
                    <a:p>
                      <a:pPr algn="l">
                        <a:spcAft>
                          <a:spcPts val="0"/>
                        </a:spcAft>
                      </a:pPr>
                      <a:r>
                        <a:rPr lang="en-US" sz="2400" kern="0">
                          <a:effectLst/>
                        </a:rPr>
                        <a:t>I</a:t>
                      </a:r>
                      <a:endParaRPr lang="zh-CN" sz="2400" kern="100">
                        <a:effectLst/>
                        <a:latin typeface="Calibri"/>
                        <a:ea typeface="宋体"/>
                        <a:cs typeface="Times New Roman"/>
                      </a:endParaRPr>
                    </a:p>
                  </a:txBody>
                  <a:tcPr marL="68580" marR="68580" marT="0" marB="0"/>
                </a:tc>
                <a:tc>
                  <a:txBody>
                    <a:bodyPr/>
                    <a:lstStyle/>
                    <a:p>
                      <a:pPr algn="l">
                        <a:spcAft>
                          <a:spcPts val="0"/>
                        </a:spcAft>
                      </a:pPr>
                      <a:r>
                        <a:rPr lang="zh-CN" sz="2400" kern="0">
                          <a:effectLst/>
                        </a:rPr>
                        <a:t>基因型间</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9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23.655</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2.628</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11.866</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0.0003</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1.203</a:t>
                      </a:r>
                      <a:endParaRPr lang="zh-CN" sz="2400" kern="100">
                        <a:effectLst/>
                        <a:latin typeface="Calibri"/>
                        <a:ea typeface="宋体"/>
                        <a:cs typeface="Times New Roman"/>
                      </a:endParaRPr>
                    </a:p>
                  </a:txBody>
                  <a:tcPr marL="68580" marR="68580" marT="0" marB="0"/>
                </a:tc>
              </a:tr>
              <a:tr h="418956">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zh-CN" sz="2400" kern="0">
                          <a:effectLst/>
                        </a:rPr>
                        <a:t>随机误差</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10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2.215</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0.222</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0.222</a:t>
                      </a:r>
                      <a:endParaRPr lang="zh-CN" sz="2400" kern="100">
                        <a:effectLst/>
                        <a:latin typeface="Calibri"/>
                        <a:ea typeface="宋体"/>
                        <a:cs typeface="Times New Roman"/>
                      </a:endParaRPr>
                    </a:p>
                  </a:txBody>
                  <a:tcPr marL="68580" marR="68580" marT="0" marB="0"/>
                </a:tc>
              </a:tr>
              <a:tr h="418956">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zh-CN" sz="2400" kern="0">
                          <a:effectLst/>
                        </a:rPr>
                        <a:t>总离差</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19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25.870</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r>
              <a:tr h="418956">
                <a:tc>
                  <a:txBody>
                    <a:bodyPr/>
                    <a:lstStyle/>
                    <a:p>
                      <a:pPr algn="l">
                        <a:spcAft>
                          <a:spcPts val="0"/>
                        </a:spcAft>
                      </a:pPr>
                      <a:r>
                        <a:rPr lang="en-US" sz="2400" kern="0">
                          <a:effectLst/>
                        </a:rPr>
                        <a:t>II</a:t>
                      </a:r>
                      <a:endParaRPr lang="zh-CN" sz="2400" kern="100">
                        <a:effectLst/>
                        <a:latin typeface="Calibri"/>
                        <a:ea typeface="宋体"/>
                        <a:cs typeface="Times New Roman"/>
                      </a:endParaRPr>
                    </a:p>
                  </a:txBody>
                  <a:tcPr marL="68580" marR="68580" marT="0" marB="0"/>
                </a:tc>
                <a:tc>
                  <a:txBody>
                    <a:bodyPr/>
                    <a:lstStyle/>
                    <a:p>
                      <a:pPr algn="l">
                        <a:spcAft>
                          <a:spcPts val="0"/>
                        </a:spcAft>
                      </a:pPr>
                      <a:r>
                        <a:rPr lang="zh-CN" sz="2400" kern="0">
                          <a:effectLst/>
                        </a:rPr>
                        <a:t>基因型间</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9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14.785</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1.643</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14.347</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0.0001</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0.764</a:t>
                      </a:r>
                      <a:endParaRPr lang="zh-CN" sz="2400" kern="100">
                        <a:effectLst/>
                        <a:latin typeface="Calibri"/>
                        <a:ea typeface="宋体"/>
                        <a:cs typeface="Times New Roman"/>
                      </a:endParaRPr>
                    </a:p>
                  </a:txBody>
                  <a:tcPr marL="68580" marR="68580" marT="0" marB="0"/>
                </a:tc>
              </a:tr>
              <a:tr h="418956">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zh-CN" sz="2400" kern="0">
                          <a:effectLst/>
                        </a:rPr>
                        <a:t>随机误差</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10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1.145</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0.115</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0.115 </a:t>
                      </a:r>
                      <a:endParaRPr lang="zh-CN" sz="2400" kern="100">
                        <a:effectLst/>
                        <a:latin typeface="Calibri"/>
                        <a:ea typeface="宋体"/>
                        <a:cs typeface="Times New Roman"/>
                      </a:endParaRPr>
                    </a:p>
                  </a:txBody>
                  <a:tcPr marL="68580" marR="68580" marT="0" marB="0"/>
                </a:tc>
              </a:tr>
              <a:tr h="418956">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zh-CN" sz="2400" kern="0">
                          <a:effectLst/>
                        </a:rPr>
                        <a:t>总离差</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kern="0">
                          <a:effectLst/>
                        </a:rPr>
                        <a:t>19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15.930</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dirty="0">
                          <a:effectLst/>
                        </a:rPr>
                        <a:t> </a:t>
                      </a:r>
                      <a:endParaRPr lang="zh-CN" sz="2400" kern="100" dirty="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r>
              <a:tr h="418956">
                <a:tc>
                  <a:txBody>
                    <a:bodyPr/>
                    <a:lstStyle/>
                    <a:p>
                      <a:pPr algn="l">
                        <a:spcAft>
                          <a:spcPts val="0"/>
                        </a:spcAft>
                      </a:pPr>
                      <a:r>
                        <a:rPr lang="en-US" sz="2400" kern="0">
                          <a:effectLst/>
                        </a:rPr>
                        <a:t>II</a:t>
                      </a:r>
                      <a:endParaRPr lang="zh-CN" sz="2400" kern="100">
                        <a:effectLst/>
                        <a:latin typeface="Calibri"/>
                        <a:ea typeface="宋体"/>
                        <a:cs typeface="Times New Roman"/>
                      </a:endParaRPr>
                    </a:p>
                  </a:txBody>
                  <a:tcPr marL="68580" marR="68580" marT="0" marB="0"/>
                </a:tc>
                <a:tc>
                  <a:txBody>
                    <a:bodyPr/>
                    <a:lstStyle/>
                    <a:p>
                      <a:pPr algn="l">
                        <a:spcAft>
                          <a:spcPts val="0"/>
                        </a:spcAft>
                      </a:pPr>
                      <a:r>
                        <a:rPr lang="zh-CN" sz="2400" kern="0">
                          <a:effectLst/>
                        </a:rPr>
                        <a:t>基因型间</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9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9.718</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1.080</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dirty="0">
                          <a:effectLst/>
                        </a:rPr>
                        <a:t>6.066</a:t>
                      </a:r>
                      <a:endParaRPr lang="zh-CN" sz="2400" kern="100" dirty="0">
                        <a:effectLst/>
                        <a:latin typeface="Calibri"/>
                        <a:ea typeface="宋体"/>
                        <a:cs typeface="Times New Roman"/>
                      </a:endParaRPr>
                    </a:p>
                  </a:txBody>
                  <a:tcPr marL="68580" marR="68580" marT="0" marB="0"/>
                </a:tc>
                <a:tc>
                  <a:txBody>
                    <a:bodyPr/>
                    <a:lstStyle/>
                    <a:p>
                      <a:pPr algn="l">
                        <a:spcAft>
                          <a:spcPts val="0"/>
                        </a:spcAft>
                      </a:pPr>
                      <a:r>
                        <a:rPr lang="en-US" sz="2400" kern="0">
                          <a:effectLst/>
                        </a:rPr>
                        <a:t>0.0047</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0.451</a:t>
                      </a:r>
                      <a:endParaRPr lang="zh-CN" sz="2400" kern="100">
                        <a:effectLst/>
                        <a:latin typeface="Calibri"/>
                        <a:ea typeface="宋体"/>
                        <a:cs typeface="Times New Roman"/>
                      </a:endParaRPr>
                    </a:p>
                  </a:txBody>
                  <a:tcPr marL="68580" marR="68580" marT="0" marB="0"/>
                </a:tc>
              </a:tr>
              <a:tr h="418956">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zh-CN" sz="2400" kern="0">
                          <a:effectLst/>
                        </a:rPr>
                        <a:t>随机误差</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10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1.780</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0.178</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0.178</a:t>
                      </a:r>
                      <a:endParaRPr lang="zh-CN" sz="2400" kern="100">
                        <a:effectLst/>
                        <a:latin typeface="Calibri"/>
                        <a:ea typeface="宋体"/>
                        <a:cs typeface="Times New Roman"/>
                      </a:endParaRPr>
                    </a:p>
                  </a:txBody>
                  <a:tcPr marL="68580" marR="68580" marT="0" marB="0"/>
                </a:tc>
              </a:tr>
              <a:tr h="418956">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zh-CN" sz="2400" kern="0" dirty="0">
                          <a:effectLst/>
                        </a:rPr>
                        <a:t>总离差</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r>
                        <a:rPr lang="en-US" sz="2400" kern="0" dirty="0">
                          <a:effectLst/>
                        </a:rPr>
                        <a:t>19 </a:t>
                      </a:r>
                      <a:endParaRPr lang="zh-CN" sz="2400" kern="100" dirty="0">
                        <a:effectLst/>
                        <a:latin typeface="Calibri"/>
                        <a:ea typeface="宋体"/>
                        <a:cs typeface="Times New Roman"/>
                      </a:endParaRPr>
                    </a:p>
                  </a:txBody>
                  <a:tcPr marL="68580" marR="68580" marT="0" marB="0"/>
                </a:tc>
                <a:tc>
                  <a:txBody>
                    <a:bodyPr/>
                    <a:lstStyle/>
                    <a:p>
                      <a:pPr algn="l">
                        <a:spcAft>
                          <a:spcPts val="0"/>
                        </a:spcAft>
                      </a:pPr>
                      <a:r>
                        <a:rPr lang="en-US" sz="2400" kern="0">
                          <a:effectLst/>
                        </a:rPr>
                        <a:t>11.498</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dirty="0">
                          <a:effectLst/>
                        </a:rPr>
                        <a:t> </a:t>
                      </a:r>
                      <a:endParaRPr lang="zh-CN" sz="2400" kern="100" dirty="0">
                        <a:effectLst/>
                        <a:latin typeface="Calibri"/>
                        <a:ea typeface="宋体"/>
                        <a:cs typeface="Times New Roman"/>
                      </a:endParaRPr>
                    </a:p>
                  </a:txBody>
                  <a:tcPr marL="68580" marR="68580" marT="0" marB="0"/>
                </a:tc>
              </a:tr>
            </a:tbl>
          </a:graphicData>
        </a:graphic>
      </p:graphicFrame>
    </p:spTree>
    <p:extLst>
      <p:ext uri="{BB962C8B-B14F-4D97-AF65-F5344CB8AC3E}">
        <p14:creationId xmlns:p14="http://schemas.microsoft.com/office/powerpoint/2010/main" val="26547979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5576" y="692696"/>
            <a:ext cx="7776864"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单环境方差分析（考虑区组效应）</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2926193718"/>
              </p:ext>
            </p:extLst>
          </p:nvPr>
        </p:nvGraphicFramePr>
        <p:xfrm>
          <a:off x="251520" y="1556792"/>
          <a:ext cx="8640960" cy="3139428"/>
        </p:xfrm>
        <a:graphic>
          <a:graphicData uri="http://schemas.openxmlformats.org/drawingml/2006/table">
            <a:tbl>
              <a:tblPr firstRow="1" firstCol="1" bandRow="1">
                <a:tableStyleId>{5C22544A-7EE6-4342-B048-85BDC9FD1C3A}</a:tableStyleId>
              </a:tblPr>
              <a:tblGrid>
                <a:gridCol w="504056"/>
                <a:gridCol w="576064"/>
                <a:gridCol w="504056"/>
                <a:gridCol w="864096"/>
                <a:gridCol w="1032304"/>
                <a:gridCol w="983920"/>
                <a:gridCol w="1008112"/>
                <a:gridCol w="1008112"/>
                <a:gridCol w="1080120"/>
                <a:gridCol w="1080120"/>
              </a:tblGrid>
              <a:tr h="571497">
                <a:tc rowSpan="2">
                  <a:txBody>
                    <a:bodyPr/>
                    <a:lstStyle/>
                    <a:p>
                      <a:pPr algn="just">
                        <a:spcAft>
                          <a:spcPts val="0"/>
                        </a:spcAft>
                      </a:pPr>
                      <a:r>
                        <a:rPr lang="zh-CN" sz="2800" kern="0" dirty="0">
                          <a:effectLst/>
                          <a:latin typeface="+mn-lt"/>
                          <a:ea typeface="Arial Unicode MS" panose="020B0604020202020204" pitchFamily="34" charset="-122"/>
                          <a:cs typeface="Arial Unicode MS" panose="020B0604020202020204" pitchFamily="34" charset="-122"/>
                        </a:rPr>
                        <a:t>环境</a:t>
                      </a:r>
                      <a:endParaRPr lang="zh-CN" sz="2800" kern="100" dirty="0">
                        <a:effectLst/>
                        <a:latin typeface="+mn-lt"/>
                        <a:ea typeface="Arial Unicode MS" panose="020B0604020202020204" pitchFamily="34" charset="-122"/>
                        <a:cs typeface="Arial Unicode MS" panose="020B0604020202020204" pitchFamily="34" charset="-122"/>
                      </a:endParaRPr>
                    </a:p>
                  </a:txBody>
                  <a:tcPr marL="68477" marR="68477" marT="0" marB="0"/>
                </a:tc>
                <a:tc gridSpan="3">
                  <a:txBody>
                    <a:bodyPr/>
                    <a:lstStyle/>
                    <a:p>
                      <a:pPr algn="just">
                        <a:spcAft>
                          <a:spcPts val="0"/>
                        </a:spcAft>
                      </a:pPr>
                      <a:r>
                        <a:rPr lang="zh-CN" sz="2800" kern="0">
                          <a:effectLst/>
                          <a:latin typeface="+mn-lt"/>
                          <a:ea typeface="Arial Unicode MS" panose="020B0604020202020204" pitchFamily="34" charset="-122"/>
                          <a:cs typeface="Arial Unicode MS" panose="020B0604020202020204" pitchFamily="34" charset="-122"/>
                        </a:rPr>
                        <a:t>自由度</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hMerge="1">
                  <a:txBody>
                    <a:bodyPr/>
                    <a:lstStyle/>
                    <a:p>
                      <a:endParaRPr lang="zh-CN" altLang="en-US"/>
                    </a:p>
                  </a:txBody>
                  <a:tcPr/>
                </a:tc>
                <a:tc hMerge="1">
                  <a:txBody>
                    <a:bodyPr/>
                    <a:lstStyle/>
                    <a:p>
                      <a:endParaRPr lang="zh-CN" altLang="en-US"/>
                    </a:p>
                  </a:txBody>
                  <a:tcPr/>
                </a:tc>
                <a:tc gridSpan="3">
                  <a:txBody>
                    <a:bodyPr/>
                    <a:lstStyle/>
                    <a:p>
                      <a:pPr algn="just">
                        <a:spcAft>
                          <a:spcPts val="0"/>
                        </a:spcAft>
                      </a:pPr>
                      <a:r>
                        <a:rPr lang="zh-CN" sz="2800" kern="0" dirty="0">
                          <a:effectLst/>
                          <a:latin typeface="+mn-lt"/>
                          <a:ea typeface="Arial Unicode MS" panose="020B0604020202020204" pitchFamily="34" charset="-122"/>
                          <a:cs typeface="Arial Unicode MS" panose="020B0604020202020204" pitchFamily="34" charset="-122"/>
                        </a:rPr>
                        <a:t>均方</a:t>
                      </a:r>
                      <a:endParaRPr lang="zh-CN" sz="2800" kern="100" dirty="0">
                        <a:effectLst/>
                        <a:latin typeface="+mn-lt"/>
                        <a:ea typeface="Arial Unicode MS" panose="020B0604020202020204" pitchFamily="34" charset="-122"/>
                        <a:cs typeface="Arial Unicode MS" panose="020B0604020202020204" pitchFamily="34" charset="-122"/>
                      </a:endParaRPr>
                    </a:p>
                  </a:txBody>
                  <a:tcPr marL="68477" marR="68477" marT="0" marB="0" anchor="b"/>
                </a:tc>
                <a:tc hMerge="1">
                  <a:txBody>
                    <a:bodyPr/>
                    <a:lstStyle/>
                    <a:p>
                      <a:endParaRPr lang="zh-CN" altLang="en-US"/>
                    </a:p>
                  </a:txBody>
                  <a:tcPr/>
                </a:tc>
                <a:tc hMerge="1">
                  <a:txBody>
                    <a:bodyPr/>
                    <a:lstStyle/>
                    <a:p>
                      <a:endParaRPr lang="zh-CN" altLang="en-US"/>
                    </a:p>
                  </a:txBody>
                  <a:tcPr/>
                </a:tc>
                <a:tc gridSpan="3">
                  <a:txBody>
                    <a:bodyPr/>
                    <a:lstStyle/>
                    <a:p>
                      <a:pPr algn="just">
                        <a:spcAft>
                          <a:spcPts val="0"/>
                        </a:spcAft>
                      </a:pPr>
                      <a:r>
                        <a:rPr lang="zh-CN" sz="2800" kern="0" dirty="0">
                          <a:effectLst/>
                          <a:latin typeface="+mn-lt"/>
                          <a:ea typeface="Arial Unicode MS" panose="020B0604020202020204" pitchFamily="34" charset="-122"/>
                          <a:cs typeface="Arial Unicode MS" panose="020B0604020202020204" pitchFamily="34" charset="-122"/>
                        </a:rPr>
                        <a:t>方差估计值</a:t>
                      </a:r>
                      <a:endParaRPr lang="zh-CN" sz="2800" kern="100" dirty="0">
                        <a:effectLst/>
                        <a:latin typeface="+mn-lt"/>
                        <a:ea typeface="Arial Unicode MS" panose="020B0604020202020204" pitchFamily="34" charset="-122"/>
                        <a:cs typeface="Arial Unicode MS" panose="020B0604020202020204" pitchFamily="34" charset="-122"/>
                      </a:endParaRPr>
                    </a:p>
                  </a:txBody>
                  <a:tcPr marL="68477" marR="68477" marT="0" marB="0" anchor="b"/>
                </a:tc>
                <a:tc hMerge="1">
                  <a:txBody>
                    <a:bodyPr/>
                    <a:lstStyle/>
                    <a:p>
                      <a:endParaRPr lang="zh-CN" altLang="en-US"/>
                    </a:p>
                  </a:txBody>
                  <a:tcPr/>
                </a:tc>
                <a:tc hMerge="1">
                  <a:txBody>
                    <a:bodyPr/>
                    <a:lstStyle/>
                    <a:p>
                      <a:endParaRPr lang="zh-CN" altLang="en-US"/>
                    </a:p>
                  </a:txBody>
                  <a:tcPr/>
                </a:tc>
              </a:tr>
              <a:tr h="508623">
                <a:tc vMerge="1">
                  <a:txBody>
                    <a:bodyPr/>
                    <a:lstStyle/>
                    <a:p>
                      <a:endParaRPr lang="zh-CN" altLang="en-US"/>
                    </a:p>
                  </a:txBody>
                  <a:tcPr/>
                </a:tc>
                <a:tc>
                  <a:txBody>
                    <a:bodyPr/>
                    <a:lstStyle/>
                    <a:p>
                      <a:pPr algn="l">
                        <a:spcAft>
                          <a:spcPts val="0"/>
                        </a:spcAft>
                      </a:pPr>
                      <a:r>
                        <a:rPr lang="zh-CN" sz="2800" kern="0" dirty="0">
                          <a:effectLst/>
                          <a:latin typeface="+mn-lt"/>
                          <a:ea typeface="Arial Unicode MS" panose="020B0604020202020204" pitchFamily="34" charset="-122"/>
                          <a:cs typeface="Arial Unicode MS" panose="020B0604020202020204" pitchFamily="34" charset="-122"/>
                        </a:rPr>
                        <a:t>机误</a:t>
                      </a:r>
                      <a:endParaRPr lang="zh-CN" sz="2800" kern="100" dirty="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zh-CN" sz="2800" kern="0">
                          <a:effectLst/>
                          <a:latin typeface="+mn-lt"/>
                          <a:ea typeface="Arial Unicode MS" panose="020B0604020202020204" pitchFamily="34" charset="-122"/>
                          <a:cs typeface="Arial Unicode MS" panose="020B0604020202020204" pitchFamily="34" charset="-122"/>
                        </a:rPr>
                        <a:t>区组</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zh-CN" sz="2800" kern="0" dirty="0">
                          <a:effectLst/>
                          <a:latin typeface="+mn-lt"/>
                          <a:ea typeface="Arial Unicode MS" panose="020B0604020202020204" pitchFamily="34" charset="-122"/>
                          <a:cs typeface="Arial Unicode MS" panose="020B0604020202020204" pitchFamily="34" charset="-122"/>
                        </a:rPr>
                        <a:t>基因型</a:t>
                      </a:r>
                      <a:endParaRPr lang="zh-CN" sz="2800" kern="100" dirty="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zh-CN" sz="2800" kern="0" dirty="0">
                          <a:effectLst/>
                          <a:latin typeface="+mn-lt"/>
                          <a:ea typeface="Arial Unicode MS" panose="020B0604020202020204" pitchFamily="34" charset="-122"/>
                          <a:cs typeface="Arial Unicode MS" panose="020B0604020202020204" pitchFamily="34" charset="-122"/>
                        </a:rPr>
                        <a:t>机误</a:t>
                      </a:r>
                      <a:endParaRPr lang="zh-CN" sz="2800" kern="100" dirty="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zh-CN" sz="2800" kern="0">
                          <a:effectLst/>
                          <a:latin typeface="+mn-lt"/>
                          <a:ea typeface="Arial Unicode MS" panose="020B0604020202020204" pitchFamily="34" charset="-122"/>
                          <a:cs typeface="Arial Unicode MS" panose="020B0604020202020204" pitchFamily="34" charset="-122"/>
                        </a:rPr>
                        <a:t>区组</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zh-CN" sz="2800" kern="0">
                          <a:effectLst/>
                          <a:latin typeface="+mn-lt"/>
                          <a:ea typeface="Arial Unicode MS" panose="020B0604020202020204" pitchFamily="34" charset="-122"/>
                          <a:cs typeface="Arial Unicode MS" panose="020B0604020202020204" pitchFamily="34" charset="-122"/>
                        </a:rPr>
                        <a:t>基因型</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zh-CN" sz="2800" kern="0" dirty="0">
                          <a:effectLst/>
                          <a:latin typeface="+mn-lt"/>
                          <a:ea typeface="Arial Unicode MS" panose="020B0604020202020204" pitchFamily="34" charset="-122"/>
                          <a:cs typeface="Arial Unicode MS" panose="020B0604020202020204" pitchFamily="34" charset="-122"/>
                        </a:rPr>
                        <a:t>机误</a:t>
                      </a:r>
                      <a:endParaRPr lang="zh-CN" sz="2800" kern="100" dirty="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zh-CN" sz="2800" kern="0" dirty="0">
                          <a:effectLst/>
                          <a:latin typeface="+mn-lt"/>
                          <a:ea typeface="Arial Unicode MS" panose="020B0604020202020204" pitchFamily="34" charset="-122"/>
                          <a:cs typeface="Arial Unicode MS" panose="020B0604020202020204" pitchFamily="34" charset="-122"/>
                        </a:rPr>
                        <a:t>区组</a:t>
                      </a:r>
                      <a:endParaRPr lang="zh-CN" sz="2800" kern="100" dirty="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zh-CN" sz="2800" kern="0" dirty="0">
                          <a:effectLst/>
                          <a:latin typeface="+mn-lt"/>
                          <a:ea typeface="Arial Unicode MS" panose="020B0604020202020204" pitchFamily="34" charset="-122"/>
                          <a:cs typeface="Arial Unicode MS" panose="020B0604020202020204" pitchFamily="34" charset="-122"/>
                        </a:rPr>
                        <a:t>基因型</a:t>
                      </a:r>
                      <a:endParaRPr lang="zh-CN" sz="2800" kern="100" dirty="0">
                        <a:effectLst/>
                        <a:latin typeface="+mn-lt"/>
                        <a:ea typeface="Arial Unicode MS" panose="020B0604020202020204" pitchFamily="34" charset="-122"/>
                        <a:cs typeface="Arial Unicode MS" panose="020B0604020202020204" pitchFamily="34" charset="-122"/>
                      </a:endParaRPr>
                    </a:p>
                  </a:txBody>
                  <a:tcPr marL="68477" marR="68477" marT="0" marB="0" anchor="b"/>
                </a:tc>
              </a:tr>
              <a:tr h="571497">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I</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9</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1</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9</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0.066</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1.625 </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2.628 </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0.066 </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0.156 </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dirty="0" smtClean="0">
                          <a:effectLst/>
                          <a:latin typeface="+mn-lt"/>
                          <a:ea typeface="Arial Unicode MS" panose="020B0604020202020204" pitchFamily="34" charset="-122"/>
                          <a:cs typeface="Arial Unicode MS" panose="020B0604020202020204" pitchFamily="34" charset="-122"/>
                        </a:rPr>
                        <a:t>1.281</a:t>
                      </a:r>
                      <a:r>
                        <a:rPr lang="en-US" sz="2800" kern="0" dirty="0">
                          <a:effectLst/>
                          <a:latin typeface="+mn-lt"/>
                          <a:ea typeface="Arial Unicode MS" panose="020B0604020202020204" pitchFamily="34" charset="-122"/>
                          <a:cs typeface="Arial Unicode MS" panose="020B0604020202020204" pitchFamily="34" charset="-122"/>
                        </a:rPr>
                        <a:t> </a:t>
                      </a:r>
                      <a:endParaRPr lang="zh-CN" sz="2800" kern="100" dirty="0">
                        <a:effectLst/>
                        <a:latin typeface="+mn-lt"/>
                        <a:ea typeface="Arial Unicode MS" panose="020B0604020202020204" pitchFamily="34" charset="-122"/>
                        <a:cs typeface="Arial Unicode MS" panose="020B0604020202020204" pitchFamily="34" charset="-122"/>
                      </a:endParaRPr>
                    </a:p>
                  </a:txBody>
                  <a:tcPr marL="68477" marR="68477" marT="0" marB="0" anchor="b"/>
                </a:tc>
              </a:tr>
              <a:tr h="571497">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II</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9</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1</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9</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0.074</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0.481 </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1.643 </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0.074 </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0.041 </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dirty="0">
                          <a:effectLst/>
                          <a:latin typeface="+mn-lt"/>
                          <a:ea typeface="Arial Unicode MS" panose="020B0604020202020204" pitchFamily="34" charset="-122"/>
                          <a:cs typeface="Arial Unicode MS" panose="020B0604020202020204" pitchFamily="34" charset="-122"/>
                        </a:rPr>
                        <a:t>0.784 </a:t>
                      </a:r>
                      <a:endParaRPr lang="zh-CN" sz="2800" kern="100" dirty="0">
                        <a:effectLst/>
                        <a:latin typeface="+mn-lt"/>
                        <a:ea typeface="Arial Unicode MS" panose="020B0604020202020204" pitchFamily="34" charset="-122"/>
                        <a:cs typeface="Arial Unicode MS" panose="020B0604020202020204" pitchFamily="34" charset="-122"/>
                      </a:endParaRPr>
                    </a:p>
                  </a:txBody>
                  <a:tcPr marL="68477" marR="68477" marT="0" marB="0" anchor="b"/>
                </a:tc>
              </a:tr>
              <a:tr h="571497">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III</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9</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1</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dirty="0">
                          <a:effectLst/>
                          <a:latin typeface="+mn-lt"/>
                          <a:ea typeface="Arial Unicode MS" panose="020B0604020202020204" pitchFamily="34" charset="-122"/>
                          <a:cs typeface="Arial Unicode MS" panose="020B0604020202020204" pitchFamily="34" charset="-122"/>
                        </a:rPr>
                        <a:t>9</a:t>
                      </a:r>
                      <a:endParaRPr lang="zh-CN" sz="2800" kern="100" dirty="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0.118</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dirty="0">
                          <a:effectLst/>
                          <a:latin typeface="+mn-lt"/>
                          <a:ea typeface="Arial Unicode MS" panose="020B0604020202020204" pitchFamily="34" charset="-122"/>
                          <a:cs typeface="Arial Unicode MS" panose="020B0604020202020204" pitchFamily="34" charset="-122"/>
                        </a:rPr>
                        <a:t>0.722 </a:t>
                      </a:r>
                      <a:endParaRPr lang="zh-CN" sz="2800" kern="100" dirty="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dirty="0">
                          <a:effectLst/>
                          <a:latin typeface="+mn-lt"/>
                          <a:ea typeface="Arial Unicode MS" panose="020B0604020202020204" pitchFamily="34" charset="-122"/>
                          <a:cs typeface="Arial Unicode MS" panose="020B0604020202020204" pitchFamily="34" charset="-122"/>
                        </a:rPr>
                        <a:t>1.080 </a:t>
                      </a:r>
                      <a:endParaRPr lang="zh-CN" sz="2800" kern="100" dirty="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0.118 </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a:effectLst/>
                          <a:latin typeface="+mn-lt"/>
                          <a:ea typeface="Arial Unicode MS" panose="020B0604020202020204" pitchFamily="34" charset="-122"/>
                          <a:cs typeface="Arial Unicode MS" panose="020B0604020202020204" pitchFamily="34" charset="-122"/>
                        </a:rPr>
                        <a:t>0.060 </a:t>
                      </a:r>
                      <a:endParaRPr lang="zh-CN" sz="2800" kern="100">
                        <a:effectLst/>
                        <a:latin typeface="+mn-lt"/>
                        <a:ea typeface="Arial Unicode MS" panose="020B0604020202020204" pitchFamily="34" charset="-122"/>
                        <a:cs typeface="Arial Unicode MS" panose="020B0604020202020204" pitchFamily="34" charset="-122"/>
                      </a:endParaRPr>
                    </a:p>
                  </a:txBody>
                  <a:tcPr marL="68477" marR="68477" marT="0" marB="0" anchor="b"/>
                </a:tc>
                <a:tc>
                  <a:txBody>
                    <a:bodyPr/>
                    <a:lstStyle/>
                    <a:p>
                      <a:pPr algn="l">
                        <a:spcAft>
                          <a:spcPts val="0"/>
                        </a:spcAft>
                      </a:pPr>
                      <a:r>
                        <a:rPr lang="en-US" sz="2800" kern="0" dirty="0" smtClean="0">
                          <a:effectLst/>
                          <a:latin typeface="+mn-lt"/>
                          <a:ea typeface="Arial Unicode MS" panose="020B0604020202020204" pitchFamily="34" charset="-122"/>
                          <a:cs typeface="Arial Unicode MS" panose="020B0604020202020204" pitchFamily="34" charset="-122"/>
                        </a:rPr>
                        <a:t>0.481</a:t>
                      </a:r>
                      <a:r>
                        <a:rPr lang="en-US" sz="2800" kern="0" dirty="0">
                          <a:effectLst/>
                          <a:latin typeface="+mn-lt"/>
                          <a:ea typeface="Arial Unicode MS" panose="020B0604020202020204" pitchFamily="34" charset="-122"/>
                          <a:cs typeface="Arial Unicode MS" panose="020B0604020202020204" pitchFamily="34" charset="-122"/>
                        </a:rPr>
                        <a:t> </a:t>
                      </a:r>
                      <a:endParaRPr lang="zh-CN" sz="2800" kern="100" dirty="0">
                        <a:effectLst/>
                        <a:latin typeface="+mn-lt"/>
                        <a:ea typeface="Arial Unicode MS" panose="020B0604020202020204" pitchFamily="34" charset="-122"/>
                        <a:cs typeface="Arial Unicode MS" panose="020B0604020202020204" pitchFamily="34" charset="-122"/>
                      </a:endParaRPr>
                    </a:p>
                  </a:txBody>
                  <a:tcPr marL="68477" marR="68477" marT="0" marB="0" anchor="b"/>
                </a:tc>
              </a:tr>
            </a:tbl>
          </a:graphicData>
        </a:graphic>
      </p:graphicFrame>
    </p:spTree>
    <p:extLst>
      <p:ext uri="{BB962C8B-B14F-4D97-AF65-F5344CB8AC3E}">
        <p14:creationId xmlns:p14="http://schemas.microsoft.com/office/powerpoint/2010/main" val="1082446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方差分析</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全模型</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和简化模型</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980728"/>
            <a:ext cx="8280920" cy="5472608"/>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方差分析</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模型中效应类型的增加，一定会降低误差的平方和，同时也降低误差的自由度。均方是否会下降，要看所增加效应的平方和是否足够大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严格</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地讲，方差分析应该从包含尽可能多的效应模型开始，这样的模型又称全模型（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full model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）。在全模型下，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检验不显著的效应应该从方差分析模型中剔除出去，然后对剔除不显著效应之后的模型重新进行分析，剔除不显著效应之后的模型称为简化模型（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reduced model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前面</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的数据，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区组效应在三个环境中均达到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的显著性水平，方差分析中考虑区组是恰当的，不用考虑简化模型的方差分析</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22730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75656" y="274638"/>
            <a:ext cx="6120680" cy="1354162"/>
          </a:xfrm>
        </p:spPr>
        <p:txBody>
          <a:bodyPr>
            <a:normAutofit fontScale="90000"/>
          </a:bodyPr>
          <a:lstStyle/>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7.2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六个基本</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世代均值</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和方差的</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构成</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844824"/>
            <a:ext cx="8229600" cy="4281339"/>
          </a:xfrm>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§7.2.1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单基因座位的加显性遗传</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模型</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§7.2.2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多基因座位的加显性遗传</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模型</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§7.2.3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分离世代的均值与</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遗传方差</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§7.2.4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遗传方差和遗传力的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估计</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§7.2.5 </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有效因子个数的估计</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7.2.6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加显性模型的检验与实例</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分析</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9230991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188640"/>
            <a:ext cx="7560840" cy="792088"/>
          </a:xfrm>
        </p:spPr>
        <p:txBody>
          <a:bodyPr>
            <a:norm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加</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显性遗传模型</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052736"/>
            <a:ext cx="8208912" cy="547260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数量遗传中，常假定不同座位上的遗传效应是可加的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。每个</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座位上，纯合基因型的效应称为加性效应，杂合基因型的效应称为显性效应。显性效应是同一个座位上、不同等位基因结合在一起、产生出有别于纯合基因型平均表现的效应，有时也称座位内基因互作（</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intra-genic interaction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个体</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未必在所有座位上都是纯合或是杂合的。这时，个体在遗传构成上，会同时包含加性效应和显性效应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将基因型值分解为加性效应和显性效应的模型称为加显性模型（</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additive and dominance model</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），是数量遗传中最简单、最基本的模型。</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9129141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74638"/>
            <a:ext cx="756084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单座位（或单基因）</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加显性模型</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08720"/>
            <a:ext cx="8208912" cy="187220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先讨论一对等位基因（用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表示）的模型，称单座位或单基因模型（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single locus model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是两个纯合基因型亲本</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的杂交后代，三种基因型的平均表现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由</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图的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箭头指明。</a:t>
            </a:r>
          </a:p>
        </p:txBody>
      </p:sp>
      <p:pic>
        <p:nvPicPr>
          <p:cNvPr id="11" name="图片 1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2780928"/>
            <a:ext cx="7920880" cy="3045619"/>
          </a:xfrm>
          <a:prstGeom prst="rect">
            <a:avLst/>
          </a:prstGeom>
          <a:noFill/>
          <a:ln>
            <a:noFill/>
          </a:ln>
        </p:spPr>
      </p:pic>
    </p:spTree>
    <p:extLst>
      <p:ext uri="{BB962C8B-B14F-4D97-AF65-F5344CB8AC3E}">
        <p14:creationId xmlns:p14="http://schemas.microsoft.com/office/powerpoint/2010/main" val="830378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418654"/>
            <a:ext cx="7200800" cy="1282154"/>
          </a:xfrm>
        </p:spPr>
        <p:txBody>
          <a:bodyPr>
            <a:normAutofit fontScale="90000"/>
          </a:bodyPr>
          <a:lstStyle/>
          <a:p>
            <a:r>
              <a:rPr lang="en-US" altLang="zh-CN" b="1" dirty="0">
                <a:latin typeface="Times New Roman" panose="02020603050405020304" pitchFamily="18" charset="0"/>
                <a:ea typeface="黑体" panose="02010609060101010101" pitchFamily="49" charset="-122"/>
                <a:cs typeface="Times New Roman" panose="02020603050405020304" pitchFamily="18" charset="0"/>
              </a:rPr>
              <a:t>§7.1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单环境多基因型表型数据的</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方差分析</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988840"/>
            <a:ext cx="8229600" cy="4137323"/>
          </a:xfrm>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§7.1.1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表型观测值的线性</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分解</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§7.1.2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表型离差平方和的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分解</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§7.1.3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遗传效应的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差异显著性检验</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§7.1.4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基因型值预测和广义遗传力</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估计</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1793131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60648"/>
            <a:ext cx="756084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中亲、加性效应和显性效应</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980728"/>
            <a:ext cx="7992888" cy="2952328"/>
          </a:xfrm>
        </p:spPr>
        <p:txBody>
          <a:bodyPr>
            <a:noAutofit/>
          </a:bodyPr>
          <a:lstStyle/>
          <a:p>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表示中亲值，即两个亲本表现的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平均数</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离中亲值的距离称为加性效应（</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additive effect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表示，也可看作高值亲本（</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）与低值亲本（</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）之差的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一半</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平均表现与中亲值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之间的离差称为显性效应（</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dominant effect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3" name="对象 12"/>
          <p:cNvGraphicFramePr>
            <a:graphicFrameLocks noChangeAspect="1"/>
          </p:cNvGraphicFramePr>
          <p:nvPr>
            <p:extLst>
              <p:ext uri="{D42A27DB-BD31-4B8C-83A1-F6EECF244321}">
                <p14:modId xmlns:p14="http://schemas.microsoft.com/office/powerpoint/2010/main" val="3846708114"/>
              </p:ext>
            </p:extLst>
          </p:nvPr>
        </p:nvGraphicFramePr>
        <p:xfrm>
          <a:off x="467544" y="3861048"/>
          <a:ext cx="2056020" cy="908720"/>
        </p:xfrm>
        <a:graphic>
          <a:graphicData uri="http://schemas.openxmlformats.org/presentationml/2006/ole">
            <mc:AlternateContent xmlns:mc="http://schemas.openxmlformats.org/markup-compatibility/2006">
              <mc:Choice xmlns:v="urn:schemas-microsoft-com:vml" Requires="v">
                <p:oleObj spid="_x0000_s19681" name="公式" r:id="rId3" imgW="939392" imgH="393529" progId="Equation.3">
                  <p:embed/>
                </p:oleObj>
              </mc:Choice>
              <mc:Fallback>
                <p:oleObj name="公式" r:id="rId3" imgW="939392"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3861048"/>
                        <a:ext cx="2056020" cy="908720"/>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2423651903"/>
              </p:ext>
            </p:extLst>
          </p:nvPr>
        </p:nvGraphicFramePr>
        <p:xfrm>
          <a:off x="2843808" y="3861048"/>
          <a:ext cx="1979453" cy="912240"/>
        </p:xfrm>
        <a:graphic>
          <a:graphicData uri="http://schemas.openxmlformats.org/presentationml/2006/ole">
            <mc:AlternateContent xmlns:mc="http://schemas.openxmlformats.org/markup-compatibility/2006">
              <mc:Choice xmlns:v="urn:schemas-microsoft-com:vml" Requires="v">
                <p:oleObj spid="_x0000_s19682" name="公式" r:id="rId5" imgW="901309" imgH="393529" progId="Equation.3">
                  <p:embed/>
                </p:oleObj>
              </mc:Choice>
              <mc:Fallback>
                <p:oleObj name="公式" r:id="rId5" imgW="901309" imgH="393529"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3808" y="3861048"/>
                        <a:ext cx="1979453" cy="912240"/>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1019117154"/>
              </p:ext>
            </p:extLst>
          </p:nvPr>
        </p:nvGraphicFramePr>
        <p:xfrm>
          <a:off x="5148064" y="3888432"/>
          <a:ext cx="3456682" cy="836712"/>
        </p:xfrm>
        <a:graphic>
          <a:graphicData uri="http://schemas.openxmlformats.org/presentationml/2006/ole">
            <mc:AlternateContent xmlns:mc="http://schemas.openxmlformats.org/markup-compatibility/2006">
              <mc:Choice xmlns:v="urn:schemas-microsoft-com:vml" Requires="v">
                <p:oleObj spid="_x0000_s19683" name="公式" r:id="rId7" imgW="1714500" imgH="393700" progId="Equation.3">
                  <p:embed/>
                </p:oleObj>
              </mc:Choice>
              <mc:Fallback>
                <p:oleObj name="公式" r:id="rId7" imgW="1714500" imgH="39370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48064" y="3888432"/>
                        <a:ext cx="3456682" cy="836712"/>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74547230"/>
              </p:ext>
            </p:extLst>
          </p:nvPr>
        </p:nvGraphicFramePr>
        <p:xfrm>
          <a:off x="1403648" y="4869160"/>
          <a:ext cx="1738014" cy="648072"/>
        </p:xfrm>
        <a:graphic>
          <a:graphicData uri="http://schemas.openxmlformats.org/presentationml/2006/ole">
            <mc:AlternateContent xmlns:mc="http://schemas.openxmlformats.org/markup-compatibility/2006">
              <mc:Choice xmlns:v="urn:schemas-microsoft-com:vml" Requires="v">
                <p:oleObj spid="_x0000_s19684" name="公式" r:id="rId9" imgW="660400" imgH="228600" progId="Equation.3">
                  <p:embed/>
                </p:oleObj>
              </mc:Choice>
              <mc:Fallback>
                <p:oleObj name="公式" r:id="rId9" imgW="660400" imgH="228600"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03648" y="4869160"/>
                        <a:ext cx="1738014" cy="648072"/>
                      </a:xfrm>
                      <a:prstGeom prst="rect">
                        <a:avLst/>
                      </a:prstGeom>
                      <a:noFill/>
                    </p:spPr>
                  </p:pic>
                </p:oleObj>
              </mc:Fallback>
            </mc:AlternateContent>
          </a:graphicData>
        </a:graphic>
      </p:graphicFrame>
      <p:graphicFrame>
        <p:nvGraphicFramePr>
          <p:cNvPr id="21" name="对象 20"/>
          <p:cNvGraphicFramePr>
            <a:graphicFrameLocks noChangeAspect="1"/>
          </p:cNvGraphicFramePr>
          <p:nvPr>
            <p:extLst>
              <p:ext uri="{D42A27DB-BD31-4B8C-83A1-F6EECF244321}">
                <p14:modId xmlns:p14="http://schemas.microsoft.com/office/powerpoint/2010/main" val="132496556"/>
              </p:ext>
            </p:extLst>
          </p:nvPr>
        </p:nvGraphicFramePr>
        <p:xfrm>
          <a:off x="3635896" y="4869160"/>
          <a:ext cx="1728192" cy="630667"/>
        </p:xfrm>
        <a:graphic>
          <a:graphicData uri="http://schemas.openxmlformats.org/presentationml/2006/ole">
            <mc:AlternateContent xmlns:mc="http://schemas.openxmlformats.org/markup-compatibility/2006">
              <mc:Choice xmlns:v="urn:schemas-microsoft-com:vml" Requires="v">
                <p:oleObj spid="_x0000_s19685" name="公式" r:id="rId11" imgW="672808" imgH="228501" progId="Equation.3">
                  <p:embed/>
                </p:oleObj>
              </mc:Choice>
              <mc:Fallback>
                <p:oleObj name="公式" r:id="rId11" imgW="672808" imgH="228501" progId="Equation.3">
                  <p:embed/>
                  <p:pic>
                    <p:nvPicPr>
                      <p:cNvPr id="0"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35896" y="4869160"/>
                        <a:ext cx="1728192" cy="630667"/>
                      </a:xfrm>
                      <a:prstGeom prst="rect">
                        <a:avLst/>
                      </a:prstGeom>
                      <a:noFill/>
                    </p:spPr>
                  </p:pic>
                </p:oleObj>
              </mc:Fallback>
            </mc:AlternateContent>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1326157559"/>
              </p:ext>
            </p:extLst>
          </p:nvPr>
        </p:nvGraphicFramePr>
        <p:xfrm>
          <a:off x="6065407" y="4869160"/>
          <a:ext cx="1818961" cy="620688"/>
        </p:xfrm>
        <a:graphic>
          <a:graphicData uri="http://schemas.openxmlformats.org/presentationml/2006/ole">
            <mc:AlternateContent xmlns:mc="http://schemas.openxmlformats.org/markup-compatibility/2006">
              <mc:Choice xmlns:v="urn:schemas-microsoft-com:vml" Requires="v">
                <p:oleObj spid="_x0000_s19686" name="公式" r:id="rId13" imgW="672808" imgH="215806" progId="Equation.3">
                  <p:embed/>
                </p:oleObj>
              </mc:Choice>
              <mc:Fallback>
                <p:oleObj name="公式" r:id="rId13" imgW="672808" imgH="215806" progId="Equation.3">
                  <p:embed/>
                  <p:pic>
                    <p:nvPicPr>
                      <p:cNvPr id="0" name="Object 1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65407" y="4869160"/>
                        <a:ext cx="1818961" cy="620688"/>
                      </a:xfrm>
                      <a:prstGeom prst="rect">
                        <a:avLst/>
                      </a:prstGeom>
                      <a:noFill/>
                    </p:spPr>
                  </p:pic>
                </p:oleObj>
              </mc:Fallback>
            </mc:AlternateContent>
          </a:graphicData>
        </a:graphic>
      </p:graphicFrame>
    </p:spTree>
    <p:extLst>
      <p:ext uri="{BB962C8B-B14F-4D97-AF65-F5344CB8AC3E}">
        <p14:creationId xmlns:p14="http://schemas.microsoft.com/office/powerpoint/2010/main" val="23350546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60648"/>
            <a:ext cx="756084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显性度</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196752"/>
            <a:ext cx="8136904" cy="4032448"/>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显性效应与加性效应的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比值</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d</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称为基因的显性度（</a:t>
            </a:r>
            <a:r>
              <a:rPr lang="en-US" altLang="zh-CN" dirty="0">
                <a:latin typeface="Times New Roman" panose="02020603050405020304" pitchFamily="18" charset="0"/>
                <a:ea typeface="黑体" panose="02010609060101010101" pitchFamily="49" charset="-122"/>
                <a:cs typeface="Times New Roman" panose="02020603050405020304" pitchFamily="18" charset="0"/>
              </a:rPr>
              <a:t>degree of dominance</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狭义</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地看，</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为正值；广义地看，</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只是加性效应的代数符号，可以为正值，也可以为负值；显性度既可以是正，也可以是负，其绝对值可以小于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，也可以大于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p>
        </p:txBody>
      </p:sp>
    </p:spTree>
    <p:extLst>
      <p:ext uri="{BB962C8B-B14F-4D97-AF65-F5344CB8AC3E}">
        <p14:creationId xmlns:p14="http://schemas.microsoft.com/office/powerpoint/2010/main" val="15271368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188640"/>
            <a:ext cx="756084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根据显性度的划分遗传模型</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179512" y="908720"/>
            <a:ext cx="8784976" cy="5472608"/>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加性</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模型（</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additive model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）的显性度为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的表现正好等于中亲值</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；部分</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显性（</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partial dominance model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）的显性度介于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之间，</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的表现介于中亲和亲本</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之间</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；部分</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隐性（</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partial recessive model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）的显性度介于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之间，</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的表现介于亲本</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和中亲之间，也称负向部分显性</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显性</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或完全显性（</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dominance model or complete dominance model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）的显性度为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的表现正好与亲本</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完全相同；隐性或完全隐性（</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recessive model or complete recessive model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）的显性度为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的表现正好与亲本</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完全相同，也称负向显性</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超显性</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over-dominance model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）的显性度大于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的表现高于亲本</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；超隐性（</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over-recessive model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）的显性度小于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的表现低于亲本</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，也称负向超显性。</a:t>
            </a:r>
          </a:p>
        </p:txBody>
      </p:sp>
    </p:spTree>
    <p:extLst>
      <p:ext uri="{BB962C8B-B14F-4D97-AF65-F5344CB8AC3E}">
        <p14:creationId xmlns:p14="http://schemas.microsoft.com/office/powerpoint/2010/main" val="1680940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60648"/>
            <a:ext cx="756084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显隐性的相对性</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064896" cy="4608512"/>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从绝对值上看，部分显性和部分隐性显性度的绝对值低于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，显性和隐性显性度的绝对值等于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，超显性和超隐性显性度的绝对值大于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章中曾</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说过，性状的显隐性与等位基因的显隐性都是相对概念。上面按照加显性效应定义的各种模型也是相对的，关键是要看两个亲本中把谁的基因型视为</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、谁的视为</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p>
        </p:txBody>
      </p:sp>
    </p:spTree>
    <p:extLst>
      <p:ext uri="{BB962C8B-B14F-4D97-AF65-F5344CB8AC3E}">
        <p14:creationId xmlns:p14="http://schemas.microsoft.com/office/powerpoint/2010/main" val="42114098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60648"/>
            <a:ext cx="7344816"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根据估计值划分遗传模型</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052736"/>
            <a:ext cx="8280920" cy="5688632"/>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实际数据估计出的加显性效应都存在一定误差，加性座位上显性度的估计值也不会正好就等于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，显性座位上的估计值也不会正好就等于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。这时，可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参照</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图的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标准来划分前面的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种遗传模型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以</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左右</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来划分遗传模型带有人为因素，如果遗传群体很大，遗传效应的估计误差很小，使用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为标准也未尝不可。如果控制性状的基因数目很多，遗传效应不能准确估计，还可考虑使用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的标准。</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4" name="图片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2852936"/>
            <a:ext cx="8712968" cy="1529636"/>
          </a:xfrm>
          <a:prstGeom prst="rect">
            <a:avLst/>
          </a:prstGeom>
          <a:noFill/>
          <a:ln>
            <a:noFill/>
          </a:ln>
        </p:spPr>
      </p:pic>
    </p:spTree>
    <p:extLst>
      <p:ext uri="{BB962C8B-B14F-4D97-AF65-F5344CB8AC3E}">
        <p14:creationId xmlns:p14="http://schemas.microsoft.com/office/powerpoint/2010/main" val="15144367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60648"/>
            <a:ext cx="7344816"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例子</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064896" cy="5184576"/>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个单株得到两个纯系亲本的株高平均数分别为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116.30cm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98.45cm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单株得到的株高平均数为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117.68cm</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假定</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株高差异只受一个座位上两个等位基因的控制，根据单基因加显性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模型得到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中亲值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、加性效应</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、显性效应</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的估计值分别为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107.38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8.93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10.31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。显性度的估计值为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1.15</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认为高秆等位基因相对于矮秆等位基因表现为显性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当然</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，如认为株高的测量误差很小，三个群体的样本平均数都非常接近真实的群体均值，也可以认为高秆等位基因表现出一定的超显性。</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8421476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60648"/>
            <a:ext cx="7344816" cy="792088"/>
          </a:xfrm>
        </p:spPr>
        <p:txBody>
          <a:bodyPr>
            <a:norm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多基因</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控制的性状</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052736"/>
            <a:ext cx="8280920" cy="3960440"/>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如果性状受多个座位上基因的控制，基因型平均数可按单基因效应累加的方法表示</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考虑三个座位</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，大写字母表示增效等位基因，小写字母表示减效等位基因</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的基因型为</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AAbbcc</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的基因型为</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aaBBCC</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它们</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杂交</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的基因型为</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AaBbCc</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3265313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60648"/>
            <a:ext cx="7344816" cy="720080"/>
          </a:xfrm>
        </p:spPr>
        <p:txBody>
          <a:bodyPr>
            <a:norm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多基因的</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加</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显性</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效应</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980728"/>
            <a:ext cx="8136904" cy="5112568"/>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不同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座位的遗传效应用座位名称作为下标来区分。对于亲本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来说，座位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上是纯合基因型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，基因型值中应该加上加性效应</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上是纯合基因型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，基因型值中应减去加性效应</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上是纯合基因型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cc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，基因型值中应减去加性效应</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的基因型值等于</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类似，得到亲本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的基因型值为</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个亲本杂交得到的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在三个座位上都是杂合基因型，基因型值中应该加上这三个座位上的显性效应</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d</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d</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d</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2937539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60648"/>
            <a:ext cx="7344816" cy="792088"/>
          </a:xfrm>
        </p:spPr>
        <p:txBody>
          <a:bodyPr>
            <a:norm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多基因的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群体均值</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064896" cy="1152128"/>
          </a:xfrm>
        </p:spPr>
        <p:txBody>
          <a:bodyPr>
            <a:noAutofit/>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等式分别</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给出这三种单一基因型群体的均值表达式。</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482800903"/>
              </p:ext>
            </p:extLst>
          </p:nvPr>
        </p:nvGraphicFramePr>
        <p:xfrm>
          <a:off x="979082" y="2276872"/>
          <a:ext cx="3858634" cy="692696"/>
        </p:xfrm>
        <a:graphic>
          <a:graphicData uri="http://schemas.openxmlformats.org/presentationml/2006/ole">
            <mc:AlternateContent xmlns:mc="http://schemas.openxmlformats.org/markup-compatibility/2006">
              <mc:Choice xmlns:v="urn:schemas-microsoft-com:vml" Requires="v">
                <p:oleObj spid="_x0000_s20585" name="公式" r:id="rId3" imgW="1320800" imgH="228600" progId="Equation.3">
                  <p:embed/>
                </p:oleObj>
              </mc:Choice>
              <mc:Fallback>
                <p:oleObj name="公式" r:id="rId3" imgW="13208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9082" y="2276872"/>
                        <a:ext cx="3858634" cy="692696"/>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4144265343"/>
              </p:ext>
            </p:extLst>
          </p:nvPr>
        </p:nvGraphicFramePr>
        <p:xfrm>
          <a:off x="979082" y="3212976"/>
          <a:ext cx="3755853" cy="692696"/>
        </p:xfrm>
        <a:graphic>
          <a:graphicData uri="http://schemas.openxmlformats.org/presentationml/2006/ole">
            <mc:AlternateContent xmlns:mc="http://schemas.openxmlformats.org/markup-compatibility/2006">
              <mc:Choice xmlns:v="urn:schemas-microsoft-com:vml" Requires="v">
                <p:oleObj spid="_x0000_s20586" name="公式" r:id="rId5" imgW="1320227" imgH="241195" progId="Equation.3">
                  <p:embed/>
                </p:oleObj>
              </mc:Choice>
              <mc:Fallback>
                <p:oleObj name="公式" r:id="rId5" imgW="1320227" imgH="241195"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9082" y="3212976"/>
                        <a:ext cx="3755853" cy="692696"/>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2893171137"/>
              </p:ext>
            </p:extLst>
          </p:nvPr>
        </p:nvGraphicFramePr>
        <p:xfrm>
          <a:off x="979082" y="4221088"/>
          <a:ext cx="3880950" cy="720080"/>
        </p:xfrm>
        <a:graphic>
          <a:graphicData uri="http://schemas.openxmlformats.org/presentationml/2006/ole">
            <mc:AlternateContent xmlns:mc="http://schemas.openxmlformats.org/markup-compatibility/2006">
              <mc:Choice xmlns:v="urn:schemas-microsoft-com:vml" Requires="v">
                <p:oleObj spid="_x0000_s20587" name="公式" r:id="rId7" imgW="1320227" imgH="241195" progId="Equation.3">
                  <p:embed/>
                </p:oleObj>
              </mc:Choice>
              <mc:Fallback>
                <p:oleObj name="公式" r:id="rId7" imgW="1320227" imgH="241195"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9082" y="4221088"/>
                        <a:ext cx="3880950" cy="720080"/>
                      </a:xfrm>
                      <a:prstGeom prst="rect">
                        <a:avLst/>
                      </a:prstGeom>
                      <a:noFill/>
                    </p:spPr>
                  </p:pic>
                </p:oleObj>
              </mc:Fallback>
            </mc:AlternateContent>
          </a:graphicData>
        </a:graphic>
      </p:graphicFrame>
    </p:spTree>
    <p:extLst>
      <p:ext uri="{BB962C8B-B14F-4D97-AF65-F5344CB8AC3E}">
        <p14:creationId xmlns:p14="http://schemas.microsoft.com/office/powerpoint/2010/main" val="3938088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188640"/>
            <a:ext cx="7344816" cy="792088"/>
          </a:xfrm>
        </p:spPr>
        <p:txBody>
          <a:bodyPr>
            <a:norm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多基因的</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加</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显性</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效应</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08720"/>
            <a:ext cx="8064896" cy="432048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对于多基因控制的性状，亲本间差异是多个座位上等位基因差异引起的。数量性状的基因型往往难以鉴定，单个座位的加显性效应不易计算，不能从单个座位的效应来计算不同基因型的均值。但可以沿用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单座位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模型的效应定义方法</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因此有，</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1" name="对象 10"/>
          <p:cNvGraphicFramePr>
            <a:graphicFrameLocks noChangeAspect="1"/>
          </p:cNvGraphicFramePr>
          <p:nvPr>
            <p:extLst>
              <p:ext uri="{D42A27DB-BD31-4B8C-83A1-F6EECF244321}">
                <p14:modId xmlns:p14="http://schemas.microsoft.com/office/powerpoint/2010/main" val="3019497299"/>
              </p:ext>
            </p:extLst>
          </p:nvPr>
        </p:nvGraphicFramePr>
        <p:xfrm>
          <a:off x="3563888" y="3140968"/>
          <a:ext cx="4334088" cy="936104"/>
        </p:xfrm>
        <a:graphic>
          <a:graphicData uri="http://schemas.openxmlformats.org/presentationml/2006/ole">
            <mc:AlternateContent xmlns:mc="http://schemas.openxmlformats.org/markup-compatibility/2006">
              <mc:Choice xmlns:v="urn:schemas-microsoft-com:vml" Requires="v">
                <p:oleObj spid="_x0000_s28876" name="公式" r:id="rId3" imgW="1866090" imgH="393529" progId="Equation.3">
                  <p:embed/>
                </p:oleObj>
              </mc:Choice>
              <mc:Fallback>
                <p:oleObj name="公式" r:id="rId3" imgW="1866090"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888" y="3140968"/>
                        <a:ext cx="4334088" cy="936104"/>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1378387959"/>
              </p:ext>
            </p:extLst>
          </p:nvPr>
        </p:nvGraphicFramePr>
        <p:xfrm>
          <a:off x="3563888" y="4077072"/>
          <a:ext cx="4687891" cy="864096"/>
        </p:xfrm>
        <a:graphic>
          <a:graphicData uri="http://schemas.openxmlformats.org/presentationml/2006/ole">
            <mc:AlternateContent xmlns:mc="http://schemas.openxmlformats.org/markup-compatibility/2006">
              <mc:Choice xmlns:v="urn:schemas-microsoft-com:vml" Requires="v">
                <p:oleObj spid="_x0000_s28877" name="公式" r:id="rId5" imgW="2184400" imgH="393700" progId="Equation.3">
                  <p:embed/>
                </p:oleObj>
              </mc:Choice>
              <mc:Fallback>
                <p:oleObj name="公式" r:id="rId5" imgW="21844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63888" y="4077072"/>
                        <a:ext cx="4687891" cy="864096"/>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2391307403"/>
              </p:ext>
            </p:extLst>
          </p:nvPr>
        </p:nvGraphicFramePr>
        <p:xfrm>
          <a:off x="1043608" y="3501008"/>
          <a:ext cx="2055812" cy="908050"/>
        </p:xfrm>
        <a:graphic>
          <a:graphicData uri="http://schemas.openxmlformats.org/presentationml/2006/ole">
            <mc:AlternateContent xmlns:mc="http://schemas.openxmlformats.org/markup-compatibility/2006">
              <mc:Choice xmlns:v="urn:schemas-microsoft-com:vml" Requires="v">
                <p:oleObj spid="_x0000_s28878" name="公式" r:id="rId7" imgW="939392" imgH="393529" progId="Equation.3">
                  <p:embed/>
                </p:oleObj>
              </mc:Choice>
              <mc:Fallback>
                <p:oleObj name="公式" r:id="rId7" imgW="939392" imgH="393529" progId="Equation.3">
                  <p:embed/>
                  <p:pic>
                    <p:nvPicPr>
                      <p:cNvPr id="0" name="对象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3608" y="3501008"/>
                        <a:ext cx="2055812"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4099085920"/>
              </p:ext>
            </p:extLst>
          </p:nvPr>
        </p:nvGraphicFramePr>
        <p:xfrm>
          <a:off x="1619672" y="5400600"/>
          <a:ext cx="1674543" cy="548680"/>
        </p:xfrm>
        <a:graphic>
          <a:graphicData uri="http://schemas.openxmlformats.org/presentationml/2006/ole">
            <mc:AlternateContent xmlns:mc="http://schemas.openxmlformats.org/markup-compatibility/2006">
              <mc:Choice xmlns:v="urn:schemas-microsoft-com:vml" Requires="v">
                <p:oleObj spid="_x0000_s28879" name="公式" r:id="rId9" imgW="749300" imgH="228600" progId="Equation.3">
                  <p:embed/>
                </p:oleObj>
              </mc:Choice>
              <mc:Fallback>
                <p:oleObj name="公式" r:id="rId9" imgW="749300" imgH="228600" progId="Equation.3">
                  <p:embed/>
                  <p:pic>
                    <p:nvPicPr>
                      <p:cNvPr id="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19672" y="5400600"/>
                        <a:ext cx="1674543" cy="548680"/>
                      </a:xfrm>
                      <a:prstGeom prst="rect">
                        <a:avLst/>
                      </a:prstGeom>
                      <a:noFill/>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1019935301"/>
              </p:ext>
            </p:extLst>
          </p:nvPr>
        </p:nvGraphicFramePr>
        <p:xfrm>
          <a:off x="3620418" y="5400600"/>
          <a:ext cx="1692359" cy="548680"/>
        </p:xfrm>
        <a:graphic>
          <a:graphicData uri="http://schemas.openxmlformats.org/presentationml/2006/ole">
            <mc:AlternateContent xmlns:mc="http://schemas.openxmlformats.org/markup-compatibility/2006">
              <mc:Choice xmlns:v="urn:schemas-microsoft-com:vml" Requires="v">
                <p:oleObj spid="_x0000_s28880" name="公式" r:id="rId11" imgW="761669" imgH="228501" progId="Equation.3">
                  <p:embed/>
                </p:oleObj>
              </mc:Choice>
              <mc:Fallback>
                <p:oleObj name="公式" r:id="rId11" imgW="761669" imgH="228501" progId="Equation.3">
                  <p:embed/>
                  <p:pic>
                    <p:nvPicPr>
                      <p:cNvPr id="0" name="Object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20418" y="5400600"/>
                        <a:ext cx="1692359" cy="548680"/>
                      </a:xfrm>
                      <a:prstGeom prst="rect">
                        <a:avLst/>
                      </a:prstGeom>
                      <a:noFill/>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1220439667"/>
              </p:ext>
            </p:extLst>
          </p:nvPr>
        </p:nvGraphicFramePr>
        <p:xfrm>
          <a:off x="5666738" y="5400600"/>
          <a:ext cx="1674543" cy="548680"/>
        </p:xfrm>
        <a:graphic>
          <a:graphicData uri="http://schemas.openxmlformats.org/presentationml/2006/ole">
            <mc:AlternateContent xmlns:mc="http://schemas.openxmlformats.org/markup-compatibility/2006">
              <mc:Choice xmlns:v="urn:schemas-microsoft-com:vml" Requires="v">
                <p:oleObj spid="_x0000_s28881" name="公式" r:id="rId13" imgW="749300" imgH="228600" progId="Equation.3">
                  <p:embed/>
                </p:oleObj>
              </mc:Choice>
              <mc:Fallback>
                <p:oleObj name="公式" r:id="rId13" imgW="749300" imgH="228600" progId="Equation.3">
                  <p:embed/>
                  <p:pic>
                    <p:nvPicPr>
                      <p:cNvPr id="0" name="Object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666738" y="5400600"/>
                        <a:ext cx="1674543" cy="548680"/>
                      </a:xfrm>
                      <a:prstGeom prst="rect">
                        <a:avLst/>
                      </a:prstGeom>
                      <a:noFill/>
                    </p:spPr>
                  </p:pic>
                </p:oleObj>
              </mc:Fallback>
            </mc:AlternateContent>
          </a:graphicData>
        </a:graphic>
      </p:graphicFrame>
    </p:spTree>
    <p:extLst>
      <p:ext uri="{BB962C8B-B14F-4D97-AF65-F5344CB8AC3E}">
        <p14:creationId xmlns:p14="http://schemas.microsoft.com/office/powerpoint/2010/main" val="1499085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74638"/>
            <a:ext cx="7632848" cy="778098"/>
          </a:xfrm>
        </p:spPr>
        <p:txBody>
          <a:bodyPr>
            <a:normAutofit/>
          </a:bodyPr>
          <a:lstStyle/>
          <a:p>
            <a:r>
              <a:rPr lang="zh-CN" altLang="en-US" sz="4000" b="1" dirty="0" smtClean="0">
                <a:latin typeface="黑体" panose="02010609060101010101" pitchFamily="49" charset="-122"/>
                <a:ea typeface="黑体" panose="02010609060101010101" pitchFamily="49" charset="-122"/>
              </a:rPr>
              <a:t>遗传群体及其</a:t>
            </a:r>
            <a:r>
              <a:rPr lang="zh-CN" altLang="zh-CN" sz="4000" b="1" dirty="0" smtClean="0">
                <a:latin typeface="黑体" panose="02010609060101010101" pitchFamily="49" charset="-122"/>
                <a:ea typeface="黑体" panose="02010609060101010101" pitchFamily="49" charset="-122"/>
              </a:rPr>
              <a:t>表型</a:t>
            </a:r>
            <a:r>
              <a:rPr lang="zh-CN" altLang="en-US" sz="4000" b="1" dirty="0" smtClean="0">
                <a:latin typeface="黑体" panose="02010609060101010101" pitchFamily="49" charset="-122"/>
                <a:ea typeface="黑体" panose="02010609060101010101" pitchFamily="49" charset="-122"/>
              </a:rPr>
              <a:t>鉴定</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1124744"/>
            <a:ext cx="8352928" cy="4968552"/>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假定一个遗传群体由</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不同的基因型（可以看作是个体或家系）组成，这些基因型可以来自两个或多个亲本的某个杂交世代，也可以来自一个自然遗传群体，还可以是一定时期推广的栽培品种或者是种质资源库中保存的一批遗传材料等等</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特定环境条件下，每个基因型获得</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次重复表型观测数据。不同基因型的平均表现或均值也不同，每个基因型都可被看作是一个抽样总体，一个基因型的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次重复观测数据是来自该基因型总体的一组样本。尽管存在基因型的差异，但可以认为它们的方差是相同的或同质的，均等于随机误差方差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6557719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60648"/>
            <a:ext cx="7344816" cy="792088"/>
          </a:xfrm>
        </p:spPr>
        <p:txBody>
          <a:bodyPr>
            <a:norm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多基因的</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加</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显性</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遗传模型</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124744"/>
            <a:ext cx="8064896" cy="338437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与单座位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模型相</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对照可以看到，如果把那里的加显性效应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用多基因</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加显性效应代替的话，得到的就是多座位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模型。</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，在不同座位之间基因型值可加的假定下，多基因座位加显性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模型就是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单座位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模型的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推广，它们统称为加显性效应模型，或简称加显性模型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后续章节里只侧重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于单基因座位模型的推导。</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8045660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188640"/>
            <a:ext cx="7344816" cy="792088"/>
          </a:xfrm>
        </p:spPr>
        <p:txBody>
          <a:bodyPr>
            <a:normAutofit/>
          </a:bodyPr>
          <a:lstStyle/>
          <a:p>
            <a:r>
              <a:rPr lang="zh-CN" altLang="zh-CN" sz="4000" b="1" dirty="0">
                <a:latin typeface="黑体" panose="02010609060101010101" pitchFamily="49" charset="-122"/>
                <a:ea typeface="黑体" panose="02010609060101010101" pitchFamily="49" charset="-122"/>
              </a:rPr>
              <a:t>分离世代的均值与遗传方差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80728"/>
            <a:ext cx="8075240" cy="3888431"/>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分离世代的群体均值和方差，除了依赖于各种基因型的平均表现外，还依赖于各种基因型的频率。频率越高的基因型对群体均值的贡献当然也就越大</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对于</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单基因加显性模型来说，基因型</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的均值用</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表示，分别等于</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m</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m</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d</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m</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三种基因型的频率分别用</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表示，均值和频率中的下标可以理解成等位基因</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的个数</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均值和遗传方差的计算</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公式</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如下，</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上一章的公式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6.37</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6.38</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在分组数</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的情况下完全一致。</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182406772"/>
              </p:ext>
            </p:extLst>
          </p:nvPr>
        </p:nvGraphicFramePr>
        <p:xfrm>
          <a:off x="971600" y="4869160"/>
          <a:ext cx="3959974" cy="648072"/>
        </p:xfrm>
        <a:graphic>
          <a:graphicData uri="http://schemas.openxmlformats.org/presentationml/2006/ole">
            <mc:AlternateContent xmlns:mc="http://schemas.openxmlformats.org/markup-compatibility/2006">
              <mc:Choice xmlns:v="urn:schemas-microsoft-com:vml" Requires="v">
                <p:oleObj spid="_x0000_s29757" name="公式" r:id="rId3" imgW="1497950" imgH="241195" progId="Equation.3">
                  <p:embed/>
                </p:oleObj>
              </mc:Choice>
              <mc:Fallback>
                <p:oleObj name="公式" r:id="rId3" imgW="1497950" imgH="241195"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4869160"/>
                        <a:ext cx="3959974" cy="648072"/>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913044708"/>
              </p:ext>
            </p:extLst>
          </p:nvPr>
        </p:nvGraphicFramePr>
        <p:xfrm>
          <a:off x="971600" y="5589240"/>
          <a:ext cx="5108828" cy="648072"/>
        </p:xfrm>
        <a:graphic>
          <a:graphicData uri="http://schemas.openxmlformats.org/presentationml/2006/ole">
            <mc:AlternateContent xmlns:mc="http://schemas.openxmlformats.org/markup-compatibility/2006">
              <mc:Choice xmlns:v="urn:schemas-microsoft-com:vml" Requires="v">
                <p:oleObj spid="_x0000_s29758" name="公式" r:id="rId5" imgW="1930400" imgH="241300" progId="Equation.3">
                  <p:embed/>
                </p:oleObj>
              </mc:Choice>
              <mc:Fallback>
                <p:oleObj name="公式" r:id="rId5" imgW="19304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600" y="5589240"/>
                        <a:ext cx="5108828" cy="648072"/>
                      </a:xfrm>
                      <a:prstGeom prst="rect">
                        <a:avLst/>
                      </a:prstGeom>
                      <a:noFill/>
                    </p:spPr>
                  </p:pic>
                </p:oleObj>
              </mc:Fallback>
            </mc:AlternateContent>
          </a:graphicData>
        </a:graphic>
      </p:graphicFrame>
    </p:spTree>
    <p:extLst>
      <p:ext uri="{BB962C8B-B14F-4D97-AF65-F5344CB8AC3E}">
        <p14:creationId xmlns:p14="http://schemas.microsoft.com/office/powerpoint/2010/main" val="6090566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92088"/>
          </a:xfrm>
        </p:spPr>
        <p:txBody>
          <a:bodyPr>
            <a:normAutofit/>
          </a:bodyPr>
          <a:lstStyle/>
          <a:p>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回交</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世代</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的均值与遗传方差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1124744"/>
            <a:ext cx="7992888" cy="4680520"/>
          </a:xfrm>
        </p:spPr>
        <p:txBody>
          <a:bodyPr>
            <a:noAutofit/>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与亲本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的回交</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它</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的均值</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和遗传方差如下：</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B</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与亲本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的回交</a:t>
            </a:r>
            <a:r>
              <a:rPr lang="zh-CN" altLang="en-US" dirty="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它</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均值</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和遗传方差如下：</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23" name="对象 22"/>
          <p:cNvGraphicFramePr>
            <a:graphicFrameLocks noChangeAspect="1"/>
          </p:cNvGraphicFramePr>
          <p:nvPr>
            <p:extLst>
              <p:ext uri="{D42A27DB-BD31-4B8C-83A1-F6EECF244321}">
                <p14:modId xmlns:p14="http://schemas.microsoft.com/office/powerpoint/2010/main" val="3600957076"/>
              </p:ext>
            </p:extLst>
          </p:nvPr>
        </p:nvGraphicFramePr>
        <p:xfrm>
          <a:off x="1111895" y="2276872"/>
          <a:ext cx="2740025" cy="936625"/>
        </p:xfrm>
        <a:graphic>
          <a:graphicData uri="http://schemas.openxmlformats.org/presentationml/2006/ole">
            <mc:AlternateContent xmlns:mc="http://schemas.openxmlformats.org/markup-compatibility/2006">
              <mc:Choice xmlns:v="urn:schemas-microsoft-com:vml" Requires="v">
                <p:oleObj spid="_x0000_s30847" name="公式" r:id="rId3" imgW="1155600" imgH="393480" progId="Equation.3">
                  <p:embed/>
                </p:oleObj>
              </mc:Choice>
              <mc:Fallback>
                <p:oleObj name="公式" r:id="rId3" imgW="1155600" imgH="393480" progId="Equation.3">
                  <p:embed/>
                  <p:pic>
                    <p:nvPicPr>
                      <p:cNvPr id="0" name="Object 9"/>
                      <p:cNvPicPr>
                        <a:picLocks noChangeAspect="1" noChangeArrowheads="1"/>
                      </p:cNvPicPr>
                      <p:nvPr/>
                    </p:nvPicPr>
                    <p:blipFill>
                      <a:blip r:embed="rId4"/>
                      <a:srcRect/>
                      <a:stretch>
                        <a:fillRect/>
                      </a:stretch>
                    </p:blipFill>
                    <p:spPr bwMode="auto">
                      <a:xfrm>
                        <a:off x="1111895" y="2276872"/>
                        <a:ext cx="2740025" cy="936625"/>
                      </a:xfrm>
                      <a:prstGeom prst="rect">
                        <a:avLst/>
                      </a:prstGeom>
                      <a:noFill/>
                    </p:spPr>
                  </p:pic>
                </p:oleObj>
              </mc:Fallback>
            </mc:AlternateContent>
          </a:graphicData>
        </a:graphic>
      </p:graphicFrame>
      <p:graphicFrame>
        <p:nvGraphicFramePr>
          <p:cNvPr id="25" name="对象 24"/>
          <p:cNvGraphicFramePr>
            <a:graphicFrameLocks noChangeAspect="1"/>
          </p:cNvGraphicFramePr>
          <p:nvPr>
            <p:extLst>
              <p:ext uri="{D42A27DB-BD31-4B8C-83A1-F6EECF244321}">
                <p14:modId xmlns:p14="http://schemas.microsoft.com/office/powerpoint/2010/main" val="3406787603"/>
              </p:ext>
            </p:extLst>
          </p:nvPr>
        </p:nvGraphicFramePr>
        <p:xfrm>
          <a:off x="4376093" y="2276872"/>
          <a:ext cx="2356147" cy="980677"/>
        </p:xfrm>
        <a:graphic>
          <a:graphicData uri="http://schemas.openxmlformats.org/presentationml/2006/ole">
            <mc:AlternateContent xmlns:mc="http://schemas.openxmlformats.org/markup-compatibility/2006">
              <mc:Choice xmlns:v="urn:schemas-microsoft-com:vml" Requires="v">
                <p:oleObj spid="_x0000_s30848" name="公式" r:id="rId5" imgW="965160" imgH="393480" progId="Equation.3">
                  <p:embed/>
                </p:oleObj>
              </mc:Choice>
              <mc:Fallback>
                <p:oleObj name="公式" r:id="rId5" imgW="965160" imgH="393480" progId="Equation.3">
                  <p:embed/>
                  <p:pic>
                    <p:nvPicPr>
                      <p:cNvPr id="0" name="Object 11"/>
                      <p:cNvPicPr>
                        <a:picLocks noChangeAspect="1" noChangeArrowheads="1"/>
                      </p:cNvPicPr>
                      <p:nvPr/>
                    </p:nvPicPr>
                    <p:blipFill>
                      <a:blip r:embed="rId6"/>
                      <a:srcRect/>
                      <a:stretch>
                        <a:fillRect/>
                      </a:stretch>
                    </p:blipFill>
                    <p:spPr bwMode="auto">
                      <a:xfrm>
                        <a:off x="4376093" y="2276872"/>
                        <a:ext cx="2356147" cy="980677"/>
                      </a:xfrm>
                      <a:prstGeom prst="rect">
                        <a:avLst/>
                      </a:prstGeom>
                      <a:noFill/>
                    </p:spPr>
                  </p:pic>
                </p:oleObj>
              </mc:Fallback>
            </mc:AlternateContent>
          </a:graphicData>
        </a:graphic>
      </p:graphicFrame>
      <p:graphicFrame>
        <p:nvGraphicFramePr>
          <p:cNvPr id="26" name="对象 25"/>
          <p:cNvGraphicFramePr>
            <a:graphicFrameLocks noChangeAspect="1"/>
          </p:cNvGraphicFramePr>
          <p:nvPr>
            <p:extLst>
              <p:ext uri="{D42A27DB-BD31-4B8C-83A1-F6EECF244321}">
                <p14:modId xmlns:p14="http://schemas.microsoft.com/office/powerpoint/2010/main" val="743652025"/>
              </p:ext>
            </p:extLst>
          </p:nvPr>
        </p:nvGraphicFramePr>
        <p:xfrm>
          <a:off x="1101725" y="4509120"/>
          <a:ext cx="2770188" cy="936625"/>
        </p:xfrm>
        <a:graphic>
          <a:graphicData uri="http://schemas.openxmlformats.org/presentationml/2006/ole">
            <mc:AlternateContent xmlns:mc="http://schemas.openxmlformats.org/markup-compatibility/2006">
              <mc:Choice xmlns:v="urn:schemas-microsoft-com:vml" Requires="v">
                <p:oleObj spid="_x0000_s30849" name="公式" r:id="rId7" imgW="1168200" imgH="393480" progId="Equation.3">
                  <p:embed/>
                </p:oleObj>
              </mc:Choice>
              <mc:Fallback>
                <p:oleObj name="公式" r:id="rId7" imgW="1168200" imgH="393480" progId="Equation.3">
                  <p:embed/>
                  <p:pic>
                    <p:nvPicPr>
                      <p:cNvPr id="0" name="对象 22"/>
                      <p:cNvPicPr>
                        <a:picLocks noChangeAspect="1" noChangeArrowheads="1"/>
                      </p:cNvPicPr>
                      <p:nvPr/>
                    </p:nvPicPr>
                    <p:blipFill>
                      <a:blip r:embed="rId8"/>
                      <a:srcRect/>
                      <a:stretch>
                        <a:fillRect/>
                      </a:stretch>
                    </p:blipFill>
                    <p:spPr bwMode="auto">
                      <a:xfrm>
                        <a:off x="1101725" y="4509120"/>
                        <a:ext cx="2770188"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7" name="对象 26"/>
          <p:cNvGraphicFramePr>
            <a:graphicFrameLocks noChangeAspect="1"/>
          </p:cNvGraphicFramePr>
          <p:nvPr>
            <p:extLst>
              <p:ext uri="{D42A27DB-BD31-4B8C-83A1-F6EECF244321}">
                <p14:modId xmlns:p14="http://schemas.microsoft.com/office/powerpoint/2010/main" val="764070182"/>
              </p:ext>
            </p:extLst>
          </p:nvPr>
        </p:nvGraphicFramePr>
        <p:xfrm>
          <a:off x="4418236" y="4508500"/>
          <a:ext cx="2386012" cy="981075"/>
        </p:xfrm>
        <a:graphic>
          <a:graphicData uri="http://schemas.openxmlformats.org/presentationml/2006/ole">
            <mc:AlternateContent xmlns:mc="http://schemas.openxmlformats.org/markup-compatibility/2006">
              <mc:Choice xmlns:v="urn:schemas-microsoft-com:vml" Requires="v">
                <p:oleObj spid="_x0000_s30850" name="公式" r:id="rId9" imgW="977760" imgH="393480" progId="Equation.3">
                  <p:embed/>
                </p:oleObj>
              </mc:Choice>
              <mc:Fallback>
                <p:oleObj name="公式" r:id="rId9" imgW="977760" imgH="393480" progId="Equation.3">
                  <p:embed/>
                  <p:pic>
                    <p:nvPicPr>
                      <p:cNvPr id="0" name="对象 24"/>
                      <p:cNvPicPr>
                        <a:picLocks noChangeAspect="1" noChangeArrowheads="1"/>
                      </p:cNvPicPr>
                      <p:nvPr/>
                    </p:nvPicPr>
                    <p:blipFill>
                      <a:blip r:embed="rId10"/>
                      <a:srcRect/>
                      <a:stretch>
                        <a:fillRect/>
                      </a:stretch>
                    </p:blipFill>
                    <p:spPr bwMode="auto">
                      <a:xfrm>
                        <a:off x="4418236" y="4508500"/>
                        <a:ext cx="2386012"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752617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92088"/>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世代</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的均值与遗传方差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136904" cy="4680520"/>
          </a:xfrm>
        </p:spPr>
        <p:txBody>
          <a:bodyPr>
            <a:noAutofit/>
          </a:bodyPr>
          <a:lstStyle/>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群体中三种基因型的频率分别</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1/4</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1/4</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均值分别为</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的均值是这三种基因型值的加权平均</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世代的遗传方差计算为：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4" name="对象 13"/>
          <p:cNvGraphicFramePr>
            <a:graphicFrameLocks noChangeAspect="1"/>
          </p:cNvGraphicFramePr>
          <p:nvPr>
            <p:extLst>
              <p:ext uri="{D42A27DB-BD31-4B8C-83A1-F6EECF244321}">
                <p14:modId xmlns:p14="http://schemas.microsoft.com/office/powerpoint/2010/main" val="2940605080"/>
              </p:ext>
            </p:extLst>
          </p:nvPr>
        </p:nvGraphicFramePr>
        <p:xfrm>
          <a:off x="971600" y="2420888"/>
          <a:ext cx="5395497" cy="936104"/>
        </p:xfrm>
        <a:graphic>
          <a:graphicData uri="http://schemas.openxmlformats.org/presentationml/2006/ole">
            <mc:AlternateContent xmlns:mc="http://schemas.openxmlformats.org/markup-compatibility/2006">
              <mc:Choice xmlns:v="urn:schemas-microsoft-com:vml" Requires="v">
                <p:oleObj spid="_x0000_s32850" name="公式" r:id="rId3" imgW="2324100" imgH="393700" progId="Equation.3">
                  <p:embed/>
                </p:oleObj>
              </mc:Choice>
              <mc:Fallback>
                <p:oleObj name="公式" r:id="rId3" imgW="2324100" imgH="3937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2420888"/>
                        <a:ext cx="5395497" cy="936104"/>
                      </a:xfrm>
                      <a:prstGeom prst="rect">
                        <a:avLst/>
                      </a:prstGeom>
                      <a:noFill/>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501987752"/>
              </p:ext>
            </p:extLst>
          </p:nvPr>
        </p:nvGraphicFramePr>
        <p:xfrm>
          <a:off x="1331640" y="3356992"/>
          <a:ext cx="5465522" cy="936104"/>
        </p:xfrm>
        <a:graphic>
          <a:graphicData uri="http://schemas.openxmlformats.org/presentationml/2006/ole">
            <mc:AlternateContent xmlns:mc="http://schemas.openxmlformats.org/markup-compatibility/2006">
              <mc:Choice xmlns:v="urn:schemas-microsoft-com:vml" Requires="v">
                <p:oleObj spid="_x0000_s32851" name="公式" r:id="rId5" imgW="2362200" imgH="393700" progId="Equation.3">
                  <p:embed/>
                </p:oleObj>
              </mc:Choice>
              <mc:Fallback>
                <p:oleObj name="公式" r:id="rId5" imgW="2362200" imgH="393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640" y="3356992"/>
                        <a:ext cx="5465522" cy="936104"/>
                      </a:xfrm>
                      <a:prstGeom prst="rect">
                        <a:avLst/>
                      </a:prstGeom>
                      <a:noFill/>
                    </p:spPr>
                  </p:pic>
                </p:oleObj>
              </mc:Fallback>
            </mc:AlternateContent>
          </a:graphicData>
        </a:graphic>
      </p:graphicFrame>
      <p:graphicFrame>
        <p:nvGraphicFramePr>
          <p:cNvPr id="21" name="对象 20"/>
          <p:cNvGraphicFramePr>
            <a:graphicFrameLocks noChangeAspect="1"/>
          </p:cNvGraphicFramePr>
          <p:nvPr>
            <p:extLst>
              <p:ext uri="{D42A27DB-BD31-4B8C-83A1-F6EECF244321}">
                <p14:modId xmlns:p14="http://schemas.microsoft.com/office/powerpoint/2010/main" val="4266173399"/>
              </p:ext>
            </p:extLst>
          </p:nvPr>
        </p:nvGraphicFramePr>
        <p:xfrm>
          <a:off x="971600" y="5229200"/>
          <a:ext cx="6794101" cy="836712"/>
        </p:xfrm>
        <a:graphic>
          <a:graphicData uri="http://schemas.openxmlformats.org/presentationml/2006/ole">
            <mc:AlternateContent xmlns:mc="http://schemas.openxmlformats.org/markup-compatibility/2006">
              <mc:Choice xmlns:v="urn:schemas-microsoft-com:vml" Requires="v">
                <p:oleObj spid="_x0000_s32852" name="公式" r:id="rId7" imgW="3238500" imgH="393700" progId="Equation.3">
                  <p:embed/>
                </p:oleObj>
              </mc:Choice>
              <mc:Fallback>
                <p:oleObj name="公式" r:id="rId7" imgW="3238500" imgH="3937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1600" y="5229200"/>
                        <a:ext cx="6794101" cy="836712"/>
                      </a:xfrm>
                      <a:prstGeom prst="rect">
                        <a:avLst/>
                      </a:prstGeom>
                      <a:noFill/>
                    </p:spPr>
                  </p:pic>
                </p:oleObj>
              </mc:Fallback>
            </mc:AlternateContent>
          </a:graphicData>
        </a:graphic>
      </p:graphicFrame>
    </p:spTree>
    <p:extLst>
      <p:ext uri="{BB962C8B-B14F-4D97-AF65-F5344CB8AC3E}">
        <p14:creationId xmlns:p14="http://schemas.microsoft.com/office/powerpoint/2010/main" val="39214678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多基因的回交和</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世代均值</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与遗传方差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268761"/>
            <a:ext cx="8229600" cy="720080"/>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如果性状受多基因控制</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2258910892"/>
              </p:ext>
            </p:extLst>
          </p:nvPr>
        </p:nvGraphicFramePr>
        <p:xfrm>
          <a:off x="508585" y="2160240"/>
          <a:ext cx="2983295" cy="887303"/>
        </p:xfrm>
        <a:graphic>
          <a:graphicData uri="http://schemas.openxmlformats.org/presentationml/2006/ole">
            <mc:AlternateContent xmlns:mc="http://schemas.openxmlformats.org/markup-compatibility/2006">
              <mc:Choice xmlns:v="urn:schemas-microsoft-com:vml" Requires="v">
                <p:oleObj spid="_x0000_s31922" name="公式" r:id="rId3" imgW="1345616" imgH="393529" progId="Equation.3">
                  <p:embed/>
                </p:oleObj>
              </mc:Choice>
              <mc:Fallback>
                <p:oleObj name="公式" r:id="rId3" imgW="1345616"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585" y="2160240"/>
                        <a:ext cx="2983295" cy="887303"/>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2741198009"/>
              </p:ext>
            </p:extLst>
          </p:nvPr>
        </p:nvGraphicFramePr>
        <p:xfrm>
          <a:off x="497594" y="3501008"/>
          <a:ext cx="2922278" cy="864096"/>
        </p:xfrm>
        <a:graphic>
          <a:graphicData uri="http://schemas.openxmlformats.org/presentationml/2006/ole">
            <mc:AlternateContent xmlns:mc="http://schemas.openxmlformats.org/markup-compatibility/2006">
              <mc:Choice xmlns:v="urn:schemas-microsoft-com:vml" Requires="v">
                <p:oleObj spid="_x0000_s31923" name="公式" r:id="rId5" imgW="1358310" imgH="393529" progId="Equation.3">
                  <p:embed/>
                </p:oleObj>
              </mc:Choice>
              <mc:Fallback>
                <p:oleObj name="公式" r:id="rId5" imgW="1358310" imgH="393529"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7594" y="3501008"/>
                        <a:ext cx="2922278" cy="864096"/>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4011680214"/>
              </p:ext>
            </p:extLst>
          </p:nvPr>
        </p:nvGraphicFramePr>
        <p:xfrm>
          <a:off x="484553" y="4653136"/>
          <a:ext cx="2071223" cy="936104"/>
        </p:xfrm>
        <a:graphic>
          <a:graphicData uri="http://schemas.openxmlformats.org/presentationml/2006/ole">
            <mc:AlternateContent xmlns:mc="http://schemas.openxmlformats.org/markup-compatibility/2006">
              <mc:Choice xmlns:v="urn:schemas-microsoft-com:vml" Requires="v">
                <p:oleObj spid="_x0000_s31924" name="公式" r:id="rId7" imgW="888614" imgH="393529" progId="Equation.3">
                  <p:embed/>
                </p:oleObj>
              </mc:Choice>
              <mc:Fallback>
                <p:oleObj name="公式" r:id="rId7" imgW="888614" imgH="393529"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4553" y="4653136"/>
                        <a:ext cx="2071223" cy="936104"/>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578306738"/>
              </p:ext>
            </p:extLst>
          </p:nvPr>
        </p:nvGraphicFramePr>
        <p:xfrm>
          <a:off x="3851920" y="2204864"/>
          <a:ext cx="5065395" cy="764704"/>
        </p:xfrm>
        <a:graphic>
          <a:graphicData uri="http://schemas.openxmlformats.org/presentationml/2006/ole">
            <mc:AlternateContent xmlns:mc="http://schemas.openxmlformats.org/markup-compatibility/2006">
              <mc:Choice xmlns:v="urn:schemas-microsoft-com:vml" Requires="v">
                <p:oleObj spid="_x0000_s31925" name="公式" r:id="rId9" imgW="2628900" imgH="393700" progId="Equation.3">
                  <p:embed/>
                </p:oleObj>
              </mc:Choice>
              <mc:Fallback>
                <p:oleObj name="公式" r:id="rId9" imgW="2628900" imgH="393700"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51920" y="2204864"/>
                        <a:ext cx="5065395" cy="764704"/>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2838028534"/>
              </p:ext>
            </p:extLst>
          </p:nvPr>
        </p:nvGraphicFramePr>
        <p:xfrm>
          <a:off x="3851920" y="3501007"/>
          <a:ext cx="5060491" cy="759377"/>
        </p:xfrm>
        <a:graphic>
          <a:graphicData uri="http://schemas.openxmlformats.org/presentationml/2006/ole">
            <mc:AlternateContent xmlns:mc="http://schemas.openxmlformats.org/markup-compatibility/2006">
              <mc:Choice xmlns:v="urn:schemas-microsoft-com:vml" Requires="v">
                <p:oleObj spid="_x0000_s31926" name="公式" r:id="rId11" imgW="2641600" imgH="393700" progId="Equation.3">
                  <p:embed/>
                </p:oleObj>
              </mc:Choice>
              <mc:Fallback>
                <p:oleObj name="公式" r:id="rId11" imgW="2641600" imgH="393700" progId="Equation.3">
                  <p:embed/>
                  <p:pic>
                    <p:nvPicPr>
                      <p:cNvPr id="0"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51920" y="3501007"/>
                        <a:ext cx="5060491" cy="759377"/>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9727036"/>
              </p:ext>
            </p:extLst>
          </p:nvPr>
        </p:nvGraphicFramePr>
        <p:xfrm>
          <a:off x="3851920" y="4680520"/>
          <a:ext cx="2617235" cy="836712"/>
        </p:xfrm>
        <a:graphic>
          <a:graphicData uri="http://schemas.openxmlformats.org/presentationml/2006/ole">
            <mc:AlternateContent xmlns:mc="http://schemas.openxmlformats.org/markup-compatibility/2006">
              <mc:Choice xmlns:v="urn:schemas-microsoft-com:vml" Requires="v">
                <p:oleObj spid="_x0000_s31927" name="公式" r:id="rId13" imgW="1231366" imgH="393529" progId="Equation.3">
                  <p:embed/>
                </p:oleObj>
              </mc:Choice>
              <mc:Fallback>
                <p:oleObj name="公式" r:id="rId13" imgW="1231366" imgH="393529" progId="Equation.3">
                  <p:embed/>
                  <p:pic>
                    <p:nvPicPr>
                      <p:cNvPr id="0"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51920" y="4680520"/>
                        <a:ext cx="2617235" cy="836712"/>
                      </a:xfrm>
                      <a:prstGeom prst="rect">
                        <a:avLst/>
                      </a:prstGeom>
                      <a:noFill/>
                    </p:spPr>
                  </p:pic>
                </p:oleObj>
              </mc:Fallback>
            </mc:AlternateContent>
          </a:graphicData>
        </a:graphic>
      </p:graphicFrame>
    </p:spTree>
    <p:extLst>
      <p:ext uri="{BB962C8B-B14F-4D97-AF65-F5344CB8AC3E}">
        <p14:creationId xmlns:p14="http://schemas.microsoft.com/office/powerpoint/2010/main" val="30808597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7"/>
            <a:ext cx="8229600" cy="711951"/>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群体的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遗传方差</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分解</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052737"/>
            <a:ext cx="8064896" cy="403244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纯系双亲衍生的后代群体中，</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既可以被看作</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的自交后代，也可以被看作</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的随机交配后代，每个座位上的基因频率与基因型频率满足</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HW</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平衡定律。因此，双亲遗传研究中常把</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视为参照群体或基础群体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遗传方差的计算</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公式中</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，通常</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群体的加性方差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群体的显性方差。于是，在加显性效应模型下，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群体的遗传方差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可分解</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为加性方差和显性方差两部分。</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3197788201"/>
              </p:ext>
            </p:extLst>
          </p:nvPr>
        </p:nvGraphicFramePr>
        <p:xfrm>
          <a:off x="1403648" y="5013176"/>
          <a:ext cx="1592114" cy="936104"/>
        </p:xfrm>
        <a:graphic>
          <a:graphicData uri="http://schemas.openxmlformats.org/presentationml/2006/ole">
            <mc:AlternateContent xmlns:mc="http://schemas.openxmlformats.org/markup-compatibility/2006">
              <mc:Choice xmlns:v="urn:schemas-microsoft-com:vml" Requires="v">
                <p:oleObj spid="_x0000_s33878" name="公式" r:id="rId3" imgW="685800" imgH="393700" progId="Equation.3">
                  <p:embed/>
                </p:oleObj>
              </mc:Choice>
              <mc:Fallback>
                <p:oleObj name="公式" r:id="rId3" imgW="6858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5013176"/>
                        <a:ext cx="1592114" cy="936104"/>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3751599428"/>
              </p:ext>
            </p:extLst>
          </p:nvPr>
        </p:nvGraphicFramePr>
        <p:xfrm>
          <a:off x="3504353" y="5013176"/>
          <a:ext cx="1643711" cy="936104"/>
        </p:xfrm>
        <a:graphic>
          <a:graphicData uri="http://schemas.openxmlformats.org/presentationml/2006/ole">
            <mc:AlternateContent xmlns:mc="http://schemas.openxmlformats.org/markup-compatibility/2006">
              <mc:Choice xmlns:v="urn:schemas-microsoft-com:vml" Requires="v">
                <p:oleObj spid="_x0000_s33879" name="公式" r:id="rId5" imgW="710891" imgH="393529" progId="Equation.3">
                  <p:embed/>
                </p:oleObj>
              </mc:Choice>
              <mc:Fallback>
                <p:oleObj name="公式" r:id="rId5" imgW="710891" imgH="393529"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4353" y="5013176"/>
                        <a:ext cx="1643711" cy="936104"/>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3851370813"/>
              </p:ext>
            </p:extLst>
          </p:nvPr>
        </p:nvGraphicFramePr>
        <p:xfrm>
          <a:off x="5508105" y="5184576"/>
          <a:ext cx="2160240" cy="647232"/>
        </p:xfrm>
        <a:graphic>
          <a:graphicData uri="http://schemas.openxmlformats.org/presentationml/2006/ole">
            <mc:AlternateContent xmlns:mc="http://schemas.openxmlformats.org/markup-compatibility/2006">
              <mc:Choice xmlns:v="urn:schemas-microsoft-com:vml" Requires="v">
                <p:oleObj spid="_x0000_s33880" name="公式" r:id="rId7" imgW="812447" imgH="241195" progId="Equation.3">
                  <p:embed/>
                </p:oleObj>
              </mc:Choice>
              <mc:Fallback>
                <p:oleObj name="公式" r:id="rId7" imgW="812447" imgH="241195"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08105" y="5184576"/>
                        <a:ext cx="2160240" cy="647232"/>
                      </a:xfrm>
                      <a:prstGeom prst="rect">
                        <a:avLst/>
                      </a:prstGeom>
                      <a:noFill/>
                    </p:spPr>
                  </p:pic>
                </p:oleObj>
              </mc:Fallback>
            </mc:AlternateContent>
          </a:graphicData>
        </a:graphic>
      </p:graphicFrame>
    </p:spTree>
    <p:extLst>
      <p:ext uri="{BB962C8B-B14F-4D97-AF65-F5344CB8AC3E}">
        <p14:creationId xmlns:p14="http://schemas.microsoft.com/office/powerpoint/2010/main" val="35630992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74638"/>
            <a:ext cx="5040560" cy="778098"/>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多基因的平均显性度</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052736"/>
            <a:ext cx="8064896" cy="5328592"/>
          </a:xfrm>
        </p:spPr>
        <p:txBody>
          <a:bodyPr>
            <a:noAutofit/>
          </a:bodyPr>
          <a:lstStyle/>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群体中</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加性方差是由加性效应决定的，此效应在随机交配和自交过程中都能遗传到后代群体中，同时又可以通过连续自交的方式固定下来</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显性方差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是由显性效应所决定，此效应在随机交配过程中是不能遗传给后代的；自交过程中，显性效应也会逐渐消失，即不能通过连续自交的方式固定下来</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每个座位的基因效应相等，</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那么</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，有时也</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上面的公式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估计多基因的平均显性度（</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average degree of dominance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1805148084"/>
              </p:ext>
            </p:extLst>
          </p:nvPr>
        </p:nvGraphicFramePr>
        <p:xfrm>
          <a:off x="6012160" y="332656"/>
          <a:ext cx="2159000" cy="646112"/>
        </p:xfrm>
        <a:graphic>
          <a:graphicData uri="http://schemas.openxmlformats.org/presentationml/2006/ole">
            <mc:AlternateContent xmlns:mc="http://schemas.openxmlformats.org/markup-compatibility/2006">
              <mc:Choice xmlns:v="urn:schemas-microsoft-com:vml" Requires="v">
                <p:oleObj spid="_x0000_s34873" name="公式" r:id="rId3" imgW="812447" imgH="241195" progId="Equation.3">
                  <p:embed/>
                </p:oleObj>
              </mc:Choice>
              <mc:Fallback>
                <p:oleObj name="公式" r:id="rId3" imgW="812447" imgH="241195" progId="Equation.3">
                  <p:embed/>
                  <p:pic>
                    <p:nvPicPr>
                      <p:cNvPr id="0" name="对象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2160" y="332656"/>
                        <a:ext cx="2159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2733955058"/>
              </p:ext>
            </p:extLst>
          </p:nvPr>
        </p:nvGraphicFramePr>
        <p:xfrm>
          <a:off x="6804248" y="4044862"/>
          <a:ext cx="1296144" cy="896306"/>
        </p:xfrm>
        <a:graphic>
          <a:graphicData uri="http://schemas.openxmlformats.org/presentationml/2006/ole">
            <mc:AlternateContent xmlns:mc="http://schemas.openxmlformats.org/markup-compatibility/2006">
              <mc:Choice xmlns:v="urn:schemas-microsoft-com:vml" Requires="v">
                <p:oleObj spid="_x0000_s34874" name="公式" r:id="rId5" imgW="698197" imgH="482391" progId="Equation.3">
                  <p:embed/>
                </p:oleObj>
              </mc:Choice>
              <mc:Fallback>
                <p:oleObj name="公式" r:id="rId5" imgW="698197" imgH="482391"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4248" y="4044862"/>
                        <a:ext cx="1296144" cy="896306"/>
                      </a:xfrm>
                      <a:prstGeom prst="rect">
                        <a:avLst/>
                      </a:prstGeom>
                      <a:noFill/>
                    </p:spPr>
                  </p:pic>
                </p:oleObj>
              </mc:Fallback>
            </mc:AlternateContent>
          </a:graphicData>
        </a:graphic>
      </p:graphicFrame>
    </p:spTree>
    <p:extLst>
      <p:ext uri="{BB962C8B-B14F-4D97-AF65-F5344CB8AC3E}">
        <p14:creationId xmlns:p14="http://schemas.microsoft.com/office/powerpoint/2010/main" val="14745983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332656"/>
            <a:ext cx="7416824"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回交群体遗传方差的和与差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052736"/>
            <a:ext cx="7992888" cy="4392488"/>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个回交群体遗传方差之和包含着</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倍的加性方差和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倍的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显性方差；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两个遗传方差之差等于加显性效应的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积和。</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通常用</a:t>
            </a:r>
            <a:r>
              <a:rPr lang="es-MX" altLang="zh-CN" sz="2800" dirty="0" smtClean="0">
                <a:latin typeface="Times New Roman" panose="02020603050405020304" pitchFamily="18" charset="0"/>
                <a:ea typeface="黑体" panose="02010609060101010101" pitchFamily="49" charset="-122"/>
                <a:cs typeface="Times New Roman" panose="02020603050405020304" pitchFamily="18" charset="0"/>
              </a:rPr>
              <a:t>Σ</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ad</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正负粗略判断亲本中增效基因的分布。</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es-MX" altLang="zh-CN" sz="2800" dirty="0">
                <a:latin typeface="Times New Roman" panose="02020603050405020304" pitchFamily="18" charset="0"/>
                <a:ea typeface="黑体" panose="02010609060101010101" pitchFamily="49" charset="-122"/>
                <a:cs typeface="Times New Roman" panose="02020603050405020304" pitchFamily="18" charset="0"/>
              </a:rPr>
              <a:t>Σ</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ad </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&gt;0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，说明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具有较多的增效基因；反之则说明亲本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具有较多的增效基因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0" name="对象 9"/>
          <p:cNvGraphicFramePr>
            <a:graphicFrameLocks noChangeAspect="1"/>
          </p:cNvGraphicFramePr>
          <p:nvPr>
            <p:extLst>
              <p:ext uri="{D42A27DB-BD31-4B8C-83A1-F6EECF244321}">
                <p14:modId xmlns:p14="http://schemas.microsoft.com/office/powerpoint/2010/main" val="3147798980"/>
              </p:ext>
            </p:extLst>
          </p:nvPr>
        </p:nvGraphicFramePr>
        <p:xfrm>
          <a:off x="1187624" y="2348880"/>
          <a:ext cx="5750271" cy="1008112"/>
        </p:xfrm>
        <a:graphic>
          <a:graphicData uri="http://schemas.openxmlformats.org/presentationml/2006/ole">
            <mc:AlternateContent xmlns:mc="http://schemas.openxmlformats.org/markup-compatibility/2006">
              <mc:Choice xmlns:v="urn:schemas-microsoft-com:vml" Requires="v">
                <p:oleObj spid="_x0000_s35897" name="公式" r:id="rId3" imgW="2260600" imgH="393700" progId="Equation.3">
                  <p:embed/>
                </p:oleObj>
              </mc:Choice>
              <mc:Fallback>
                <p:oleObj name="公式" r:id="rId3" imgW="22606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2348880"/>
                        <a:ext cx="5750271" cy="1008112"/>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167639132"/>
              </p:ext>
            </p:extLst>
          </p:nvPr>
        </p:nvGraphicFramePr>
        <p:xfrm>
          <a:off x="1115616" y="3352756"/>
          <a:ext cx="2664297" cy="652308"/>
        </p:xfrm>
        <a:graphic>
          <a:graphicData uri="http://schemas.openxmlformats.org/presentationml/2006/ole">
            <mc:AlternateContent xmlns:mc="http://schemas.openxmlformats.org/markup-compatibility/2006">
              <mc:Choice xmlns:v="urn:schemas-microsoft-com:vml" Requires="v">
                <p:oleObj spid="_x0000_s35898" name="公式" r:id="rId5" imgW="1002865" imgH="241195" progId="Equation.3">
                  <p:embed/>
                </p:oleObj>
              </mc:Choice>
              <mc:Fallback>
                <p:oleObj name="公式" r:id="rId5" imgW="1002865" imgH="241195"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5616" y="3352756"/>
                        <a:ext cx="2664297" cy="652308"/>
                      </a:xfrm>
                      <a:prstGeom prst="rect">
                        <a:avLst/>
                      </a:prstGeom>
                      <a:noFill/>
                    </p:spPr>
                  </p:pic>
                </p:oleObj>
              </mc:Fallback>
            </mc:AlternateContent>
          </a:graphicData>
        </a:graphic>
      </p:graphicFrame>
    </p:spTree>
    <p:extLst>
      <p:ext uri="{BB962C8B-B14F-4D97-AF65-F5344CB8AC3E}">
        <p14:creationId xmlns:p14="http://schemas.microsoft.com/office/powerpoint/2010/main" val="17518130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加显性方差的估计</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052736"/>
            <a:ext cx="8229600" cy="410445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后面还会看到，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衍生的诸多家系群体，包括自交家系、全同胞家系、半同胞家系等，这些群体的遗传方差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都是两种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遗传方差的线性组合。因此，通过创造这些家系群体，就能估计</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基础群体中的加性方差</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和显性方差</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加性</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对于评价群体的育种价值、确定适宜的选择方法、遗传进度的预测等方面，都具有重要应用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。这里先给出</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一种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加性</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方差和显性方差的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计算方法。</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1605222232"/>
              </p:ext>
            </p:extLst>
          </p:nvPr>
        </p:nvGraphicFramePr>
        <p:xfrm>
          <a:off x="827584" y="5085184"/>
          <a:ext cx="3656979" cy="648072"/>
        </p:xfrm>
        <a:graphic>
          <a:graphicData uri="http://schemas.openxmlformats.org/presentationml/2006/ole">
            <mc:AlternateContent xmlns:mc="http://schemas.openxmlformats.org/markup-compatibility/2006">
              <mc:Choice xmlns:v="urn:schemas-microsoft-com:vml" Requires="v">
                <p:oleObj spid="_x0000_s36921" name="公式" r:id="rId3" imgW="1384300" imgH="241300" progId="Equation.3">
                  <p:embed/>
                </p:oleObj>
              </mc:Choice>
              <mc:Fallback>
                <p:oleObj name="公式" r:id="rId3" imgW="13843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5085184"/>
                        <a:ext cx="3656979" cy="648072"/>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3457986234"/>
              </p:ext>
            </p:extLst>
          </p:nvPr>
        </p:nvGraphicFramePr>
        <p:xfrm>
          <a:off x="4954485" y="5085184"/>
          <a:ext cx="3433939" cy="648072"/>
        </p:xfrm>
        <a:graphic>
          <a:graphicData uri="http://schemas.openxmlformats.org/presentationml/2006/ole">
            <mc:AlternateContent xmlns:mc="http://schemas.openxmlformats.org/markup-compatibility/2006">
              <mc:Choice xmlns:v="urn:schemas-microsoft-com:vml" Requires="v">
                <p:oleObj spid="_x0000_s36922" name="公式" r:id="rId5" imgW="1295400" imgH="241300" progId="Equation.3">
                  <p:embed/>
                </p:oleObj>
              </mc:Choice>
              <mc:Fallback>
                <p:oleObj name="公式" r:id="rId5" imgW="12954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4485" y="5085184"/>
                        <a:ext cx="3433939" cy="648072"/>
                      </a:xfrm>
                      <a:prstGeom prst="rect">
                        <a:avLst/>
                      </a:prstGeom>
                      <a:noFill/>
                    </p:spPr>
                  </p:pic>
                </p:oleObj>
              </mc:Fallback>
            </mc:AlternateContent>
          </a:graphicData>
        </a:graphic>
      </p:graphicFrame>
    </p:spTree>
    <p:extLst>
      <p:ext uri="{BB962C8B-B14F-4D97-AF65-F5344CB8AC3E}">
        <p14:creationId xmlns:p14="http://schemas.microsoft.com/office/powerpoint/2010/main" val="42884797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20080"/>
          </a:xfrm>
        </p:spPr>
        <p:txBody>
          <a:bodyPr>
            <a:normAutofit/>
          </a:bodyPr>
          <a:lstStyle/>
          <a:p>
            <a:r>
              <a:rPr lang="zh-CN" altLang="en-US" sz="4000" b="1" dirty="0" smtClean="0">
                <a:latin typeface="黑体" panose="02010609060101010101" pitchFamily="49" charset="-122"/>
                <a:ea typeface="黑体" panose="02010609060101010101" pitchFamily="49" charset="-122"/>
              </a:rPr>
              <a:t>分离群体的</a:t>
            </a:r>
            <a:r>
              <a:rPr lang="zh-CN" altLang="zh-CN" sz="4000" b="1" dirty="0" smtClean="0">
                <a:latin typeface="黑体" panose="02010609060101010101" pitchFamily="49" charset="-122"/>
                <a:ea typeface="黑体" panose="02010609060101010101" pitchFamily="49" charset="-122"/>
              </a:rPr>
              <a:t>遗传方差</a:t>
            </a:r>
            <a:r>
              <a:rPr lang="zh-CN" altLang="zh-CN" sz="4000" b="1" dirty="0">
                <a:latin typeface="黑体" panose="02010609060101010101" pitchFamily="49" charset="-122"/>
                <a:ea typeface="黑体" panose="02010609060101010101" pitchFamily="49" charset="-122"/>
              </a:rPr>
              <a:t>和</a:t>
            </a:r>
            <a:r>
              <a:rPr lang="zh-CN" altLang="zh-CN" sz="4000" b="1" dirty="0" smtClean="0">
                <a:latin typeface="黑体" panose="02010609060101010101" pitchFamily="49" charset="-122"/>
                <a:ea typeface="黑体" panose="02010609060101010101" pitchFamily="49" charset="-122"/>
              </a:rPr>
              <a:t>遗传力估计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196752"/>
            <a:ext cx="7848872" cy="4176464"/>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传统数量性状的遗传研究中，一般情况下都不知道单个基因的效应，不能从等式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7.49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7.50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来计算不同群体的遗传方差，并对遗传方差进行分解</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遗传</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分析可供利用的数据是个体或家系的表型数据，</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已经给出利用重复表型观测数据的方差分析估计遗传方差和遗传力的方法。这里介绍利用多个双亲群体的表型方差估计遗传方差的原理和方法。</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196523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zh-CN" sz="4000" b="1" dirty="0">
                <a:latin typeface="黑体" panose="02010609060101010101" pitchFamily="49" charset="-122"/>
                <a:ea typeface="黑体" panose="02010609060101010101" pitchFamily="49" charset="-122"/>
              </a:rPr>
              <a:t>表型</a:t>
            </a:r>
            <a:r>
              <a:rPr lang="zh-CN" altLang="zh-CN" sz="4000" b="1" dirty="0" smtClean="0">
                <a:latin typeface="黑体" panose="02010609060101010101" pitchFamily="49" charset="-122"/>
                <a:ea typeface="黑体" panose="02010609060101010101" pitchFamily="49" charset="-122"/>
              </a:rPr>
              <a:t>观测值的</a:t>
            </a:r>
            <a:r>
              <a:rPr lang="zh-CN" altLang="en-US" sz="4000" b="1" dirty="0" smtClean="0">
                <a:latin typeface="黑体" panose="02010609060101010101" pitchFamily="49" charset="-122"/>
                <a:ea typeface="黑体" panose="02010609060101010101" pitchFamily="49" charset="-122"/>
              </a:rPr>
              <a:t>分布</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755576" y="1124744"/>
            <a:ext cx="7704856" cy="2736304"/>
          </a:xfrm>
        </p:spPr>
        <p:txBody>
          <a:bodyPr>
            <a:normAutofit/>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dirty="0" err="1" smtClean="0">
                <a:latin typeface="Times New Roman" panose="02020603050405020304" pitchFamily="18" charset="0"/>
                <a:ea typeface="黑体" panose="02010609060101010101" pitchFamily="49" charset="-122"/>
                <a:cs typeface="Times New Roman" panose="02020603050405020304" pitchFamily="18" charset="0"/>
              </a:rPr>
              <a:t>μ</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第</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个基因型的均值或平均表现，是一个待估计的未知参数。在观测误差服从均值是</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、方差</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是</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σ</a:t>
            </a:r>
            <a:r>
              <a:rPr lang="el-GR" altLang="zh-CN" baseline="-25000" dirty="0">
                <a:latin typeface="Times New Roman" panose="02020603050405020304" pitchFamily="18" charset="0"/>
                <a:ea typeface="黑体" panose="02010609060101010101" pitchFamily="49" charset="-122"/>
                <a:cs typeface="Times New Roman" panose="02020603050405020304" pitchFamily="18" charset="0"/>
              </a:rPr>
              <a:t>ε</a:t>
            </a:r>
            <a:r>
              <a:rPr lang="en-US" altLang="zh-CN"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正态分布，且相互独立的假定下，第</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个基因型的第</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个表型值</a:t>
            </a:r>
            <a:r>
              <a:rPr lang="en-US" altLang="zh-CN" dirty="0" err="1">
                <a:latin typeface="Times New Roman" panose="02020603050405020304" pitchFamily="18" charset="0"/>
                <a:ea typeface="黑体" panose="02010609060101010101" pitchFamily="49" charset="-122"/>
                <a:cs typeface="Times New Roman" panose="02020603050405020304" pitchFamily="18" charset="0"/>
              </a:rPr>
              <a:t>y</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ik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则</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服从</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下面</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正态分布。</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2099850161"/>
              </p:ext>
            </p:extLst>
          </p:nvPr>
        </p:nvGraphicFramePr>
        <p:xfrm>
          <a:off x="1115616" y="3717032"/>
          <a:ext cx="3312368" cy="815585"/>
        </p:xfrm>
        <a:graphic>
          <a:graphicData uri="http://schemas.openxmlformats.org/presentationml/2006/ole">
            <mc:AlternateContent xmlns:mc="http://schemas.openxmlformats.org/markup-compatibility/2006">
              <mc:Choice xmlns:v="urn:schemas-microsoft-com:vml" Requires="v">
                <p:oleObj spid="_x0000_s1078" name="公式" r:id="rId3" imgW="1016000" imgH="241300" progId="Equation.3">
                  <p:embed/>
                </p:oleObj>
              </mc:Choice>
              <mc:Fallback>
                <p:oleObj name="公式" r:id="rId3" imgW="10160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3717032"/>
                        <a:ext cx="3312368" cy="815585"/>
                      </a:xfrm>
                      <a:prstGeom prst="rect">
                        <a:avLst/>
                      </a:prstGeom>
                      <a:noFill/>
                    </p:spPr>
                  </p:pic>
                </p:oleObj>
              </mc:Fallback>
            </mc:AlternateContent>
          </a:graphicData>
        </a:graphic>
      </p:graphicFrame>
      <p:sp>
        <p:nvSpPr>
          <p:cNvPr id="6" name="矩形 5"/>
          <p:cNvSpPr/>
          <p:nvPr/>
        </p:nvSpPr>
        <p:spPr>
          <a:xfrm>
            <a:off x="1043608" y="4653136"/>
            <a:ext cx="5904656" cy="584775"/>
          </a:xfrm>
          <a:prstGeom prst="rect">
            <a:avLst/>
          </a:prstGeom>
        </p:spPr>
        <p:txBody>
          <a:bodyPr wrap="square">
            <a:spAutoFit/>
          </a:bodyPr>
          <a:lstStyle/>
          <a:p>
            <a:r>
              <a:rPr lang="zh-CN" altLang="zh-CN" sz="3200" dirty="0" smtClean="0">
                <a:latin typeface="Times New Roman" panose="02020603050405020304" pitchFamily="18" charset="0"/>
                <a:ea typeface="黑体" panose="02010609060101010101" pitchFamily="49" charset="-122"/>
                <a:cs typeface="Times New Roman" panose="02020603050405020304" pitchFamily="18" charset="0"/>
              </a:rPr>
              <a:t>其中</a:t>
            </a:r>
            <a:r>
              <a:rPr lang="zh-CN" altLang="en-US" sz="32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32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 2, …, </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g</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=1, 2, …, </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r</a:t>
            </a:r>
            <a:endParaRPr lang="zh-CN" altLang="en-US" sz="32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4467295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87624" y="188640"/>
            <a:ext cx="6984776" cy="792088"/>
          </a:xfrm>
        </p:spPr>
        <p:txBody>
          <a:bodyPr>
            <a:normAutofit/>
          </a:bodyPr>
          <a:lstStyle/>
          <a:p>
            <a:r>
              <a:rPr lang="zh-CN" altLang="en-US" sz="4000" b="1" dirty="0" smtClean="0">
                <a:latin typeface="黑体" panose="02010609060101010101" pitchFamily="49" charset="-122"/>
                <a:ea typeface="黑体" panose="02010609060101010101" pitchFamily="49" charset="-122"/>
              </a:rPr>
              <a:t>随机误差</a:t>
            </a:r>
            <a:r>
              <a:rPr lang="zh-CN" altLang="zh-CN" sz="4000" b="1" dirty="0" smtClean="0">
                <a:latin typeface="黑体" panose="02010609060101010101" pitchFamily="49" charset="-122"/>
                <a:ea typeface="黑体" panose="02010609060101010101" pitchFamily="49" charset="-122"/>
              </a:rPr>
              <a:t>方差</a:t>
            </a:r>
            <a:r>
              <a:rPr lang="zh-CN" altLang="en-US" sz="4000" b="1" dirty="0" smtClean="0">
                <a:latin typeface="黑体" panose="02010609060101010101" pitchFamily="49" charset="-122"/>
                <a:ea typeface="黑体" panose="02010609060101010101" pitchFamily="49" charset="-122"/>
              </a:rPr>
              <a:t>的</a:t>
            </a:r>
            <a:r>
              <a:rPr lang="zh-CN" altLang="zh-CN" sz="4000" b="1" dirty="0" smtClean="0">
                <a:latin typeface="黑体" panose="02010609060101010101" pitchFamily="49" charset="-122"/>
                <a:ea typeface="黑体" panose="02010609060101010101" pitchFamily="49" charset="-122"/>
              </a:rPr>
              <a:t>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980728"/>
            <a:ext cx="7848872" cy="4248472"/>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当基因型与环境之间无互作时，纯系理论告诉我们，表型值等于基因型值加上随机误差效应，表型方差也就等于遗传方差加上误差方差，</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即</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 </a:t>
            </a:r>
          </a:p>
          <a:p>
            <a:endParaRPr lang="en-US" altLang="zh-CN" sz="26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与上一节的遗传方差区分，这里的表型方差和之后的样本方差一律用</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W</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带下标表示。对于两个纯系</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以及它们的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而言，群体中的不同个体具有相同基因型，表型变异中无遗传变异，表型上的差异全部归于环境</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变异。</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因此，这三个群体的表型</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均</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用来估计误差方差。</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8" name="对象 7"/>
          <p:cNvGraphicFramePr>
            <a:graphicFrameLocks noChangeAspect="1"/>
          </p:cNvGraphicFramePr>
          <p:nvPr>
            <p:extLst>
              <p:ext uri="{D42A27DB-BD31-4B8C-83A1-F6EECF244321}">
                <p14:modId xmlns:p14="http://schemas.microsoft.com/office/powerpoint/2010/main" val="4117011242"/>
              </p:ext>
            </p:extLst>
          </p:nvPr>
        </p:nvGraphicFramePr>
        <p:xfrm>
          <a:off x="1115615" y="2292792"/>
          <a:ext cx="1689369" cy="488136"/>
        </p:xfrm>
        <a:graphic>
          <a:graphicData uri="http://schemas.openxmlformats.org/presentationml/2006/ole">
            <mc:AlternateContent xmlns:mc="http://schemas.openxmlformats.org/markup-compatibility/2006">
              <mc:Choice xmlns:v="urn:schemas-microsoft-com:vml" Requires="v">
                <p:oleObj spid="_x0000_s37967" name="公式" r:id="rId3" imgW="634449" imgH="177646" progId="Equation.3">
                  <p:embed/>
                </p:oleObj>
              </mc:Choice>
              <mc:Fallback>
                <p:oleObj name="公式" r:id="rId3" imgW="634449" imgH="177646"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5" y="2292792"/>
                        <a:ext cx="1689369" cy="488136"/>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2645240426"/>
              </p:ext>
            </p:extLst>
          </p:nvPr>
        </p:nvGraphicFramePr>
        <p:xfrm>
          <a:off x="3275856" y="2276872"/>
          <a:ext cx="1967894" cy="576064"/>
        </p:xfrm>
        <a:graphic>
          <a:graphicData uri="http://schemas.openxmlformats.org/presentationml/2006/ole">
            <mc:AlternateContent xmlns:mc="http://schemas.openxmlformats.org/markup-compatibility/2006">
              <mc:Choice xmlns:v="urn:schemas-microsoft-com:vml" Requires="v">
                <p:oleObj spid="_x0000_s37968" name="公式" r:id="rId5" imgW="800100" imgH="228600" progId="Equation.3">
                  <p:embed/>
                </p:oleObj>
              </mc:Choice>
              <mc:Fallback>
                <p:oleObj name="公式" r:id="rId5" imgW="8001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5856" y="2276872"/>
                        <a:ext cx="1967894" cy="576064"/>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2961438886"/>
              </p:ext>
            </p:extLst>
          </p:nvPr>
        </p:nvGraphicFramePr>
        <p:xfrm>
          <a:off x="1119958" y="5229200"/>
          <a:ext cx="3311902" cy="648072"/>
        </p:xfrm>
        <a:graphic>
          <a:graphicData uri="http://schemas.openxmlformats.org/presentationml/2006/ole">
            <mc:AlternateContent xmlns:mc="http://schemas.openxmlformats.org/markup-compatibility/2006">
              <mc:Choice xmlns:v="urn:schemas-microsoft-com:vml" Requires="v">
                <p:oleObj spid="_x0000_s37969" name="公式" r:id="rId7" imgW="1244600" imgH="241300" progId="Equation.3">
                  <p:embed/>
                </p:oleObj>
              </mc:Choice>
              <mc:Fallback>
                <p:oleObj name="公式" r:id="rId7" imgW="1244600" imgH="2413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19958" y="5229200"/>
                        <a:ext cx="3311902" cy="648072"/>
                      </a:xfrm>
                      <a:prstGeom prst="rect">
                        <a:avLst/>
                      </a:prstGeom>
                      <a:noFill/>
                    </p:spPr>
                  </p:pic>
                </p:oleObj>
              </mc:Fallback>
            </mc:AlternateContent>
          </a:graphicData>
        </a:graphic>
      </p:graphicFrame>
    </p:spTree>
    <p:extLst>
      <p:ext uri="{BB962C8B-B14F-4D97-AF65-F5344CB8AC3E}">
        <p14:creationId xmlns:p14="http://schemas.microsoft.com/office/powerpoint/2010/main" val="9734248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87624" y="260648"/>
            <a:ext cx="6984776" cy="720080"/>
          </a:xfrm>
        </p:spPr>
        <p:txBody>
          <a:bodyPr>
            <a:normAutofit/>
          </a:bodyPr>
          <a:lstStyle/>
          <a:p>
            <a:r>
              <a:rPr lang="zh-CN" altLang="en-US" sz="4000" b="1" dirty="0" smtClean="0">
                <a:latin typeface="黑体" panose="02010609060101010101" pitchFamily="49" charset="-122"/>
                <a:ea typeface="黑体" panose="02010609060101010101" pitchFamily="49" charset="-122"/>
              </a:rPr>
              <a:t>自由度不等时误差</a:t>
            </a:r>
            <a:r>
              <a:rPr lang="zh-CN" altLang="zh-CN" sz="4000" b="1" dirty="0" smtClean="0">
                <a:latin typeface="黑体" panose="02010609060101010101" pitchFamily="49" charset="-122"/>
                <a:ea typeface="黑体" panose="02010609060101010101" pitchFamily="49" charset="-122"/>
              </a:rPr>
              <a:t>方差</a:t>
            </a:r>
            <a:r>
              <a:rPr lang="zh-CN" altLang="en-US" sz="4000" b="1" dirty="0" smtClean="0">
                <a:latin typeface="黑体" panose="02010609060101010101" pitchFamily="49" charset="-122"/>
                <a:ea typeface="黑体" panose="02010609060101010101" pitchFamily="49" charset="-122"/>
              </a:rPr>
              <a:t>的</a:t>
            </a:r>
            <a:r>
              <a:rPr lang="zh-CN" altLang="zh-CN" sz="4000" b="1" dirty="0" smtClean="0">
                <a:latin typeface="黑体" panose="02010609060101010101" pitchFamily="49" charset="-122"/>
                <a:ea typeface="黑体" panose="02010609060101010101" pitchFamily="49" charset="-122"/>
              </a:rPr>
              <a:t>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2276872"/>
            <a:ext cx="8352928" cy="2952328"/>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如果对三个不分离群体进行方差分析，则分子中的积和其实就是方差分析的总离差平方和。每个自由度等于样本大小减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，减去的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可以看作是计算样本均值时损失了一个自由度。总自由度等于总样本量减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可以看作在计算离差平方和时</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需要估计</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个群体均值</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当三个自由度相差不大时，也可以用</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sz="2600" dirty="0">
                <a:latin typeface="Times New Roman" panose="02020603050405020304" pitchFamily="18" charset="0"/>
                <a:ea typeface="黑体" panose="02010609060101010101" pitchFamily="49" charset="-122"/>
                <a:cs typeface="Times New Roman" panose="02020603050405020304" pitchFamily="18" charset="0"/>
              </a:rPr>
              <a:t>表型</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方差的加权平均数估计误差方差。</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5" name="对象 14"/>
          <p:cNvGraphicFramePr>
            <a:graphicFrameLocks noChangeAspect="1"/>
          </p:cNvGraphicFramePr>
          <p:nvPr>
            <p:extLst>
              <p:ext uri="{D42A27DB-BD31-4B8C-83A1-F6EECF244321}">
                <p14:modId xmlns:p14="http://schemas.microsoft.com/office/powerpoint/2010/main" val="1462066962"/>
              </p:ext>
            </p:extLst>
          </p:nvPr>
        </p:nvGraphicFramePr>
        <p:xfrm>
          <a:off x="2235363" y="1052736"/>
          <a:ext cx="4712901" cy="1152128"/>
        </p:xfrm>
        <a:graphic>
          <a:graphicData uri="http://schemas.openxmlformats.org/presentationml/2006/ole">
            <mc:AlternateContent xmlns:mc="http://schemas.openxmlformats.org/markup-compatibility/2006">
              <mc:Choice xmlns:v="urn:schemas-microsoft-com:vml" Requires="v">
                <p:oleObj spid="_x0000_s39989" name="公式" r:id="rId3" imgW="1930400" imgH="457200" progId="Equation.3">
                  <p:embed/>
                </p:oleObj>
              </mc:Choice>
              <mc:Fallback>
                <p:oleObj name="公式" r:id="rId3" imgW="1930400" imgH="457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5363" y="1052736"/>
                        <a:ext cx="4712901" cy="1152128"/>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2515409353"/>
              </p:ext>
            </p:extLst>
          </p:nvPr>
        </p:nvGraphicFramePr>
        <p:xfrm>
          <a:off x="2555776" y="5229200"/>
          <a:ext cx="3932564" cy="1008112"/>
        </p:xfrm>
        <a:graphic>
          <a:graphicData uri="http://schemas.openxmlformats.org/presentationml/2006/ole">
            <mc:AlternateContent xmlns:mc="http://schemas.openxmlformats.org/markup-compatibility/2006">
              <mc:Choice xmlns:v="urn:schemas-microsoft-com:vml" Requires="v">
                <p:oleObj spid="_x0000_s39990" name="公式" r:id="rId5" imgW="1562040" imgH="393480" progId="Equation.3">
                  <p:embed/>
                </p:oleObj>
              </mc:Choice>
              <mc:Fallback>
                <p:oleObj name="公式" r:id="rId5" imgW="1562040" imgH="393480" progId="Equation.3">
                  <p:embed/>
                  <p:pic>
                    <p:nvPicPr>
                      <p:cNvPr id="0" name="Object 3"/>
                      <p:cNvPicPr>
                        <a:picLocks noChangeAspect="1" noChangeArrowheads="1"/>
                      </p:cNvPicPr>
                      <p:nvPr/>
                    </p:nvPicPr>
                    <p:blipFill>
                      <a:blip r:embed="rId6"/>
                      <a:srcRect/>
                      <a:stretch>
                        <a:fillRect/>
                      </a:stretch>
                    </p:blipFill>
                    <p:spPr bwMode="auto">
                      <a:xfrm>
                        <a:off x="2555776" y="5229200"/>
                        <a:ext cx="3932564" cy="1008112"/>
                      </a:xfrm>
                      <a:prstGeom prst="rect">
                        <a:avLst/>
                      </a:prstGeom>
                      <a:noFill/>
                    </p:spPr>
                  </p:pic>
                </p:oleObj>
              </mc:Fallback>
            </mc:AlternateContent>
          </a:graphicData>
        </a:graphic>
      </p:graphicFrame>
    </p:spTree>
    <p:extLst>
      <p:ext uri="{BB962C8B-B14F-4D97-AF65-F5344CB8AC3E}">
        <p14:creationId xmlns:p14="http://schemas.microsoft.com/office/powerpoint/2010/main" val="28167447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a:bodyPr>
          <a:lstStyle/>
          <a:p>
            <a:r>
              <a:rPr lang="zh-CN" altLang="en-US" sz="4000" b="1" dirty="0" smtClean="0">
                <a:latin typeface="黑体" panose="02010609060101010101" pitchFamily="49" charset="-122"/>
                <a:ea typeface="黑体" panose="02010609060101010101" pitchFamily="49" charset="-122"/>
              </a:rPr>
              <a:t>分离群体的遗传方差和遗传力</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755576" y="1052736"/>
            <a:ext cx="7931224" cy="3960440"/>
          </a:xfrm>
        </p:spPr>
        <p:txBody>
          <a:bodyPr>
            <a:no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遗传方差的估计</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广义遗传力的估计</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狭义遗传力的估计</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0" name="对象 9"/>
          <p:cNvGraphicFramePr>
            <a:graphicFrameLocks noChangeAspect="1"/>
          </p:cNvGraphicFramePr>
          <p:nvPr>
            <p:extLst>
              <p:ext uri="{D42A27DB-BD31-4B8C-83A1-F6EECF244321}">
                <p14:modId xmlns:p14="http://schemas.microsoft.com/office/powerpoint/2010/main" val="3928666093"/>
              </p:ext>
            </p:extLst>
          </p:nvPr>
        </p:nvGraphicFramePr>
        <p:xfrm>
          <a:off x="1187624" y="1700807"/>
          <a:ext cx="1984513" cy="548680"/>
        </p:xfrm>
        <a:graphic>
          <a:graphicData uri="http://schemas.openxmlformats.org/presentationml/2006/ole">
            <mc:AlternateContent xmlns:mc="http://schemas.openxmlformats.org/markup-compatibility/2006">
              <mc:Choice xmlns:v="urn:schemas-microsoft-com:vml" Requires="v">
                <p:oleObj spid="_x0000_s41204" name="公式" r:id="rId3" imgW="876300" imgH="241300" progId="Equation.3">
                  <p:embed/>
                </p:oleObj>
              </mc:Choice>
              <mc:Fallback>
                <p:oleObj name="公式" r:id="rId3" imgW="8763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1700807"/>
                        <a:ext cx="1984513" cy="548680"/>
                      </a:xfrm>
                      <a:prstGeom prst="rect">
                        <a:avLst/>
                      </a:prstGeom>
                      <a:noFill/>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1476774476"/>
              </p:ext>
            </p:extLst>
          </p:nvPr>
        </p:nvGraphicFramePr>
        <p:xfrm>
          <a:off x="3583462" y="1700807"/>
          <a:ext cx="2068658" cy="566857"/>
        </p:xfrm>
        <a:graphic>
          <a:graphicData uri="http://schemas.openxmlformats.org/presentationml/2006/ole">
            <mc:AlternateContent xmlns:mc="http://schemas.openxmlformats.org/markup-compatibility/2006">
              <mc:Choice xmlns:v="urn:schemas-microsoft-com:vml" Requires="v">
                <p:oleObj spid="_x0000_s41205" name="公式" r:id="rId5" imgW="888614" imgH="241195" progId="Equation.3">
                  <p:embed/>
                </p:oleObj>
              </mc:Choice>
              <mc:Fallback>
                <p:oleObj name="公式" r:id="rId5" imgW="888614" imgH="241195"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3462" y="1700807"/>
                        <a:ext cx="2068658" cy="566857"/>
                      </a:xfrm>
                      <a:prstGeom prst="rect">
                        <a:avLst/>
                      </a:prstGeom>
                      <a:noFill/>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3619196046"/>
              </p:ext>
            </p:extLst>
          </p:nvPr>
        </p:nvGraphicFramePr>
        <p:xfrm>
          <a:off x="6156176" y="1700807"/>
          <a:ext cx="2088232" cy="597747"/>
        </p:xfrm>
        <a:graphic>
          <a:graphicData uri="http://schemas.openxmlformats.org/presentationml/2006/ole">
            <mc:AlternateContent xmlns:mc="http://schemas.openxmlformats.org/markup-compatibility/2006">
              <mc:Choice xmlns:v="urn:schemas-microsoft-com:vml" Requires="v">
                <p:oleObj spid="_x0000_s41206" name="公式" r:id="rId7" imgW="850531" imgH="241195" progId="Equation.3">
                  <p:embed/>
                </p:oleObj>
              </mc:Choice>
              <mc:Fallback>
                <p:oleObj name="公式" r:id="rId7" imgW="850531" imgH="241195"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56176" y="1700807"/>
                        <a:ext cx="2088232" cy="597747"/>
                      </a:xfrm>
                      <a:prstGeom prst="rect">
                        <a:avLst/>
                      </a:prstGeom>
                      <a:noFill/>
                    </p:spPr>
                  </p:pic>
                </p:oleObj>
              </mc:Fallback>
            </mc:AlternateContent>
          </a:graphicData>
        </a:graphic>
      </p:graphicFrame>
      <p:graphicFrame>
        <p:nvGraphicFramePr>
          <p:cNvPr id="22" name="对象 21"/>
          <p:cNvGraphicFramePr>
            <a:graphicFrameLocks noChangeAspect="1"/>
          </p:cNvGraphicFramePr>
          <p:nvPr>
            <p:extLst>
              <p:ext uri="{D42A27DB-BD31-4B8C-83A1-F6EECF244321}">
                <p14:modId xmlns:p14="http://schemas.microsoft.com/office/powerpoint/2010/main" val="3875339275"/>
              </p:ext>
            </p:extLst>
          </p:nvPr>
        </p:nvGraphicFramePr>
        <p:xfrm>
          <a:off x="1187624" y="3068959"/>
          <a:ext cx="2019562" cy="1008112"/>
        </p:xfrm>
        <a:graphic>
          <a:graphicData uri="http://schemas.openxmlformats.org/presentationml/2006/ole">
            <mc:AlternateContent xmlns:mc="http://schemas.openxmlformats.org/markup-compatibility/2006">
              <mc:Choice xmlns:v="urn:schemas-microsoft-com:vml" Requires="v">
                <p:oleObj spid="_x0000_s41207" name="公式" r:id="rId9" imgW="952087" imgH="469696" progId="Equation.3">
                  <p:embed/>
                </p:oleObj>
              </mc:Choice>
              <mc:Fallback>
                <p:oleObj name="公式" r:id="rId9" imgW="952087" imgH="469696"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87624" y="3068959"/>
                        <a:ext cx="2019562" cy="1008112"/>
                      </a:xfrm>
                      <a:prstGeom prst="rect">
                        <a:avLst/>
                      </a:prstGeom>
                      <a:noFill/>
                    </p:spPr>
                  </p:pic>
                </p:oleObj>
              </mc:Fallback>
            </mc:AlternateContent>
          </a:graphicData>
        </a:graphic>
      </p:graphicFrame>
      <p:graphicFrame>
        <p:nvGraphicFramePr>
          <p:cNvPr id="24" name="对象 23"/>
          <p:cNvGraphicFramePr>
            <a:graphicFrameLocks noChangeAspect="1"/>
          </p:cNvGraphicFramePr>
          <p:nvPr>
            <p:extLst>
              <p:ext uri="{D42A27DB-BD31-4B8C-83A1-F6EECF244321}">
                <p14:modId xmlns:p14="http://schemas.microsoft.com/office/powerpoint/2010/main" val="1890986401"/>
              </p:ext>
            </p:extLst>
          </p:nvPr>
        </p:nvGraphicFramePr>
        <p:xfrm>
          <a:off x="3563887" y="3068959"/>
          <a:ext cx="2049605" cy="1008112"/>
        </p:xfrm>
        <a:graphic>
          <a:graphicData uri="http://schemas.openxmlformats.org/presentationml/2006/ole">
            <mc:AlternateContent xmlns:mc="http://schemas.openxmlformats.org/markup-compatibility/2006">
              <mc:Choice xmlns:v="urn:schemas-microsoft-com:vml" Requires="v">
                <p:oleObj spid="_x0000_s41208" name="公式" r:id="rId11" imgW="965200" imgH="469900" progId="Equation.3">
                  <p:embed/>
                </p:oleObj>
              </mc:Choice>
              <mc:Fallback>
                <p:oleObj name="公式" r:id="rId11" imgW="965200" imgH="4699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563887" y="3068959"/>
                        <a:ext cx="2049605" cy="1008112"/>
                      </a:xfrm>
                      <a:prstGeom prst="rect">
                        <a:avLst/>
                      </a:prstGeom>
                      <a:noFill/>
                    </p:spPr>
                  </p:pic>
                </p:oleObj>
              </mc:Fallback>
            </mc:AlternateContent>
          </a:graphicData>
        </a:graphic>
      </p:graphicFrame>
      <p:graphicFrame>
        <p:nvGraphicFramePr>
          <p:cNvPr id="26" name="对象 25"/>
          <p:cNvGraphicFramePr>
            <a:graphicFrameLocks noChangeAspect="1"/>
          </p:cNvGraphicFramePr>
          <p:nvPr>
            <p:extLst>
              <p:ext uri="{D42A27DB-BD31-4B8C-83A1-F6EECF244321}">
                <p14:modId xmlns:p14="http://schemas.microsoft.com/office/powerpoint/2010/main" val="419158682"/>
              </p:ext>
            </p:extLst>
          </p:nvPr>
        </p:nvGraphicFramePr>
        <p:xfrm>
          <a:off x="6072246" y="3068959"/>
          <a:ext cx="1956138" cy="1008112"/>
        </p:xfrm>
        <a:graphic>
          <a:graphicData uri="http://schemas.openxmlformats.org/presentationml/2006/ole">
            <mc:AlternateContent xmlns:mc="http://schemas.openxmlformats.org/markup-compatibility/2006">
              <mc:Choice xmlns:v="urn:schemas-microsoft-com:vml" Requires="v">
                <p:oleObj spid="_x0000_s41209" name="公式" r:id="rId13" imgW="927100" imgH="469900" progId="Equation.3">
                  <p:embed/>
                </p:oleObj>
              </mc:Choice>
              <mc:Fallback>
                <p:oleObj name="公式" r:id="rId13" imgW="927100" imgH="469900"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72246" y="3068959"/>
                        <a:ext cx="1956138" cy="1008112"/>
                      </a:xfrm>
                      <a:prstGeom prst="rect">
                        <a:avLst/>
                      </a:prstGeom>
                      <a:noFill/>
                    </p:spPr>
                  </p:pic>
                </p:oleObj>
              </mc:Fallback>
            </mc:AlternateContent>
          </a:graphicData>
        </a:graphic>
      </p:graphicFrame>
      <p:graphicFrame>
        <p:nvGraphicFramePr>
          <p:cNvPr id="28" name="对象 27"/>
          <p:cNvGraphicFramePr>
            <a:graphicFrameLocks noChangeAspect="1"/>
          </p:cNvGraphicFramePr>
          <p:nvPr>
            <p:extLst>
              <p:ext uri="{D42A27DB-BD31-4B8C-83A1-F6EECF244321}">
                <p14:modId xmlns:p14="http://schemas.microsoft.com/office/powerpoint/2010/main" val="2522335865"/>
              </p:ext>
            </p:extLst>
          </p:nvPr>
        </p:nvGraphicFramePr>
        <p:xfrm>
          <a:off x="1223896" y="4653135"/>
          <a:ext cx="1835936" cy="1328334"/>
        </p:xfrm>
        <a:graphic>
          <a:graphicData uri="http://schemas.openxmlformats.org/presentationml/2006/ole">
            <mc:AlternateContent xmlns:mc="http://schemas.openxmlformats.org/markup-compatibility/2006">
              <mc:Choice xmlns:v="urn:schemas-microsoft-com:vml" Requires="v">
                <p:oleObj spid="_x0000_s41210" name="公式" r:id="rId15" imgW="875920" imgH="634725" progId="Equation.3">
                  <p:embed/>
                </p:oleObj>
              </mc:Choice>
              <mc:Fallback>
                <p:oleObj name="公式" r:id="rId15" imgW="875920" imgH="634725" progId="Equation.3">
                  <p:embed/>
                  <p:pic>
                    <p:nvPicPr>
                      <p:cNvPr id="0" name="Object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223896" y="4653135"/>
                        <a:ext cx="1835936" cy="1328334"/>
                      </a:xfrm>
                      <a:prstGeom prst="rect">
                        <a:avLst/>
                      </a:prstGeom>
                      <a:noFill/>
                    </p:spPr>
                  </p:pic>
                </p:oleObj>
              </mc:Fallback>
            </mc:AlternateContent>
          </a:graphicData>
        </a:graphic>
      </p:graphicFrame>
      <p:graphicFrame>
        <p:nvGraphicFramePr>
          <p:cNvPr id="30" name="对象 29"/>
          <p:cNvGraphicFramePr>
            <a:graphicFrameLocks noChangeAspect="1"/>
          </p:cNvGraphicFramePr>
          <p:nvPr>
            <p:extLst>
              <p:ext uri="{D42A27DB-BD31-4B8C-83A1-F6EECF244321}">
                <p14:modId xmlns:p14="http://schemas.microsoft.com/office/powerpoint/2010/main" val="244114438"/>
              </p:ext>
            </p:extLst>
          </p:nvPr>
        </p:nvGraphicFramePr>
        <p:xfrm>
          <a:off x="3635895" y="4653135"/>
          <a:ext cx="1820389" cy="1296144"/>
        </p:xfrm>
        <a:graphic>
          <a:graphicData uri="http://schemas.openxmlformats.org/presentationml/2006/ole">
            <mc:AlternateContent xmlns:mc="http://schemas.openxmlformats.org/markup-compatibility/2006">
              <mc:Choice xmlns:v="urn:schemas-microsoft-com:vml" Requires="v">
                <p:oleObj spid="_x0000_s41211" name="公式" r:id="rId17" imgW="888614" imgH="634725" progId="Equation.3">
                  <p:embed/>
                </p:oleObj>
              </mc:Choice>
              <mc:Fallback>
                <p:oleObj name="公式" r:id="rId17" imgW="888614" imgH="634725" progId="Equation.3">
                  <p:embed/>
                  <p:pic>
                    <p:nvPicPr>
                      <p:cNvPr id="0" name="Object 1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635895" y="4653135"/>
                        <a:ext cx="1820389" cy="1296144"/>
                      </a:xfrm>
                      <a:prstGeom prst="rect">
                        <a:avLst/>
                      </a:prstGeom>
                      <a:noFill/>
                    </p:spPr>
                  </p:pic>
                </p:oleObj>
              </mc:Fallback>
            </mc:AlternateContent>
          </a:graphicData>
        </a:graphic>
      </p:graphicFrame>
      <p:graphicFrame>
        <p:nvGraphicFramePr>
          <p:cNvPr id="32" name="对象 31"/>
          <p:cNvGraphicFramePr>
            <a:graphicFrameLocks noChangeAspect="1"/>
          </p:cNvGraphicFramePr>
          <p:nvPr>
            <p:extLst>
              <p:ext uri="{D42A27DB-BD31-4B8C-83A1-F6EECF244321}">
                <p14:modId xmlns:p14="http://schemas.microsoft.com/office/powerpoint/2010/main" val="819543099"/>
              </p:ext>
            </p:extLst>
          </p:nvPr>
        </p:nvGraphicFramePr>
        <p:xfrm>
          <a:off x="6012160" y="4984265"/>
          <a:ext cx="1872208" cy="1037022"/>
        </p:xfrm>
        <a:graphic>
          <a:graphicData uri="http://schemas.openxmlformats.org/presentationml/2006/ole">
            <mc:AlternateContent xmlns:mc="http://schemas.openxmlformats.org/markup-compatibility/2006">
              <mc:Choice xmlns:v="urn:schemas-microsoft-com:vml" Requires="v">
                <p:oleObj spid="_x0000_s41212" name="公式" r:id="rId19" imgW="850900" imgH="457200" progId="Equation.3">
                  <p:embed/>
                </p:oleObj>
              </mc:Choice>
              <mc:Fallback>
                <p:oleObj name="公式" r:id="rId19" imgW="850900" imgH="457200" progId="Equation.3">
                  <p:embed/>
                  <p:pic>
                    <p:nvPicPr>
                      <p:cNvPr id="0" name="Object 17"/>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012160" y="4984265"/>
                        <a:ext cx="1872208" cy="1037022"/>
                      </a:xfrm>
                      <a:prstGeom prst="rect">
                        <a:avLst/>
                      </a:prstGeom>
                      <a:noFill/>
                    </p:spPr>
                  </p:pic>
                </p:oleObj>
              </mc:Fallback>
            </mc:AlternateContent>
          </a:graphicData>
        </a:graphic>
      </p:graphicFrame>
    </p:spTree>
    <p:extLst>
      <p:ext uri="{BB962C8B-B14F-4D97-AF65-F5344CB8AC3E}">
        <p14:creationId xmlns:p14="http://schemas.microsoft.com/office/powerpoint/2010/main" val="25244120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a:bodyPr>
          <a:lstStyle/>
          <a:p>
            <a:r>
              <a:rPr lang="zh-CN" altLang="zh-CN" sz="4000" b="1" dirty="0">
                <a:latin typeface="黑体" panose="02010609060101010101" pitchFamily="49" charset="-122"/>
                <a:ea typeface="黑体" panose="02010609060101010101" pitchFamily="49" charset="-122"/>
              </a:rPr>
              <a:t>有效因子个数的估计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755576" y="908720"/>
            <a:ext cx="7704856" cy="3240359"/>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关于控制数量性状基因数的估计，最早是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1921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年提出的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Castle-Wright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公式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假定</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某一数量性状受</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个座位上基因的控制，每个座位有相同的加性效应</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，无显性效应，即</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d</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。假定有两个亲本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集中了所有的增效基因，</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集中了所有的减效基因，</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相差</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个加性效应</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4134236480"/>
              </p:ext>
            </p:extLst>
          </p:nvPr>
        </p:nvGraphicFramePr>
        <p:xfrm>
          <a:off x="1187624" y="4077072"/>
          <a:ext cx="1965512" cy="620688"/>
        </p:xfrm>
        <a:graphic>
          <a:graphicData uri="http://schemas.openxmlformats.org/presentationml/2006/ole">
            <mc:AlternateContent xmlns:mc="http://schemas.openxmlformats.org/markup-compatibility/2006">
              <mc:Choice xmlns:v="urn:schemas-microsoft-com:vml" Requires="v">
                <p:oleObj spid="_x0000_s43117" name="公式" r:id="rId3" imgW="723586" imgH="228501" progId="Equation.3">
                  <p:embed/>
                </p:oleObj>
              </mc:Choice>
              <mc:Fallback>
                <p:oleObj name="公式" r:id="rId3" imgW="723586" imgH="228501"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4077072"/>
                        <a:ext cx="1965512" cy="620688"/>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1909195930"/>
              </p:ext>
            </p:extLst>
          </p:nvPr>
        </p:nvGraphicFramePr>
        <p:xfrm>
          <a:off x="3635896" y="4077072"/>
          <a:ext cx="2047410" cy="620688"/>
        </p:xfrm>
        <a:graphic>
          <a:graphicData uri="http://schemas.openxmlformats.org/presentationml/2006/ole">
            <mc:AlternateContent xmlns:mc="http://schemas.openxmlformats.org/markup-compatibility/2006">
              <mc:Choice xmlns:v="urn:schemas-microsoft-com:vml" Requires="v">
                <p:oleObj spid="_x0000_s43118" name="公式" r:id="rId5" imgW="736600" imgH="228600" progId="Equation.3">
                  <p:embed/>
                </p:oleObj>
              </mc:Choice>
              <mc:Fallback>
                <p:oleObj name="公式" r:id="rId5" imgW="7366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5896" y="4077072"/>
                        <a:ext cx="2047410" cy="620688"/>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403486980"/>
              </p:ext>
            </p:extLst>
          </p:nvPr>
        </p:nvGraphicFramePr>
        <p:xfrm>
          <a:off x="6119884" y="3861048"/>
          <a:ext cx="2556572" cy="1008112"/>
        </p:xfrm>
        <a:graphic>
          <a:graphicData uri="http://schemas.openxmlformats.org/presentationml/2006/ole">
            <mc:AlternateContent xmlns:mc="http://schemas.openxmlformats.org/markup-compatibility/2006">
              <mc:Choice xmlns:v="urn:schemas-microsoft-com:vml" Requires="v">
                <p:oleObj spid="_x0000_s43119" name="公式" r:id="rId7" imgW="1002865" imgH="393529" progId="Equation.3">
                  <p:embed/>
                </p:oleObj>
              </mc:Choice>
              <mc:Fallback>
                <p:oleObj name="公式" r:id="rId7" imgW="1002865" imgH="393529"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19884" y="3861048"/>
                        <a:ext cx="2556572" cy="1008112"/>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2742826809"/>
              </p:ext>
            </p:extLst>
          </p:nvPr>
        </p:nvGraphicFramePr>
        <p:xfrm>
          <a:off x="1187624" y="4725144"/>
          <a:ext cx="4512662" cy="1256059"/>
        </p:xfrm>
        <a:graphic>
          <a:graphicData uri="http://schemas.openxmlformats.org/presentationml/2006/ole">
            <mc:AlternateContent xmlns:mc="http://schemas.openxmlformats.org/markup-compatibility/2006">
              <mc:Choice xmlns:v="urn:schemas-microsoft-com:vml" Requires="v">
                <p:oleObj spid="_x0000_s43120" name="公式" r:id="rId9" imgW="1714500" imgH="482600" progId="Equation.3">
                  <p:embed/>
                </p:oleObj>
              </mc:Choice>
              <mc:Fallback>
                <p:oleObj name="公式" r:id="rId9" imgW="1714500" imgH="4826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87624" y="4725144"/>
                        <a:ext cx="4512662" cy="1256059"/>
                      </a:xfrm>
                      <a:prstGeom prst="rect">
                        <a:avLst/>
                      </a:prstGeom>
                      <a:noFill/>
                    </p:spPr>
                  </p:pic>
                </p:oleObj>
              </mc:Fallback>
            </mc:AlternateContent>
          </a:graphicData>
        </a:graphic>
      </p:graphicFrame>
    </p:spTree>
    <p:extLst>
      <p:ext uri="{BB962C8B-B14F-4D97-AF65-F5344CB8AC3E}">
        <p14:creationId xmlns:p14="http://schemas.microsoft.com/office/powerpoint/2010/main" val="39678941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a:bodyPr>
          <a:lstStyle/>
          <a:p>
            <a:r>
              <a:rPr lang="zh-CN" altLang="zh-CN" sz="4000" b="1" dirty="0">
                <a:latin typeface="黑体" panose="02010609060101010101" pitchFamily="49" charset="-122"/>
                <a:ea typeface="黑体" panose="02010609060101010101" pitchFamily="49" charset="-122"/>
              </a:rPr>
              <a:t>有效因子个数的估计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23528" y="980728"/>
            <a:ext cx="8424936" cy="5544616"/>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存在显性效应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Castle-Wright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公式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就</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会低估基因个数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。如能利用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多个分离世代群体估计出加性方差，就能利用公式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7.63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估计基因个数，这时就可以去掉公式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7.62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的无显性假定</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这两个公式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都是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特定假设条件下对基因个数的一种估计。</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如果假设</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条件不成立，如基因效应不相等，增减效等位基因在两个亲本中分散分布，估计出的基因个数与真实基因个数之间就会有较大出入。为与真实基因个数相区分</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这两个</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出的估计，也称为有效因子数（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number of effective factors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1636019063"/>
              </p:ext>
            </p:extLst>
          </p:nvPr>
        </p:nvGraphicFramePr>
        <p:xfrm>
          <a:off x="3419872" y="2780928"/>
          <a:ext cx="2188245" cy="1152128"/>
        </p:xfrm>
        <a:graphic>
          <a:graphicData uri="http://schemas.openxmlformats.org/presentationml/2006/ole">
            <mc:AlternateContent xmlns:mc="http://schemas.openxmlformats.org/markup-compatibility/2006">
              <mc:Choice xmlns:v="urn:schemas-microsoft-com:vml" Requires="v">
                <p:oleObj spid="_x0000_s42012" name="公式" r:id="rId3" imgW="863225" imgH="457002" progId="Equation.3">
                  <p:embed/>
                </p:oleObj>
              </mc:Choice>
              <mc:Fallback>
                <p:oleObj name="公式" r:id="rId3" imgW="863225" imgH="457002"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872" y="2780928"/>
                        <a:ext cx="2188245" cy="1152128"/>
                      </a:xfrm>
                      <a:prstGeom prst="rect">
                        <a:avLst/>
                      </a:prstGeom>
                      <a:noFill/>
                    </p:spPr>
                  </p:pic>
                </p:oleObj>
              </mc:Fallback>
            </mc:AlternateContent>
          </a:graphicData>
        </a:graphic>
      </p:graphicFrame>
    </p:spTree>
    <p:extLst>
      <p:ext uri="{BB962C8B-B14F-4D97-AF65-F5344CB8AC3E}">
        <p14:creationId xmlns:p14="http://schemas.microsoft.com/office/powerpoint/2010/main" val="33714945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404664"/>
            <a:ext cx="7848872" cy="1008112"/>
          </a:xfrm>
        </p:spPr>
        <p:txBody>
          <a:bodyPr>
            <a:noAutofit/>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黄花烟草品系‘</a:t>
            </a:r>
            <a:r>
              <a:rPr lang="en-GB" altLang="zh-CN" sz="3200" b="1" dirty="0">
                <a:latin typeface="Times New Roman" panose="02020603050405020304" pitchFamily="18" charset="0"/>
                <a:ea typeface="黑体" panose="02010609060101010101" pitchFamily="49" charset="-122"/>
                <a:cs typeface="Times New Roman" panose="02020603050405020304" pitchFamily="18" charset="0"/>
              </a:rPr>
              <a:t>V22</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’和‘</a:t>
            </a:r>
            <a:r>
              <a:rPr lang="en-GB" altLang="zh-CN" sz="3200" b="1" dirty="0">
                <a:latin typeface="Times New Roman" panose="02020603050405020304" pitchFamily="18" charset="0"/>
                <a:ea typeface="黑体" panose="02010609060101010101" pitchFamily="49" charset="-122"/>
                <a:cs typeface="Times New Roman" panose="02020603050405020304" pitchFamily="18" charset="0"/>
              </a:rPr>
              <a:t>V73</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’及其杂交后代株高（</a:t>
            </a:r>
            <a:r>
              <a:rPr lang="en-GB" altLang="zh-CN" sz="3200" b="1" dirty="0">
                <a:latin typeface="Times New Roman" panose="02020603050405020304" pitchFamily="18" charset="0"/>
                <a:ea typeface="黑体" panose="02010609060101010101" pitchFamily="49" charset="-122"/>
                <a:cs typeface="Times New Roman" panose="02020603050405020304" pitchFamily="18" charset="0"/>
              </a:rPr>
              <a:t>cm</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）的样本均值和样本方差</a:t>
            </a:r>
            <a:endParaRPr lang="en-US" altLang="zh-CN" sz="32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594911733"/>
              </p:ext>
            </p:extLst>
          </p:nvPr>
        </p:nvGraphicFramePr>
        <p:xfrm>
          <a:off x="554195" y="1556792"/>
          <a:ext cx="8035609" cy="3528391"/>
        </p:xfrm>
        <a:graphic>
          <a:graphicData uri="http://schemas.openxmlformats.org/drawingml/2006/table">
            <a:tbl>
              <a:tblPr firstRow="1" firstCol="1" lastRow="1" lastCol="1" bandRow="1" bandCol="1">
                <a:tableStyleId>{5C22544A-7EE6-4342-B048-85BDC9FD1C3A}</a:tableStyleId>
              </a:tblPr>
              <a:tblGrid>
                <a:gridCol w="952183"/>
                <a:gridCol w="1871345"/>
                <a:gridCol w="1430973"/>
                <a:gridCol w="1430973"/>
                <a:gridCol w="2350135"/>
              </a:tblGrid>
              <a:tr h="441049">
                <a:tc>
                  <a:txBody>
                    <a:bodyPr/>
                    <a:lstStyle/>
                    <a:p>
                      <a:pPr indent="48260" algn="l">
                        <a:spcAft>
                          <a:spcPts val="0"/>
                        </a:spcAft>
                      </a:pPr>
                      <a:r>
                        <a:rPr lang="zh-CN" sz="2400" kern="100" dirty="0">
                          <a:effectLst/>
                        </a:rPr>
                        <a:t>世代</a:t>
                      </a:r>
                      <a:endParaRPr lang="zh-CN" sz="2400" kern="100" dirty="0">
                        <a:effectLst/>
                        <a:latin typeface="宋体"/>
                        <a:cs typeface="Times New Roman"/>
                      </a:endParaRPr>
                    </a:p>
                  </a:txBody>
                  <a:tcPr marL="68580" marR="68580" marT="0" marB="0" anchor="ctr"/>
                </a:tc>
                <a:tc>
                  <a:txBody>
                    <a:bodyPr/>
                    <a:lstStyle/>
                    <a:p>
                      <a:pPr indent="48260" algn="l">
                        <a:spcAft>
                          <a:spcPts val="0"/>
                        </a:spcAft>
                      </a:pPr>
                      <a:r>
                        <a:rPr lang="zh-CN" sz="2400" kern="100">
                          <a:effectLst/>
                        </a:rPr>
                        <a:t>调查单株数</a:t>
                      </a:r>
                      <a:endParaRPr lang="zh-CN" sz="2400" kern="100">
                        <a:effectLst/>
                        <a:latin typeface="宋体"/>
                        <a:cs typeface="Times New Roman"/>
                      </a:endParaRPr>
                    </a:p>
                  </a:txBody>
                  <a:tcPr marL="68580" marR="68580" marT="0" marB="0" anchor="ctr"/>
                </a:tc>
                <a:tc>
                  <a:txBody>
                    <a:bodyPr/>
                    <a:lstStyle/>
                    <a:p>
                      <a:pPr algn="l">
                        <a:spcAft>
                          <a:spcPts val="0"/>
                        </a:spcAft>
                      </a:pPr>
                      <a:r>
                        <a:rPr lang="zh-CN" sz="2400" kern="100" dirty="0" smtClean="0">
                          <a:effectLst/>
                        </a:rPr>
                        <a:t>样本均值</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r>
                        <a:rPr lang="zh-CN" sz="2400" kern="100" dirty="0" smtClean="0">
                          <a:effectLst/>
                        </a:rPr>
                        <a:t>样本方差</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r>
                        <a:rPr lang="zh-CN" sz="2400" kern="100" dirty="0">
                          <a:effectLst/>
                        </a:rPr>
                        <a:t>样本均值的</a:t>
                      </a:r>
                      <a:r>
                        <a:rPr lang="zh-CN" sz="2400" kern="100" dirty="0" smtClean="0">
                          <a:effectLst/>
                        </a:rPr>
                        <a:t>方差</a:t>
                      </a:r>
                      <a:endParaRPr lang="zh-CN" sz="2400" kern="100" dirty="0">
                        <a:effectLst/>
                        <a:latin typeface="Calibri"/>
                        <a:ea typeface="宋体"/>
                        <a:cs typeface="Times New Roman"/>
                      </a:endParaRPr>
                    </a:p>
                  </a:txBody>
                  <a:tcPr marL="68580" marR="68580" marT="0" marB="0" anchor="ctr"/>
                </a:tc>
              </a:tr>
              <a:tr h="514557">
                <a:tc>
                  <a:txBody>
                    <a:bodyPr/>
                    <a:lstStyle/>
                    <a:p>
                      <a:pPr indent="48260" algn="l">
                        <a:spcAft>
                          <a:spcPts val="0"/>
                        </a:spcAft>
                      </a:pPr>
                      <a:r>
                        <a:rPr lang="en-GB" sz="2800" kern="100">
                          <a:effectLst/>
                        </a:rPr>
                        <a:t>P</a:t>
                      </a:r>
                      <a:r>
                        <a:rPr lang="en-GB" sz="2800" kern="100" baseline="-25000">
                          <a:effectLst/>
                        </a:rPr>
                        <a:t>1</a:t>
                      </a:r>
                      <a:endParaRPr lang="zh-CN" sz="2800" kern="100">
                        <a:effectLst/>
                        <a:latin typeface="宋体"/>
                        <a:cs typeface="Times New Roman"/>
                      </a:endParaRPr>
                    </a:p>
                  </a:txBody>
                  <a:tcPr marL="68580" marR="68580" marT="0" marB="0" anchor="ctr"/>
                </a:tc>
                <a:tc>
                  <a:txBody>
                    <a:bodyPr/>
                    <a:lstStyle/>
                    <a:p>
                      <a:pPr indent="48260" algn="l">
                        <a:spcAft>
                          <a:spcPts val="0"/>
                        </a:spcAft>
                      </a:pPr>
                      <a:r>
                        <a:rPr lang="en-GB" sz="2800" b="0" kern="100" dirty="0">
                          <a:solidFill>
                            <a:schemeClr val="tx1"/>
                          </a:solidFill>
                          <a:effectLst/>
                        </a:rPr>
                        <a:t>20</a:t>
                      </a:r>
                      <a:endParaRPr lang="zh-CN" sz="2800" b="0" kern="100" dirty="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a:solidFill>
                            <a:schemeClr val="tx1"/>
                          </a:solidFill>
                          <a:effectLst/>
                        </a:rPr>
                        <a:t>116.30 </a:t>
                      </a:r>
                      <a:endParaRPr lang="zh-CN" sz="2800" b="0" kern="10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a:solidFill>
                            <a:schemeClr val="tx1"/>
                          </a:solidFill>
                          <a:effectLst/>
                        </a:rPr>
                        <a:t>20.07 </a:t>
                      </a:r>
                      <a:endParaRPr lang="zh-CN" sz="2800" b="0" kern="10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dirty="0">
                          <a:solidFill>
                            <a:schemeClr val="tx1"/>
                          </a:solidFill>
                          <a:effectLst/>
                        </a:rPr>
                        <a:t>1.0034 </a:t>
                      </a:r>
                      <a:endParaRPr lang="zh-CN" sz="2800" b="0" kern="100" dirty="0">
                        <a:solidFill>
                          <a:schemeClr val="tx1"/>
                        </a:solidFill>
                        <a:effectLst/>
                        <a:latin typeface="宋体"/>
                        <a:cs typeface="Times New Roman"/>
                      </a:endParaRPr>
                    </a:p>
                  </a:txBody>
                  <a:tcPr marL="68580" marR="68580" marT="0" marB="0" anchor="b">
                    <a:solidFill>
                      <a:schemeClr val="tx2">
                        <a:lumMod val="20000"/>
                        <a:lumOff val="80000"/>
                      </a:schemeClr>
                    </a:solidFill>
                  </a:tcPr>
                </a:tc>
              </a:tr>
              <a:tr h="514557">
                <a:tc>
                  <a:txBody>
                    <a:bodyPr/>
                    <a:lstStyle/>
                    <a:p>
                      <a:pPr indent="48260" algn="l">
                        <a:spcAft>
                          <a:spcPts val="0"/>
                        </a:spcAft>
                      </a:pPr>
                      <a:r>
                        <a:rPr lang="en-GB" sz="2800" kern="100">
                          <a:effectLst/>
                        </a:rPr>
                        <a:t>P</a:t>
                      </a:r>
                      <a:r>
                        <a:rPr lang="en-GB" sz="2800" kern="100" baseline="-25000">
                          <a:effectLst/>
                        </a:rPr>
                        <a:t>2</a:t>
                      </a:r>
                      <a:endParaRPr lang="zh-CN" sz="2800" kern="100">
                        <a:effectLst/>
                        <a:latin typeface="宋体"/>
                        <a:cs typeface="Times New Roman"/>
                      </a:endParaRPr>
                    </a:p>
                  </a:txBody>
                  <a:tcPr marL="68580" marR="68580" marT="0" marB="0" anchor="ctr"/>
                </a:tc>
                <a:tc>
                  <a:txBody>
                    <a:bodyPr/>
                    <a:lstStyle/>
                    <a:p>
                      <a:pPr indent="48260" algn="l">
                        <a:spcAft>
                          <a:spcPts val="0"/>
                        </a:spcAft>
                      </a:pPr>
                      <a:r>
                        <a:rPr lang="en-GB" sz="2800" b="0" kern="100" dirty="0">
                          <a:solidFill>
                            <a:schemeClr val="tx1"/>
                          </a:solidFill>
                          <a:effectLst/>
                        </a:rPr>
                        <a:t>20</a:t>
                      </a:r>
                      <a:endParaRPr lang="zh-CN" sz="2800" b="0" kern="100" dirty="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dirty="0">
                          <a:solidFill>
                            <a:schemeClr val="tx1"/>
                          </a:solidFill>
                          <a:effectLst/>
                        </a:rPr>
                        <a:t>98.45 </a:t>
                      </a:r>
                      <a:endParaRPr lang="zh-CN" sz="2800" b="0" kern="100" dirty="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dirty="0">
                          <a:solidFill>
                            <a:schemeClr val="tx1"/>
                          </a:solidFill>
                          <a:effectLst/>
                        </a:rPr>
                        <a:t>29.05 </a:t>
                      </a:r>
                      <a:endParaRPr lang="zh-CN" sz="2800" b="0" kern="100" dirty="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dirty="0">
                          <a:solidFill>
                            <a:schemeClr val="tx1"/>
                          </a:solidFill>
                          <a:effectLst/>
                        </a:rPr>
                        <a:t>1.4525 </a:t>
                      </a:r>
                      <a:endParaRPr lang="zh-CN" sz="2800" b="0" kern="100" dirty="0">
                        <a:solidFill>
                          <a:schemeClr val="tx1"/>
                        </a:solidFill>
                        <a:effectLst/>
                        <a:latin typeface="宋体"/>
                        <a:cs typeface="Times New Roman"/>
                      </a:endParaRPr>
                    </a:p>
                  </a:txBody>
                  <a:tcPr marL="68580" marR="68580" marT="0" marB="0" anchor="b">
                    <a:solidFill>
                      <a:schemeClr val="tx2">
                        <a:lumMod val="20000"/>
                        <a:lumOff val="80000"/>
                      </a:schemeClr>
                    </a:solidFill>
                  </a:tcPr>
                </a:tc>
              </a:tr>
              <a:tr h="514557">
                <a:tc>
                  <a:txBody>
                    <a:bodyPr/>
                    <a:lstStyle/>
                    <a:p>
                      <a:pPr indent="48260" algn="l">
                        <a:spcAft>
                          <a:spcPts val="0"/>
                        </a:spcAft>
                      </a:pPr>
                      <a:r>
                        <a:rPr lang="en-GB" sz="2800" kern="100">
                          <a:effectLst/>
                        </a:rPr>
                        <a:t>F</a:t>
                      </a:r>
                      <a:r>
                        <a:rPr lang="en-GB" sz="2800" kern="100" baseline="-25000">
                          <a:effectLst/>
                        </a:rPr>
                        <a:t>1</a:t>
                      </a:r>
                      <a:endParaRPr lang="zh-CN" sz="2800" kern="100">
                        <a:effectLst/>
                        <a:latin typeface="宋体"/>
                        <a:cs typeface="Times New Roman"/>
                      </a:endParaRPr>
                    </a:p>
                  </a:txBody>
                  <a:tcPr marL="68580" marR="68580" marT="0" marB="0" anchor="ctr"/>
                </a:tc>
                <a:tc>
                  <a:txBody>
                    <a:bodyPr/>
                    <a:lstStyle/>
                    <a:p>
                      <a:pPr indent="48260" algn="l">
                        <a:spcAft>
                          <a:spcPts val="0"/>
                        </a:spcAft>
                      </a:pPr>
                      <a:r>
                        <a:rPr lang="en-GB" sz="2800" b="0" kern="100">
                          <a:solidFill>
                            <a:schemeClr val="tx1"/>
                          </a:solidFill>
                          <a:effectLst/>
                        </a:rPr>
                        <a:t>60</a:t>
                      </a:r>
                      <a:endParaRPr lang="zh-CN" sz="2800" b="0" kern="10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a:solidFill>
                            <a:schemeClr val="tx1"/>
                          </a:solidFill>
                          <a:effectLst/>
                        </a:rPr>
                        <a:t>117.68 </a:t>
                      </a:r>
                      <a:endParaRPr lang="zh-CN" sz="2800" b="0" kern="10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dirty="0">
                          <a:solidFill>
                            <a:schemeClr val="tx1"/>
                          </a:solidFill>
                          <a:effectLst/>
                        </a:rPr>
                        <a:t>58.19 </a:t>
                      </a:r>
                      <a:endParaRPr lang="zh-CN" sz="2800" b="0" kern="100" dirty="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dirty="0">
                          <a:solidFill>
                            <a:schemeClr val="tx1"/>
                          </a:solidFill>
                          <a:effectLst/>
                        </a:rPr>
                        <a:t>0.9699 </a:t>
                      </a:r>
                      <a:endParaRPr lang="zh-CN" sz="2800" b="0" kern="100" dirty="0">
                        <a:solidFill>
                          <a:schemeClr val="tx1"/>
                        </a:solidFill>
                        <a:effectLst/>
                        <a:latin typeface="宋体"/>
                        <a:cs typeface="Times New Roman"/>
                      </a:endParaRPr>
                    </a:p>
                  </a:txBody>
                  <a:tcPr marL="68580" marR="68580" marT="0" marB="0" anchor="b">
                    <a:solidFill>
                      <a:schemeClr val="tx2">
                        <a:lumMod val="20000"/>
                        <a:lumOff val="80000"/>
                      </a:schemeClr>
                    </a:solidFill>
                  </a:tcPr>
                </a:tc>
              </a:tr>
              <a:tr h="514557">
                <a:tc>
                  <a:txBody>
                    <a:bodyPr/>
                    <a:lstStyle/>
                    <a:p>
                      <a:pPr indent="48260" algn="l">
                        <a:spcAft>
                          <a:spcPts val="0"/>
                        </a:spcAft>
                      </a:pPr>
                      <a:r>
                        <a:rPr lang="en-GB" sz="2800" kern="100">
                          <a:effectLst/>
                        </a:rPr>
                        <a:t>B</a:t>
                      </a:r>
                      <a:r>
                        <a:rPr lang="en-GB" sz="2800" kern="100" baseline="-25000">
                          <a:effectLst/>
                        </a:rPr>
                        <a:t>1</a:t>
                      </a:r>
                      <a:endParaRPr lang="zh-CN" sz="2800" kern="100">
                        <a:effectLst/>
                        <a:latin typeface="宋体"/>
                        <a:cs typeface="Times New Roman"/>
                      </a:endParaRPr>
                    </a:p>
                  </a:txBody>
                  <a:tcPr marL="68580" marR="68580" marT="0" marB="0" anchor="ctr"/>
                </a:tc>
                <a:tc>
                  <a:txBody>
                    <a:bodyPr/>
                    <a:lstStyle/>
                    <a:p>
                      <a:pPr indent="48260" algn="l">
                        <a:spcAft>
                          <a:spcPts val="0"/>
                        </a:spcAft>
                      </a:pPr>
                      <a:r>
                        <a:rPr lang="en-GB" sz="2800" b="0" kern="100">
                          <a:solidFill>
                            <a:schemeClr val="tx1"/>
                          </a:solidFill>
                          <a:effectLst/>
                        </a:rPr>
                        <a:t>120</a:t>
                      </a:r>
                      <a:endParaRPr lang="zh-CN" sz="2800" b="0" kern="10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a:solidFill>
                            <a:schemeClr val="tx1"/>
                          </a:solidFill>
                          <a:effectLst/>
                        </a:rPr>
                        <a:t>116.00 </a:t>
                      </a:r>
                      <a:endParaRPr lang="zh-CN" sz="2800" b="0" kern="10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a:solidFill>
                            <a:schemeClr val="tx1"/>
                          </a:solidFill>
                          <a:effectLst/>
                        </a:rPr>
                        <a:t>58.66 </a:t>
                      </a:r>
                      <a:endParaRPr lang="zh-CN" sz="2800" b="0" kern="10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dirty="0">
                          <a:solidFill>
                            <a:schemeClr val="tx1"/>
                          </a:solidFill>
                          <a:effectLst/>
                        </a:rPr>
                        <a:t>0.4888 </a:t>
                      </a:r>
                      <a:endParaRPr lang="zh-CN" sz="2800" b="0" kern="100" dirty="0">
                        <a:solidFill>
                          <a:schemeClr val="tx1"/>
                        </a:solidFill>
                        <a:effectLst/>
                        <a:latin typeface="宋体"/>
                        <a:cs typeface="Times New Roman"/>
                      </a:endParaRPr>
                    </a:p>
                  </a:txBody>
                  <a:tcPr marL="68580" marR="68580" marT="0" marB="0" anchor="b">
                    <a:solidFill>
                      <a:schemeClr val="tx2">
                        <a:lumMod val="20000"/>
                        <a:lumOff val="80000"/>
                      </a:schemeClr>
                    </a:solidFill>
                  </a:tcPr>
                </a:tc>
              </a:tr>
              <a:tr h="514557">
                <a:tc>
                  <a:txBody>
                    <a:bodyPr/>
                    <a:lstStyle/>
                    <a:p>
                      <a:pPr indent="48260" algn="l">
                        <a:spcAft>
                          <a:spcPts val="0"/>
                        </a:spcAft>
                      </a:pPr>
                      <a:r>
                        <a:rPr lang="en-GB" sz="2800" kern="100">
                          <a:effectLst/>
                        </a:rPr>
                        <a:t>B</a:t>
                      </a:r>
                      <a:r>
                        <a:rPr lang="en-GB" sz="2800" kern="100" baseline="-25000">
                          <a:effectLst/>
                        </a:rPr>
                        <a:t>2</a:t>
                      </a:r>
                      <a:endParaRPr lang="zh-CN" sz="2800" kern="100">
                        <a:effectLst/>
                        <a:latin typeface="宋体"/>
                        <a:cs typeface="Times New Roman"/>
                      </a:endParaRPr>
                    </a:p>
                  </a:txBody>
                  <a:tcPr marL="68580" marR="68580" marT="0" marB="0" anchor="ctr"/>
                </a:tc>
                <a:tc>
                  <a:txBody>
                    <a:bodyPr/>
                    <a:lstStyle/>
                    <a:p>
                      <a:pPr indent="48260" algn="l">
                        <a:spcAft>
                          <a:spcPts val="0"/>
                        </a:spcAft>
                      </a:pPr>
                      <a:r>
                        <a:rPr lang="en-GB" sz="2800" b="0" kern="100">
                          <a:solidFill>
                            <a:schemeClr val="tx1"/>
                          </a:solidFill>
                          <a:effectLst/>
                        </a:rPr>
                        <a:t>120</a:t>
                      </a:r>
                      <a:endParaRPr lang="zh-CN" sz="2800" b="0" kern="10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a:solidFill>
                            <a:schemeClr val="tx1"/>
                          </a:solidFill>
                          <a:effectLst/>
                        </a:rPr>
                        <a:t>109.16 </a:t>
                      </a:r>
                      <a:endParaRPr lang="zh-CN" sz="2800" b="0" kern="10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dirty="0">
                          <a:solidFill>
                            <a:schemeClr val="tx1"/>
                          </a:solidFill>
                          <a:effectLst/>
                        </a:rPr>
                        <a:t>73.62 </a:t>
                      </a:r>
                      <a:endParaRPr lang="zh-CN" sz="2800" b="0" kern="100" dirty="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dirty="0">
                          <a:solidFill>
                            <a:schemeClr val="tx1"/>
                          </a:solidFill>
                          <a:effectLst/>
                        </a:rPr>
                        <a:t>0.6135 </a:t>
                      </a:r>
                      <a:endParaRPr lang="zh-CN" sz="2800" b="0" kern="100" dirty="0">
                        <a:solidFill>
                          <a:schemeClr val="tx1"/>
                        </a:solidFill>
                        <a:effectLst/>
                        <a:latin typeface="宋体"/>
                        <a:cs typeface="Times New Roman"/>
                      </a:endParaRPr>
                    </a:p>
                  </a:txBody>
                  <a:tcPr marL="68580" marR="68580" marT="0" marB="0" anchor="b">
                    <a:solidFill>
                      <a:schemeClr val="tx2">
                        <a:lumMod val="20000"/>
                        <a:lumOff val="80000"/>
                      </a:schemeClr>
                    </a:solidFill>
                  </a:tcPr>
                </a:tc>
              </a:tr>
              <a:tr h="514557">
                <a:tc>
                  <a:txBody>
                    <a:bodyPr/>
                    <a:lstStyle/>
                    <a:p>
                      <a:pPr indent="48260" algn="l">
                        <a:spcAft>
                          <a:spcPts val="0"/>
                        </a:spcAft>
                      </a:pPr>
                      <a:r>
                        <a:rPr lang="en-GB" sz="2800" kern="100">
                          <a:effectLst/>
                        </a:rPr>
                        <a:t>F</a:t>
                      </a:r>
                      <a:r>
                        <a:rPr lang="en-GB" sz="2800" kern="100" baseline="-25000">
                          <a:effectLst/>
                        </a:rPr>
                        <a:t>2</a:t>
                      </a:r>
                      <a:endParaRPr lang="zh-CN" sz="2800" kern="100">
                        <a:effectLst/>
                        <a:latin typeface="宋体"/>
                        <a:cs typeface="Times New Roman"/>
                      </a:endParaRPr>
                    </a:p>
                  </a:txBody>
                  <a:tcPr marL="68580" marR="68580" marT="0" marB="0" anchor="ctr"/>
                </a:tc>
                <a:tc>
                  <a:txBody>
                    <a:bodyPr/>
                    <a:lstStyle/>
                    <a:p>
                      <a:pPr indent="48260" algn="l">
                        <a:spcAft>
                          <a:spcPts val="0"/>
                        </a:spcAft>
                      </a:pPr>
                      <a:r>
                        <a:rPr lang="en-GB" sz="2800" b="0" kern="100" dirty="0">
                          <a:solidFill>
                            <a:schemeClr val="tx1"/>
                          </a:solidFill>
                          <a:effectLst/>
                        </a:rPr>
                        <a:t>160</a:t>
                      </a:r>
                      <a:endParaRPr lang="zh-CN" sz="2800" b="0" kern="100" dirty="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dirty="0">
                          <a:solidFill>
                            <a:schemeClr val="tx1"/>
                          </a:solidFill>
                          <a:effectLst/>
                        </a:rPr>
                        <a:t>111.78 </a:t>
                      </a:r>
                      <a:endParaRPr lang="zh-CN" sz="2800" b="0" kern="100" dirty="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dirty="0">
                          <a:solidFill>
                            <a:schemeClr val="tx1"/>
                          </a:solidFill>
                          <a:effectLst/>
                        </a:rPr>
                        <a:t>78.66 </a:t>
                      </a:r>
                      <a:endParaRPr lang="zh-CN" sz="2800" b="0" kern="100" dirty="0">
                        <a:solidFill>
                          <a:schemeClr val="tx1"/>
                        </a:solidFill>
                        <a:effectLst/>
                        <a:latin typeface="宋体"/>
                        <a:cs typeface="Times New Roman"/>
                      </a:endParaRPr>
                    </a:p>
                  </a:txBody>
                  <a:tcPr marL="68580" marR="68580" marT="0" marB="0" anchor="ctr">
                    <a:solidFill>
                      <a:schemeClr val="tx2">
                        <a:lumMod val="20000"/>
                        <a:lumOff val="80000"/>
                      </a:schemeClr>
                    </a:solidFill>
                  </a:tcPr>
                </a:tc>
                <a:tc>
                  <a:txBody>
                    <a:bodyPr/>
                    <a:lstStyle/>
                    <a:p>
                      <a:pPr indent="48260" algn="l">
                        <a:spcAft>
                          <a:spcPts val="0"/>
                        </a:spcAft>
                      </a:pPr>
                      <a:r>
                        <a:rPr lang="en-GB" sz="2800" b="0" kern="100" dirty="0">
                          <a:solidFill>
                            <a:schemeClr val="tx1"/>
                          </a:solidFill>
                          <a:effectLst/>
                        </a:rPr>
                        <a:t>0.4916 </a:t>
                      </a:r>
                      <a:endParaRPr lang="zh-CN" sz="2800" b="0" kern="100" dirty="0">
                        <a:solidFill>
                          <a:schemeClr val="tx1"/>
                        </a:solidFill>
                        <a:effectLst/>
                        <a:latin typeface="宋体"/>
                        <a:cs typeface="Times New Roman"/>
                      </a:endParaRPr>
                    </a:p>
                  </a:txBody>
                  <a:tcPr marL="68580" marR="68580" marT="0" marB="0" anchor="b">
                    <a:solidFill>
                      <a:schemeClr val="tx2">
                        <a:lumMod val="20000"/>
                        <a:lumOff val="80000"/>
                      </a:schemeClr>
                    </a:solidFill>
                  </a:tcPr>
                </a:tc>
              </a:tr>
            </a:tbl>
          </a:graphicData>
        </a:graphic>
      </p:graphicFrame>
    </p:spTree>
    <p:extLst>
      <p:ext uri="{BB962C8B-B14F-4D97-AF65-F5344CB8AC3E}">
        <p14:creationId xmlns:p14="http://schemas.microsoft.com/office/powerpoint/2010/main" val="34918429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加显性模型</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尺度</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检验</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052736"/>
            <a:ext cx="8229600" cy="5328592"/>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加显性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模型</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6</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个基本世代平均数满足三个条件</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a:t>
            </a:r>
            <a:r>
              <a:rPr lang="en-GB" altLang="zh-CN" sz="2800" dirty="0">
                <a:latin typeface="Times New Roman" panose="02020603050405020304" pitchFamily="18" charset="0"/>
                <a:ea typeface="黑体" panose="02010609060101010101" pitchFamily="49" charset="-122"/>
                <a:cs typeface="Times New Roman" panose="02020603050405020304" pitchFamily="18" charset="0"/>
              </a:rPr>
              <a:t>7.7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的数据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得到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统计量</a:t>
            </a:r>
            <a:r>
              <a:rPr lang="en-GB"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GB"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GB" altLang="zh-CN" sz="2800" i="1"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分别为</a:t>
            </a:r>
            <a:r>
              <a:rPr lang="en-GB" altLang="zh-CN" sz="2800" dirty="0">
                <a:latin typeface="Times New Roman" panose="02020603050405020304" pitchFamily="18" charset="0"/>
                <a:ea typeface="黑体" panose="02010609060101010101" pitchFamily="49" charset="-122"/>
                <a:cs typeface="Times New Roman" panose="02020603050405020304" pitchFamily="18" charset="0"/>
              </a:rPr>
              <a:t>-1.98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GB" altLang="zh-CN" sz="2800" dirty="0">
                <a:latin typeface="Times New Roman" panose="02020603050405020304" pitchFamily="18" charset="0"/>
                <a:ea typeface="黑体" panose="02010609060101010101" pitchFamily="49" charset="-122"/>
                <a:cs typeface="Times New Roman" panose="02020603050405020304" pitchFamily="18" charset="0"/>
              </a:rPr>
              <a:t>2.19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GB" altLang="zh-CN" sz="2800" dirty="0">
                <a:latin typeface="Times New Roman" panose="02020603050405020304" pitchFamily="18" charset="0"/>
                <a:ea typeface="黑体" panose="02010609060101010101" pitchFamily="49" charset="-122"/>
                <a:cs typeface="Times New Roman" panose="02020603050405020304" pitchFamily="18" charset="0"/>
              </a:rPr>
              <a:t>-2.99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，方差分别为</a:t>
            </a:r>
            <a:r>
              <a:rPr lang="en-GB" altLang="zh-CN" sz="2800" dirty="0">
                <a:latin typeface="Times New Roman" panose="02020603050405020304" pitchFamily="18" charset="0"/>
                <a:ea typeface="黑体" panose="02010609060101010101" pitchFamily="49" charset="-122"/>
                <a:cs typeface="Times New Roman" panose="02020603050405020304" pitchFamily="18" charset="0"/>
              </a:rPr>
              <a:t>3.93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GB" altLang="zh-CN" sz="2800" dirty="0">
                <a:latin typeface="Times New Roman" panose="02020603050405020304" pitchFamily="18" charset="0"/>
                <a:ea typeface="黑体" panose="02010609060101010101" pitchFamily="49" charset="-122"/>
                <a:cs typeface="Times New Roman" panose="02020603050405020304" pitchFamily="18" charset="0"/>
              </a:rPr>
              <a:t>4.88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GB" altLang="zh-CN" sz="2800" dirty="0">
                <a:latin typeface="Times New Roman" panose="02020603050405020304" pitchFamily="18" charset="0"/>
                <a:ea typeface="黑体" panose="02010609060101010101" pitchFamily="49" charset="-122"/>
                <a:cs typeface="Times New Roman" panose="02020603050405020304" pitchFamily="18" charset="0"/>
              </a:rPr>
              <a:t>14.20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GB"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值分别为</a:t>
            </a:r>
            <a:r>
              <a:rPr lang="en-GB" altLang="zh-CN" sz="2800" dirty="0">
                <a:latin typeface="Times New Roman" panose="02020603050405020304" pitchFamily="18" charset="0"/>
                <a:ea typeface="黑体" panose="02010609060101010101" pitchFamily="49" charset="-122"/>
                <a:cs typeface="Times New Roman" panose="02020603050405020304" pitchFamily="18" charset="0"/>
              </a:rPr>
              <a:t>-1.00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GB" altLang="zh-CN" sz="2800" dirty="0">
                <a:latin typeface="Times New Roman" panose="02020603050405020304" pitchFamily="18" charset="0"/>
                <a:ea typeface="黑体" panose="02010609060101010101" pitchFamily="49" charset="-122"/>
                <a:cs typeface="Times New Roman" panose="02020603050405020304" pitchFamily="18" charset="0"/>
              </a:rPr>
              <a:t>0.99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GB" altLang="zh-CN" sz="2800" dirty="0">
                <a:latin typeface="Times New Roman" panose="02020603050405020304" pitchFamily="18" charset="0"/>
                <a:ea typeface="黑体" panose="02010609060101010101" pitchFamily="49" charset="-122"/>
                <a:cs typeface="Times New Roman" panose="02020603050405020304" pitchFamily="18" charset="0"/>
              </a:rPr>
              <a:t>-0.79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，显著性概率分别为</a:t>
            </a:r>
            <a:r>
              <a:rPr lang="en-GB" altLang="zh-CN" sz="2800" dirty="0">
                <a:latin typeface="Times New Roman" panose="02020603050405020304" pitchFamily="18" charset="0"/>
                <a:ea typeface="黑体" panose="02010609060101010101" pitchFamily="49" charset="-122"/>
                <a:cs typeface="Times New Roman" panose="02020603050405020304" pitchFamily="18" charset="0"/>
              </a:rPr>
              <a:t>0.3186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GB" altLang="zh-CN" sz="2800" dirty="0">
                <a:latin typeface="Times New Roman" panose="02020603050405020304" pitchFamily="18" charset="0"/>
                <a:ea typeface="黑体" panose="02010609060101010101" pitchFamily="49" charset="-122"/>
                <a:cs typeface="Times New Roman" panose="02020603050405020304" pitchFamily="18" charset="0"/>
              </a:rPr>
              <a:t>0.3221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GB" altLang="zh-CN" sz="2800" dirty="0">
                <a:latin typeface="Times New Roman" panose="02020603050405020304" pitchFamily="18" charset="0"/>
                <a:ea typeface="黑体" panose="02010609060101010101" pitchFamily="49" charset="-122"/>
                <a:cs typeface="Times New Roman" panose="02020603050405020304" pitchFamily="18" charset="0"/>
              </a:rPr>
              <a:t>0.4278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。因此，统计量</a:t>
            </a:r>
            <a:r>
              <a:rPr lang="en-GB"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GB"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GB" altLang="zh-CN" sz="2800" i="1"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均与</a:t>
            </a:r>
            <a:r>
              <a:rPr lang="en-GB"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无显著差异，可以认为表</a:t>
            </a:r>
            <a:r>
              <a:rPr lang="en-GB" altLang="zh-CN" sz="2800" dirty="0">
                <a:latin typeface="Times New Roman" panose="02020603050405020304" pitchFamily="18" charset="0"/>
                <a:ea typeface="黑体" panose="02010609060101010101" pitchFamily="49" charset="-122"/>
                <a:cs typeface="Times New Roman" panose="02020603050405020304" pitchFamily="18" charset="0"/>
              </a:rPr>
              <a:t>7.7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中的株高性状符合加显性遗传模型。</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2999698731"/>
              </p:ext>
            </p:extLst>
          </p:nvPr>
        </p:nvGraphicFramePr>
        <p:xfrm>
          <a:off x="899591" y="1600653"/>
          <a:ext cx="3100685" cy="576064"/>
        </p:xfrm>
        <a:graphic>
          <a:graphicData uri="http://schemas.openxmlformats.org/presentationml/2006/ole">
            <mc:AlternateContent xmlns:mc="http://schemas.openxmlformats.org/markup-compatibility/2006">
              <mc:Choice xmlns:v="urn:schemas-microsoft-com:vml" Requires="v">
                <p:oleObj spid="_x0000_s45129" name="公式" r:id="rId3" imgW="1270000" imgH="228600" progId="Equation.3">
                  <p:embed/>
                </p:oleObj>
              </mc:Choice>
              <mc:Fallback>
                <p:oleObj name="公式" r:id="rId3" imgW="12700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1" y="1600653"/>
                        <a:ext cx="3100685" cy="576064"/>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1770684250"/>
              </p:ext>
            </p:extLst>
          </p:nvPr>
        </p:nvGraphicFramePr>
        <p:xfrm>
          <a:off x="899592" y="2248725"/>
          <a:ext cx="3154816" cy="576064"/>
        </p:xfrm>
        <a:graphic>
          <a:graphicData uri="http://schemas.openxmlformats.org/presentationml/2006/ole">
            <mc:AlternateContent xmlns:mc="http://schemas.openxmlformats.org/markup-compatibility/2006">
              <mc:Choice xmlns:v="urn:schemas-microsoft-com:vml" Requires="v">
                <p:oleObj spid="_x0000_s45130" name="公式" r:id="rId5" imgW="1295400" imgH="228600" progId="Equation.3">
                  <p:embed/>
                </p:oleObj>
              </mc:Choice>
              <mc:Fallback>
                <p:oleObj name="公式" r:id="rId5" imgW="12954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2248725"/>
                        <a:ext cx="3154816" cy="576064"/>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3067585472"/>
              </p:ext>
            </p:extLst>
          </p:nvPr>
        </p:nvGraphicFramePr>
        <p:xfrm>
          <a:off x="899592" y="2968805"/>
          <a:ext cx="3600400" cy="532203"/>
        </p:xfrm>
        <a:graphic>
          <a:graphicData uri="http://schemas.openxmlformats.org/presentationml/2006/ole">
            <mc:AlternateContent xmlns:mc="http://schemas.openxmlformats.org/markup-compatibility/2006">
              <mc:Choice xmlns:v="urn:schemas-microsoft-com:vml" Requires="v">
                <p:oleObj spid="_x0000_s45131" name="公式" r:id="rId7" imgW="1600200" imgH="228600" progId="Equation.3">
                  <p:embed/>
                </p:oleObj>
              </mc:Choice>
              <mc:Fallback>
                <p:oleObj name="公式" r:id="rId7" imgW="16002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9592" y="2968805"/>
                        <a:ext cx="3600400" cy="532203"/>
                      </a:xfrm>
                      <a:prstGeom prst="rect">
                        <a:avLst/>
                      </a:prstGeom>
                      <a:noFill/>
                    </p:spPr>
                  </p:pic>
                </p:oleObj>
              </mc:Fallback>
            </mc:AlternateContent>
          </a:graphicData>
        </a:graphic>
      </p:graphicFrame>
    </p:spTree>
    <p:extLst>
      <p:ext uri="{BB962C8B-B14F-4D97-AF65-F5344CB8AC3E}">
        <p14:creationId xmlns:p14="http://schemas.microsoft.com/office/powerpoint/2010/main" val="41072477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87624" y="260648"/>
            <a:ext cx="6624736" cy="720080"/>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加显性模型</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回归</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检验</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4" name="对象 13"/>
          <p:cNvGraphicFramePr>
            <a:graphicFrameLocks noChangeAspect="1"/>
          </p:cNvGraphicFramePr>
          <p:nvPr>
            <p:extLst>
              <p:ext uri="{D42A27DB-BD31-4B8C-83A1-F6EECF244321}">
                <p14:modId xmlns:p14="http://schemas.microsoft.com/office/powerpoint/2010/main" val="2631235456"/>
              </p:ext>
            </p:extLst>
          </p:nvPr>
        </p:nvGraphicFramePr>
        <p:xfrm>
          <a:off x="899591" y="980728"/>
          <a:ext cx="1979809" cy="2448272"/>
        </p:xfrm>
        <a:graphic>
          <a:graphicData uri="http://schemas.openxmlformats.org/presentationml/2006/ole">
            <mc:AlternateContent xmlns:mc="http://schemas.openxmlformats.org/markup-compatibility/2006">
              <mc:Choice xmlns:v="urn:schemas-microsoft-com:vml" Requires="v">
                <p:oleObj spid="_x0000_s46149" name="公式" r:id="rId3" imgW="1117600" imgH="1397000" progId="Equation.3">
                  <p:embed/>
                </p:oleObj>
              </mc:Choice>
              <mc:Fallback>
                <p:oleObj name="公式" r:id="rId3" imgW="1117600" imgH="13970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1" y="980728"/>
                        <a:ext cx="1979809" cy="2448272"/>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2820035553"/>
              </p:ext>
            </p:extLst>
          </p:nvPr>
        </p:nvGraphicFramePr>
        <p:xfrm>
          <a:off x="3347864" y="980728"/>
          <a:ext cx="2271752" cy="2376264"/>
        </p:xfrm>
        <a:graphic>
          <a:graphicData uri="http://schemas.openxmlformats.org/presentationml/2006/ole">
            <mc:AlternateContent xmlns:mc="http://schemas.openxmlformats.org/markup-compatibility/2006">
              <mc:Choice xmlns:v="urn:schemas-microsoft-com:vml" Requires="v">
                <p:oleObj spid="_x0000_s46150" name="公式" r:id="rId5" imgW="1308100" imgH="1371600" progId="Equation.3">
                  <p:embed/>
                </p:oleObj>
              </mc:Choice>
              <mc:Fallback>
                <p:oleObj name="公式" r:id="rId5" imgW="1308100" imgH="1371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47864" y="980728"/>
                        <a:ext cx="2271752" cy="2376264"/>
                      </a:xfrm>
                      <a:prstGeom prst="rect">
                        <a:avLst/>
                      </a:prstGeom>
                      <a:noFill/>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2658387452"/>
              </p:ext>
            </p:extLst>
          </p:nvPr>
        </p:nvGraphicFramePr>
        <p:xfrm>
          <a:off x="5976664" y="1412776"/>
          <a:ext cx="1259632" cy="1502128"/>
        </p:xfrm>
        <a:graphic>
          <a:graphicData uri="http://schemas.openxmlformats.org/presentationml/2006/ole">
            <mc:AlternateContent xmlns:mc="http://schemas.openxmlformats.org/markup-compatibility/2006">
              <mc:Choice xmlns:v="urn:schemas-microsoft-com:vml" Requires="v">
                <p:oleObj spid="_x0000_s46151" name="公式" r:id="rId7" imgW="596900" imgH="711200" progId="Equation.3">
                  <p:embed/>
                </p:oleObj>
              </mc:Choice>
              <mc:Fallback>
                <p:oleObj name="公式" r:id="rId7" imgW="596900" imgH="7112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76664" y="1412776"/>
                        <a:ext cx="1259632" cy="1502128"/>
                      </a:xfrm>
                      <a:prstGeom prst="rect">
                        <a:avLst/>
                      </a:prstGeom>
                      <a:noFill/>
                    </p:spPr>
                  </p:pic>
                </p:oleObj>
              </mc:Fallback>
            </mc:AlternateContent>
          </a:graphicData>
        </a:graphic>
      </p:graphicFrame>
      <p:graphicFrame>
        <p:nvGraphicFramePr>
          <p:cNvPr id="22" name="表格 21"/>
          <p:cNvGraphicFramePr>
            <a:graphicFrameLocks noGrp="1"/>
          </p:cNvGraphicFramePr>
          <p:nvPr>
            <p:extLst>
              <p:ext uri="{D42A27DB-BD31-4B8C-83A1-F6EECF244321}">
                <p14:modId xmlns:p14="http://schemas.microsoft.com/office/powerpoint/2010/main" val="4225511970"/>
              </p:ext>
            </p:extLst>
          </p:nvPr>
        </p:nvGraphicFramePr>
        <p:xfrm>
          <a:off x="323528" y="3501008"/>
          <a:ext cx="8491164" cy="2773680"/>
        </p:xfrm>
        <a:graphic>
          <a:graphicData uri="http://schemas.openxmlformats.org/drawingml/2006/table">
            <a:tbl>
              <a:tblPr firstRow="1" firstCol="1" bandRow="1">
                <a:tableStyleId>{5C22544A-7EE6-4342-B048-85BDC9FD1C3A}</a:tableStyleId>
              </a:tblPr>
              <a:tblGrid>
                <a:gridCol w="1370434"/>
                <a:gridCol w="1202373"/>
                <a:gridCol w="1532573"/>
                <a:gridCol w="1532573"/>
                <a:gridCol w="1557067"/>
                <a:gridCol w="1296144"/>
              </a:tblGrid>
              <a:tr h="0">
                <a:tc rowSpan="2">
                  <a:txBody>
                    <a:bodyPr/>
                    <a:lstStyle/>
                    <a:p>
                      <a:pPr algn="l">
                        <a:spcAft>
                          <a:spcPts val="0"/>
                        </a:spcAft>
                      </a:pPr>
                      <a:r>
                        <a:rPr lang="zh-CN" sz="2600" kern="0" dirty="0">
                          <a:effectLst/>
                        </a:rPr>
                        <a:t>估计方法</a:t>
                      </a:r>
                      <a:endParaRPr lang="zh-CN" sz="2600" kern="100" dirty="0">
                        <a:effectLst/>
                        <a:latin typeface="Calibri"/>
                        <a:ea typeface="宋体"/>
                        <a:cs typeface="Times New Roman"/>
                      </a:endParaRPr>
                    </a:p>
                  </a:txBody>
                  <a:tcPr marL="68580" marR="68580" marT="0" marB="0"/>
                </a:tc>
                <a:tc gridSpan="3">
                  <a:txBody>
                    <a:bodyPr/>
                    <a:lstStyle/>
                    <a:p>
                      <a:pPr algn="ctr">
                        <a:spcAft>
                          <a:spcPts val="0"/>
                        </a:spcAft>
                      </a:pPr>
                      <a:r>
                        <a:rPr lang="zh-CN" sz="2600" kern="0" dirty="0">
                          <a:effectLst/>
                        </a:rPr>
                        <a:t>估计值</a:t>
                      </a:r>
                      <a:endParaRPr lang="zh-CN" sz="260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rowSpan="2">
                  <a:txBody>
                    <a:bodyPr/>
                    <a:lstStyle/>
                    <a:p>
                      <a:pPr algn="l">
                        <a:spcAft>
                          <a:spcPts val="0"/>
                        </a:spcAft>
                      </a:pPr>
                      <a:r>
                        <a:rPr lang="zh-CN" sz="2600" kern="0" dirty="0">
                          <a:effectLst/>
                        </a:rPr>
                        <a:t>回归模型的矫正</a:t>
                      </a:r>
                      <a:r>
                        <a:rPr lang="zh-CN" sz="2600" kern="0" dirty="0" smtClean="0">
                          <a:effectLst/>
                        </a:rPr>
                        <a:t>决定系数</a:t>
                      </a:r>
                      <a:r>
                        <a:rPr lang="en-US" altLang="zh-CN" sz="2600" i="1" kern="0" dirty="0" smtClean="0">
                          <a:effectLst/>
                        </a:rPr>
                        <a:t>R</a:t>
                      </a:r>
                      <a:r>
                        <a:rPr lang="en-US" altLang="zh-CN" sz="2600" kern="0" baseline="30000" dirty="0" smtClean="0">
                          <a:effectLst/>
                        </a:rPr>
                        <a:t>2</a:t>
                      </a:r>
                      <a:r>
                        <a:rPr lang="en-US" altLang="zh-CN" sz="2600" kern="0" dirty="0" smtClean="0">
                          <a:effectLst/>
                        </a:rPr>
                        <a:t> </a:t>
                      </a:r>
                      <a:endParaRPr lang="zh-CN" sz="2600" kern="100" dirty="0">
                        <a:effectLst/>
                        <a:latin typeface="Calibri"/>
                        <a:ea typeface="宋体"/>
                        <a:cs typeface="Times New Roman"/>
                      </a:endParaRPr>
                    </a:p>
                  </a:txBody>
                  <a:tcPr marL="68580" marR="68580" marT="0" marB="0"/>
                </a:tc>
                <a:tc rowSpan="2">
                  <a:txBody>
                    <a:bodyPr/>
                    <a:lstStyle/>
                    <a:p>
                      <a:pPr algn="l">
                        <a:spcAft>
                          <a:spcPts val="0"/>
                        </a:spcAft>
                      </a:pPr>
                      <a:r>
                        <a:rPr lang="zh-CN" sz="2600" kern="0">
                          <a:effectLst/>
                        </a:rPr>
                        <a:t>回归模型显著性概率 </a:t>
                      </a:r>
                      <a:endParaRPr lang="zh-CN" sz="2600" kern="100">
                        <a:effectLst/>
                        <a:latin typeface="Calibri"/>
                        <a:ea typeface="宋体"/>
                        <a:cs typeface="Times New Roman"/>
                      </a:endParaRPr>
                    </a:p>
                  </a:txBody>
                  <a:tcPr marL="68580" marR="68580" marT="0" marB="0"/>
                </a:tc>
              </a:tr>
              <a:tr h="0">
                <a:tc vMerge="1">
                  <a:txBody>
                    <a:bodyPr/>
                    <a:lstStyle/>
                    <a:p>
                      <a:endParaRPr lang="zh-CN" altLang="en-US"/>
                    </a:p>
                  </a:txBody>
                  <a:tcPr/>
                </a:tc>
                <a:tc>
                  <a:txBody>
                    <a:bodyPr/>
                    <a:lstStyle/>
                    <a:p>
                      <a:pPr algn="l">
                        <a:spcAft>
                          <a:spcPts val="0"/>
                        </a:spcAft>
                      </a:pPr>
                      <a:r>
                        <a:rPr lang="zh-CN" sz="2600" kern="0" dirty="0">
                          <a:effectLst/>
                        </a:rPr>
                        <a:t>中亲</a:t>
                      </a:r>
                      <a:r>
                        <a:rPr lang="zh-CN" sz="2600" kern="0" dirty="0" smtClean="0">
                          <a:effectLst/>
                        </a:rPr>
                        <a:t>值</a:t>
                      </a:r>
                      <a:endParaRPr lang="zh-CN" sz="2600" kern="100" dirty="0">
                        <a:effectLst/>
                        <a:latin typeface="Calibri"/>
                        <a:ea typeface="宋体"/>
                        <a:cs typeface="Times New Roman"/>
                      </a:endParaRPr>
                    </a:p>
                  </a:txBody>
                  <a:tcPr marL="68580" marR="68580" marT="0" marB="0"/>
                </a:tc>
                <a:tc>
                  <a:txBody>
                    <a:bodyPr/>
                    <a:lstStyle/>
                    <a:p>
                      <a:pPr algn="l">
                        <a:spcAft>
                          <a:spcPts val="0"/>
                        </a:spcAft>
                      </a:pPr>
                      <a:r>
                        <a:rPr lang="zh-CN" sz="2600" kern="0" dirty="0" smtClean="0">
                          <a:effectLst/>
                        </a:rPr>
                        <a:t>加性效应</a:t>
                      </a:r>
                      <a:endParaRPr lang="zh-CN" sz="2600" kern="100" dirty="0">
                        <a:effectLst/>
                        <a:latin typeface="Calibri"/>
                        <a:ea typeface="宋体"/>
                        <a:cs typeface="Times New Roman"/>
                      </a:endParaRPr>
                    </a:p>
                  </a:txBody>
                  <a:tcPr marL="68580" marR="68580" marT="0" marB="0"/>
                </a:tc>
                <a:tc>
                  <a:txBody>
                    <a:bodyPr/>
                    <a:lstStyle/>
                    <a:p>
                      <a:pPr algn="l">
                        <a:spcAft>
                          <a:spcPts val="0"/>
                        </a:spcAft>
                      </a:pPr>
                      <a:r>
                        <a:rPr lang="zh-CN" sz="2600" kern="0" dirty="0" smtClean="0">
                          <a:effectLst/>
                        </a:rPr>
                        <a:t>显性效应</a:t>
                      </a:r>
                      <a:endParaRPr lang="zh-CN" sz="2600" kern="100" dirty="0">
                        <a:effectLst/>
                        <a:latin typeface="Calibri"/>
                        <a:ea typeface="宋体"/>
                        <a:cs typeface="Times New Roman"/>
                      </a:endParaRPr>
                    </a:p>
                  </a:txBody>
                  <a:tcPr marL="68580" marR="68580" marT="0" marB="0"/>
                </a:tc>
                <a:tc vMerge="1">
                  <a:txBody>
                    <a:bodyPr/>
                    <a:lstStyle/>
                    <a:p>
                      <a:endParaRPr lang="zh-CN" altLang="en-US"/>
                    </a:p>
                  </a:txBody>
                  <a:tcPr/>
                </a:tc>
                <a:tc vMerge="1">
                  <a:txBody>
                    <a:bodyPr/>
                    <a:lstStyle/>
                    <a:p>
                      <a:endParaRPr lang="zh-CN" altLang="en-US"/>
                    </a:p>
                  </a:txBody>
                  <a:tcPr/>
                </a:tc>
              </a:tr>
              <a:tr h="0">
                <a:tc>
                  <a:txBody>
                    <a:bodyPr/>
                    <a:lstStyle/>
                    <a:p>
                      <a:pPr algn="l">
                        <a:spcAft>
                          <a:spcPts val="0"/>
                        </a:spcAft>
                      </a:pPr>
                      <a:r>
                        <a:rPr lang="zh-CN" sz="2600" kern="0">
                          <a:effectLst/>
                        </a:rPr>
                        <a:t>简单最小二乘</a:t>
                      </a:r>
                      <a:endParaRPr lang="zh-CN" sz="2600" kern="100">
                        <a:effectLst/>
                        <a:latin typeface="Calibri"/>
                        <a:ea typeface="宋体"/>
                        <a:cs typeface="Times New Roman"/>
                      </a:endParaRPr>
                    </a:p>
                  </a:txBody>
                  <a:tcPr marL="68580" marR="68580" marT="0" marB="0"/>
                </a:tc>
                <a:tc>
                  <a:txBody>
                    <a:bodyPr/>
                    <a:lstStyle/>
                    <a:p>
                      <a:pPr algn="l">
                        <a:spcAft>
                          <a:spcPts val="0"/>
                        </a:spcAft>
                      </a:pPr>
                      <a:r>
                        <a:rPr lang="en-US" sz="2600" kern="0">
                          <a:effectLst/>
                        </a:rPr>
                        <a:t>107.30</a:t>
                      </a:r>
                      <a:endParaRPr lang="zh-CN" sz="2600" kern="100">
                        <a:effectLst/>
                        <a:latin typeface="Calibri"/>
                        <a:ea typeface="宋体"/>
                        <a:cs typeface="Times New Roman"/>
                      </a:endParaRPr>
                    </a:p>
                  </a:txBody>
                  <a:tcPr marL="68580" marR="68580" marT="0" marB="0"/>
                </a:tc>
                <a:tc>
                  <a:txBody>
                    <a:bodyPr/>
                    <a:lstStyle/>
                    <a:p>
                      <a:pPr algn="l">
                        <a:spcAft>
                          <a:spcPts val="0"/>
                        </a:spcAft>
                      </a:pPr>
                      <a:r>
                        <a:rPr lang="en-US" sz="2600" kern="0">
                          <a:effectLst/>
                        </a:rPr>
                        <a:t>8.51</a:t>
                      </a:r>
                      <a:endParaRPr lang="zh-CN" sz="2600" kern="100">
                        <a:effectLst/>
                        <a:latin typeface="Calibri"/>
                        <a:ea typeface="宋体"/>
                        <a:cs typeface="Times New Roman"/>
                      </a:endParaRPr>
                    </a:p>
                  </a:txBody>
                  <a:tcPr marL="68580" marR="68580" marT="0" marB="0"/>
                </a:tc>
                <a:tc>
                  <a:txBody>
                    <a:bodyPr/>
                    <a:lstStyle/>
                    <a:p>
                      <a:pPr algn="l">
                        <a:spcAft>
                          <a:spcPts val="0"/>
                        </a:spcAft>
                      </a:pPr>
                      <a:r>
                        <a:rPr lang="en-US" sz="2600" kern="0">
                          <a:effectLst/>
                        </a:rPr>
                        <a:t>10.23</a:t>
                      </a:r>
                      <a:endParaRPr lang="zh-CN" sz="2600" kern="100">
                        <a:effectLst/>
                        <a:latin typeface="Calibri"/>
                        <a:ea typeface="宋体"/>
                        <a:cs typeface="Times New Roman"/>
                      </a:endParaRPr>
                    </a:p>
                  </a:txBody>
                  <a:tcPr marL="68580" marR="68580" marT="0" marB="0"/>
                </a:tc>
                <a:tc>
                  <a:txBody>
                    <a:bodyPr/>
                    <a:lstStyle/>
                    <a:p>
                      <a:pPr algn="l">
                        <a:spcAft>
                          <a:spcPts val="0"/>
                        </a:spcAft>
                      </a:pPr>
                      <a:r>
                        <a:rPr lang="en-US" sz="2600" kern="0">
                          <a:effectLst/>
                        </a:rPr>
                        <a:t>0.9856</a:t>
                      </a:r>
                      <a:endParaRPr lang="zh-CN" sz="2600" kern="100">
                        <a:effectLst/>
                        <a:latin typeface="Calibri"/>
                        <a:ea typeface="宋体"/>
                        <a:cs typeface="Times New Roman"/>
                      </a:endParaRPr>
                    </a:p>
                  </a:txBody>
                  <a:tcPr marL="68580" marR="68580" marT="0" marB="0"/>
                </a:tc>
                <a:tc>
                  <a:txBody>
                    <a:bodyPr/>
                    <a:lstStyle/>
                    <a:p>
                      <a:pPr algn="l">
                        <a:spcAft>
                          <a:spcPts val="0"/>
                        </a:spcAft>
                      </a:pPr>
                      <a:r>
                        <a:rPr lang="en-US" sz="2600" kern="0" dirty="0">
                          <a:effectLst/>
                        </a:rPr>
                        <a:t>&lt;0.001</a:t>
                      </a:r>
                      <a:endParaRPr lang="zh-CN" sz="2600" kern="100" dirty="0">
                        <a:effectLst/>
                        <a:latin typeface="Calibri"/>
                        <a:ea typeface="宋体"/>
                        <a:cs typeface="Times New Roman"/>
                      </a:endParaRPr>
                    </a:p>
                  </a:txBody>
                  <a:tcPr marL="68580" marR="68580" marT="0" marB="0"/>
                </a:tc>
              </a:tr>
              <a:tr h="0">
                <a:tc>
                  <a:txBody>
                    <a:bodyPr/>
                    <a:lstStyle/>
                    <a:p>
                      <a:pPr algn="l">
                        <a:spcAft>
                          <a:spcPts val="0"/>
                        </a:spcAft>
                      </a:pPr>
                      <a:r>
                        <a:rPr lang="zh-CN" sz="2600" kern="0">
                          <a:effectLst/>
                        </a:rPr>
                        <a:t>加权最小二乘</a:t>
                      </a:r>
                      <a:endParaRPr lang="zh-CN" sz="2600" kern="100">
                        <a:effectLst/>
                        <a:latin typeface="Calibri"/>
                        <a:ea typeface="宋体"/>
                        <a:cs typeface="Times New Roman"/>
                      </a:endParaRPr>
                    </a:p>
                  </a:txBody>
                  <a:tcPr marL="68580" marR="68580" marT="0" marB="0"/>
                </a:tc>
                <a:tc>
                  <a:txBody>
                    <a:bodyPr/>
                    <a:lstStyle/>
                    <a:p>
                      <a:pPr algn="l">
                        <a:spcAft>
                          <a:spcPts val="0"/>
                        </a:spcAft>
                      </a:pPr>
                      <a:r>
                        <a:rPr lang="en-US" sz="2600" kern="0" dirty="0">
                          <a:effectLst/>
                        </a:rPr>
                        <a:t>107.07</a:t>
                      </a:r>
                      <a:endParaRPr lang="zh-CN" sz="2600" kern="100" dirty="0">
                        <a:effectLst/>
                        <a:latin typeface="Calibri"/>
                        <a:ea typeface="宋体"/>
                        <a:cs typeface="Times New Roman"/>
                      </a:endParaRPr>
                    </a:p>
                  </a:txBody>
                  <a:tcPr marL="68580" marR="68580" marT="0" marB="0"/>
                </a:tc>
                <a:tc>
                  <a:txBody>
                    <a:bodyPr/>
                    <a:lstStyle/>
                    <a:p>
                      <a:pPr algn="l">
                        <a:spcAft>
                          <a:spcPts val="0"/>
                        </a:spcAft>
                      </a:pPr>
                      <a:r>
                        <a:rPr lang="en-US" sz="2600" kern="0" dirty="0">
                          <a:effectLst/>
                        </a:rPr>
                        <a:t>7.66</a:t>
                      </a:r>
                      <a:endParaRPr lang="zh-CN" sz="2600" kern="100" dirty="0">
                        <a:effectLst/>
                        <a:latin typeface="Calibri"/>
                        <a:ea typeface="宋体"/>
                        <a:cs typeface="Times New Roman"/>
                      </a:endParaRPr>
                    </a:p>
                  </a:txBody>
                  <a:tcPr marL="68580" marR="68580" marT="0" marB="0"/>
                </a:tc>
                <a:tc>
                  <a:txBody>
                    <a:bodyPr/>
                    <a:lstStyle/>
                    <a:p>
                      <a:pPr algn="l">
                        <a:spcAft>
                          <a:spcPts val="0"/>
                        </a:spcAft>
                      </a:pPr>
                      <a:r>
                        <a:rPr lang="en-US" sz="2600" kern="0" dirty="0">
                          <a:effectLst/>
                        </a:rPr>
                        <a:t>10.46</a:t>
                      </a:r>
                      <a:endParaRPr lang="zh-CN" sz="2600" kern="100" dirty="0">
                        <a:effectLst/>
                        <a:latin typeface="Calibri"/>
                        <a:ea typeface="宋体"/>
                        <a:cs typeface="Times New Roman"/>
                      </a:endParaRPr>
                    </a:p>
                  </a:txBody>
                  <a:tcPr marL="68580" marR="68580" marT="0" marB="0"/>
                </a:tc>
                <a:tc>
                  <a:txBody>
                    <a:bodyPr/>
                    <a:lstStyle/>
                    <a:p>
                      <a:pPr algn="l">
                        <a:spcAft>
                          <a:spcPts val="0"/>
                        </a:spcAft>
                      </a:pPr>
                      <a:r>
                        <a:rPr lang="en-US" sz="2600" kern="0" dirty="0">
                          <a:effectLst/>
                        </a:rPr>
                        <a:t>0.6666</a:t>
                      </a:r>
                      <a:endParaRPr lang="zh-CN" sz="2600" kern="100" dirty="0">
                        <a:effectLst/>
                        <a:latin typeface="Calibri"/>
                        <a:ea typeface="宋体"/>
                        <a:cs typeface="Times New Roman"/>
                      </a:endParaRPr>
                    </a:p>
                  </a:txBody>
                  <a:tcPr marL="68580" marR="68580" marT="0" marB="0"/>
                </a:tc>
                <a:tc>
                  <a:txBody>
                    <a:bodyPr/>
                    <a:lstStyle/>
                    <a:p>
                      <a:pPr algn="l">
                        <a:spcAft>
                          <a:spcPts val="0"/>
                        </a:spcAft>
                      </a:pPr>
                      <a:r>
                        <a:rPr lang="en-US" sz="2600" kern="0" dirty="0">
                          <a:effectLst/>
                        </a:rPr>
                        <a:t>&lt;0.001</a:t>
                      </a:r>
                      <a:endParaRPr lang="zh-CN" sz="2600" kern="100" dirty="0">
                        <a:effectLst/>
                        <a:latin typeface="Calibri"/>
                        <a:ea typeface="宋体"/>
                        <a:cs typeface="Times New Roman"/>
                      </a:endParaRPr>
                    </a:p>
                  </a:txBody>
                  <a:tcPr marL="68580" marR="68580" marT="0" marB="0"/>
                </a:tc>
              </a:tr>
            </a:tbl>
          </a:graphicData>
        </a:graphic>
      </p:graphicFrame>
    </p:spTree>
    <p:extLst>
      <p:ext uri="{BB962C8B-B14F-4D97-AF65-F5344CB8AC3E}">
        <p14:creationId xmlns:p14="http://schemas.microsoft.com/office/powerpoint/2010/main" val="22518681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6</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个基本世代的遗传方差和遗传力</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4275878784"/>
              </p:ext>
            </p:extLst>
          </p:nvPr>
        </p:nvGraphicFramePr>
        <p:xfrm>
          <a:off x="611560" y="1052736"/>
          <a:ext cx="7878340" cy="3847282"/>
        </p:xfrm>
        <a:graphic>
          <a:graphicData uri="http://schemas.openxmlformats.org/drawingml/2006/table">
            <a:tbl>
              <a:tblPr firstRow="1" firstCol="1" lastRow="1" lastCol="1" bandRow="1" bandCol="1">
                <a:tableStyleId>{5C22544A-7EE6-4342-B048-85BDC9FD1C3A}</a:tableStyleId>
              </a:tblPr>
              <a:tblGrid>
                <a:gridCol w="2403158"/>
                <a:gridCol w="1436888"/>
                <a:gridCol w="1272522"/>
                <a:gridCol w="1325612"/>
                <a:gridCol w="1440160"/>
              </a:tblGrid>
              <a:tr h="1008112">
                <a:tc>
                  <a:txBody>
                    <a:bodyPr/>
                    <a:lstStyle/>
                    <a:p>
                      <a:pPr algn="l">
                        <a:spcAft>
                          <a:spcPts val="0"/>
                        </a:spcAft>
                      </a:pPr>
                      <a:r>
                        <a:rPr lang="zh-CN" sz="2800" kern="100" dirty="0">
                          <a:effectLst/>
                        </a:rPr>
                        <a:t>世代</a:t>
                      </a:r>
                      <a:endParaRPr lang="zh-CN" sz="2800" kern="100" dirty="0">
                        <a:effectLst/>
                        <a:latin typeface="Calibri"/>
                        <a:ea typeface="宋体"/>
                        <a:cs typeface="Times New Roman"/>
                      </a:endParaRPr>
                    </a:p>
                  </a:txBody>
                  <a:tcPr marL="68580" marR="68580" marT="0" marB="0" anchor="ctr"/>
                </a:tc>
                <a:tc>
                  <a:txBody>
                    <a:bodyPr/>
                    <a:lstStyle/>
                    <a:p>
                      <a:pPr algn="l">
                        <a:spcAft>
                          <a:spcPts val="0"/>
                        </a:spcAft>
                      </a:pPr>
                      <a:r>
                        <a:rPr lang="zh-CN" sz="2800" kern="100" dirty="0">
                          <a:effectLst/>
                        </a:rPr>
                        <a:t>表型</a:t>
                      </a:r>
                      <a:r>
                        <a:rPr lang="zh-CN" sz="2800" kern="100" dirty="0" smtClean="0">
                          <a:effectLst/>
                        </a:rPr>
                        <a:t>方</a:t>
                      </a:r>
                      <a:endParaRPr lang="en-US" altLang="zh-CN" sz="2800" kern="100" dirty="0" smtClean="0">
                        <a:effectLst/>
                      </a:endParaRPr>
                    </a:p>
                    <a:p>
                      <a:pPr algn="l">
                        <a:spcAft>
                          <a:spcPts val="0"/>
                        </a:spcAft>
                      </a:pPr>
                      <a:r>
                        <a:rPr lang="zh-CN" sz="2800" kern="100" dirty="0" smtClean="0">
                          <a:effectLst/>
                        </a:rPr>
                        <a:t>差</a:t>
                      </a:r>
                      <a:r>
                        <a:rPr lang="en-US" altLang="zh-CN" sz="2800" kern="100" dirty="0" smtClean="0">
                          <a:effectLst/>
                        </a:rPr>
                        <a:t>W</a:t>
                      </a:r>
                      <a:r>
                        <a:rPr lang="en-US" altLang="zh-CN" sz="2800" kern="100" baseline="-25000" dirty="0" smtClean="0">
                          <a:effectLst/>
                        </a:rPr>
                        <a:t>X</a:t>
                      </a:r>
                      <a:r>
                        <a:rPr lang="en-US" altLang="zh-CN" sz="2800" kern="100" baseline="0" dirty="0" smtClean="0">
                          <a:effectLst/>
                        </a:rPr>
                        <a:t> </a:t>
                      </a:r>
                      <a:endParaRPr lang="zh-CN" sz="2800" kern="100" dirty="0">
                        <a:effectLst/>
                        <a:latin typeface="Calibri"/>
                        <a:ea typeface="宋体"/>
                        <a:cs typeface="Times New Roman"/>
                      </a:endParaRPr>
                    </a:p>
                  </a:txBody>
                  <a:tcPr marL="68580" marR="68580" marT="0" marB="0" anchor="ctr"/>
                </a:tc>
                <a:tc>
                  <a:txBody>
                    <a:bodyPr/>
                    <a:lstStyle/>
                    <a:p>
                      <a:pPr indent="48260" algn="l">
                        <a:spcAft>
                          <a:spcPts val="0"/>
                        </a:spcAft>
                      </a:pPr>
                      <a:r>
                        <a:rPr lang="zh-CN" sz="2800" kern="100" dirty="0" smtClean="0">
                          <a:effectLst/>
                        </a:rPr>
                        <a:t>遗传方</a:t>
                      </a:r>
                      <a:r>
                        <a:rPr lang="zh-CN" altLang="zh-CN" sz="2800" kern="100" dirty="0" smtClean="0">
                          <a:effectLst/>
                        </a:rPr>
                        <a:t>差</a:t>
                      </a:r>
                      <a:r>
                        <a:rPr lang="en-US" altLang="zh-CN" sz="2800" kern="100" dirty="0" smtClean="0">
                          <a:effectLst/>
                        </a:rPr>
                        <a:t>V</a:t>
                      </a:r>
                      <a:r>
                        <a:rPr lang="en-US" altLang="zh-CN" sz="2800" kern="100" baseline="-25000" dirty="0" smtClean="0">
                          <a:effectLst/>
                        </a:rPr>
                        <a:t>X</a:t>
                      </a:r>
                      <a:r>
                        <a:rPr lang="en-US" altLang="zh-CN" sz="2800" kern="100" baseline="0" dirty="0" smtClean="0">
                          <a:effectLst/>
                        </a:rPr>
                        <a:t> </a:t>
                      </a:r>
                      <a:endParaRPr lang="zh-CN" sz="2800" kern="100" dirty="0">
                        <a:effectLst/>
                        <a:latin typeface="宋体"/>
                        <a:cs typeface="Times New Roman"/>
                      </a:endParaRPr>
                    </a:p>
                  </a:txBody>
                  <a:tcPr marL="68580" marR="68580" marT="0" marB="0" anchor="ctr"/>
                </a:tc>
                <a:tc>
                  <a:txBody>
                    <a:bodyPr/>
                    <a:lstStyle/>
                    <a:p>
                      <a:pPr marL="0" marR="0" indent="48260" algn="l" defTabSz="914400" rtl="0" eaLnBrk="1" fontAlgn="auto" latinLnBrk="0" hangingPunct="1">
                        <a:lnSpc>
                          <a:spcPct val="100000"/>
                        </a:lnSpc>
                        <a:spcBef>
                          <a:spcPts val="0"/>
                        </a:spcBef>
                        <a:spcAft>
                          <a:spcPts val="0"/>
                        </a:spcAft>
                        <a:buClrTx/>
                        <a:buSzTx/>
                        <a:buFontTx/>
                        <a:buNone/>
                        <a:tabLst/>
                        <a:defRPr/>
                      </a:pPr>
                      <a:r>
                        <a:rPr lang="zh-CN" sz="2800" kern="100" dirty="0">
                          <a:effectLst/>
                        </a:rPr>
                        <a:t>广义</a:t>
                      </a:r>
                      <a:r>
                        <a:rPr lang="zh-CN" sz="2800" kern="100" dirty="0" smtClean="0">
                          <a:effectLst/>
                        </a:rPr>
                        <a:t>遗传力</a:t>
                      </a:r>
                      <a:r>
                        <a:rPr lang="en-GB" sz="2800" kern="100" dirty="0" smtClean="0">
                          <a:effectLst/>
                        </a:rPr>
                        <a:t>H</a:t>
                      </a:r>
                      <a:r>
                        <a:rPr lang="en-GB" sz="2800" kern="100" baseline="30000" dirty="0" smtClean="0">
                          <a:effectLst/>
                        </a:rPr>
                        <a:t>2</a:t>
                      </a:r>
                      <a:r>
                        <a:rPr lang="en-US" sz="2800" kern="100" baseline="0" dirty="0" smtClean="0">
                          <a:effectLst/>
                        </a:rPr>
                        <a:t> </a:t>
                      </a:r>
                      <a:endParaRPr lang="zh-CN" altLang="zh-CN" sz="2800" kern="100" dirty="0" smtClean="0">
                        <a:effectLst/>
                        <a:latin typeface="宋体"/>
                        <a:cs typeface="Times New Roman"/>
                      </a:endParaRPr>
                    </a:p>
                  </a:txBody>
                  <a:tcPr marL="68580" marR="68580" marT="0" marB="0" anchor="ctr"/>
                </a:tc>
                <a:tc>
                  <a:txBody>
                    <a:bodyPr/>
                    <a:lstStyle/>
                    <a:p>
                      <a:pPr marL="0" marR="0" indent="48260" algn="l" defTabSz="914400" rtl="0" eaLnBrk="1" fontAlgn="auto" latinLnBrk="0" hangingPunct="1">
                        <a:lnSpc>
                          <a:spcPct val="100000"/>
                        </a:lnSpc>
                        <a:spcBef>
                          <a:spcPts val="0"/>
                        </a:spcBef>
                        <a:spcAft>
                          <a:spcPts val="0"/>
                        </a:spcAft>
                        <a:buClrTx/>
                        <a:buSzTx/>
                        <a:buFontTx/>
                        <a:buNone/>
                        <a:tabLst/>
                        <a:defRPr/>
                      </a:pPr>
                      <a:r>
                        <a:rPr lang="zh-CN" sz="2800" kern="100" dirty="0">
                          <a:effectLst/>
                        </a:rPr>
                        <a:t>狭义</a:t>
                      </a:r>
                      <a:r>
                        <a:rPr lang="zh-CN" sz="2800" kern="100" dirty="0" smtClean="0">
                          <a:effectLst/>
                        </a:rPr>
                        <a:t>遗传力</a:t>
                      </a:r>
                      <a:r>
                        <a:rPr lang="en-GB" sz="2800" kern="100" dirty="0" smtClean="0">
                          <a:effectLst/>
                        </a:rPr>
                        <a:t>h</a:t>
                      </a:r>
                      <a:r>
                        <a:rPr lang="en-GB" sz="2800" kern="100" baseline="30000" dirty="0" smtClean="0">
                          <a:effectLst/>
                        </a:rPr>
                        <a:t>2</a:t>
                      </a:r>
                      <a:r>
                        <a:rPr lang="en-US" sz="2800" kern="100" baseline="0" dirty="0" smtClean="0">
                          <a:effectLst/>
                        </a:rPr>
                        <a:t> </a:t>
                      </a:r>
                      <a:endParaRPr lang="zh-CN" altLang="zh-CN" sz="2800" kern="100" dirty="0" smtClean="0">
                        <a:effectLst/>
                        <a:latin typeface="宋体"/>
                        <a:cs typeface="Times New Roman"/>
                      </a:endParaRPr>
                    </a:p>
                  </a:txBody>
                  <a:tcPr marL="68580" marR="68580" marT="0" marB="0" anchor="ctr"/>
                </a:tc>
              </a:tr>
              <a:tr h="473195">
                <a:tc>
                  <a:txBody>
                    <a:bodyPr/>
                    <a:lstStyle/>
                    <a:p>
                      <a:pPr indent="48260" algn="l">
                        <a:spcAft>
                          <a:spcPts val="0"/>
                        </a:spcAft>
                      </a:pPr>
                      <a:r>
                        <a:rPr lang="en-GB" sz="2800" kern="100">
                          <a:effectLst/>
                        </a:rPr>
                        <a:t>P</a:t>
                      </a:r>
                      <a:r>
                        <a:rPr lang="en-GB" sz="2800" kern="100" baseline="-25000">
                          <a:effectLst/>
                        </a:rPr>
                        <a:t>1</a:t>
                      </a:r>
                      <a:r>
                        <a:rPr lang="zh-CN" sz="2800" kern="100">
                          <a:effectLst/>
                        </a:rPr>
                        <a:t>、</a:t>
                      </a:r>
                      <a:r>
                        <a:rPr lang="en-GB" sz="2800" kern="100">
                          <a:effectLst/>
                        </a:rPr>
                        <a:t>P</a:t>
                      </a:r>
                      <a:r>
                        <a:rPr lang="en-GB" sz="2800" kern="100" baseline="-25000">
                          <a:effectLst/>
                        </a:rPr>
                        <a:t>2</a:t>
                      </a:r>
                      <a:r>
                        <a:rPr lang="zh-CN" sz="2800" kern="100">
                          <a:effectLst/>
                        </a:rPr>
                        <a:t>和</a:t>
                      </a:r>
                      <a:r>
                        <a:rPr lang="en-GB" sz="2800" kern="100">
                          <a:effectLst/>
                        </a:rPr>
                        <a:t>F</a:t>
                      </a:r>
                      <a:r>
                        <a:rPr lang="en-GB" sz="2800" kern="100" baseline="-25000">
                          <a:effectLst/>
                        </a:rPr>
                        <a:t>1</a:t>
                      </a:r>
                      <a:r>
                        <a:rPr lang="en-GB" sz="2800" kern="100">
                          <a:effectLst/>
                        </a:rPr>
                        <a:t> </a:t>
                      </a:r>
                      <a:endParaRPr lang="zh-CN" sz="2800" kern="100">
                        <a:effectLst/>
                        <a:latin typeface="宋体"/>
                        <a:cs typeface="Times New Roman"/>
                      </a:endParaRPr>
                    </a:p>
                  </a:txBody>
                  <a:tcPr marL="68580" marR="68580" marT="0" marB="0" anchor="ctr"/>
                </a:tc>
                <a:tc>
                  <a:txBody>
                    <a:bodyPr/>
                    <a:lstStyle/>
                    <a:p>
                      <a:pPr indent="48260" algn="l">
                        <a:spcAft>
                          <a:spcPts val="0"/>
                        </a:spcAft>
                      </a:pPr>
                      <a:r>
                        <a:rPr lang="en-GB" sz="2800" b="0" kern="100" dirty="0">
                          <a:solidFill>
                            <a:schemeClr val="tx1"/>
                          </a:solidFill>
                          <a:effectLst/>
                        </a:rPr>
                        <a:t>45.02 </a:t>
                      </a:r>
                      <a:endParaRPr lang="zh-CN" sz="2800" b="0" kern="100" dirty="0">
                        <a:solidFill>
                          <a:schemeClr val="tx1"/>
                        </a:solidFill>
                        <a:effectLst/>
                        <a:latin typeface="宋体"/>
                        <a:cs typeface="Times New Roman"/>
                      </a:endParaRPr>
                    </a:p>
                  </a:txBody>
                  <a:tcPr marL="68580" marR="68580" marT="0" marB="0" anchor="ctr">
                    <a:solidFill>
                      <a:schemeClr val="accent1">
                        <a:lumMod val="20000"/>
                        <a:lumOff val="80000"/>
                      </a:schemeClr>
                    </a:solidFill>
                  </a:tcPr>
                </a:tc>
                <a:tc>
                  <a:txBody>
                    <a:bodyPr/>
                    <a:lstStyle/>
                    <a:p>
                      <a:pPr indent="48260" algn="l">
                        <a:spcAft>
                          <a:spcPts val="0"/>
                        </a:spcAft>
                      </a:pPr>
                      <a:r>
                        <a:rPr lang="en-GB" sz="2800" b="0" kern="100">
                          <a:solidFill>
                            <a:schemeClr val="tx1"/>
                          </a:solidFill>
                          <a:effectLst/>
                        </a:rPr>
                        <a:t>0 </a:t>
                      </a:r>
                      <a:endParaRPr lang="zh-CN" sz="2800" b="0" kern="100">
                        <a:solidFill>
                          <a:schemeClr val="tx1"/>
                        </a:solidFill>
                        <a:effectLst/>
                        <a:latin typeface="宋体"/>
                        <a:cs typeface="Times New Roman"/>
                      </a:endParaRPr>
                    </a:p>
                  </a:txBody>
                  <a:tcPr marL="68580" marR="68580" marT="0" marB="0" anchor="ctr">
                    <a:solidFill>
                      <a:schemeClr val="accent1">
                        <a:lumMod val="20000"/>
                        <a:lumOff val="80000"/>
                      </a:schemeClr>
                    </a:solidFill>
                  </a:tcPr>
                </a:tc>
                <a:tc>
                  <a:txBody>
                    <a:bodyPr/>
                    <a:lstStyle/>
                    <a:p>
                      <a:pPr indent="48260" algn="l">
                        <a:spcAft>
                          <a:spcPts val="0"/>
                        </a:spcAft>
                      </a:pPr>
                      <a:r>
                        <a:rPr lang="en-GB" sz="2800" b="0" kern="100">
                          <a:solidFill>
                            <a:schemeClr val="tx1"/>
                          </a:solidFill>
                          <a:effectLst/>
                        </a:rPr>
                        <a:t>0</a:t>
                      </a:r>
                      <a:endParaRPr lang="zh-CN" sz="2800" b="0" kern="100">
                        <a:solidFill>
                          <a:schemeClr val="tx1"/>
                        </a:solidFill>
                        <a:effectLst/>
                        <a:latin typeface="宋体"/>
                        <a:cs typeface="Times New Roman"/>
                      </a:endParaRPr>
                    </a:p>
                  </a:txBody>
                  <a:tcPr marL="68580" marR="68580" marT="0" marB="0" anchor="ctr">
                    <a:solidFill>
                      <a:schemeClr val="accent1">
                        <a:lumMod val="20000"/>
                        <a:lumOff val="80000"/>
                      </a:schemeClr>
                    </a:solidFill>
                  </a:tcPr>
                </a:tc>
                <a:tc>
                  <a:txBody>
                    <a:bodyPr/>
                    <a:lstStyle/>
                    <a:p>
                      <a:pPr indent="48260" algn="l">
                        <a:spcAft>
                          <a:spcPts val="0"/>
                        </a:spcAft>
                      </a:pPr>
                      <a:r>
                        <a:rPr lang="en-GB" sz="2800" b="0" kern="100" dirty="0">
                          <a:solidFill>
                            <a:schemeClr val="tx1"/>
                          </a:solidFill>
                          <a:effectLst/>
                        </a:rPr>
                        <a:t>0</a:t>
                      </a:r>
                      <a:endParaRPr lang="zh-CN" sz="2800" b="0" kern="100" dirty="0">
                        <a:solidFill>
                          <a:schemeClr val="tx1"/>
                        </a:solidFill>
                        <a:effectLst/>
                        <a:latin typeface="宋体"/>
                        <a:cs typeface="Times New Roman"/>
                      </a:endParaRPr>
                    </a:p>
                  </a:txBody>
                  <a:tcPr marL="68580" marR="68580" marT="0" marB="0" anchor="ctr">
                    <a:solidFill>
                      <a:schemeClr val="accent1">
                        <a:lumMod val="20000"/>
                        <a:lumOff val="80000"/>
                      </a:schemeClr>
                    </a:solidFill>
                  </a:tcPr>
                </a:tc>
              </a:tr>
              <a:tr h="473195">
                <a:tc>
                  <a:txBody>
                    <a:bodyPr/>
                    <a:lstStyle/>
                    <a:p>
                      <a:pPr indent="48260" algn="l">
                        <a:spcAft>
                          <a:spcPts val="0"/>
                        </a:spcAft>
                      </a:pPr>
                      <a:r>
                        <a:rPr lang="en-GB" sz="2800" kern="100">
                          <a:effectLst/>
                        </a:rPr>
                        <a:t>B</a:t>
                      </a:r>
                      <a:r>
                        <a:rPr lang="en-GB" sz="2800" kern="100" baseline="-25000">
                          <a:effectLst/>
                        </a:rPr>
                        <a:t>1</a:t>
                      </a:r>
                      <a:r>
                        <a:rPr lang="en-GB" sz="2800" kern="100">
                          <a:effectLst/>
                        </a:rPr>
                        <a:t> </a:t>
                      </a:r>
                      <a:endParaRPr lang="zh-CN" sz="2800" kern="100">
                        <a:effectLst/>
                        <a:latin typeface="宋体"/>
                        <a:cs typeface="Times New Roman"/>
                      </a:endParaRPr>
                    </a:p>
                  </a:txBody>
                  <a:tcPr marL="68580" marR="68580" marT="0" marB="0" anchor="ctr"/>
                </a:tc>
                <a:tc>
                  <a:txBody>
                    <a:bodyPr/>
                    <a:lstStyle/>
                    <a:p>
                      <a:pPr indent="48260" algn="l">
                        <a:spcAft>
                          <a:spcPts val="0"/>
                        </a:spcAft>
                      </a:pPr>
                      <a:r>
                        <a:rPr lang="en-GB" sz="2800" b="0" kern="100" dirty="0">
                          <a:solidFill>
                            <a:schemeClr val="tx1"/>
                          </a:solidFill>
                          <a:effectLst/>
                        </a:rPr>
                        <a:t>58.66 </a:t>
                      </a:r>
                      <a:endParaRPr lang="zh-CN" sz="2800" b="0" kern="100" dirty="0">
                        <a:solidFill>
                          <a:schemeClr val="tx1"/>
                        </a:solidFill>
                        <a:effectLst/>
                        <a:latin typeface="宋体"/>
                        <a:cs typeface="Times New Roman"/>
                      </a:endParaRPr>
                    </a:p>
                  </a:txBody>
                  <a:tcPr marL="68580" marR="68580" marT="0" marB="0" anchor="ctr">
                    <a:solidFill>
                      <a:schemeClr val="accent1">
                        <a:lumMod val="20000"/>
                        <a:lumOff val="80000"/>
                      </a:schemeClr>
                    </a:solidFill>
                  </a:tcPr>
                </a:tc>
                <a:tc>
                  <a:txBody>
                    <a:bodyPr/>
                    <a:lstStyle/>
                    <a:p>
                      <a:pPr indent="48260" algn="l">
                        <a:spcAft>
                          <a:spcPts val="0"/>
                        </a:spcAft>
                      </a:pPr>
                      <a:r>
                        <a:rPr lang="en-GB" sz="2800" b="0" kern="100" dirty="0">
                          <a:solidFill>
                            <a:schemeClr val="tx1"/>
                          </a:solidFill>
                          <a:effectLst/>
                        </a:rPr>
                        <a:t>13.64 </a:t>
                      </a:r>
                      <a:endParaRPr lang="zh-CN" sz="2800" b="0" kern="100" dirty="0">
                        <a:solidFill>
                          <a:schemeClr val="tx1"/>
                        </a:solidFill>
                        <a:effectLst/>
                        <a:latin typeface="宋体"/>
                        <a:cs typeface="Times New Roman"/>
                      </a:endParaRPr>
                    </a:p>
                  </a:txBody>
                  <a:tcPr marL="68580" marR="68580" marT="0" marB="0" anchor="ctr">
                    <a:solidFill>
                      <a:schemeClr val="accent1">
                        <a:lumMod val="20000"/>
                        <a:lumOff val="80000"/>
                      </a:schemeClr>
                    </a:solidFill>
                  </a:tcPr>
                </a:tc>
                <a:tc>
                  <a:txBody>
                    <a:bodyPr/>
                    <a:lstStyle/>
                    <a:p>
                      <a:pPr indent="48260" algn="l">
                        <a:spcAft>
                          <a:spcPts val="0"/>
                        </a:spcAft>
                      </a:pPr>
                      <a:r>
                        <a:rPr lang="en-GB" sz="2800" b="0" kern="100" dirty="0">
                          <a:solidFill>
                            <a:schemeClr val="tx1"/>
                          </a:solidFill>
                          <a:effectLst/>
                        </a:rPr>
                        <a:t>0.2325 </a:t>
                      </a:r>
                      <a:endParaRPr lang="zh-CN" sz="2800" b="0" kern="100" dirty="0">
                        <a:solidFill>
                          <a:schemeClr val="tx1"/>
                        </a:solidFill>
                        <a:effectLst/>
                        <a:latin typeface="宋体"/>
                        <a:cs typeface="Times New Roman"/>
                      </a:endParaRPr>
                    </a:p>
                  </a:txBody>
                  <a:tcPr marL="68580" marR="68580" marT="0" marB="0" anchor="ctr">
                    <a:solidFill>
                      <a:schemeClr val="accent1">
                        <a:lumMod val="20000"/>
                        <a:lumOff val="80000"/>
                      </a:schemeClr>
                    </a:solidFill>
                  </a:tcPr>
                </a:tc>
                <a:tc>
                  <a:txBody>
                    <a:bodyPr/>
                    <a:lstStyle/>
                    <a:p>
                      <a:pPr indent="48260" algn="l">
                        <a:spcAft>
                          <a:spcPts val="0"/>
                        </a:spcAft>
                      </a:pPr>
                      <a:r>
                        <a:rPr lang="en-GB" sz="2800" b="0" kern="100" dirty="0">
                          <a:solidFill>
                            <a:schemeClr val="tx1"/>
                          </a:solidFill>
                          <a:effectLst/>
                        </a:rPr>
                        <a:t>0.2134 </a:t>
                      </a:r>
                      <a:endParaRPr lang="zh-CN" sz="2800" b="0" kern="100" dirty="0">
                        <a:solidFill>
                          <a:schemeClr val="tx1"/>
                        </a:solidFill>
                        <a:effectLst/>
                        <a:latin typeface="宋体"/>
                        <a:cs typeface="Times New Roman"/>
                      </a:endParaRPr>
                    </a:p>
                  </a:txBody>
                  <a:tcPr marL="68580" marR="68580" marT="0" marB="0" anchor="ctr">
                    <a:solidFill>
                      <a:schemeClr val="accent1">
                        <a:lumMod val="20000"/>
                        <a:lumOff val="80000"/>
                      </a:schemeClr>
                    </a:solidFill>
                  </a:tcPr>
                </a:tc>
              </a:tr>
              <a:tr h="473195">
                <a:tc>
                  <a:txBody>
                    <a:bodyPr/>
                    <a:lstStyle/>
                    <a:p>
                      <a:pPr indent="48260" algn="l">
                        <a:spcAft>
                          <a:spcPts val="0"/>
                        </a:spcAft>
                      </a:pPr>
                      <a:r>
                        <a:rPr lang="en-GB" sz="2800" kern="100">
                          <a:effectLst/>
                        </a:rPr>
                        <a:t>B</a:t>
                      </a:r>
                      <a:r>
                        <a:rPr lang="en-GB" sz="2800" kern="100" baseline="-25000">
                          <a:effectLst/>
                        </a:rPr>
                        <a:t>2</a:t>
                      </a:r>
                      <a:r>
                        <a:rPr lang="en-GB" sz="2800" kern="100">
                          <a:effectLst/>
                        </a:rPr>
                        <a:t> </a:t>
                      </a:r>
                      <a:endParaRPr lang="zh-CN" sz="2800" kern="100">
                        <a:effectLst/>
                        <a:latin typeface="宋体"/>
                        <a:cs typeface="Times New Roman"/>
                      </a:endParaRPr>
                    </a:p>
                  </a:txBody>
                  <a:tcPr marL="68580" marR="68580" marT="0" marB="0" anchor="ctr"/>
                </a:tc>
                <a:tc>
                  <a:txBody>
                    <a:bodyPr/>
                    <a:lstStyle/>
                    <a:p>
                      <a:pPr indent="48260" algn="l">
                        <a:spcAft>
                          <a:spcPts val="0"/>
                        </a:spcAft>
                      </a:pPr>
                      <a:r>
                        <a:rPr lang="en-GB" sz="2800" b="0" kern="100">
                          <a:solidFill>
                            <a:schemeClr val="tx1"/>
                          </a:solidFill>
                          <a:effectLst/>
                        </a:rPr>
                        <a:t>73.62 </a:t>
                      </a:r>
                      <a:endParaRPr lang="zh-CN" sz="2800" b="0" kern="100">
                        <a:solidFill>
                          <a:schemeClr val="tx1"/>
                        </a:solidFill>
                        <a:effectLst/>
                        <a:latin typeface="宋体"/>
                        <a:cs typeface="Times New Roman"/>
                      </a:endParaRPr>
                    </a:p>
                  </a:txBody>
                  <a:tcPr marL="68580" marR="68580" marT="0" marB="0" anchor="ctr">
                    <a:solidFill>
                      <a:schemeClr val="accent1">
                        <a:lumMod val="20000"/>
                        <a:lumOff val="80000"/>
                      </a:schemeClr>
                    </a:solidFill>
                  </a:tcPr>
                </a:tc>
                <a:tc>
                  <a:txBody>
                    <a:bodyPr/>
                    <a:lstStyle/>
                    <a:p>
                      <a:pPr indent="48260" algn="l">
                        <a:spcAft>
                          <a:spcPts val="0"/>
                        </a:spcAft>
                      </a:pPr>
                      <a:r>
                        <a:rPr lang="en-GB" sz="2800" b="0" kern="100" dirty="0">
                          <a:solidFill>
                            <a:schemeClr val="tx1"/>
                          </a:solidFill>
                          <a:effectLst/>
                        </a:rPr>
                        <a:t>28.60 </a:t>
                      </a:r>
                      <a:endParaRPr lang="zh-CN" sz="2800" b="0" kern="100" dirty="0">
                        <a:solidFill>
                          <a:schemeClr val="tx1"/>
                        </a:solidFill>
                        <a:effectLst/>
                        <a:latin typeface="宋体"/>
                        <a:cs typeface="Times New Roman"/>
                      </a:endParaRPr>
                    </a:p>
                  </a:txBody>
                  <a:tcPr marL="68580" marR="68580" marT="0" marB="0" anchor="ctr">
                    <a:solidFill>
                      <a:schemeClr val="accent1">
                        <a:lumMod val="20000"/>
                        <a:lumOff val="80000"/>
                      </a:schemeClr>
                    </a:solidFill>
                  </a:tcPr>
                </a:tc>
                <a:tc>
                  <a:txBody>
                    <a:bodyPr/>
                    <a:lstStyle/>
                    <a:p>
                      <a:pPr indent="48260" algn="l">
                        <a:spcAft>
                          <a:spcPts val="0"/>
                        </a:spcAft>
                      </a:pPr>
                      <a:r>
                        <a:rPr lang="en-GB" sz="2800" b="0" kern="100" dirty="0">
                          <a:solidFill>
                            <a:schemeClr val="tx1"/>
                          </a:solidFill>
                          <a:effectLst/>
                        </a:rPr>
                        <a:t>0.3885 </a:t>
                      </a:r>
                      <a:endParaRPr lang="zh-CN" sz="2800" b="0" kern="100" dirty="0">
                        <a:solidFill>
                          <a:schemeClr val="tx1"/>
                        </a:solidFill>
                        <a:effectLst/>
                        <a:latin typeface="宋体"/>
                        <a:cs typeface="Times New Roman"/>
                      </a:endParaRPr>
                    </a:p>
                  </a:txBody>
                  <a:tcPr marL="68580" marR="68580" marT="0" marB="0" anchor="ctr">
                    <a:solidFill>
                      <a:schemeClr val="accent1">
                        <a:lumMod val="20000"/>
                        <a:lumOff val="80000"/>
                      </a:schemeClr>
                    </a:solidFill>
                  </a:tcPr>
                </a:tc>
                <a:tc>
                  <a:txBody>
                    <a:bodyPr/>
                    <a:lstStyle/>
                    <a:p>
                      <a:pPr indent="48260" algn="l">
                        <a:spcAft>
                          <a:spcPts val="0"/>
                        </a:spcAft>
                      </a:pPr>
                      <a:r>
                        <a:rPr lang="en-GB" sz="2800" b="0" kern="100" dirty="0">
                          <a:solidFill>
                            <a:schemeClr val="tx1"/>
                          </a:solidFill>
                          <a:effectLst/>
                        </a:rPr>
                        <a:t>0.1700 </a:t>
                      </a:r>
                      <a:endParaRPr lang="zh-CN" sz="2800" b="0" kern="100" dirty="0">
                        <a:solidFill>
                          <a:schemeClr val="tx1"/>
                        </a:solidFill>
                        <a:effectLst/>
                        <a:latin typeface="宋体"/>
                        <a:cs typeface="Times New Roman"/>
                      </a:endParaRPr>
                    </a:p>
                  </a:txBody>
                  <a:tcPr marL="68580" marR="68580" marT="0" marB="0" anchor="ctr">
                    <a:solidFill>
                      <a:schemeClr val="accent1">
                        <a:lumMod val="20000"/>
                        <a:lumOff val="80000"/>
                      </a:schemeClr>
                    </a:solidFill>
                  </a:tcPr>
                </a:tc>
              </a:tr>
              <a:tr h="473195">
                <a:tc>
                  <a:txBody>
                    <a:bodyPr/>
                    <a:lstStyle/>
                    <a:p>
                      <a:pPr indent="48260" algn="l">
                        <a:spcAft>
                          <a:spcPts val="0"/>
                        </a:spcAft>
                      </a:pPr>
                      <a:r>
                        <a:rPr lang="en-GB" sz="2800" kern="100">
                          <a:effectLst/>
                        </a:rPr>
                        <a:t>F</a:t>
                      </a:r>
                      <a:r>
                        <a:rPr lang="en-GB" sz="2800" kern="100" baseline="-25000">
                          <a:effectLst/>
                        </a:rPr>
                        <a:t>2</a:t>
                      </a:r>
                      <a:r>
                        <a:rPr lang="en-GB" sz="2800" kern="100">
                          <a:effectLst/>
                        </a:rPr>
                        <a:t> </a:t>
                      </a:r>
                      <a:endParaRPr lang="zh-CN" sz="2800" kern="100">
                        <a:effectLst/>
                        <a:latin typeface="宋体"/>
                        <a:cs typeface="Times New Roman"/>
                      </a:endParaRPr>
                    </a:p>
                  </a:txBody>
                  <a:tcPr marL="68580" marR="68580" marT="0" marB="0" anchor="ctr"/>
                </a:tc>
                <a:tc>
                  <a:txBody>
                    <a:bodyPr/>
                    <a:lstStyle/>
                    <a:p>
                      <a:pPr indent="48260" algn="l">
                        <a:spcAft>
                          <a:spcPts val="0"/>
                        </a:spcAft>
                      </a:pPr>
                      <a:r>
                        <a:rPr lang="en-GB" sz="2800" b="0" kern="100">
                          <a:solidFill>
                            <a:schemeClr val="tx1"/>
                          </a:solidFill>
                          <a:effectLst/>
                        </a:rPr>
                        <a:t>78.66 </a:t>
                      </a:r>
                      <a:endParaRPr lang="zh-CN" sz="2800" b="0" kern="100">
                        <a:solidFill>
                          <a:schemeClr val="tx1"/>
                        </a:solidFill>
                        <a:effectLst/>
                        <a:latin typeface="宋体"/>
                        <a:cs typeface="Times New Roman"/>
                      </a:endParaRPr>
                    </a:p>
                  </a:txBody>
                  <a:tcPr marL="68580" marR="68580" marT="0" marB="0" anchor="ctr">
                    <a:solidFill>
                      <a:schemeClr val="accent1">
                        <a:lumMod val="20000"/>
                        <a:lumOff val="80000"/>
                      </a:schemeClr>
                    </a:solidFill>
                  </a:tcPr>
                </a:tc>
                <a:tc>
                  <a:txBody>
                    <a:bodyPr/>
                    <a:lstStyle/>
                    <a:p>
                      <a:pPr indent="48260" algn="l">
                        <a:spcAft>
                          <a:spcPts val="0"/>
                        </a:spcAft>
                      </a:pPr>
                      <a:r>
                        <a:rPr lang="en-GB" sz="2800" b="0" kern="100">
                          <a:solidFill>
                            <a:schemeClr val="tx1"/>
                          </a:solidFill>
                          <a:effectLst/>
                        </a:rPr>
                        <a:t>33.64 </a:t>
                      </a:r>
                      <a:endParaRPr lang="zh-CN" sz="2800" b="0" kern="100">
                        <a:solidFill>
                          <a:schemeClr val="tx1"/>
                        </a:solidFill>
                        <a:effectLst/>
                        <a:latin typeface="宋体"/>
                        <a:cs typeface="Times New Roman"/>
                      </a:endParaRPr>
                    </a:p>
                  </a:txBody>
                  <a:tcPr marL="68580" marR="68580" marT="0" marB="0" anchor="ctr">
                    <a:solidFill>
                      <a:schemeClr val="accent1">
                        <a:lumMod val="20000"/>
                        <a:lumOff val="80000"/>
                      </a:schemeClr>
                    </a:solidFill>
                  </a:tcPr>
                </a:tc>
                <a:tc>
                  <a:txBody>
                    <a:bodyPr/>
                    <a:lstStyle/>
                    <a:p>
                      <a:pPr indent="48260" algn="l">
                        <a:spcAft>
                          <a:spcPts val="0"/>
                        </a:spcAft>
                      </a:pPr>
                      <a:r>
                        <a:rPr lang="en-GB" sz="2800" b="0" kern="100" dirty="0">
                          <a:solidFill>
                            <a:schemeClr val="tx1"/>
                          </a:solidFill>
                          <a:effectLst/>
                        </a:rPr>
                        <a:t>0.4277 </a:t>
                      </a:r>
                      <a:endParaRPr lang="zh-CN" sz="2800" b="0" kern="100" dirty="0">
                        <a:solidFill>
                          <a:schemeClr val="tx1"/>
                        </a:solidFill>
                        <a:effectLst/>
                        <a:latin typeface="宋体"/>
                        <a:cs typeface="Times New Roman"/>
                      </a:endParaRPr>
                    </a:p>
                  </a:txBody>
                  <a:tcPr marL="68580" marR="68580" marT="0" marB="0" anchor="ctr">
                    <a:solidFill>
                      <a:schemeClr val="accent1">
                        <a:lumMod val="20000"/>
                        <a:lumOff val="80000"/>
                      </a:schemeClr>
                    </a:solidFill>
                  </a:tcPr>
                </a:tc>
                <a:tc>
                  <a:txBody>
                    <a:bodyPr/>
                    <a:lstStyle/>
                    <a:p>
                      <a:pPr indent="48260" algn="l">
                        <a:spcAft>
                          <a:spcPts val="0"/>
                        </a:spcAft>
                      </a:pPr>
                      <a:r>
                        <a:rPr lang="en-GB" sz="2800" b="0" kern="100" dirty="0">
                          <a:solidFill>
                            <a:schemeClr val="tx1"/>
                          </a:solidFill>
                          <a:effectLst/>
                        </a:rPr>
                        <a:t>0.3183 </a:t>
                      </a:r>
                      <a:endParaRPr lang="zh-CN" sz="2800" b="0" kern="100" dirty="0">
                        <a:solidFill>
                          <a:schemeClr val="tx1"/>
                        </a:solidFill>
                        <a:effectLst/>
                        <a:latin typeface="宋体"/>
                        <a:cs typeface="Times New Roman"/>
                      </a:endParaRPr>
                    </a:p>
                  </a:txBody>
                  <a:tcPr marL="68580" marR="68580" marT="0" marB="0" anchor="ctr">
                    <a:solidFill>
                      <a:schemeClr val="accent1">
                        <a:lumMod val="20000"/>
                        <a:lumOff val="80000"/>
                      </a:schemeClr>
                    </a:solidFill>
                  </a:tcPr>
                </a:tc>
              </a:tr>
              <a:tr h="473195">
                <a:tc>
                  <a:txBody>
                    <a:bodyPr/>
                    <a:lstStyle/>
                    <a:p>
                      <a:pPr indent="48260" algn="l">
                        <a:spcAft>
                          <a:spcPts val="0"/>
                        </a:spcAft>
                      </a:pPr>
                      <a:r>
                        <a:rPr lang="zh-CN" sz="2800" kern="100">
                          <a:effectLst/>
                        </a:rPr>
                        <a:t>平均显性度</a:t>
                      </a:r>
                      <a:r>
                        <a:rPr lang="en-US" sz="2800" kern="100">
                          <a:effectLst/>
                        </a:rPr>
                        <a:t> </a:t>
                      </a:r>
                      <a:endParaRPr lang="zh-CN" sz="2800" kern="100">
                        <a:effectLst/>
                        <a:latin typeface="宋体"/>
                        <a:cs typeface="Times New Roman"/>
                      </a:endParaRPr>
                    </a:p>
                  </a:txBody>
                  <a:tcPr marL="68580" marR="68580" marT="0" marB="0" anchor="ctr"/>
                </a:tc>
                <a:tc gridSpan="4">
                  <a:txBody>
                    <a:bodyPr/>
                    <a:lstStyle/>
                    <a:p>
                      <a:pPr indent="48260" algn="l">
                        <a:spcAft>
                          <a:spcPts val="0"/>
                        </a:spcAft>
                      </a:pPr>
                      <a:r>
                        <a:rPr lang="en-US" sz="2800" b="0" kern="100" dirty="0">
                          <a:solidFill>
                            <a:schemeClr val="tx1"/>
                          </a:solidFill>
                          <a:effectLst/>
                        </a:rPr>
                        <a:t>0.83 </a:t>
                      </a:r>
                      <a:endParaRPr lang="zh-CN" sz="2800" b="0" kern="100" dirty="0">
                        <a:solidFill>
                          <a:schemeClr val="tx1"/>
                        </a:solidFill>
                        <a:effectLst/>
                        <a:latin typeface="宋体"/>
                        <a:cs typeface="Times New Roman"/>
                      </a:endParaRPr>
                    </a:p>
                  </a:txBody>
                  <a:tcPr marL="68580" marR="68580" marT="0" marB="0" anchor="ctr">
                    <a:solidFill>
                      <a:schemeClr val="accent1">
                        <a:lumMod val="20000"/>
                        <a:lumOff val="80000"/>
                      </a:schemeClr>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473195">
                <a:tc>
                  <a:txBody>
                    <a:bodyPr/>
                    <a:lstStyle/>
                    <a:p>
                      <a:pPr indent="48260" algn="l">
                        <a:spcAft>
                          <a:spcPts val="0"/>
                        </a:spcAft>
                      </a:pPr>
                      <a:r>
                        <a:rPr lang="zh-CN" sz="2800" kern="100" dirty="0">
                          <a:effectLst/>
                        </a:rPr>
                        <a:t>有效因子数</a:t>
                      </a:r>
                      <a:r>
                        <a:rPr lang="en-GB" sz="2800" kern="100" dirty="0">
                          <a:effectLst/>
                        </a:rPr>
                        <a:t>k </a:t>
                      </a:r>
                      <a:endParaRPr lang="zh-CN" sz="2800" kern="100" dirty="0">
                        <a:effectLst/>
                        <a:latin typeface="宋体"/>
                        <a:cs typeface="Times New Roman"/>
                      </a:endParaRPr>
                    </a:p>
                  </a:txBody>
                  <a:tcPr marL="68580" marR="68580" marT="0" marB="0" anchor="ctr"/>
                </a:tc>
                <a:tc gridSpan="4">
                  <a:txBody>
                    <a:bodyPr/>
                    <a:lstStyle/>
                    <a:p>
                      <a:pPr indent="48260" algn="l">
                        <a:spcAft>
                          <a:spcPts val="0"/>
                        </a:spcAft>
                      </a:pPr>
                      <a:r>
                        <a:rPr lang="en-GB" sz="2800" b="0" kern="100" dirty="0" smtClean="0">
                          <a:solidFill>
                            <a:schemeClr val="tx1"/>
                          </a:solidFill>
                          <a:effectLst/>
                        </a:rPr>
                        <a:t>1.18</a:t>
                      </a:r>
                      <a:r>
                        <a:rPr lang="en-US" altLang="zh-CN" sz="2800" b="0" kern="100" dirty="0" smtClean="0">
                          <a:solidFill>
                            <a:schemeClr val="tx1"/>
                          </a:solidFill>
                          <a:effectLst/>
                        </a:rPr>
                        <a:t> (</a:t>
                      </a:r>
                      <a:r>
                        <a:rPr lang="zh-CN" sz="2800" b="0" kern="100" dirty="0" smtClean="0">
                          <a:solidFill>
                            <a:schemeClr val="tx1"/>
                          </a:solidFill>
                          <a:effectLst/>
                        </a:rPr>
                        <a:t>公式</a:t>
                      </a:r>
                      <a:r>
                        <a:rPr lang="en-GB" sz="2800" b="0" kern="100" dirty="0" smtClean="0">
                          <a:solidFill>
                            <a:schemeClr val="tx1"/>
                          </a:solidFill>
                          <a:effectLst/>
                        </a:rPr>
                        <a:t>7.62</a:t>
                      </a:r>
                      <a:r>
                        <a:rPr lang="en-US" altLang="zh-CN" sz="2800" b="0" kern="100" dirty="0" smtClean="0">
                          <a:solidFill>
                            <a:schemeClr val="tx1"/>
                          </a:solidFill>
                          <a:effectLst/>
                        </a:rPr>
                        <a:t>)</a:t>
                      </a:r>
                      <a:r>
                        <a:rPr lang="zh-CN" sz="2800" b="0" kern="100" dirty="0" smtClean="0">
                          <a:solidFill>
                            <a:schemeClr val="tx1"/>
                          </a:solidFill>
                          <a:effectLst/>
                        </a:rPr>
                        <a:t>，</a:t>
                      </a:r>
                      <a:r>
                        <a:rPr lang="en-GB" sz="2800" b="0" kern="100" dirty="0" smtClean="0">
                          <a:solidFill>
                            <a:schemeClr val="tx1"/>
                          </a:solidFill>
                          <a:effectLst/>
                        </a:rPr>
                        <a:t>1.59</a:t>
                      </a:r>
                      <a:r>
                        <a:rPr lang="en-US" altLang="zh-CN" sz="2800" b="0" kern="100" dirty="0" smtClean="0">
                          <a:solidFill>
                            <a:schemeClr val="tx1"/>
                          </a:solidFill>
                          <a:effectLst/>
                        </a:rPr>
                        <a:t> (</a:t>
                      </a:r>
                      <a:r>
                        <a:rPr lang="zh-CN" sz="2800" b="0" kern="100" dirty="0" smtClean="0">
                          <a:solidFill>
                            <a:schemeClr val="tx1"/>
                          </a:solidFill>
                          <a:effectLst/>
                        </a:rPr>
                        <a:t>公式</a:t>
                      </a:r>
                      <a:r>
                        <a:rPr lang="en-GB" sz="2800" b="0" kern="100" dirty="0" smtClean="0">
                          <a:solidFill>
                            <a:schemeClr val="tx1"/>
                          </a:solidFill>
                          <a:effectLst/>
                        </a:rPr>
                        <a:t>7.63</a:t>
                      </a:r>
                      <a:r>
                        <a:rPr lang="en-US" altLang="zh-CN" sz="2800" b="0" kern="100" dirty="0" smtClean="0">
                          <a:solidFill>
                            <a:schemeClr val="tx1"/>
                          </a:solidFill>
                          <a:effectLst/>
                        </a:rPr>
                        <a:t>)</a:t>
                      </a:r>
                      <a:endParaRPr lang="zh-CN" sz="2800" b="0" kern="100" dirty="0">
                        <a:solidFill>
                          <a:schemeClr val="tx1"/>
                        </a:solidFill>
                        <a:effectLst/>
                        <a:latin typeface="宋体"/>
                        <a:cs typeface="Times New Roman"/>
                      </a:endParaRPr>
                    </a:p>
                  </a:txBody>
                  <a:tcPr marL="68580" marR="68580" marT="0" marB="0" anchor="ctr">
                    <a:solidFill>
                      <a:schemeClr val="accent1">
                        <a:lumMod val="20000"/>
                        <a:lumOff val="80000"/>
                      </a:schemeClr>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8"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9" name="对象 8"/>
          <p:cNvGraphicFramePr>
            <a:graphicFrameLocks noChangeAspect="1"/>
          </p:cNvGraphicFramePr>
          <p:nvPr>
            <p:extLst>
              <p:ext uri="{D42A27DB-BD31-4B8C-83A1-F6EECF244321}">
                <p14:modId xmlns:p14="http://schemas.microsoft.com/office/powerpoint/2010/main" val="2198686838"/>
              </p:ext>
            </p:extLst>
          </p:nvPr>
        </p:nvGraphicFramePr>
        <p:xfrm>
          <a:off x="539552" y="5157192"/>
          <a:ext cx="8244451" cy="548680"/>
        </p:xfrm>
        <a:graphic>
          <a:graphicData uri="http://schemas.openxmlformats.org/presentationml/2006/ole">
            <mc:AlternateContent xmlns:mc="http://schemas.openxmlformats.org/markup-compatibility/2006">
              <mc:Choice xmlns:v="urn:schemas-microsoft-com:vml" Requires="v">
                <p:oleObj spid="_x0000_s47146" name="公式" r:id="rId3" imgW="3683000" imgH="241300" progId="Equation.3">
                  <p:embed/>
                </p:oleObj>
              </mc:Choice>
              <mc:Fallback>
                <p:oleObj name="公式" r:id="rId3" imgW="3683000" imgH="2413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5157192"/>
                        <a:ext cx="8244451" cy="548680"/>
                      </a:xfrm>
                      <a:prstGeom prst="rect">
                        <a:avLst/>
                      </a:prstGeom>
                      <a:noFill/>
                    </p:spPr>
                  </p:pic>
                </p:oleObj>
              </mc:Fallback>
            </mc:AlternateContent>
          </a:graphicData>
        </a:graphic>
      </p:graphicFrame>
      <p:sp>
        <p:nvSpPr>
          <p:cNvPr id="10"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1" name="对象 10"/>
          <p:cNvGraphicFramePr>
            <a:graphicFrameLocks noChangeAspect="1"/>
          </p:cNvGraphicFramePr>
          <p:nvPr>
            <p:extLst>
              <p:ext uri="{D42A27DB-BD31-4B8C-83A1-F6EECF244321}">
                <p14:modId xmlns:p14="http://schemas.microsoft.com/office/powerpoint/2010/main" val="820196919"/>
              </p:ext>
            </p:extLst>
          </p:nvPr>
        </p:nvGraphicFramePr>
        <p:xfrm>
          <a:off x="539552" y="5805264"/>
          <a:ext cx="7489126" cy="548680"/>
        </p:xfrm>
        <a:graphic>
          <a:graphicData uri="http://schemas.openxmlformats.org/presentationml/2006/ole">
            <mc:AlternateContent xmlns:mc="http://schemas.openxmlformats.org/markup-compatibility/2006">
              <mc:Choice xmlns:v="urn:schemas-microsoft-com:vml" Requires="v">
                <p:oleObj spid="_x0000_s47147" name="公式" r:id="rId5" imgW="3327400" imgH="241300" progId="Equation.3">
                  <p:embed/>
                </p:oleObj>
              </mc:Choice>
              <mc:Fallback>
                <p:oleObj name="公式" r:id="rId5" imgW="3327400" imgH="2413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552" y="5805264"/>
                        <a:ext cx="7489126" cy="548680"/>
                      </a:xfrm>
                      <a:prstGeom prst="rect">
                        <a:avLst/>
                      </a:prstGeom>
                      <a:noFill/>
                    </p:spPr>
                  </p:pic>
                </p:oleObj>
              </mc:Fallback>
            </mc:AlternateContent>
          </a:graphicData>
        </a:graphic>
      </p:graphicFrame>
    </p:spTree>
    <p:extLst>
      <p:ext uri="{BB962C8B-B14F-4D97-AF65-F5344CB8AC3E}">
        <p14:creationId xmlns:p14="http://schemas.microsoft.com/office/powerpoint/2010/main" val="26745319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60648"/>
            <a:ext cx="72008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结果分析</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052736"/>
            <a:ext cx="8280920" cy="5184576"/>
          </a:xfrm>
        </p:spPr>
        <p:txBody>
          <a:bodyPr>
            <a:noAutofit/>
          </a:bodyPr>
          <a:lstStyle/>
          <a:p>
            <a:r>
              <a:rPr lang="zh-CN" altLang="zh-CN" sz="2600" dirty="0" smtClean="0">
                <a:latin typeface="黑体" panose="02010609060101010101" pitchFamily="49" charset="-122"/>
                <a:ea typeface="黑体" panose="02010609060101010101" pitchFamily="49" charset="-122"/>
              </a:rPr>
              <a:t>从遗传</a:t>
            </a:r>
            <a:r>
              <a:rPr lang="zh-CN" altLang="zh-CN" sz="2600" dirty="0">
                <a:latin typeface="黑体" panose="02010609060101010101" pitchFamily="49" charset="-122"/>
                <a:ea typeface="黑体" panose="02010609060101010101" pitchFamily="49" charset="-122"/>
              </a:rPr>
              <a:t>效应估计值看，显性效应超过了加性效应。但是，由于加性方差是效应平方的</a:t>
            </a:r>
            <a:r>
              <a:rPr lang="en-GB" altLang="zh-CN" sz="2600" dirty="0">
                <a:latin typeface="黑体" panose="02010609060101010101" pitchFamily="49" charset="-122"/>
                <a:ea typeface="黑体" panose="02010609060101010101" pitchFamily="49" charset="-122"/>
              </a:rPr>
              <a:t>0.5</a:t>
            </a:r>
            <a:r>
              <a:rPr lang="zh-CN" altLang="zh-CN" sz="2600" dirty="0">
                <a:latin typeface="黑体" panose="02010609060101010101" pitchFamily="49" charset="-122"/>
                <a:ea typeface="黑体" panose="02010609060101010101" pitchFamily="49" charset="-122"/>
              </a:rPr>
              <a:t>倍，显性方差是效应平方的</a:t>
            </a:r>
            <a:r>
              <a:rPr lang="en-GB" altLang="zh-CN" sz="2600" dirty="0">
                <a:latin typeface="黑体" panose="02010609060101010101" pitchFamily="49" charset="-122"/>
                <a:ea typeface="黑体" panose="02010609060101010101" pitchFamily="49" charset="-122"/>
              </a:rPr>
              <a:t>0.25</a:t>
            </a:r>
            <a:r>
              <a:rPr lang="zh-CN" altLang="zh-CN" sz="2600" dirty="0">
                <a:latin typeface="黑体" panose="02010609060101010101" pitchFamily="49" charset="-122"/>
                <a:ea typeface="黑体" panose="02010609060101010101" pitchFamily="49" charset="-122"/>
              </a:rPr>
              <a:t>倍，因此加性方差仍有较高的估计值</a:t>
            </a:r>
            <a:r>
              <a:rPr lang="zh-CN" altLang="zh-CN" sz="2600" dirty="0" smtClean="0">
                <a:latin typeface="黑体" panose="02010609060101010101" pitchFamily="49" charset="-122"/>
                <a:ea typeface="黑体" panose="02010609060101010101" pitchFamily="49" charset="-122"/>
              </a:rPr>
              <a:t>。</a:t>
            </a:r>
            <a:endParaRPr lang="en-US" altLang="zh-CN" sz="2600" dirty="0" smtClean="0">
              <a:latin typeface="黑体" panose="02010609060101010101" pitchFamily="49" charset="-122"/>
              <a:ea typeface="黑体" panose="02010609060101010101" pitchFamily="49" charset="-122"/>
            </a:endParaRPr>
          </a:p>
          <a:p>
            <a:r>
              <a:rPr lang="en-GB" altLang="zh-CN" sz="2600" dirty="0" smtClean="0">
                <a:latin typeface="黑体" panose="02010609060101010101" pitchFamily="49" charset="-122"/>
                <a:ea typeface="黑体" panose="02010609060101010101" pitchFamily="49" charset="-122"/>
              </a:rPr>
              <a:t>B</a:t>
            </a:r>
            <a:r>
              <a:rPr lang="en-GB" altLang="zh-CN" sz="2600" baseline="-25000" dirty="0" smtClean="0">
                <a:latin typeface="黑体" panose="02010609060101010101" pitchFamily="49" charset="-122"/>
                <a:ea typeface="黑体" panose="02010609060101010101" pitchFamily="49" charset="-122"/>
              </a:rPr>
              <a:t>1</a:t>
            </a:r>
            <a:r>
              <a:rPr lang="zh-CN" altLang="zh-CN" sz="2600" dirty="0">
                <a:latin typeface="黑体" panose="02010609060101010101" pitchFamily="49" charset="-122"/>
                <a:ea typeface="黑体" panose="02010609060101010101" pitchFamily="49" charset="-122"/>
              </a:rPr>
              <a:t>和</a:t>
            </a:r>
            <a:r>
              <a:rPr lang="en-GB" altLang="zh-CN" sz="2600" dirty="0">
                <a:latin typeface="黑体" panose="02010609060101010101" pitchFamily="49" charset="-122"/>
                <a:ea typeface="黑体" panose="02010609060101010101" pitchFamily="49" charset="-122"/>
              </a:rPr>
              <a:t>B</a:t>
            </a:r>
            <a:r>
              <a:rPr lang="en-GB" altLang="zh-CN" sz="2600" baseline="-25000" dirty="0">
                <a:latin typeface="黑体" panose="02010609060101010101" pitchFamily="49" charset="-122"/>
                <a:ea typeface="黑体" panose="02010609060101010101" pitchFamily="49" charset="-122"/>
              </a:rPr>
              <a:t>2</a:t>
            </a:r>
            <a:r>
              <a:rPr lang="zh-CN" altLang="zh-CN" sz="2600" dirty="0">
                <a:latin typeface="黑体" panose="02010609060101010101" pitchFamily="49" charset="-122"/>
                <a:ea typeface="黑体" panose="02010609060101010101" pitchFamily="49" charset="-122"/>
              </a:rPr>
              <a:t>的遗传方差中只包含</a:t>
            </a:r>
            <a:r>
              <a:rPr lang="en-GB" altLang="zh-CN" sz="2600" dirty="0">
                <a:latin typeface="黑体" panose="02010609060101010101" pitchFamily="49" charset="-122"/>
                <a:ea typeface="黑体" panose="02010609060101010101" pitchFamily="49" charset="-122"/>
              </a:rPr>
              <a:t>0.5</a:t>
            </a:r>
            <a:r>
              <a:rPr lang="zh-CN" altLang="zh-CN" sz="2600" dirty="0">
                <a:latin typeface="黑体" panose="02010609060101010101" pitchFamily="49" charset="-122"/>
                <a:ea typeface="黑体" panose="02010609060101010101" pitchFamily="49" charset="-122"/>
              </a:rPr>
              <a:t>倍的加性方差</a:t>
            </a:r>
            <a:r>
              <a:rPr lang="en-GB" altLang="zh-CN" sz="2600" i="1" dirty="0">
                <a:latin typeface="黑体" panose="02010609060101010101" pitchFamily="49" charset="-122"/>
                <a:ea typeface="黑体" panose="02010609060101010101" pitchFamily="49" charset="-122"/>
              </a:rPr>
              <a:t>V</a:t>
            </a:r>
            <a:r>
              <a:rPr lang="en-GB" altLang="zh-CN" sz="2600" i="1" baseline="-25000" dirty="0">
                <a:latin typeface="黑体" panose="02010609060101010101" pitchFamily="49" charset="-122"/>
                <a:ea typeface="黑体" panose="02010609060101010101" pitchFamily="49" charset="-122"/>
              </a:rPr>
              <a:t>A</a:t>
            </a:r>
            <a:r>
              <a:rPr lang="zh-CN" altLang="zh-CN" sz="2600" dirty="0">
                <a:latin typeface="黑体" panose="02010609060101010101" pitchFamily="49" charset="-122"/>
                <a:ea typeface="黑体" panose="02010609060101010101" pitchFamily="49" charset="-122"/>
              </a:rPr>
              <a:t>，</a:t>
            </a:r>
            <a:r>
              <a:rPr lang="en-GB" altLang="zh-CN" sz="2600" dirty="0">
                <a:latin typeface="黑体" panose="02010609060101010101" pitchFamily="49" charset="-122"/>
                <a:ea typeface="黑体" panose="02010609060101010101" pitchFamily="49" charset="-122"/>
              </a:rPr>
              <a:t>F</a:t>
            </a:r>
            <a:r>
              <a:rPr lang="en-GB" altLang="zh-CN" sz="2600" baseline="-25000" dirty="0">
                <a:latin typeface="黑体" panose="02010609060101010101" pitchFamily="49" charset="-122"/>
                <a:ea typeface="黑体" panose="02010609060101010101" pitchFamily="49" charset="-122"/>
              </a:rPr>
              <a:t>2</a:t>
            </a:r>
            <a:r>
              <a:rPr lang="zh-CN" altLang="zh-CN" sz="2600" dirty="0">
                <a:latin typeface="黑体" panose="02010609060101010101" pitchFamily="49" charset="-122"/>
                <a:ea typeface="黑体" panose="02010609060101010101" pitchFamily="49" charset="-122"/>
              </a:rPr>
              <a:t>的遗传方差中包含</a:t>
            </a:r>
            <a:r>
              <a:rPr lang="en-GB" altLang="zh-CN" sz="2600" dirty="0">
                <a:latin typeface="黑体" panose="02010609060101010101" pitchFamily="49" charset="-122"/>
                <a:ea typeface="黑体" panose="02010609060101010101" pitchFamily="49" charset="-122"/>
              </a:rPr>
              <a:t>1</a:t>
            </a:r>
            <a:r>
              <a:rPr lang="zh-CN" altLang="zh-CN" sz="2600" dirty="0">
                <a:latin typeface="黑体" panose="02010609060101010101" pitchFamily="49" charset="-122"/>
                <a:ea typeface="黑体" panose="02010609060101010101" pitchFamily="49" charset="-122"/>
              </a:rPr>
              <a:t>倍的加性方差</a:t>
            </a:r>
            <a:r>
              <a:rPr lang="en-GB" altLang="zh-CN" sz="2600" i="1" dirty="0">
                <a:latin typeface="黑体" panose="02010609060101010101" pitchFamily="49" charset="-122"/>
                <a:ea typeface="黑体" panose="02010609060101010101" pitchFamily="49" charset="-122"/>
              </a:rPr>
              <a:t>V</a:t>
            </a:r>
            <a:r>
              <a:rPr lang="en-GB" altLang="zh-CN" sz="2600" i="1" baseline="-25000" dirty="0">
                <a:latin typeface="黑体" panose="02010609060101010101" pitchFamily="49" charset="-122"/>
                <a:ea typeface="黑体" panose="02010609060101010101" pitchFamily="49" charset="-122"/>
              </a:rPr>
              <a:t>A</a:t>
            </a:r>
            <a:r>
              <a:rPr lang="zh-CN" altLang="zh-CN" sz="2600" dirty="0">
                <a:latin typeface="黑体" panose="02010609060101010101" pitchFamily="49" charset="-122"/>
                <a:ea typeface="黑体" panose="02010609060101010101" pitchFamily="49" charset="-122"/>
              </a:rPr>
              <a:t>。利用公式</a:t>
            </a:r>
            <a:r>
              <a:rPr lang="en-GB" altLang="zh-CN" sz="2600" dirty="0">
                <a:latin typeface="黑体" panose="02010609060101010101" pitchFamily="49" charset="-122"/>
                <a:ea typeface="黑体" panose="02010609060101010101" pitchFamily="49" charset="-122"/>
              </a:rPr>
              <a:t>7.59</a:t>
            </a:r>
            <a:r>
              <a:rPr lang="zh-CN" altLang="zh-CN" sz="2600" dirty="0">
                <a:latin typeface="黑体" panose="02010609060101010101" pitchFamily="49" charset="-122"/>
                <a:ea typeface="黑体" panose="02010609060101010101" pitchFamily="49" charset="-122"/>
              </a:rPr>
              <a:t>计算出的狭义遗传力</a:t>
            </a:r>
            <a:r>
              <a:rPr lang="zh-CN" altLang="zh-CN" sz="2600" dirty="0" smtClean="0">
                <a:latin typeface="黑体" panose="02010609060101010101" pitchFamily="49" charset="-122"/>
                <a:ea typeface="黑体" panose="02010609060101010101" pitchFamily="49" charset="-122"/>
              </a:rPr>
              <a:t>见最后</a:t>
            </a:r>
            <a:r>
              <a:rPr lang="en-GB" altLang="zh-CN" sz="2600" dirty="0">
                <a:latin typeface="黑体" panose="02010609060101010101" pitchFamily="49" charset="-122"/>
                <a:ea typeface="黑体" panose="02010609060101010101" pitchFamily="49" charset="-122"/>
              </a:rPr>
              <a:t>1</a:t>
            </a:r>
            <a:r>
              <a:rPr lang="zh-CN" altLang="zh-CN" sz="2600" dirty="0">
                <a:latin typeface="黑体" panose="02010609060101010101" pitchFamily="49" charset="-122"/>
                <a:ea typeface="黑体" panose="02010609060101010101" pitchFamily="49" charset="-122"/>
              </a:rPr>
              <a:t>列</a:t>
            </a:r>
            <a:r>
              <a:rPr lang="zh-CN" altLang="zh-CN" sz="2600" dirty="0" smtClean="0">
                <a:latin typeface="黑体" panose="02010609060101010101" pitchFamily="49" charset="-122"/>
                <a:ea typeface="黑体" panose="02010609060101010101" pitchFamily="49" charset="-122"/>
              </a:rPr>
              <a:t>。</a:t>
            </a:r>
            <a:endParaRPr lang="en-US" altLang="zh-CN" sz="2600" dirty="0" smtClean="0">
              <a:latin typeface="黑体" panose="02010609060101010101" pitchFamily="49" charset="-122"/>
              <a:ea typeface="黑体" panose="02010609060101010101" pitchFamily="49" charset="-122"/>
            </a:endParaRPr>
          </a:p>
          <a:p>
            <a:r>
              <a:rPr lang="zh-CN" altLang="zh-CN" sz="2600" dirty="0" smtClean="0">
                <a:latin typeface="黑体" panose="02010609060101010101" pitchFamily="49" charset="-122"/>
                <a:ea typeface="黑体" panose="02010609060101010101" pitchFamily="49" charset="-122"/>
              </a:rPr>
              <a:t>根据</a:t>
            </a:r>
            <a:r>
              <a:rPr lang="zh-CN" altLang="zh-CN" sz="2600" dirty="0">
                <a:latin typeface="黑体" panose="02010609060101010101" pitchFamily="49" charset="-122"/>
                <a:ea typeface="黑体" panose="02010609060101010101" pitchFamily="49" charset="-122"/>
              </a:rPr>
              <a:t>加显性方差估计得到的平均显性度估计值为</a:t>
            </a:r>
            <a:r>
              <a:rPr lang="en-GB" altLang="zh-CN" sz="2600" dirty="0">
                <a:latin typeface="黑体" panose="02010609060101010101" pitchFamily="49" charset="-122"/>
                <a:ea typeface="黑体" panose="02010609060101010101" pitchFamily="49" charset="-122"/>
              </a:rPr>
              <a:t>0.83</a:t>
            </a:r>
            <a:r>
              <a:rPr lang="zh-CN" altLang="zh-CN" sz="2600" dirty="0">
                <a:latin typeface="黑体" panose="02010609060101010101" pitchFamily="49" charset="-122"/>
                <a:ea typeface="黑体" panose="02010609060101010101" pitchFamily="49" charset="-122"/>
              </a:rPr>
              <a:t>，按照图</a:t>
            </a:r>
            <a:r>
              <a:rPr lang="en-GB" altLang="zh-CN" sz="2600" dirty="0">
                <a:latin typeface="黑体" panose="02010609060101010101" pitchFamily="49" charset="-122"/>
                <a:ea typeface="黑体" panose="02010609060101010101" pitchFamily="49" charset="-122"/>
              </a:rPr>
              <a:t>7.2</a:t>
            </a:r>
            <a:r>
              <a:rPr lang="zh-CN" altLang="zh-CN" sz="2600" dirty="0">
                <a:latin typeface="黑体" panose="02010609060101010101" pitchFamily="49" charset="-122"/>
                <a:ea typeface="黑体" panose="02010609060101010101" pitchFamily="49" charset="-122"/>
              </a:rPr>
              <a:t>的划分标准，属于完全</a:t>
            </a:r>
            <a:r>
              <a:rPr lang="zh-CN" altLang="zh-CN" sz="2600" dirty="0" smtClean="0">
                <a:latin typeface="黑体" panose="02010609060101010101" pitchFamily="49" charset="-122"/>
                <a:ea typeface="黑体" panose="02010609060101010101" pitchFamily="49" charset="-122"/>
              </a:rPr>
              <a:t>显性。</a:t>
            </a:r>
            <a:endParaRPr lang="en-US" altLang="zh-CN" sz="2600" dirty="0" smtClean="0">
              <a:latin typeface="黑体" panose="02010609060101010101" pitchFamily="49" charset="-122"/>
              <a:ea typeface="黑体" panose="02010609060101010101" pitchFamily="49" charset="-122"/>
            </a:endParaRPr>
          </a:p>
          <a:p>
            <a:r>
              <a:rPr lang="zh-CN" altLang="zh-CN" sz="2600" dirty="0" smtClean="0">
                <a:latin typeface="黑体" panose="02010609060101010101" pitchFamily="49" charset="-122"/>
                <a:ea typeface="黑体" panose="02010609060101010101" pitchFamily="49" charset="-122"/>
              </a:rPr>
              <a:t>根据</a:t>
            </a:r>
            <a:r>
              <a:rPr lang="zh-CN" altLang="zh-CN" sz="2600" dirty="0">
                <a:latin typeface="黑体" panose="02010609060101010101" pitchFamily="49" charset="-122"/>
                <a:ea typeface="黑体" panose="02010609060101010101" pitchFamily="49" charset="-122"/>
              </a:rPr>
              <a:t>公式</a:t>
            </a:r>
            <a:r>
              <a:rPr lang="en-GB" altLang="zh-CN" sz="2600" dirty="0">
                <a:latin typeface="黑体" panose="02010609060101010101" pitchFamily="49" charset="-122"/>
                <a:ea typeface="黑体" panose="02010609060101010101" pitchFamily="49" charset="-122"/>
              </a:rPr>
              <a:t>7.62</a:t>
            </a:r>
            <a:r>
              <a:rPr lang="zh-CN" altLang="zh-CN" sz="2600" dirty="0">
                <a:latin typeface="黑体" panose="02010609060101010101" pitchFamily="49" charset="-122"/>
                <a:ea typeface="黑体" panose="02010609060101010101" pitchFamily="49" charset="-122"/>
              </a:rPr>
              <a:t>和</a:t>
            </a:r>
            <a:r>
              <a:rPr lang="en-GB" altLang="zh-CN" sz="2600" dirty="0">
                <a:latin typeface="黑体" panose="02010609060101010101" pitchFamily="49" charset="-122"/>
                <a:ea typeface="黑体" panose="02010609060101010101" pitchFamily="49" charset="-122"/>
              </a:rPr>
              <a:t>7.63</a:t>
            </a:r>
            <a:r>
              <a:rPr lang="zh-CN" altLang="zh-CN" sz="2600" dirty="0">
                <a:latin typeface="黑体" panose="02010609060101010101" pitchFamily="49" charset="-122"/>
                <a:ea typeface="黑体" panose="02010609060101010101" pitchFamily="49" charset="-122"/>
              </a:rPr>
              <a:t>得到的有效因子数</a:t>
            </a:r>
            <a:r>
              <a:rPr lang="en-GB" altLang="zh-CN" sz="2600" i="1" dirty="0">
                <a:latin typeface="黑体" panose="02010609060101010101" pitchFamily="49" charset="-122"/>
                <a:ea typeface="黑体" panose="02010609060101010101" pitchFamily="49" charset="-122"/>
              </a:rPr>
              <a:t>k</a:t>
            </a:r>
            <a:r>
              <a:rPr lang="zh-CN" altLang="zh-CN" sz="2600" dirty="0">
                <a:latin typeface="黑体" panose="02010609060101010101" pitchFamily="49" charset="-122"/>
                <a:ea typeface="黑体" panose="02010609060101010101" pitchFamily="49" charset="-122"/>
              </a:rPr>
              <a:t>列于表</a:t>
            </a:r>
            <a:r>
              <a:rPr lang="en-GB" altLang="zh-CN" sz="2600" dirty="0">
                <a:latin typeface="黑体" panose="02010609060101010101" pitchFamily="49" charset="-122"/>
                <a:ea typeface="黑体" panose="02010609060101010101" pitchFamily="49" charset="-122"/>
              </a:rPr>
              <a:t>7.9</a:t>
            </a:r>
            <a:r>
              <a:rPr lang="zh-CN" altLang="zh-CN" sz="2600" dirty="0">
                <a:latin typeface="黑体" panose="02010609060101010101" pitchFamily="49" charset="-122"/>
                <a:ea typeface="黑体" panose="02010609060101010101" pitchFamily="49" charset="-122"/>
              </a:rPr>
              <a:t>最后</a:t>
            </a:r>
            <a:r>
              <a:rPr lang="en-GB" altLang="zh-CN" sz="2600" dirty="0">
                <a:latin typeface="黑体" panose="02010609060101010101" pitchFamily="49" charset="-122"/>
                <a:ea typeface="黑体" panose="02010609060101010101" pitchFamily="49" charset="-122"/>
              </a:rPr>
              <a:t>1</a:t>
            </a:r>
            <a:r>
              <a:rPr lang="zh-CN" altLang="zh-CN" sz="2600" dirty="0">
                <a:latin typeface="黑体" panose="02010609060101010101" pitchFamily="49" charset="-122"/>
                <a:ea typeface="黑体" panose="02010609060101010101" pitchFamily="49" charset="-122"/>
              </a:rPr>
              <a:t>行。由于显性效应的存在，公式</a:t>
            </a:r>
            <a:r>
              <a:rPr lang="en-GB" altLang="zh-CN" sz="2600" dirty="0">
                <a:latin typeface="黑体" panose="02010609060101010101" pitchFamily="49" charset="-122"/>
                <a:ea typeface="黑体" panose="02010609060101010101" pitchFamily="49" charset="-122"/>
              </a:rPr>
              <a:t>7.62</a:t>
            </a:r>
            <a:r>
              <a:rPr lang="zh-CN" altLang="zh-CN" sz="2600" dirty="0">
                <a:latin typeface="黑体" panose="02010609060101010101" pitchFamily="49" charset="-122"/>
                <a:ea typeface="黑体" panose="02010609060101010101" pitchFamily="49" charset="-122"/>
              </a:rPr>
              <a:t>得到较低的估计值。但总的来说，在表</a:t>
            </a:r>
            <a:r>
              <a:rPr lang="en-GB" altLang="zh-CN" sz="2600" dirty="0">
                <a:latin typeface="黑体" panose="02010609060101010101" pitchFamily="49" charset="-122"/>
                <a:ea typeface="黑体" panose="02010609060101010101" pitchFamily="49" charset="-122"/>
              </a:rPr>
              <a:t>7.7</a:t>
            </a:r>
            <a:r>
              <a:rPr lang="zh-CN" altLang="zh-CN" sz="2600" dirty="0">
                <a:latin typeface="黑体" panose="02010609060101010101" pitchFamily="49" charset="-122"/>
                <a:ea typeface="黑体" panose="02010609060101010101" pitchFamily="49" charset="-122"/>
              </a:rPr>
              <a:t>的群体中，控制株高性状的基因可能不会很多。</a:t>
            </a:r>
            <a:endParaRPr lang="zh-CN" altLang="en-US" sz="2600" dirty="0">
              <a:latin typeface="黑体" panose="02010609060101010101" pitchFamily="49" charset="-122"/>
              <a:ea typeface="黑体" panose="02010609060101010101" pitchFamily="49" charset="-122"/>
            </a:endParaRPr>
          </a:p>
        </p:txBody>
      </p:sp>
      <p:sp>
        <p:nvSpPr>
          <p:cNvPr id="8"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4292375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332656"/>
            <a:ext cx="7272808" cy="720080"/>
          </a:xfrm>
        </p:spPr>
        <p:txBody>
          <a:bodyPr>
            <a:normAutofit/>
          </a:bodyPr>
          <a:lstStyle/>
          <a:p>
            <a:r>
              <a:rPr lang="zh-CN" altLang="zh-CN" sz="4000" b="1" dirty="0">
                <a:latin typeface="黑体" panose="02010609060101010101" pitchFamily="49" charset="-122"/>
                <a:ea typeface="黑体" panose="02010609060101010101" pitchFamily="49" charset="-122"/>
              </a:rPr>
              <a:t>表型</a:t>
            </a:r>
            <a:r>
              <a:rPr lang="zh-CN" altLang="zh-CN" sz="4000" b="1" dirty="0" smtClean="0">
                <a:latin typeface="黑体" panose="02010609060101010101" pitchFamily="49" charset="-122"/>
                <a:ea typeface="黑体" panose="02010609060101010101" pitchFamily="49" charset="-122"/>
              </a:rPr>
              <a:t>观测值的</a:t>
            </a:r>
            <a:r>
              <a:rPr lang="zh-CN" altLang="en-US" sz="4000" b="1" dirty="0">
                <a:latin typeface="黑体" panose="02010609060101010101" pitchFamily="49" charset="-122"/>
                <a:ea typeface="黑体" panose="02010609060101010101" pitchFamily="49" charset="-122"/>
              </a:rPr>
              <a:t>线性分解</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124744"/>
            <a:ext cx="7920880" cy="2088232"/>
          </a:xfrm>
        </p:spPr>
        <p:txBody>
          <a:bodyPr>
            <a:norm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μ</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g</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个基因型的总</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平均，</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每个基因型的平均</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表现</a:t>
            </a:r>
            <a:r>
              <a:rPr lang="en-US" altLang="zh-CN" dirty="0" err="1">
                <a:latin typeface="Times New Roman" panose="02020603050405020304" pitchFamily="18" charset="0"/>
                <a:ea typeface="黑体" panose="02010609060101010101" pitchFamily="49" charset="-122"/>
                <a:cs typeface="Times New Roman" panose="02020603050405020304" pitchFamily="18" charset="0"/>
              </a:rPr>
              <a:t>μ</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总</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平均</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μ</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之间</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的差异定义为该基因型的遗传效应，</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G</a:t>
            </a:r>
            <a:r>
              <a:rPr lang="en-US" altLang="zh-CN" i="1" baseline="-25000"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表示。表型</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值</a:t>
            </a:r>
            <a:r>
              <a:rPr lang="en-US" altLang="zh-CN" dirty="0" err="1">
                <a:latin typeface="Times New Roman" panose="02020603050405020304" pitchFamily="18" charset="0"/>
                <a:ea typeface="黑体" panose="02010609060101010101" pitchFamily="49" charset="-122"/>
                <a:cs typeface="Times New Roman" panose="02020603050405020304" pitchFamily="18" charset="0"/>
              </a:rPr>
              <a:t>y</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ik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还可以用</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线性模型表示</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出来。</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矩形 5"/>
          <p:cNvSpPr/>
          <p:nvPr/>
        </p:nvSpPr>
        <p:spPr>
          <a:xfrm>
            <a:off x="1043608" y="5517232"/>
            <a:ext cx="5412059" cy="584775"/>
          </a:xfrm>
          <a:prstGeom prst="rect">
            <a:avLst/>
          </a:prstGeom>
        </p:spPr>
        <p:txBody>
          <a:bodyPr wrap="none">
            <a:spAutoFit/>
          </a:bodyPr>
          <a:lstStyle/>
          <a:p>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32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=1, 2, …, </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g</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=1, 2, …, </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r</a:t>
            </a:r>
            <a:endParaRPr lang="zh-CN" altLang="en-US" sz="32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8" name="对象 7"/>
          <p:cNvGraphicFramePr>
            <a:graphicFrameLocks noChangeAspect="1"/>
          </p:cNvGraphicFramePr>
          <p:nvPr>
            <p:extLst>
              <p:ext uri="{D42A27DB-BD31-4B8C-83A1-F6EECF244321}">
                <p14:modId xmlns:p14="http://schemas.microsoft.com/office/powerpoint/2010/main" val="2203726315"/>
              </p:ext>
            </p:extLst>
          </p:nvPr>
        </p:nvGraphicFramePr>
        <p:xfrm>
          <a:off x="1187624" y="3140967"/>
          <a:ext cx="2088232" cy="1244147"/>
        </p:xfrm>
        <a:graphic>
          <a:graphicData uri="http://schemas.openxmlformats.org/presentationml/2006/ole">
            <mc:AlternateContent xmlns:mc="http://schemas.openxmlformats.org/markup-compatibility/2006">
              <mc:Choice xmlns:v="urn:schemas-microsoft-com:vml" Requires="v">
                <p:oleObj spid="_x0000_s2283" name="公式" r:id="rId3" imgW="748975" imgH="444307" progId="Equation.3">
                  <p:embed/>
                </p:oleObj>
              </mc:Choice>
              <mc:Fallback>
                <p:oleObj name="公式" r:id="rId3" imgW="748975" imgH="444307"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3140967"/>
                        <a:ext cx="2088232" cy="1244147"/>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3898096490"/>
              </p:ext>
            </p:extLst>
          </p:nvPr>
        </p:nvGraphicFramePr>
        <p:xfrm>
          <a:off x="3851920" y="3490968"/>
          <a:ext cx="2376264" cy="658112"/>
        </p:xfrm>
        <a:graphic>
          <a:graphicData uri="http://schemas.openxmlformats.org/presentationml/2006/ole">
            <mc:AlternateContent xmlns:mc="http://schemas.openxmlformats.org/markup-compatibility/2006">
              <mc:Choice xmlns:v="urn:schemas-microsoft-com:vml" Requires="v">
                <p:oleObj spid="_x0000_s2284" name="公式" r:id="rId5" imgW="825500" imgH="228600" progId="Equation.3">
                  <p:embed/>
                </p:oleObj>
              </mc:Choice>
              <mc:Fallback>
                <p:oleObj name="公式" r:id="rId5" imgW="825500" imgH="2286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1920" y="3490968"/>
                        <a:ext cx="2376264" cy="658112"/>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4272791761"/>
              </p:ext>
            </p:extLst>
          </p:nvPr>
        </p:nvGraphicFramePr>
        <p:xfrm>
          <a:off x="1115616" y="4644425"/>
          <a:ext cx="2922053" cy="671893"/>
        </p:xfrm>
        <a:graphic>
          <a:graphicData uri="http://schemas.openxmlformats.org/presentationml/2006/ole">
            <mc:AlternateContent xmlns:mc="http://schemas.openxmlformats.org/markup-compatibility/2006">
              <mc:Choice xmlns:v="urn:schemas-microsoft-com:vml" Requires="v">
                <p:oleObj spid="_x0000_s2285" name="公式" r:id="rId7" imgW="1028520" imgH="228600" progId="Equation.3">
                  <p:embed/>
                </p:oleObj>
              </mc:Choice>
              <mc:Fallback>
                <p:oleObj name="公式" r:id="rId7" imgW="1028520" imgH="228600" progId="Equation.3">
                  <p:embed/>
                  <p:pic>
                    <p:nvPicPr>
                      <p:cNvPr id="0" name="Object 7"/>
                      <p:cNvPicPr>
                        <a:picLocks noChangeAspect="1" noChangeArrowheads="1"/>
                      </p:cNvPicPr>
                      <p:nvPr/>
                    </p:nvPicPr>
                    <p:blipFill>
                      <a:blip r:embed="rId8"/>
                      <a:srcRect/>
                      <a:stretch>
                        <a:fillRect/>
                      </a:stretch>
                    </p:blipFill>
                    <p:spPr bwMode="auto">
                      <a:xfrm>
                        <a:off x="1115616" y="4644425"/>
                        <a:ext cx="2922053" cy="671893"/>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4194872729"/>
              </p:ext>
            </p:extLst>
          </p:nvPr>
        </p:nvGraphicFramePr>
        <p:xfrm>
          <a:off x="4647997" y="4581128"/>
          <a:ext cx="2660307" cy="728791"/>
        </p:xfrm>
        <a:graphic>
          <a:graphicData uri="http://schemas.openxmlformats.org/presentationml/2006/ole">
            <mc:AlternateContent xmlns:mc="http://schemas.openxmlformats.org/markup-compatibility/2006">
              <mc:Choice xmlns:v="urn:schemas-microsoft-com:vml" Requires="v">
                <p:oleObj spid="_x0000_s2286" name="公式" r:id="rId9" imgW="927100" imgH="241300" progId="Equation.3">
                  <p:embed/>
                </p:oleObj>
              </mc:Choice>
              <mc:Fallback>
                <p:oleObj name="公式" r:id="rId9" imgW="927100" imgH="241300" progId="Equation.3">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47997" y="4581128"/>
                        <a:ext cx="2660307" cy="728791"/>
                      </a:xfrm>
                      <a:prstGeom prst="rect">
                        <a:avLst/>
                      </a:prstGeom>
                      <a:noFill/>
                    </p:spPr>
                  </p:pic>
                </p:oleObj>
              </mc:Fallback>
            </mc:AlternateContent>
          </a:graphicData>
        </a:graphic>
      </p:graphicFrame>
      <p:sp>
        <p:nvSpPr>
          <p:cNvPr id="15" name="矩形 14"/>
          <p:cNvSpPr/>
          <p:nvPr/>
        </p:nvSpPr>
        <p:spPr>
          <a:xfrm>
            <a:off x="7410907" y="4644425"/>
            <a:ext cx="905509" cy="584775"/>
          </a:xfrm>
          <a:prstGeom prst="rect">
            <a:avLst/>
          </a:prstGeom>
        </p:spPr>
        <p:txBody>
          <a:bodyPr wrap="square">
            <a:spAutoFit/>
          </a:bodyPr>
          <a:lstStyle/>
          <a:p>
            <a:r>
              <a:rPr lang="en-US" altLang="zh-CN" sz="3200" dirty="0" err="1">
                <a:latin typeface="Times New Roman" panose="02020603050405020304" pitchFamily="18" charset="0"/>
                <a:cs typeface="Times New Roman" panose="02020603050405020304" pitchFamily="18" charset="0"/>
              </a:rPr>
              <a:t>iid</a:t>
            </a:r>
            <a:endParaRPr lang="zh-CN" alt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99228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274638"/>
            <a:ext cx="8435280" cy="1143000"/>
          </a:xfrm>
        </p:spPr>
        <p:txBody>
          <a:bodyPr>
            <a:noAutofit/>
          </a:bodyPr>
          <a:lstStyle/>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7.3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自交后代均值和方差的</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分解</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§7.3.1 F3</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世代均值和方差的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构成</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§7.3.2 F3</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世代中的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环境方差</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§7.3.3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任意自交世代衍生的后代家系</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群体</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9406776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188640"/>
            <a:ext cx="7200800" cy="648072"/>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纯系亲本的杂交后代</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08720"/>
            <a:ext cx="8136904" cy="5760640"/>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以两个纯系为亲本，通过杂交、回交、自交及连续自交衍生出的各种世代，是植物遗传和育种研究中极为常见的群体</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纯系亲本的假定下，亲本和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都是单一基因型构成的群体，种植规模一般为几个到几十个单株。如果两个亲本的共祖先系数为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，则</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的近交系数也为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世代有最大的基因型分离，根据物种的特点，种植规模一般为几十到几百个；植株较小的物种，如小麦和水稻等作物，一个</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群体甚至可达几千或上万个单株</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两个亲本的基因型在</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个座位上存在差异时，</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群体中可能基因型的个数为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r>
              <a:rPr lang="en-US" altLang="zh-CN" sz="2600" i="1" baseline="30000"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。当</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时，</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r>
              <a:rPr lang="en-US" altLang="zh-CN" sz="2600" i="1" baseline="30000"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=243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=8</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时，</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r>
              <a:rPr lang="en-US" altLang="zh-CN" sz="2600" i="1" baseline="30000"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=6561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时，</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r>
              <a:rPr lang="en-US" altLang="zh-CN" sz="2600" i="1" baseline="30000"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=59049</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。因此，即使两个亲本在数个座位上存在等位基因差异，</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群体中每个个体的基因型也可以被看作是唯一的。</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49071100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188640"/>
            <a:ext cx="7128792" cy="720080"/>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双亲衍生的</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3</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世代</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980728"/>
            <a:ext cx="7920880" cy="5616624"/>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收获</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植株上的自交种子，种植得到的群体就是</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世代。在遗传育种中，</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世代有两种种植</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方式。</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一是将</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植株上收获的种子混合起来进行种植，形成一个</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混合群体；二是将每个</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植株上收获的自交种子种植成一个家系，形成一个</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家系群体</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由于</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带有家系结构，每个</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家系都能够追踪到唯一一个</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单株，即每个</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家系是</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群体中同一个个体的自交后代。每个家系的平均表现及家系内的变异，是由</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亲本基因型决定的。因此，</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家系的表现在一定程度上反映了</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个体的表现</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家系</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内的个体具有共同祖先，单个家系的种植规模不用太大，一般在几个到几十个单株即可</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。如果把所有</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家系混合起来，这其实就是</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混合群体。也就是说，去掉家系结构后的</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群体，等同于</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混合群体。</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7397925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92088"/>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双亲衍生的</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a:latin typeface="Times New Roman" panose="02020603050405020304" pitchFamily="18" charset="0"/>
                <a:ea typeface="黑体" panose="02010609060101010101" pitchFamily="49" charset="-122"/>
                <a:cs typeface="Times New Roman" panose="02020603050405020304" pitchFamily="18" charset="0"/>
              </a:rPr>
              <a:t>2:3</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家系群体示意图</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9" name="图片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1080120"/>
            <a:ext cx="7128792" cy="5661248"/>
          </a:xfrm>
          <a:prstGeom prst="rect">
            <a:avLst/>
          </a:prstGeom>
          <a:noFill/>
          <a:ln>
            <a:noFill/>
          </a:ln>
        </p:spPr>
      </p:pic>
    </p:spTree>
    <p:extLst>
      <p:ext uri="{BB962C8B-B14F-4D97-AF65-F5344CB8AC3E}">
        <p14:creationId xmlns:p14="http://schemas.microsoft.com/office/powerpoint/2010/main" val="3553085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3</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世代的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均值和遗传方差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96753"/>
            <a:ext cx="8363272" cy="1728192"/>
          </a:xfrm>
        </p:spPr>
        <p:txBody>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在单基因加显性模型下，如不考虑家系结构，基因型</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世代中的频率分别</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3/8</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1/4</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3/8</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均值</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和</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遗传方差</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1283086300"/>
              </p:ext>
            </p:extLst>
          </p:nvPr>
        </p:nvGraphicFramePr>
        <p:xfrm>
          <a:off x="755576" y="3068960"/>
          <a:ext cx="5391959" cy="936104"/>
        </p:xfrm>
        <a:graphic>
          <a:graphicData uri="http://schemas.openxmlformats.org/presentationml/2006/ole">
            <mc:AlternateContent xmlns:mc="http://schemas.openxmlformats.org/markup-compatibility/2006">
              <mc:Choice xmlns:v="urn:schemas-microsoft-com:vml" Requires="v">
                <p:oleObj spid="_x0000_s49187" name="公式" r:id="rId3" imgW="2286000" imgH="393700" progId="Equation.3">
                  <p:embed/>
                </p:oleObj>
              </mc:Choice>
              <mc:Fallback>
                <p:oleObj name="公式" r:id="rId3" imgW="22860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3068960"/>
                        <a:ext cx="5391959" cy="936104"/>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4273133229"/>
              </p:ext>
            </p:extLst>
          </p:nvPr>
        </p:nvGraphicFramePr>
        <p:xfrm>
          <a:off x="797042" y="4293096"/>
          <a:ext cx="7015318" cy="908720"/>
        </p:xfrm>
        <a:graphic>
          <a:graphicData uri="http://schemas.openxmlformats.org/presentationml/2006/ole">
            <mc:AlternateContent xmlns:mc="http://schemas.openxmlformats.org/markup-compatibility/2006">
              <mc:Choice xmlns:v="urn:schemas-microsoft-com:vml" Requires="v">
                <p:oleObj spid="_x0000_s49188" name="公式" r:id="rId5" imgW="3060700" imgH="393700" progId="Equation.3">
                  <p:embed/>
                </p:oleObj>
              </mc:Choice>
              <mc:Fallback>
                <p:oleObj name="公式" r:id="rId5" imgW="30607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7042" y="4293096"/>
                        <a:ext cx="7015318" cy="908720"/>
                      </a:xfrm>
                      <a:prstGeom prst="rect">
                        <a:avLst/>
                      </a:prstGeom>
                      <a:noFill/>
                    </p:spPr>
                  </p:pic>
                </p:oleObj>
              </mc:Fallback>
            </mc:AlternateContent>
          </a:graphicData>
        </a:graphic>
      </p:graphicFrame>
    </p:spTree>
    <p:extLst>
      <p:ext uri="{BB962C8B-B14F-4D97-AF65-F5344CB8AC3E}">
        <p14:creationId xmlns:p14="http://schemas.microsoft.com/office/powerpoint/2010/main" val="36112136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188640"/>
            <a:ext cx="7272808" cy="720080"/>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3</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世代的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均值和遗传方差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pSp>
        <p:nvGrpSpPr>
          <p:cNvPr id="17" name="组合 16"/>
          <p:cNvGrpSpPr/>
          <p:nvPr/>
        </p:nvGrpSpPr>
        <p:grpSpPr>
          <a:xfrm>
            <a:off x="251520" y="980728"/>
            <a:ext cx="8735959" cy="5430217"/>
            <a:chOff x="251520" y="1383159"/>
            <a:chExt cx="8735959" cy="5430217"/>
          </a:xfrm>
        </p:grpSpPr>
        <p:pic>
          <p:nvPicPr>
            <p:cNvPr id="532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383159"/>
              <a:ext cx="8735959" cy="5430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直接连接符 7"/>
            <p:cNvCxnSpPr/>
            <p:nvPr/>
          </p:nvCxnSpPr>
          <p:spPr>
            <a:xfrm>
              <a:off x="251520" y="1988840"/>
              <a:ext cx="864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299019" y="5661248"/>
              <a:ext cx="8640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1043608" y="1383159"/>
              <a:ext cx="0" cy="254989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763688" y="1383159"/>
              <a:ext cx="0" cy="427808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436096" y="1383159"/>
              <a:ext cx="0" cy="427808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矩形 18"/>
          <p:cNvSpPr/>
          <p:nvPr/>
        </p:nvSpPr>
        <p:spPr>
          <a:xfrm>
            <a:off x="3876429" y="5273913"/>
            <a:ext cx="5088059" cy="1323439"/>
          </a:xfrm>
          <a:prstGeom prst="rect">
            <a:avLst/>
          </a:prstGeom>
          <a:solidFill>
            <a:schemeClr val="tx2">
              <a:lumMod val="20000"/>
              <a:lumOff val="80000"/>
            </a:schemeClr>
          </a:solidFill>
        </p:spPr>
        <p:txBody>
          <a:bodyPr wrap="square">
            <a:spAutoFit/>
          </a:bodyPr>
          <a:lstStyle/>
          <a:p>
            <a:r>
              <a:rPr lang="zh-CN" altLang="zh-CN" sz="2000" dirty="0" smtClean="0">
                <a:latin typeface="黑体" panose="02010609060101010101" pitchFamily="49" charset="-122"/>
                <a:ea typeface="黑体" panose="02010609060101010101" pitchFamily="49" charset="-122"/>
              </a:rPr>
              <a:t>表</a:t>
            </a:r>
            <a:r>
              <a:rPr lang="zh-CN" altLang="zh-CN" sz="2000" dirty="0">
                <a:latin typeface="黑体" panose="02010609060101010101" pitchFamily="49" charset="-122"/>
                <a:ea typeface="黑体" panose="02010609060101010101" pitchFamily="49" charset="-122"/>
              </a:rPr>
              <a:t>中基因型值、以及均值和方差的计算时，都没有考虑中亲值</a:t>
            </a:r>
            <a:r>
              <a:rPr lang="en-US" altLang="zh-CN" sz="2000" i="1" dirty="0">
                <a:latin typeface="黑体" panose="02010609060101010101" pitchFamily="49" charset="-122"/>
                <a:ea typeface="黑体" panose="02010609060101010101" pitchFamily="49" charset="-122"/>
              </a:rPr>
              <a:t>m</a:t>
            </a:r>
            <a:r>
              <a:rPr lang="zh-CN" altLang="zh-CN" sz="2000" dirty="0">
                <a:latin typeface="黑体" panose="02010609060101010101" pitchFamily="49" charset="-122"/>
                <a:ea typeface="黑体" panose="02010609060101010101" pitchFamily="49" charset="-122"/>
              </a:rPr>
              <a:t>。因此，表中的基因型值和所有均值需要加上中亲值</a:t>
            </a:r>
            <a:r>
              <a:rPr lang="en-US" altLang="zh-CN" sz="2000" i="1" dirty="0">
                <a:latin typeface="黑体" panose="02010609060101010101" pitchFamily="49" charset="-122"/>
                <a:ea typeface="黑体" panose="02010609060101010101" pitchFamily="49" charset="-122"/>
              </a:rPr>
              <a:t>m</a:t>
            </a:r>
            <a:r>
              <a:rPr lang="zh-CN" altLang="zh-CN" sz="2000" dirty="0">
                <a:latin typeface="黑体" panose="02010609060101010101" pitchFamily="49" charset="-122"/>
                <a:ea typeface="黑体" panose="02010609060101010101" pitchFamily="49" charset="-122"/>
              </a:rPr>
              <a:t>。是否考虑中亲值</a:t>
            </a:r>
            <a:r>
              <a:rPr lang="en-US" altLang="zh-CN" sz="2000" i="1" dirty="0">
                <a:latin typeface="黑体" panose="02010609060101010101" pitchFamily="49" charset="-122"/>
                <a:ea typeface="黑体" panose="02010609060101010101" pitchFamily="49" charset="-122"/>
              </a:rPr>
              <a:t>m</a:t>
            </a:r>
            <a:r>
              <a:rPr lang="zh-CN" altLang="zh-CN" sz="2000" dirty="0">
                <a:latin typeface="黑体" panose="02010609060101010101" pitchFamily="49" charset="-122"/>
                <a:ea typeface="黑体" panose="02010609060101010101" pitchFamily="49" charset="-122"/>
              </a:rPr>
              <a:t>，对表中所有方差的计算没有</a:t>
            </a:r>
            <a:r>
              <a:rPr lang="zh-CN" altLang="zh-CN" sz="2000" dirty="0" smtClean="0">
                <a:latin typeface="黑体" panose="02010609060101010101" pitchFamily="49" charset="-122"/>
                <a:ea typeface="黑体" panose="02010609060101010101" pitchFamily="49" charset="-122"/>
              </a:rPr>
              <a:t>影响</a:t>
            </a:r>
            <a:r>
              <a:rPr lang="zh-CN" altLang="en-US" sz="2000" dirty="0" smtClean="0">
                <a:latin typeface="黑体" panose="02010609060101010101" pitchFamily="49" charset="-122"/>
                <a:ea typeface="黑体" panose="02010609060101010101" pitchFamily="49" charset="-122"/>
              </a:rPr>
              <a:t>。</a:t>
            </a:r>
            <a:endParaRPr lang="zh-CN" altLang="en-US" sz="20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8444700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2:3</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世代的家系间和家系内遗传方差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96752"/>
            <a:ext cx="8229600" cy="4713387"/>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利用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家系群体，可以计算出两个方差。一个</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三种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家系</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均值计算</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，这个方差反映了家系均值（或家系平均数）之间的变异，称为家系间方差（</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between family variance</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计算公式是</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另</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一个是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三种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家系</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计算，这个方差反映了家系内的平均变异，称为家系内方差（</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within family variance</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计算公式是</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088466986"/>
              </p:ext>
            </p:extLst>
          </p:nvPr>
        </p:nvGraphicFramePr>
        <p:xfrm>
          <a:off x="856387" y="3068960"/>
          <a:ext cx="7431226" cy="864096"/>
        </p:xfrm>
        <a:graphic>
          <a:graphicData uri="http://schemas.openxmlformats.org/presentationml/2006/ole">
            <mc:AlternateContent xmlns:mc="http://schemas.openxmlformats.org/markup-compatibility/2006">
              <mc:Choice xmlns:v="urn:schemas-microsoft-com:vml" Requires="v">
                <p:oleObj spid="_x0000_s54301" name="公式" r:id="rId3" imgW="3403600" imgH="393700" progId="Equation.3">
                  <p:embed/>
                </p:oleObj>
              </mc:Choice>
              <mc:Fallback>
                <p:oleObj name="公式" r:id="rId3" imgW="34036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6387" y="3068960"/>
                        <a:ext cx="7431226" cy="864096"/>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325033126"/>
              </p:ext>
            </p:extLst>
          </p:nvPr>
        </p:nvGraphicFramePr>
        <p:xfrm>
          <a:off x="827584" y="5445224"/>
          <a:ext cx="5391959" cy="864096"/>
        </p:xfrm>
        <a:graphic>
          <a:graphicData uri="http://schemas.openxmlformats.org/presentationml/2006/ole">
            <mc:AlternateContent xmlns:mc="http://schemas.openxmlformats.org/markup-compatibility/2006">
              <mc:Choice xmlns:v="urn:schemas-microsoft-com:vml" Requires="v">
                <p:oleObj spid="_x0000_s54302" name="公式" r:id="rId5" imgW="2489200" imgH="393700" progId="Equation.3">
                  <p:embed/>
                </p:oleObj>
              </mc:Choice>
              <mc:Fallback>
                <p:oleObj name="公式" r:id="rId5" imgW="24892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584" y="5445224"/>
                        <a:ext cx="5391959" cy="864096"/>
                      </a:xfrm>
                      <a:prstGeom prst="rect">
                        <a:avLst/>
                      </a:prstGeom>
                      <a:noFill/>
                    </p:spPr>
                  </p:pic>
                </p:oleObj>
              </mc:Fallback>
            </mc:AlternateContent>
          </a:graphicData>
        </a:graphic>
      </p:graphicFrame>
    </p:spTree>
    <p:extLst>
      <p:ext uri="{BB962C8B-B14F-4D97-AF65-F5344CB8AC3E}">
        <p14:creationId xmlns:p14="http://schemas.microsoft.com/office/powerpoint/2010/main" val="154714798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个体</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与</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2:3</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家系间的协方差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96753"/>
            <a:ext cx="8229600" cy="1656184"/>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此外，还可以</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把</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的基因型值作为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、家系均值作为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计算出一个协方差。这个协方差反映了</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个体与其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后代之间的相关关系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计算</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是</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764907175"/>
              </p:ext>
            </p:extLst>
          </p:nvPr>
        </p:nvGraphicFramePr>
        <p:xfrm>
          <a:off x="827584" y="2852936"/>
          <a:ext cx="8000089" cy="792088"/>
        </p:xfrm>
        <a:graphic>
          <a:graphicData uri="http://schemas.openxmlformats.org/presentationml/2006/ole">
            <mc:AlternateContent xmlns:mc="http://schemas.openxmlformats.org/markup-compatibility/2006">
              <mc:Choice xmlns:v="urn:schemas-microsoft-com:vml" Requires="v">
                <p:oleObj spid="_x0000_s55323" name="公式" r:id="rId3" imgW="4000500" imgH="393700" progId="Equation.3">
                  <p:embed/>
                </p:oleObj>
              </mc:Choice>
              <mc:Fallback>
                <p:oleObj name="公式" r:id="rId3" imgW="40005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2852936"/>
                        <a:ext cx="8000089" cy="792088"/>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1512840520"/>
              </p:ext>
            </p:extLst>
          </p:nvPr>
        </p:nvGraphicFramePr>
        <p:xfrm>
          <a:off x="1695649" y="3789040"/>
          <a:ext cx="1796231" cy="864096"/>
        </p:xfrm>
        <a:graphic>
          <a:graphicData uri="http://schemas.openxmlformats.org/presentationml/2006/ole">
            <mc:AlternateContent xmlns:mc="http://schemas.openxmlformats.org/markup-compatibility/2006">
              <mc:Choice xmlns:v="urn:schemas-microsoft-com:vml" Requires="v">
                <p:oleObj spid="_x0000_s55324" name="公式" r:id="rId5" imgW="837836" imgH="393529" progId="Equation.3">
                  <p:embed/>
                </p:oleObj>
              </mc:Choice>
              <mc:Fallback>
                <p:oleObj name="公式" r:id="rId5" imgW="837836" imgH="393529"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95649" y="3789040"/>
                        <a:ext cx="1796231" cy="864096"/>
                      </a:xfrm>
                      <a:prstGeom prst="rect">
                        <a:avLst/>
                      </a:prstGeom>
                      <a:noFill/>
                    </p:spPr>
                  </p:pic>
                </p:oleObj>
              </mc:Fallback>
            </mc:AlternateContent>
          </a:graphicData>
        </a:graphic>
      </p:graphicFrame>
    </p:spTree>
    <p:extLst>
      <p:ext uri="{BB962C8B-B14F-4D97-AF65-F5344CB8AC3E}">
        <p14:creationId xmlns:p14="http://schemas.microsoft.com/office/powerpoint/2010/main" val="34651563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多基因模型下的遗传方差分解</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08720"/>
            <a:ext cx="8136904" cy="5688632"/>
          </a:xfrm>
        </p:spPr>
        <p:txBody>
          <a:bodyPr>
            <a:normAutofit lnSpcReduction="10000"/>
          </a:bodyPr>
          <a:lstStyle/>
          <a:p>
            <a:pPr>
              <a:lnSpc>
                <a:spcPct val="110000"/>
              </a:lnSpc>
            </a:pP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推广到多基因的情形</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世代的</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加</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显</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性方差</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4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i="1" baseline="-25000"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i="1" baseline="-25000" dirty="0" smtClean="0">
                <a:latin typeface="Times New Roman" panose="02020603050405020304" pitchFamily="18" charset="0"/>
                <a:ea typeface="黑体" panose="02010609060101010101" pitchFamily="49" charset="-122"/>
                <a:cs typeface="Times New Roman" panose="02020603050405020304" pitchFamily="18" charset="0"/>
              </a:rPr>
              <a:t>D</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endParaRPr lang="en-US" altLang="zh-CN" sz="2400"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endParaRPr lang="en-US" altLang="zh-CN" sz="2400"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endParaRPr lang="en-US" altLang="zh-CN" sz="2400"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这些</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遗传方差计算公式，可以从理论上指导育种过程中的选择工作。例如，与</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世代相比，</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世代具有</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倍的</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，表明</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世代的选择要比</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更加有效。</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世代的</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倍</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中，家系间占了</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倍、家系内仅占</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倍，表明在</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家系之间的选择要比家系内的选择更为有效</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家系之间存在协方差，协方差中包含了</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倍的</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。这一方面说明，通过</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个体的选择来提高</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家系的平均表现是可行的；另一方面还说明，如难以对</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单株进行选择，通过</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家系来间接选择</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单株也是可行的。</a:t>
            </a:r>
            <a:endParaRPr lang="en-US" altLang="zh-CN" sz="24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286902528"/>
              </p:ext>
            </p:extLst>
          </p:nvPr>
        </p:nvGraphicFramePr>
        <p:xfrm>
          <a:off x="971600" y="1412775"/>
          <a:ext cx="2088232" cy="801225"/>
        </p:xfrm>
        <a:graphic>
          <a:graphicData uri="http://schemas.openxmlformats.org/presentationml/2006/ole">
            <mc:AlternateContent xmlns:mc="http://schemas.openxmlformats.org/markup-compatibility/2006">
              <mc:Choice xmlns:v="urn:schemas-microsoft-com:vml" Requires="v">
                <p:oleObj spid="_x0000_s56377" name="公式" r:id="rId3" imgW="1054100" imgH="393700" progId="Equation.3">
                  <p:embed/>
                </p:oleObj>
              </mc:Choice>
              <mc:Fallback>
                <p:oleObj name="公式" r:id="rId3" imgW="10541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1412775"/>
                        <a:ext cx="2088232" cy="801225"/>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4232758715"/>
              </p:ext>
            </p:extLst>
          </p:nvPr>
        </p:nvGraphicFramePr>
        <p:xfrm>
          <a:off x="3563888" y="1368152"/>
          <a:ext cx="2118134" cy="836712"/>
        </p:xfrm>
        <a:graphic>
          <a:graphicData uri="http://schemas.openxmlformats.org/presentationml/2006/ole">
            <mc:AlternateContent xmlns:mc="http://schemas.openxmlformats.org/markup-compatibility/2006">
              <mc:Choice xmlns:v="urn:schemas-microsoft-com:vml" Requires="v">
                <p:oleObj spid="_x0000_s56378" name="公式" r:id="rId5" imgW="1016000" imgH="393700" progId="Equation.3">
                  <p:embed/>
                </p:oleObj>
              </mc:Choice>
              <mc:Fallback>
                <p:oleObj name="公式" r:id="rId5" imgW="10160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63888" y="1368152"/>
                        <a:ext cx="2118134" cy="836712"/>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2921004190"/>
              </p:ext>
            </p:extLst>
          </p:nvPr>
        </p:nvGraphicFramePr>
        <p:xfrm>
          <a:off x="5967935" y="1412776"/>
          <a:ext cx="2276473" cy="792088"/>
        </p:xfrm>
        <a:graphic>
          <a:graphicData uri="http://schemas.openxmlformats.org/presentationml/2006/ole">
            <mc:AlternateContent xmlns:mc="http://schemas.openxmlformats.org/markup-compatibility/2006">
              <mc:Choice xmlns:v="urn:schemas-microsoft-com:vml" Requires="v">
                <p:oleObj spid="_x0000_s56379" name="公式" r:id="rId7" imgW="1155700" imgH="393700" progId="Equation.3">
                  <p:embed/>
                </p:oleObj>
              </mc:Choice>
              <mc:Fallback>
                <p:oleObj name="公式" r:id="rId7" imgW="1155700" imgH="3937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67935" y="1412776"/>
                        <a:ext cx="2276473" cy="792088"/>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2816486979"/>
              </p:ext>
            </p:extLst>
          </p:nvPr>
        </p:nvGraphicFramePr>
        <p:xfrm>
          <a:off x="906791" y="2276872"/>
          <a:ext cx="2297057" cy="792088"/>
        </p:xfrm>
        <a:graphic>
          <a:graphicData uri="http://schemas.openxmlformats.org/presentationml/2006/ole">
            <mc:AlternateContent xmlns:mc="http://schemas.openxmlformats.org/markup-compatibility/2006">
              <mc:Choice xmlns:v="urn:schemas-microsoft-com:vml" Requires="v">
                <p:oleObj spid="_x0000_s56380" name="公式" r:id="rId9" imgW="1143000" imgH="393700" progId="Equation.3">
                  <p:embed/>
                </p:oleObj>
              </mc:Choice>
              <mc:Fallback>
                <p:oleObj name="公式" r:id="rId9" imgW="1143000" imgH="3937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06791" y="2276872"/>
                        <a:ext cx="2297057" cy="792088"/>
                      </a:xfrm>
                      <a:prstGeom prst="rect">
                        <a:avLst/>
                      </a:prstGeom>
                      <a:noFill/>
                    </p:spPr>
                  </p:pic>
                </p:oleObj>
              </mc:Fallback>
            </mc:AlternateContent>
          </a:graphicData>
        </a:graphic>
      </p:graphicFrame>
    </p:spTree>
    <p:extLst>
      <p:ext uri="{BB962C8B-B14F-4D97-AF65-F5344CB8AC3E}">
        <p14:creationId xmlns:p14="http://schemas.microsoft.com/office/powerpoint/2010/main" val="40485483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rm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世代中的环境方差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208912" cy="3240360"/>
          </a:xfrm>
        </p:spPr>
        <p:txBody>
          <a:bodyPr>
            <a:noAutofit/>
          </a:bodyPr>
          <a:lstStyle/>
          <a:p>
            <a:pPr>
              <a:lnSpc>
                <a:spcPct val="120000"/>
              </a:lnSpc>
            </a:pP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利用表型观测数据计算的</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家系间和家系内这两个方差，都包含非遗传的成分。用</a:t>
            </a:r>
            <a:r>
              <a:rPr lang="en-US" altLang="zh-CN" sz="2400" i="1" dirty="0" err="1">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baseline="-25000" dirty="0" err="1">
                <a:latin typeface="Times New Roman" panose="02020603050405020304" pitchFamily="18" charset="0"/>
                <a:ea typeface="黑体" panose="02010609060101010101" pitchFamily="49" charset="-122"/>
                <a:cs typeface="Times New Roman" panose="02020603050405020304" pitchFamily="18" charset="0"/>
              </a:rPr>
              <a:t>Ew</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表示家系内共同的环境方差（</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within-family environmental variance</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400" i="1" dirty="0" err="1">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baseline="-25000" dirty="0" err="1">
                <a:latin typeface="Times New Roman" panose="02020603050405020304" pitchFamily="18" charset="0"/>
                <a:ea typeface="黑体" panose="02010609060101010101" pitchFamily="49" charset="-122"/>
                <a:cs typeface="Times New Roman" panose="02020603050405020304" pitchFamily="18" charset="0"/>
              </a:rPr>
              <a:t>Eb</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表示家系间的环境方差（</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between-family environmental variance</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）。如</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400" dirty="0" err="1"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sz="2400" i="1" baseline="-25000" dirty="0" err="1">
                <a:latin typeface="Times New Roman" panose="02020603050405020304" pitchFamily="18" charset="0"/>
                <a:ea typeface="黑体" panose="02010609060101010101" pitchFamily="49" charset="-122"/>
                <a:cs typeface="Times New Roman" panose="02020603050405020304" pitchFamily="18" charset="0"/>
              </a:rPr>
              <a:t>ij</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第</a:t>
            </a:r>
            <a:r>
              <a:rPr lang="en-US" altLang="zh-CN" sz="24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个家系中的第</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j</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个观测值</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400" i="1" dirty="0" err="1"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24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ij</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个体的基因型值</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400" i="1" dirty="0" err="1" smtClean="0">
                <a:latin typeface="Times New Roman" panose="02020603050405020304" pitchFamily="18" charset="0"/>
                <a:ea typeface="黑体" panose="02010609060101010101" pitchFamily="49" charset="-122"/>
                <a:cs typeface="Times New Roman" panose="02020603050405020304" pitchFamily="18" charset="0"/>
              </a:rPr>
              <a:t>Eb</a:t>
            </a:r>
            <a:r>
              <a:rPr lang="en-US" altLang="zh-CN" sz="24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第</a:t>
            </a:r>
            <a:r>
              <a:rPr lang="en-US" altLang="zh-CN" sz="24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个家系的环境效应</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400" i="1" dirty="0" err="1" smtClean="0">
                <a:latin typeface="Times New Roman" panose="02020603050405020304" pitchFamily="18" charset="0"/>
                <a:ea typeface="黑体" panose="02010609060101010101" pitchFamily="49" charset="-122"/>
                <a:cs typeface="Times New Roman" panose="02020603050405020304" pitchFamily="18" charset="0"/>
              </a:rPr>
              <a:t>Ew</a:t>
            </a:r>
            <a:r>
              <a:rPr lang="en-US" altLang="zh-CN" sz="24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ij</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家系内个体的随机环境效应，则</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观测值可用</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模型表示</a:t>
            </a:r>
            <a:endParaRPr lang="en-US" altLang="zh-CN" sz="24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1" name="对象 10"/>
          <p:cNvGraphicFramePr>
            <a:graphicFrameLocks noChangeAspect="1"/>
          </p:cNvGraphicFramePr>
          <p:nvPr>
            <p:extLst>
              <p:ext uri="{D42A27DB-BD31-4B8C-83A1-F6EECF244321}">
                <p14:modId xmlns:p14="http://schemas.microsoft.com/office/powerpoint/2010/main" val="767241743"/>
              </p:ext>
            </p:extLst>
          </p:nvPr>
        </p:nvGraphicFramePr>
        <p:xfrm>
          <a:off x="899592" y="4221088"/>
          <a:ext cx="3726649" cy="720080"/>
        </p:xfrm>
        <a:graphic>
          <a:graphicData uri="http://schemas.openxmlformats.org/presentationml/2006/ole">
            <mc:AlternateContent xmlns:mc="http://schemas.openxmlformats.org/markup-compatibility/2006">
              <mc:Choice xmlns:v="urn:schemas-microsoft-com:vml" Requires="v">
                <p:oleObj spid="_x0000_s57384" name="公式" r:id="rId3" imgW="1257300" imgH="241300" progId="Equation.3">
                  <p:embed/>
                </p:oleObj>
              </mc:Choice>
              <mc:Fallback>
                <p:oleObj name="公式" r:id="rId3" imgW="12573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4221088"/>
                        <a:ext cx="3726649" cy="720080"/>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561244632"/>
              </p:ext>
            </p:extLst>
          </p:nvPr>
        </p:nvGraphicFramePr>
        <p:xfrm>
          <a:off x="979600" y="5085184"/>
          <a:ext cx="2440272" cy="576064"/>
        </p:xfrm>
        <a:graphic>
          <a:graphicData uri="http://schemas.openxmlformats.org/presentationml/2006/ole">
            <mc:AlternateContent xmlns:mc="http://schemas.openxmlformats.org/markup-compatibility/2006">
              <mc:Choice xmlns:v="urn:schemas-microsoft-com:vml" Requires="v">
                <p:oleObj spid="_x0000_s57385" name="公式" r:id="rId5" imgW="965200" imgH="228600" progId="Equation.3">
                  <p:embed/>
                </p:oleObj>
              </mc:Choice>
              <mc:Fallback>
                <p:oleObj name="公式" r:id="rId5" imgW="9652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9600" y="5085184"/>
                        <a:ext cx="2440272" cy="576064"/>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268000416"/>
              </p:ext>
            </p:extLst>
          </p:nvPr>
        </p:nvGraphicFramePr>
        <p:xfrm>
          <a:off x="3707904" y="5085184"/>
          <a:ext cx="2769034" cy="648072"/>
        </p:xfrm>
        <a:graphic>
          <a:graphicData uri="http://schemas.openxmlformats.org/presentationml/2006/ole">
            <mc:AlternateContent xmlns:mc="http://schemas.openxmlformats.org/markup-compatibility/2006">
              <mc:Choice xmlns:v="urn:schemas-microsoft-com:vml" Requires="v">
                <p:oleObj spid="_x0000_s57386" name="公式" r:id="rId7" imgW="1040948" imgH="241195" progId="Equation.3">
                  <p:embed/>
                </p:oleObj>
              </mc:Choice>
              <mc:Fallback>
                <p:oleObj name="公式" r:id="rId7" imgW="1040948" imgH="241195"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07904" y="5085184"/>
                        <a:ext cx="2769034" cy="648072"/>
                      </a:xfrm>
                      <a:prstGeom prst="rect">
                        <a:avLst/>
                      </a:prstGeom>
                      <a:noFill/>
                    </p:spPr>
                  </p:pic>
                </p:oleObj>
              </mc:Fallback>
            </mc:AlternateContent>
          </a:graphicData>
        </a:graphic>
      </p:graphicFrame>
      <p:sp>
        <p:nvSpPr>
          <p:cNvPr id="18" name="矩形 17"/>
          <p:cNvSpPr/>
          <p:nvPr/>
        </p:nvSpPr>
        <p:spPr>
          <a:xfrm>
            <a:off x="6588224" y="5066020"/>
            <a:ext cx="2160240" cy="523220"/>
          </a:xfrm>
          <a:prstGeom prst="rect">
            <a:avLst/>
          </a:prstGeom>
        </p:spPr>
        <p:txBody>
          <a:bodyPr wrap="square">
            <a:spAutoFit/>
          </a:bodyPr>
          <a:lstStyle/>
          <a:p>
            <a:r>
              <a:rPr lang="zh-CN" altLang="zh-CN" sz="2800" dirty="0">
                <a:latin typeface="黑体" panose="02010609060101010101" pitchFamily="49" charset="-122"/>
                <a:ea typeface="黑体" panose="02010609060101010101" pitchFamily="49" charset="-122"/>
              </a:rPr>
              <a:t>且相互独立</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141660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260648"/>
            <a:ext cx="7272808" cy="792088"/>
          </a:xfrm>
        </p:spPr>
        <p:txBody>
          <a:bodyPr>
            <a:normAutofit fontScale="90000"/>
          </a:bodyPr>
          <a:lstStyle/>
          <a:p>
            <a:r>
              <a:rPr lang="zh-CN" altLang="zh-CN" b="1" dirty="0" smtClean="0">
                <a:latin typeface="黑体" panose="02010609060101010101" pitchFamily="49" charset="-122"/>
                <a:ea typeface="黑体" panose="02010609060101010101" pitchFamily="49" charset="-122"/>
              </a:rPr>
              <a:t>表型</a:t>
            </a:r>
            <a:r>
              <a:rPr lang="zh-CN" altLang="en-US" b="1" dirty="0" smtClean="0">
                <a:latin typeface="黑体" panose="02010609060101010101" pitchFamily="49" charset="-122"/>
                <a:ea typeface="黑体" panose="02010609060101010101" pitchFamily="49" charset="-122"/>
              </a:rPr>
              <a:t>方差</a:t>
            </a:r>
            <a:r>
              <a:rPr lang="zh-CN" altLang="zh-CN" b="1" dirty="0" smtClean="0">
                <a:latin typeface="黑体" panose="02010609060101010101" pitchFamily="49" charset="-122"/>
                <a:ea typeface="黑体" panose="02010609060101010101" pitchFamily="49" charset="-122"/>
              </a:rPr>
              <a:t>的</a:t>
            </a:r>
            <a:r>
              <a:rPr lang="zh-CN" altLang="en-US" b="1" dirty="0" smtClean="0">
                <a:latin typeface="黑体" panose="02010609060101010101" pitchFamily="49" charset="-122"/>
                <a:ea typeface="黑体" panose="02010609060101010101" pitchFamily="49" charset="-122"/>
              </a:rPr>
              <a:t>分解和广义遗传力</a:t>
            </a:r>
            <a:endParaRPr lang="en-US" altLang="zh-CN"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124744"/>
            <a:ext cx="8208912" cy="5040560"/>
          </a:xfrm>
        </p:spPr>
        <p:txBody>
          <a:bodyPr>
            <a:noAutofit/>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遗传方差</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单环境表型方差的分解</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广义</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遗传力</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H</a:t>
            </a:r>
            <a:r>
              <a:rPr lang="en-US" altLang="zh-CN"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定义为</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遗传方差</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σ</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占</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表型</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σ</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的比例</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遗传方差和</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遗传力</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H</a:t>
            </a:r>
            <a:r>
              <a:rPr lang="en-US" altLang="zh-CN"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是重要的群体遗传参数，从它们的估计值，可以了解一个群体由基因型所决定变异的大小，以及占表型变异的比例。</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6" name="对象 15"/>
          <p:cNvGraphicFramePr>
            <a:graphicFrameLocks noChangeAspect="1"/>
          </p:cNvGraphicFramePr>
          <p:nvPr>
            <p:extLst>
              <p:ext uri="{D42A27DB-BD31-4B8C-83A1-F6EECF244321}">
                <p14:modId xmlns:p14="http://schemas.microsoft.com/office/powerpoint/2010/main" val="2562354333"/>
              </p:ext>
            </p:extLst>
          </p:nvPr>
        </p:nvGraphicFramePr>
        <p:xfrm>
          <a:off x="3203848" y="908720"/>
          <a:ext cx="2449097" cy="1053336"/>
        </p:xfrm>
        <a:graphic>
          <a:graphicData uri="http://schemas.openxmlformats.org/presentationml/2006/ole">
            <mc:AlternateContent xmlns:mc="http://schemas.openxmlformats.org/markup-compatibility/2006">
              <mc:Choice xmlns:v="urn:schemas-microsoft-com:vml" Requires="v">
                <p:oleObj spid="_x0000_s3173" name="公式" r:id="rId3" imgW="1066337" imgH="444307" progId="Equation.3">
                  <p:embed/>
                </p:oleObj>
              </mc:Choice>
              <mc:Fallback>
                <p:oleObj name="公式" r:id="rId3" imgW="1066337" imgH="444307"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848" y="908720"/>
                        <a:ext cx="2449097" cy="1053336"/>
                      </a:xfrm>
                      <a:prstGeom prst="rect">
                        <a:avLst/>
                      </a:prstGeom>
                      <a:noFill/>
                    </p:spPr>
                  </p:pic>
                </p:oleObj>
              </mc:Fallback>
            </mc:AlternateContent>
          </a:graphicData>
        </a:graphic>
      </p:graphicFrame>
      <p:sp>
        <p:nvSpPr>
          <p:cNvPr id="17" name="矩形 16"/>
          <p:cNvSpPr/>
          <p:nvPr/>
        </p:nvSpPr>
        <p:spPr>
          <a:xfrm>
            <a:off x="899592" y="2060848"/>
            <a:ext cx="7344816" cy="523220"/>
          </a:xfrm>
          <a:prstGeom prst="rect">
            <a:avLst/>
          </a:prstGeom>
        </p:spPr>
        <p:txBody>
          <a:bodyPr wrap="square">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称为遗传效应或遗传方差的自由度</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9" name="对象 18"/>
          <p:cNvGraphicFramePr>
            <a:graphicFrameLocks noChangeAspect="1"/>
          </p:cNvGraphicFramePr>
          <p:nvPr>
            <p:extLst>
              <p:ext uri="{D42A27DB-BD31-4B8C-83A1-F6EECF244321}">
                <p14:modId xmlns:p14="http://schemas.microsoft.com/office/powerpoint/2010/main" val="2387086232"/>
              </p:ext>
            </p:extLst>
          </p:nvPr>
        </p:nvGraphicFramePr>
        <p:xfrm>
          <a:off x="5220072" y="2780928"/>
          <a:ext cx="2492227" cy="720080"/>
        </p:xfrm>
        <a:graphic>
          <a:graphicData uri="http://schemas.openxmlformats.org/presentationml/2006/ole">
            <mc:AlternateContent xmlns:mc="http://schemas.openxmlformats.org/markup-compatibility/2006">
              <mc:Choice xmlns:v="urn:schemas-microsoft-com:vml" Requires="v">
                <p:oleObj spid="_x0000_s3174" name="公式" r:id="rId5" imgW="863225" imgH="241195" progId="Equation.3">
                  <p:embed/>
                </p:oleObj>
              </mc:Choice>
              <mc:Fallback>
                <p:oleObj name="公式" r:id="rId5" imgW="863225" imgH="241195"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20072" y="2780928"/>
                        <a:ext cx="2492227" cy="720080"/>
                      </a:xfrm>
                      <a:prstGeom prst="rect">
                        <a:avLst/>
                      </a:prstGeom>
                      <a:noFill/>
                    </p:spPr>
                  </p:pic>
                </p:oleObj>
              </mc:Fallback>
            </mc:AlternateContent>
          </a:graphicData>
        </a:graphic>
      </p:graphicFrame>
    </p:spTree>
    <p:extLst>
      <p:ext uri="{BB962C8B-B14F-4D97-AF65-F5344CB8AC3E}">
        <p14:creationId xmlns:p14="http://schemas.microsoft.com/office/powerpoint/2010/main" val="204014993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2:3</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家系内</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表型</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和遗传方差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80728"/>
            <a:ext cx="8208912" cy="4320480"/>
          </a:xfrm>
        </p:spPr>
        <p:txBody>
          <a:bodyPr>
            <a:noAutofit/>
          </a:bodyPr>
          <a:lstStyle/>
          <a:p>
            <a:pPr>
              <a:lnSpc>
                <a:spcPct val="120000"/>
              </a:lnSpc>
            </a:pP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在计算第</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个家系的家系</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内</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表型</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600" i="1" baseline="-25000" dirty="0"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时</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，家系内的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环境效应</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Eb</a:t>
            </a:r>
            <a:r>
              <a:rPr lang="en-US" altLang="zh-CN" sz="2600" i="1" baseline="-25000"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一固定值。因此，家系内的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方差等于</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家系内的遗传方差加上家系内的环境方差，</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即</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2600"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中</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看出，第</a:t>
            </a:r>
            <a:r>
              <a:rPr lang="en-US" altLang="zh-CN" sz="24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个家系内的方差包含两部分，即家系内不同基因型引起的遗传方差和家系内个体的随机环境效应</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引起的误差方差。家系内的环境方差只包含一份</a:t>
            </a:r>
            <a:r>
              <a:rPr lang="en-US" altLang="zh-CN" sz="2400" i="1" dirty="0" err="1">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i="1" baseline="-25000" dirty="0" err="1">
                <a:latin typeface="Times New Roman" panose="02020603050405020304" pitchFamily="18" charset="0"/>
                <a:ea typeface="黑体" panose="02010609060101010101" pitchFamily="49" charset="-122"/>
                <a:cs typeface="Times New Roman" panose="02020603050405020304" pitchFamily="18" charset="0"/>
              </a:rPr>
              <a:t>Ew</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。因此，</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家系内的平均方差</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也只包含一份</a:t>
            </a:r>
            <a:r>
              <a:rPr lang="en-US" altLang="zh-CN" sz="2400" i="1" dirty="0" err="1">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i="1" baseline="-25000" dirty="0" err="1">
                <a:latin typeface="Times New Roman" panose="02020603050405020304" pitchFamily="18" charset="0"/>
                <a:ea typeface="黑体" panose="02010609060101010101" pitchFamily="49" charset="-122"/>
                <a:cs typeface="Times New Roman" panose="02020603050405020304" pitchFamily="18" charset="0"/>
              </a:rPr>
              <a:t>Ew</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公式给</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出利用表型</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值计算</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的家系内平均方差</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3310438191"/>
              </p:ext>
            </p:extLst>
          </p:nvPr>
        </p:nvGraphicFramePr>
        <p:xfrm>
          <a:off x="971599" y="2492896"/>
          <a:ext cx="7219503" cy="576064"/>
        </p:xfrm>
        <a:graphic>
          <a:graphicData uri="http://schemas.openxmlformats.org/presentationml/2006/ole">
            <mc:AlternateContent xmlns:mc="http://schemas.openxmlformats.org/markup-compatibility/2006">
              <mc:Choice xmlns:v="urn:schemas-microsoft-com:vml" Requires="v">
                <p:oleObj spid="_x0000_s58395" name="公式" r:id="rId3" imgW="3048000" imgH="241300" progId="Equation.3">
                  <p:embed/>
                </p:oleObj>
              </mc:Choice>
              <mc:Fallback>
                <p:oleObj name="公式" r:id="rId3" imgW="30480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99" y="2492896"/>
                        <a:ext cx="7219503" cy="576064"/>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1084663650"/>
              </p:ext>
            </p:extLst>
          </p:nvPr>
        </p:nvGraphicFramePr>
        <p:xfrm>
          <a:off x="958777" y="5256584"/>
          <a:ext cx="5341415" cy="908720"/>
        </p:xfrm>
        <a:graphic>
          <a:graphicData uri="http://schemas.openxmlformats.org/presentationml/2006/ole">
            <mc:AlternateContent xmlns:mc="http://schemas.openxmlformats.org/markup-compatibility/2006">
              <mc:Choice xmlns:v="urn:schemas-microsoft-com:vml" Requires="v">
                <p:oleObj spid="_x0000_s58396" name="公式" r:id="rId5" imgW="2349500" imgH="393700" progId="Equation.3">
                  <p:embed/>
                </p:oleObj>
              </mc:Choice>
              <mc:Fallback>
                <p:oleObj name="公式" r:id="rId5" imgW="23495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8777" y="5256584"/>
                        <a:ext cx="5341415" cy="908720"/>
                      </a:xfrm>
                      <a:prstGeom prst="rect">
                        <a:avLst/>
                      </a:prstGeom>
                      <a:noFill/>
                    </p:spPr>
                  </p:pic>
                </p:oleObj>
              </mc:Fallback>
            </mc:AlternateContent>
          </a:graphicData>
        </a:graphic>
      </p:graphicFrame>
    </p:spTree>
    <p:extLst>
      <p:ext uri="{BB962C8B-B14F-4D97-AF65-F5344CB8AC3E}">
        <p14:creationId xmlns:p14="http://schemas.microsoft.com/office/powerpoint/2010/main" val="22580751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2:3</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家系间</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表型</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和遗传方差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208912" cy="4680520"/>
          </a:xfrm>
        </p:spPr>
        <p:txBody>
          <a:bodyPr>
            <a:noAutofit/>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为家系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大小，</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第</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个家系的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平均数</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家系</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平均数中包含的环境方差有两部分，一部分是家系间的方差</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Ec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，另一部分是家系内的抽样</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误差</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，即</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值</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ij</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计算</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的家系平均数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5" name="对象 14"/>
          <p:cNvGraphicFramePr>
            <a:graphicFrameLocks noChangeAspect="1"/>
          </p:cNvGraphicFramePr>
          <p:nvPr>
            <p:extLst>
              <p:ext uri="{D42A27DB-BD31-4B8C-83A1-F6EECF244321}">
                <p14:modId xmlns:p14="http://schemas.microsoft.com/office/powerpoint/2010/main" val="556835952"/>
              </p:ext>
            </p:extLst>
          </p:nvPr>
        </p:nvGraphicFramePr>
        <p:xfrm>
          <a:off x="971600" y="1590396"/>
          <a:ext cx="3744416" cy="686476"/>
        </p:xfrm>
        <a:graphic>
          <a:graphicData uri="http://schemas.openxmlformats.org/presentationml/2006/ole">
            <mc:AlternateContent xmlns:mc="http://schemas.openxmlformats.org/markup-compatibility/2006">
              <mc:Choice xmlns:v="urn:schemas-microsoft-com:vml" Requires="v">
                <p:oleObj spid="_x0000_s59431" name="公式" r:id="rId3" imgW="1320227" imgH="241195" progId="Equation.3">
                  <p:embed/>
                </p:oleObj>
              </mc:Choice>
              <mc:Fallback>
                <p:oleObj name="公式" r:id="rId3" imgW="1320227" imgH="241195"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1590396"/>
                        <a:ext cx="3744416" cy="686476"/>
                      </a:xfrm>
                      <a:prstGeom prst="rect">
                        <a:avLst/>
                      </a:prstGeom>
                      <a:noFill/>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1087082111"/>
              </p:ext>
            </p:extLst>
          </p:nvPr>
        </p:nvGraphicFramePr>
        <p:xfrm>
          <a:off x="899591" y="3789040"/>
          <a:ext cx="5976665" cy="667929"/>
        </p:xfrm>
        <a:graphic>
          <a:graphicData uri="http://schemas.openxmlformats.org/presentationml/2006/ole">
            <mc:AlternateContent xmlns:mc="http://schemas.openxmlformats.org/markup-compatibility/2006">
              <mc:Choice xmlns:v="urn:schemas-microsoft-com:vml" Requires="v">
                <p:oleObj spid="_x0000_s59432" name="公式" r:id="rId5" imgW="2184400" imgH="241300" progId="Equation.3">
                  <p:embed/>
                </p:oleObj>
              </mc:Choice>
              <mc:Fallback>
                <p:oleObj name="公式" r:id="rId5" imgW="21844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1" y="3789040"/>
                        <a:ext cx="5976665" cy="667929"/>
                      </a:xfrm>
                      <a:prstGeom prst="rect">
                        <a:avLst/>
                      </a:prstGeom>
                      <a:noFill/>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2698965533"/>
              </p:ext>
            </p:extLst>
          </p:nvPr>
        </p:nvGraphicFramePr>
        <p:xfrm>
          <a:off x="899592" y="5013176"/>
          <a:ext cx="7625194" cy="936104"/>
        </p:xfrm>
        <a:graphic>
          <a:graphicData uri="http://schemas.openxmlformats.org/presentationml/2006/ole">
            <mc:AlternateContent xmlns:mc="http://schemas.openxmlformats.org/markup-compatibility/2006">
              <mc:Choice xmlns:v="urn:schemas-microsoft-com:vml" Requires="v">
                <p:oleObj spid="_x0000_s59433" name="公式" r:id="rId7" imgW="3276600" imgH="393700" progId="Equation.3">
                  <p:embed/>
                </p:oleObj>
              </mc:Choice>
              <mc:Fallback>
                <p:oleObj name="公式" r:id="rId7" imgW="3276600" imgH="39370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9592" y="5013176"/>
                        <a:ext cx="7625194" cy="936104"/>
                      </a:xfrm>
                      <a:prstGeom prst="rect">
                        <a:avLst/>
                      </a:prstGeom>
                      <a:noFill/>
                    </p:spPr>
                  </p:pic>
                </p:oleObj>
              </mc:Fallback>
            </mc:AlternateContent>
          </a:graphicData>
        </a:graphic>
      </p:graphicFrame>
    </p:spTree>
    <p:extLst>
      <p:ext uri="{BB962C8B-B14F-4D97-AF65-F5344CB8AC3E}">
        <p14:creationId xmlns:p14="http://schemas.microsoft.com/office/powerpoint/2010/main" val="350463553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74638"/>
            <a:ext cx="8568952" cy="706090"/>
          </a:xfrm>
        </p:spPr>
        <p:txBody>
          <a:bodyPr>
            <a:normAutofit/>
          </a:bodyPr>
          <a:lstStyle/>
          <a:p>
            <a:r>
              <a:rPr lang="zh-CN" altLang="zh-CN" sz="4000" b="1" dirty="0">
                <a:latin typeface="黑体" panose="02010609060101010101" pitchFamily="49" charset="-122"/>
                <a:ea typeface="黑体" panose="02010609060101010101" pitchFamily="49" charset="-122"/>
              </a:rPr>
              <a:t>任意自交</a:t>
            </a:r>
            <a:r>
              <a:rPr lang="zh-CN" altLang="zh-CN" sz="4000" b="1" dirty="0" smtClean="0">
                <a:latin typeface="黑体" panose="02010609060101010101" pitchFamily="49" charset="-122"/>
                <a:ea typeface="黑体" panose="02010609060101010101" pitchFamily="49" charset="-122"/>
              </a:rPr>
              <a:t>世代的群体</a:t>
            </a:r>
            <a:r>
              <a:rPr lang="zh-CN" altLang="en-US" sz="4000" b="1" dirty="0" smtClean="0">
                <a:latin typeface="黑体" panose="02010609060101010101" pitchFamily="49" charset="-122"/>
                <a:ea typeface="黑体" panose="02010609060101010101" pitchFamily="49" charset="-122"/>
              </a:rPr>
              <a:t>均值和遗传方差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7488832" cy="3672407"/>
          </a:xfrm>
        </p:spPr>
        <p:txBody>
          <a:bodyPr>
            <a:noAutofit/>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对任意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世代，杂合基因型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频率</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表示为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单基因模型</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，世代</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均值</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和遗传方差</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推广</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到多基因模型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时</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720490157"/>
              </p:ext>
            </p:extLst>
          </p:nvPr>
        </p:nvGraphicFramePr>
        <p:xfrm>
          <a:off x="1043608" y="1700807"/>
          <a:ext cx="1789996" cy="1008112"/>
        </p:xfrm>
        <a:graphic>
          <a:graphicData uri="http://schemas.openxmlformats.org/presentationml/2006/ole">
            <mc:AlternateContent xmlns:mc="http://schemas.openxmlformats.org/markup-compatibility/2006">
              <mc:Choice xmlns:v="urn:schemas-microsoft-com:vml" Requires="v">
                <p:oleObj spid="_x0000_s60469" name="公式" r:id="rId3" imgW="710891" imgH="393529" progId="Equation.3">
                  <p:embed/>
                </p:oleObj>
              </mc:Choice>
              <mc:Fallback>
                <p:oleObj name="公式" r:id="rId3" imgW="710891"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1700807"/>
                        <a:ext cx="1789996" cy="1008112"/>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468078321"/>
              </p:ext>
            </p:extLst>
          </p:nvPr>
        </p:nvGraphicFramePr>
        <p:xfrm>
          <a:off x="899592" y="3428999"/>
          <a:ext cx="2199480" cy="620688"/>
        </p:xfrm>
        <a:graphic>
          <a:graphicData uri="http://schemas.openxmlformats.org/presentationml/2006/ole">
            <mc:AlternateContent xmlns:mc="http://schemas.openxmlformats.org/markup-compatibility/2006">
              <mc:Choice xmlns:v="urn:schemas-microsoft-com:vml" Requires="v">
                <p:oleObj spid="_x0000_s60470" name="公式" r:id="rId5" imgW="838200" imgH="228600" progId="Equation.3">
                  <p:embed/>
                </p:oleObj>
              </mc:Choice>
              <mc:Fallback>
                <p:oleObj name="公式" r:id="rId5" imgW="8382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3428999"/>
                        <a:ext cx="2199480" cy="620688"/>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3222461362"/>
              </p:ext>
            </p:extLst>
          </p:nvPr>
        </p:nvGraphicFramePr>
        <p:xfrm>
          <a:off x="3629422" y="3356991"/>
          <a:ext cx="5263058" cy="720080"/>
        </p:xfrm>
        <a:graphic>
          <a:graphicData uri="http://schemas.openxmlformats.org/presentationml/2006/ole">
            <mc:AlternateContent xmlns:mc="http://schemas.openxmlformats.org/markup-compatibility/2006">
              <mc:Choice xmlns:v="urn:schemas-microsoft-com:vml" Requires="v">
                <p:oleObj spid="_x0000_s60471" name="公式" r:id="rId7" imgW="1905000" imgH="254000" progId="Equation.3">
                  <p:embed/>
                </p:oleObj>
              </mc:Choice>
              <mc:Fallback>
                <p:oleObj name="公式" r:id="rId7" imgW="1905000" imgH="2540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29422" y="3356991"/>
                        <a:ext cx="5263058" cy="720080"/>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854363678"/>
              </p:ext>
            </p:extLst>
          </p:nvPr>
        </p:nvGraphicFramePr>
        <p:xfrm>
          <a:off x="899592" y="4725143"/>
          <a:ext cx="6120681" cy="707068"/>
        </p:xfrm>
        <a:graphic>
          <a:graphicData uri="http://schemas.openxmlformats.org/presentationml/2006/ole">
            <mc:AlternateContent xmlns:mc="http://schemas.openxmlformats.org/markup-compatibility/2006">
              <mc:Choice xmlns:v="urn:schemas-microsoft-com:vml" Requires="v">
                <p:oleObj spid="_x0000_s60472" name="公式" r:id="rId9" imgW="2070100" imgH="241300" progId="Equation.3">
                  <p:embed/>
                </p:oleObj>
              </mc:Choice>
              <mc:Fallback>
                <p:oleObj name="公式" r:id="rId9" imgW="2070100" imgH="2413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99592" y="4725143"/>
                        <a:ext cx="6120681" cy="707068"/>
                      </a:xfrm>
                      <a:prstGeom prst="rect">
                        <a:avLst/>
                      </a:prstGeom>
                      <a:noFill/>
                    </p:spPr>
                  </p:pic>
                </p:oleObj>
              </mc:Fallback>
            </mc:AlternateContent>
          </a:graphicData>
        </a:graphic>
      </p:graphicFrame>
    </p:spTree>
    <p:extLst>
      <p:ext uri="{BB962C8B-B14F-4D97-AF65-F5344CB8AC3E}">
        <p14:creationId xmlns:p14="http://schemas.microsoft.com/office/powerpoint/2010/main" val="322454153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5576" y="332656"/>
            <a:ext cx="7488832" cy="1296144"/>
          </a:xfrm>
        </p:spPr>
        <p:txBody>
          <a:bodyPr>
            <a:normAutofit fontScale="90000"/>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以</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世代的遗传方差为基础，不同世代中加性方差和显性方差的倍数</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16" name="图片 1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1628800"/>
            <a:ext cx="7272808" cy="4655641"/>
          </a:xfrm>
          <a:prstGeom prst="rect">
            <a:avLst/>
          </a:prstGeom>
          <a:noFill/>
          <a:ln>
            <a:noFill/>
          </a:ln>
        </p:spPr>
      </p:pic>
    </p:spTree>
    <p:extLst>
      <p:ext uri="{BB962C8B-B14F-4D97-AF65-F5344CB8AC3E}">
        <p14:creationId xmlns:p14="http://schemas.microsoft.com/office/powerpoint/2010/main" val="24430506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74638"/>
            <a:ext cx="8568952" cy="778098"/>
          </a:xfrm>
        </p:spPr>
        <p:txBody>
          <a:bodyPr>
            <a:normAutofit/>
          </a:bodyPr>
          <a:lstStyle/>
          <a:p>
            <a:r>
              <a:rPr lang="zh-CN" altLang="zh-CN" sz="4000" b="1" dirty="0" smtClean="0">
                <a:latin typeface="黑体" panose="02010609060101010101" pitchFamily="49" charset="-122"/>
                <a:ea typeface="黑体" panose="02010609060101010101" pitchFamily="49" charset="-122"/>
              </a:rPr>
              <a:t>任意世代的</a:t>
            </a:r>
            <a:r>
              <a:rPr lang="zh-CN" altLang="en-US" sz="4000" b="1" dirty="0" smtClean="0">
                <a:latin typeface="黑体" panose="02010609060101010101" pitchFamily="49" charset="-122"/>
                <a:ea typeface="黑体" panose="02010609060101010101" pitchFamily="49" charset="-122"/>
              </a:rPr>
              <a:t>家系间和家系内遗传方差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136904" cy="1789659"/>
          </a:xfrm>
        </p:spPr>
        <p:txBody>
          <a:bodyPr>
            <a:noAutofit/>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世代开始，经过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代自交衍生的家系世代用</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表示，其中</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（如把</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看作是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世代自身，则</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也可以等于</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4" name="对象 13"/>
          <p:cNvGraphicFramePr>
            <a:graphicFrameLocks noChangeAspect="1"/>
          </p:cNvGraphicFramePr>
          <p:nvPr>
            <p:extLst>
              <p:ext uri="{D42A27DB-BD31-4B8C-83A1-F6EECF244321}">
                <p14:modId xmlns:p14="http://schemas.microsoft.com/office/powerpoint/2010/main" val="2374265933"/>
              </p:ext>
            </p:extLst>
          </p:nvPr>
        </p:nvGraphicFramePr>
        <p:xfrm>
          <a:off x="899592" y="2842395"/>
          <a:ext cx="5086274" cy="648072"/>
        </p:xfrm>
        <a:graphic>
          <a:graphicData uri="http://schemas.openxmlformats.org/presentationml/2006/ole">
            <mc:AlternateContent xmlns:mc="http://schemas.openxmlformats.org/markup-compatibility/2006">
              <mc:Choice xmlns:v="urn:schemas-microsoft-com:vml" Requires="v">
                <p:oleObj spid="_x0000_s62513" name="公式" r:id="rId3" imgW="2044700" imgH="254000" progId="Equation.3">
                  <p:embed/>
                </p:oleObj>
              </mc:Choice>
              <mc:Fallback>
                <p:oleObj name="公式" r:id="rId3" imgW="2044700" imgH="2540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2842395"/>
                        <a:ext cx="5086274" cy="648072"/>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933431038"/>
              </p:ext>
            </p:extLst>
          </p:nvPr>
        </p:nvGraphicFramePr>
        <p:xfrm>
          <a:off x="899591" y="3706491"/>
          <a:ext cx="5629867" cy="648072"/>
        </p:xfrm>
        <a:graphic>
          <a:graphicData uri="http://schemas.openxmlformats.org/presentationml/2006/ole">
            <mc:AlternateContent xmlns:mc="http://schemas.openxmlformats.org/markup-compatibility/2006">
              <mc:Choice xmlns:v="urn:schemas-microsoft-com:vml" Requires="v">
                <p:oleObj spid="_x0000_s62514" name="公式" r:id="rId5" imgW="2235200" imgH="254000" progId="Equation.3">
                  <p:embed/>
                </p:oleObj>
              </mc:Choice>
              <mc:Fallback>
                <p:oleObj name="公式" r:id="rId5" imgW="2235200" imgH="2540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1" y="3706491"/>
                        <a:ext cx="5629867" cy="648072"/>
                      </a:xfrm>
                      <a:prstGeom prst="rect">
                        <a:avLst/>
                      </a:prstGeom>
                      <a:noFill/>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1903228348"/>
              </p:ext>
            </p:extLst>
          </p:nvPr>
        </p:nvGraphicFramePr>
        <p:xfrm>
          <a:off x="927437" y="4570587"/>
          <a:ext cx="7749019" cy="648072"/>
        </p:xfrm>
        <a:graphic>
          <a:graphicData uri="http://schemas.openxmlformats.org/presentationml/2006/ole">
            <mc:AlternateContent xmlns:mc="http://schemas.openxmlformats.org/markup-compatibility/2006">
              <mc:Choice xmlns:v="urn:schemas-microsoft-com:vml" Requires="v">
                <p:oleObj spid="_x0000_s62515" name="公式" r:id="rId7" imgW="3035300" imgH="254000" progId="Equation.3">
                  <p:embed/>
                </p:oleObj>
              </mc:Choice>
              <mc:Fallback>
                <p:oleObj name="公式" r:id="rId7" imgW="3035300" imgH="2540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7437" y="4570587"/>
                        <a:ext cx="7749019" cy="648072"/>
                      </a:xfrm>
                      <a:prstGeom prst="rect">
                        <a:avLst/>
                      </a:prstGeom>
                      <a:noFill/>
                    </p:spPr>
                  </p:pic>
                </p:oleObj>
              </mc:Fallback>
            </mc:AlternateContent>
          </a:graphicData>
        </a:graphic>
      </p:graphicFrame>
      <p:graphicFrame>
        <p:nvGraphicFramePr>
          <p:cNvPr id="22" name="对象 21"/>
          <p:cNvGraphicFramePr>
            <a:graphicFrameLocks noChangeAspect="1"/>
          </p:cNvGraphicFramePr>
          <p:nvPr>
            <p:extLst>
              <p:ext uri="{D42A27DB-BD31-4B8C-83A1-F6EECF244321}">
                <p14:modId xmlns:p14="http://schemas.microsoft.com/office/powerpoint/2010/main" val="768369388"/>
              </p:ext>
            </p:extLst>
          </p:nvPr>
        </p:nvGraphicFramePr>
        <p:xfrm>
          <a:off x="867471" y="5390059"/>
          <a:ext cx="5864769" cy="684294"/>
        </p:xfrm>
        <a:graphic>
          <a:graphicData uri="http://schemas.openxmlformats.org/presentationml/2006/ole">
            <mc:AlternateContent xmlns:mc="http://schemas.openxmlformats.org/markup-compatibility/2006">
              <mc:Choice xmlns:v="urn:schemas-microsoft-com:vml" Requires="v">
                <p:oleObj spid="_x0000_s62516" name="公式" r:id="rId9" imgW="2209800" imgH="254000" progId="Equation.3">
                  <p:embed/>
                </p:oleObj>
              </mc:Choice>
              <mc:Fallback>
                <p:oleObj name="公式" r:id="rId9" imgW="2209800" imgH="2540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67471" y="5390059"/>
                        <a:ext cx="5864769" cy="684294"/>
                      </a:xfrm>
                      <a:prstGeom prst="rect">
                        <a:avLst/>
                      </a:prstGeom>
                      <a:noFill/>
                    </p:spPr>
                  </p:pic>
                </p:oleObj>
              </mc:Fallback>
            </mc:AlternateContent>
          </a:graphicData>
        </a:graphic>
      </p:graphicFrame>
    </p:spTree>
    <p:extLst>
      <p:ext uri="{BB962C8B-B14F-4D97-AF65-F5344CB8AC3E}">
        <p14:creationId xmlns:p14="http://schemas.microsoft.com/office/powerpoint/2010/main" val="304372467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74638"/>
            <a:ext cx="8568952" cy="778098"/>
          </a:xfrm>
        </p:spPr>
        <p:txBody>
          <a:bodyPr>
            <a:normAutofit/>
          </a:bodyPr>
          <a:lstStyle/>
          <a:p>
            <a:r>
              <a:rPr lang="zh-CN" altLang="zh-CN" sz="4000" b="1" dirty="0" smtClean="0">
                <a:latin typeface="黑体" panose="02010609060101010101" pitchFamily="49" charset="-122"/>
                <a:ea typeface="黑体" panose="02010609060101010101" pitchFamily="49" charset="-122"/>
              </a:rPr>
              <a:t>任意世代的</a:t>
            </a:r>
            <a:r>
              <a:rPr lang="zh-CN" altLang="en-US" sz="4000" b="1" dirty="0" smtClean="0">
                <a:latin typeface="黑体" panose="02010609060101010101" pitchFamily="49" charset="-122"/>
                <a:ea typeface="黑体" panose="02010609060101010101" pitchFamily="49" charset="-122"/>
              </a:rPr>
              <a:t>家系间和家系内遗传方差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124744"/>
            <a:ext cx="8136904" cy="3816424"/>
          </a:xfrm>
        </p:spPr>
        <p:txBody>
          <a:bodyPr>
            <a:noAutofit/>
          </a:bodyPr>
          <a:lstStyle/>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上面的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公式可以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看出，</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家系均值之间的方差，以及</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世代与</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家系之间的协方差中，加性方差的大小只依赖于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世代中杂合基因型的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频率。</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世代杂合</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基因型频率越</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低（即对应于较大的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家系间的加性方差就越大，</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家系之间的加性方差就越大。</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1263112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74948" y="260648"/>
            <a:ext cx="8229600" cy="1143000"/>
          </a:xfrm>
        </p:spPr>
        <p:txBody>
          <a:bodyPr>
            <a:normAutofit/>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以</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3200" b="1"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世代遗传方差为基础，不同世代中家系间和家系内加性方差的倍数</a:t>
            </a:r>
            <a:endParaRPr lang="en-US" altLang="zh-CN" sz="32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图片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484784"/>
            <a:ext cx="8964488" cy="3744416"/>
          </a:xfrm>
          <a:prstGeom prst="rect">
            <a:avLst/>
          </a:prstGeom>
          <a:noFill/>
          <a:ln>
            <a:noFill/>
          </a:ln>
        </p:spPr>
      </p:pic>
    </p:spTree>
    <p:extLst>
      <p:ext uri="{BB962C8B-B14F-4D97-AF65-F5344CB8AC3E}">
        <p14:creationId xmlns:p14="http://schemas.microsoft.com/office/powerpoint/2010/main" val="308940184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家系</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间和家系内加性</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与选择方法</a:t>
            </a:r>
            <a:endParaRPr lang="en-US" altLang="zh-CN"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67544" y="980729"/>
            <a:ext cx="8208912" cy="4608512"/>
          </a:xfrm>
        </p:spPr>
        <p:txBody>
          <a:bodyPr>
            <a:noAutofit/>
          </a:bodyPr>
          <a:lstStyle/>
          <a:p>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家系之间的加性方差与其后世代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等的加性方差相等，说明在这些家系之间进行选择的效果也是类似的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其实就是纯系育种过程中，早代选择（</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early generation selection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）的理论基础。也就是说，对于难以在个体水平上进行选择的性状，自交一代家系间选择与自交多代家系间是等效</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育种中应该尽早利用自交家系进行选择</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加性</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方差在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世代间的变化幅度最大，即从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倍的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增加到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倍的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。因此，</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世代的选择效率要高于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世代，尤其是遗传力较低的复杂性状。</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78389185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332656"/>
            <a:ext cx="7488832" cy="720080"/>
          </a:xfrm>
        </p:spPr>
        <p:txBody>
          <a:bodyPr>
            <a:normAutofit/>
          </a:bodyPr>
          <a:lstStyle/>
          <a:p>
            <a:r>
              <a:rPr lang="en-GB" altLang="zh-CN" sz="3600" b="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GB" altLang="zh-CN" sz="3600" b="1" i="1" baseline="-25000" dirty="0" err="1" smtClean="0">
                <a:latin typeface="Times New Roman" panose="02020603050405020304" pitchFamily="18" charset="0"/>
                <a:ea typeface="黑体" panose="02010609060101010101" pitchFamily="49" charset="-122"/>
                <a:cs typeface="Times New Roman" panose="02020603050405020304" pitchFamily="18" charset="0"/>
              </a:rPr>
              <a:t>t</a:t>
            </a:r>
            <a:r>
              <a:rPr lang="en-GB" altLang="zh-CN" sz="3600" b="1" baseline="-25000" dirty="0" err="1" smtClean="0">
                <a:latin typeface="Times New Roman" panose="02020603050405020304" pitchFamily="18" charset="0"/>
                <a:ea typeface="黑体" panose="02010609060101010101" pitchFamily="49" charset="-122"/>
                <a:cs typeface="Times New Roman" panose="02020603050405020304" pitchFamily="18" charset="0"/>
              </a:rPr>
              <a:t>:</a:t>
            </a:r>
            <a:r>
              <a:rPr lang="en-GB" altLang="zh-CN" sz="3600" b="1" i="1" baseline="-25000" dirty="0" err="1" smtClean="0">
                <a:latin typeface="Times New Roman" panose="02020603050405020304" pitchFamily="18" charset="0"/>
                <a:ea typeface="黑体" panose="02010609060101010101" pitchFamily="49" charset="-122"/>
                <a:cs typeface="Times New Roman" panose="02020603050405020304" pitchFamily="18" charset="0"/>
              </a:rPr>
              <a:t>m</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家系与</a:t>
            </a:r>
            <a:r>
              <a:rPr lang="en-GB" altLang="zh-CN" sz="3600" b="1" dirty="0" err="1">
                <a:latin typeface="Times New Roman" panose="02020603050405020304" pitchFamily="18" charset="0"/>
                <a:ea typeface="黑体" panose="02010609060101010101" pitchFamily="49" charset="-122"/>
                <a:cs typeface="Times New Roman" panose="02020603050405020304" pitchFamily="18" charset="0"/>
              </a:rPr>
              <a:t>F</a:t>
            </a:r>
            <a:r>
              <a:rPr lang="en-GB" altLang="zh-CN" sz="3600" b="1" i="1" baseline="-25000" dirty="0" err="1">
                <a:latin typeface="Times New Roman" panose="02020603050405020304" pitchFamily="18" charset="0"/>
                <a:ea typeface="黑体" panose="02010609060101010101" pitchFamily="49" charset="-122"/>
                <a:cs typeface="Times New Roman" panose="02020603050405020304" pitchFamily="18" charset="0"/>
              </a:rPr>
              <a:t>t</a:t>
            </a:r>
            <a:r>
              <a:rPr lang="en-GB" altLang="zh-CN" sz="3600" b="1" baseline="-25000" dirty="0" err="1">
                <a:latin typeface="Times New Roman" panose="02020603050405020304" pitchFamily="18" charset="0"/>
                <a:ea typeface="黑体" panose="02010609060101010101" pitchFamily="49" charset="-122"/>
                <a:cs typeface="Times New Roman" panose="02020603050405020304" pitchFamily="18" charset="0"/>
              </a:rPr>
              <a:t>:</a:t>
            </a:r>
            <a:r>
              <a:rPr lang="en-GB" altLang="zh-CN" sz="3600" b="1" i="1" baseline="-25000" dirty="0" err="1">
                <a:latin typeface="Times New Roman" panose="02020603050405020304" pitchFamily="18" charset="0"/>
                <a:ea typeface="黑体" panose="02010609060101010101" pitchFamily="49" charset="-122"/>
                <a:cs typeface="Times New Roman" panose="02020603050405020304" pitchFamily="18" charset="0"/>
              </a:rPr>
              <a:t>n</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家系之间的协方差</a:t>
            </a:r>
            <a:endParaRPr lang="en-US" altLang="zh-CN"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2852936"/>
            <a:ext cx="8280920" cy="3456384"/>
          </a:xfrm>
        </p:spPr>
        <p:txBody>
          <a:bodyPr>
            <a:noAutofit/>
          </a:bodyPr>
          <a:lstStyle/>
          <a:p>
            <a:r>
              <a:rPr lang="en-GB" altLang="zh-CN" sz="2600"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GB" altLang="zh-CN" sz="2600" i="1" baseline="-25000" dirty="0" err="1" smtClean="0">
                <a:latin typeface="Times New Roman" panose="02020603050405020304" pitchFamily="18" charset="0"/>
                <a:ea typeface="黑体" panose="02010609060101010101" pitchFamily="49" charset="-122"/>
                <a:cs typeface="Times New Roman" panose="02020603050405020304" pitchFamily="18" charset="0"/>
              </a:rPr>
              <a:t>t</a:t>
            </a:r>
            <a:r>
              <a:rPr lang="en-GB" altLang="zh-CN" sz="2600" baseline="-25000" dirty="0" err="1" smtClean="0">
                <a:latin typeface="Times New Roman" panose="02020603050405020304" pitchFamily="18" charset="0"/>
                <a:ea typeface="黑体" panose="02010609060101010101" pitchFamily="49" charset="-122"/>
                <a:cs typeface="Times New Roman" panose="02020603050405020304" pitchFamily="18" charset="0"/>
              </a:rPr>
              <a:t>:</a:t>
            </a:r>
            <a:r>
              <a:rPr lang="en-GB" altLang="zh-CN" sz="2600" i="1" baseline="-25000" dirty="0" err="1" smtClean="0">
                <a:latin typeface="Times New Roman" panose="02020603050405020304" pitchFamily="18" charset="0"/>
                <a:ea typeface="黑体" panose="02010609060101010101" pitchFamily="49" charset="-122"/>
                <a:cs typeface="Times New Roman" panose="02020603050405020304" pitchFamily="18" charset="0"/>
              </a:rPr>
              <a:t>m</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家系与</a:t>
            </a:r>
            <a:r>
              <a:rPr lang="en-GB" altLang="zh-CN" sz="2600" dirty="0" err="1">
                <a:latin typeface="Times New Roman" panose="02020603050405020304" pitchFamily="18" charset="0"/>
                <a:ea typeface="黑体" panose="02010609060101010101" pitchFamily="49" charset="-122"/>
                <a:cs typeface="Times New Roman" panose="02020603050405020304" pitchFamily="18" charset="0"/>
              </a:rPr>
              <a:t>F</a:t>
            </a:r>
            <a:r>
              <a:rPr lang="en-GB"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t</a:t>
            </a:r>
            <a:r>
              <a:rPr lang="en-GB" altLang="zh-CN" sz="2600" baseline="-25000" dirty="0" err="1">
                <a:latin typeface="Times New Roman" panose="02020603050405020304" pitchFamily="18" charset="0"/>
                <a:ea typeface="黑体" panose="02010609060101010101" pitchFamily="49" charset="-122"/>
                <a:cs typeface="Times New Roman" panose="02020603050405020304" pitchFamily="18" charset="0"/>
              </a:rPr>
              <a:t>:</a:t>
            </a:r>
            <a:r>
              <a:rPr lang="en-GB"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家系的协方差中，加性方差所占的比例只与</a:t>
            </a:r>
            <a:r>
              <a:rPr lang="en-GB"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GB" altLang="zh-CN" sz="2600" i="1" baseline="-25000"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世代的近交系数有关，而与</a:t>
            </a:r>
            <a:r>
              <a:rPr lang="en-GB" altLang="zh-CN" sz="2600" dirty="0" err="1">
                <a:latin typeface="Times New Roman" panose="02020603050405020304" pitchFamily="18" charset="0"/>
                <a:ea typeface="黑体" panose="02010609060101010101" pitchFamily="49" charset="-122"/>
                <a:cs typeface="Times New Roman" panose="02020603050405020304" pitchFamily="18" charset="0"/>
              </a:rPr>
              <a:t>F</a:t>
            </a:r>
            <a:r>
              <a:rPr lang="en-GB"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世代和</a:t>
            </a:r>
            <a:r>
              <a:rPr lang="en-GB" altLang="zh-CN" sz="2600" dirty="0" err="1">
                <a:latin typeface="Times New Roman" panose="02020603050405020304" pitchFamily="18" charset="0"/>
                <a:ea typeface="黑体" panose="02010609060101010101" pitchFamily="49" charset="-122"/>
                <a:cs typeface="Times New Roman" panose="02020603050405020304" pitchFamily="18" charset="0"/>
              </a:rPr>
              <a:t>F</a:t>
            </a:r>
            <a:r>
              <a:rPr lang="en-GB"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世代的近交系数没有关系，再次说明了早代选择的重要性</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当</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时</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上面</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公式给</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出的协方差就是公式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7.80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给出的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i="1" baseline="-25000"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世代遗传方差。当</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时</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上面</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公式给</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出的协方差就是公式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7.85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给出的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i="1" baseline="-25000"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世代与</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t</a:t>
            </a:r>
            <a:r>
              <a:rPr lang="en-US" altLang="zh-CN" sz="2600" baseline="-250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家系之间的协方差。因此</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这一</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公式可以</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看作自交过程中任意世代遗传方差、任意两个世代间协方差的一般表达式。</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1444292737"/>
              </p:ext>
            </p:extLst>
          </p:nvPr>
        </p:nvGraphicFramePr>
        <p:xfrm>
          <a:off x="899591" y="1052736"/>
          <a:ext cx="7440397" cy="1080120"/>
        </p:xfrm>
        <a:graphic>
          <a:graphicData uri="http://schemas.openxmlformats.org/presentationml/2006/ole">
            <mc:AlternateContent xmlns:mc="http://schemas.openxmlformats.org/markup-compatibility/2006">
              <mc:Choice xmlns:v="urn:schemas-microsoft-com:vml" Requires="v">
                <p:oleObj spid="_x0000_s63513" name="公式" r:id="rId3" imgW="3009900" imgH="431800" progId="Equation.3">
                  <p:embed/>
                </p:oleObj>
              </mc:Choice>
              <mc:Fallback>
                <p:oleObj name="公式" r:id="rId3" imgW="30099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1" y="1052736"/>
                        <a:ext cx="7440397" cy="1080120"/>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893572553"/>
              </p:ext>
            </p:extLst>
          </p:nvPr>
        </p:nvGraphicFramePr>
        <p:xfrm>
          <a:off x="1907704" y="1916832"/>
          <a:ext cx="1800200" cy="820917"/>
        </p:xfrm>
        <a:graphic>
          <a:graphicData uri="http://schemas.openxmlformats.org/presentationml/2006/ole">
            <mc:AlternateContent xmlns:mc="http://schemas.openxmlformats.org/markup-compatibility/2006">
              <mc:Choice xmlns:v="urn:schemas-microsoft-com:vml" Requires="v">
                <p:oleObj spid="_x0000_s63514" name="公式" r:id="rId5" imgW="875920" imgH="393529" progId="Equation.3">
                  <p:embed/>
                </p:oleObj>
              </mc:Choice>
              <mc:Fallback>
                <p:oleObj name="公式" r:id="rId5" imgW="875920" imgH="393529"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7704" y="1916832"/>
                        <a:ext cx="1800200" cy="820917"/>
                      </a:xfrm>
                      <a:prstGeom prst="rect">
                        <a:avLst/>
                      </a:prstGeom>
                      <a:noFill/>
                    </p:spPr>
                  </p:pic>
                </p:oleObj>
              </mc:Fallback>
            </mc:AlternateContent>
          </a:graphicData>
        </a:graphic>
      </p:graphicFrame>
      <p:sp>
        <p:nvSpPr>
          <p:cNvPr id="8" name="TextBox 7"/>
          <p:cNvSpPr txBox="1"/>
          <p:nvPr/>
        </p:nvSpPr>
        <p:spPr>
          <a:xfrm>
            <a:off x="827584" y="2060848"/>
            <a:ext cx="7704856" cy="523220"/>
          </a:xfrm>
          <a:prstGeom prst="rect">
            <a:avLst/>
          </a:prstGeom>
          <a:noFill/>
        </p:spPr>
        <p:txBody>
          <a:bodyPr wrap="square" rtlCol="0">
            <a:sp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其中，                    是自交世代</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的近交系数</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29323244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7.4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基因间的上位性互作</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§7.4.1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两个座位间的上位性互</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作</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§7.4.2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上位性模型的遗传方差</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分解</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§7.4.3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上位性互作的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重要性</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919885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188640"/>
            <a:ext cx="7992888" cy="792088"/>
          </a:xfrm>
        </p:spPr>
        <p:txBody>
          <a:bodyPr>
            <a:noAutofit/>
          </a:bodyPr>
          <a:lstStyle/>
          <a:p>
            <a:r>
              <a:rPr lang="zh-CN" altLang="en-US" sz="4000" b="1" dirty="0" smtClean="0">
                <a:latin typeface="黑体" panose="02010609060101010101" pitchFamily="49" charset="-122"/>
                <a:ea typeface="黑体" panose="02010609060101010101" pitchFamily="49" charset="-122"/>
              </a:rPr>
              <a:t>样本均值的分布和观测值的离差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80728"/>
            <a:ext cx="6120680" cy="4464496"/>
          </a:xfrm>
        </p:spPr>
        <p:txBody>
          <a:bodyPr>
            <a:noAutofit/>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总平均数的分布</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单个基因型的平均数分布</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a:latin typeface="Times New Roman" panose="02020603050405020304" pitchFamily="18" charset="0"/>
                <a:ea typeface="黑体" panose="02010609060101010101" pitchFamily="49" charset="-122"/>
                <a:cs typeface="Times New Roman" panose="02020603050405020304" pitchFamily="18" charset="0"/>
              </a:rPr>
              <a:t>样本</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观测值离差的构成</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955568515"/>
              </p:ext>
            </p:extLst>
          </p:nvPr>
        </p:nvGraphicFramePr>
        <p:xfrm>
          <a:off x="971599" y="1556792"/>
          <a:ext cx="4289397" cy="1080120"/>
        </p:xfrm>
        <a:graphic>
          <a:graphicData uri="http://schemas.openxmlformats.org/presentationml/2006/ole">
            <mc:AlternateContent xmlns:mc="http://schemas.openxmlformats.org/markup-compatibility/2006">
              <mc:Choice xmlns:v="urn:schemas-microsoft-com:vml" Requires="v">
                <p:oleObj spid="_x0000_s5317" name="公式" r:id="rId3" imgW="1752600" imgH="431800" progId="Equation.3">
                  <p:embed/>
                </p:oleObj>
              </mc:Choice>
              <mc:Fallback>
                <p:oleObj name="公式" r:id="rId3" imgW="17526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99" y="1556792"/>
                        <a:ext cx="4289397" cy="1080120"/>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431703521"/>
              </p:ext>
            </p:extLst>
          </p:nvPr>
        </p:nvGraphicFramePr>
        <p:xfrm>
          <a:off x="971599" y="3356992"/>
          <a:ext cx="4280323" cy="1080120"/>
        </p:xfrm>
        <a:graphic>
          <a:graphicData uri="http://schemas.openxmlformats.org/presentationml/2006/ole">
            <mc:AlternateContent xmlns:mc="http://schemas.openxmlformats.org/markup-compatibility/2006">
              <mc:Choice xmlns:v="urn:schemas-microsoft-com:vml" Requires="v">
                <p:oleObj spid="_x0000_s5318" name="公式" r:id="rId5" imgW="1689100" imgH="419100" progId="Equation.3">
                  <p:embed/>
                </p:oleObj>
              </mc:Choice>
              <mc:Fallback>
                <p:oleObj name="公式" r:id="rId5" imgW="1689100" imgH="4191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599" y="3356992"/>
                        <a:ext cx="4280323" cy="1080120"/>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1367438775"/>
              </p:ext>
            </p:extLst>
          </p:nvPr>
        </p:nvGraphicFramePr>
        <p:xfrm>
          <a:off x="899592" y="5013176"/>
          <a:ext cx="4967091" cy="648072"/>
        </p:xfrm>
        <a:graphic>
          <a:graphicData uri="http://schemas.openxmlformats.org/presentationml/2006/ole">
            <mc:AlternateContent xmlns:mc="http://schemas.openxmlformats.org/markup-compatibility/2006">
              <mc:Choice xmlns:v="urn:schemas-microsoft-com:vml" Requires="v">
                <p:oleObj spid="_x0000_s5319" name="公式" r:id="rId7" imgW="1803400" imgH="228600" progId="Equation.3">
                  <p:embed/>
                </p:oleObj>
              </mc:Choice>
              <mc:Fallback>
                <p:oleObj name="公式" r:id="rId7" imgW="18034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9592" y="5013176"/>
                        <a:ext cx="4967091" cy="648072"/>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1495259007"/>
              </p:ext>
            </p:extLst>
          </p:nvPr>
        </p:nvGraphicFramePr>
        <p:xfrm>
          <a:off x="827584" y="5877272"/>
          <a:ext cx="2808312" cy="645740"/>
        </p:xfrm>
        <a:graphic>
          <a:graphicData uri="http://schemas.openxmlformats.org/presentationml/2006/ole">
            <mc:AlternateContent xmlns:mc="http://schemas.openxmlformats.org/markup-compatibility/2006">
              <mc:Choice xmlns:v="urn:schemas-microsoft-com:vml" Requires="v">
                <p:oleObj spid="_x0000_s5320" name="公式" r:id="rId9" imgW="1028700" imgH="228600" progId="Equation.3">
                  <p:embed/>
                </p:oleObj>
              </mc:Choice>
              <mc:Fallback>
                <p:oleObj name="公式" r:id="rId9" imgW="1028700" imgH="2286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7584" y="5877272"/>
                        <a:ext cx="2808312" cy="645740"/>
                      </a:xfrm>
                      <a:prstGeom prst="rect">
                        <a:avLst/>
                      </a:prstGeom>
                      <a:noFill/>
                    </p:spPr>
                  </p:pic>
                </p:oleObj>
              </mc:Fallback>
            </mc:AlternateContent>
          </a:graphicData>
        </a:graphic>
      </p:graphicFrame>
      <p:sp>
        <p:nvSpPr>
          <p:cNvPr id="13" name="右箭头 12"/>
          <p:cNvSpPr/>
          <p:nvPr/>
        </p:nvSpPr>
        <p:spPr>
          <a:xfrm rot="16200000">
            <a:off x="1727720" y="5697240"/>
            <a:ext cx="432000" cy="216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右箭头 17"/>
          <p:cNvSpPr/>
          <p:nvPr/>
        </p:nvSpPr>
        <p:spPr>
          <a:xfrm rot="18469445">
            <a:off x="2629553" y="5697288"/>
            <a:ext cx="432000" cy="216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右箭头 19"/>
          <p:cNvSpPr/>
          <p:nvPr/>
        </p:nvSpPr>
        <p:spPr>
          <a:xfrm rot="19993823">
            <a:off x="3497374" y="5710418"/>
            <a:ext cx="805222" cy="216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01317609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60648"/>
            <a:ext cx="7488832" cy="720080"/>
          </a:xfrm>
        </p:spPr>
        <p:txBody>
          <a:bodyPr>
            <a:normAutofit/>
          </a:bodyPr>
          <a:lstStyle/>
          <a:p>
            <a:r>
              <a:rPr lang="zh-CN" altLang="zh-CN" sz="4000" b="1" dirty="0">
                <a:latin typeface="黑体" panose="02010609060101010101" pitchFamily="49" charset="-122"/>
                <a:ea typeface="黑体" panose="02010609060101010101" pitchFamily="49" charset="-122"/>
              </a:rPr>
              <a:t>两个座位间的上位性互作</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1052736"/>
            <a:ext cx="8208912" cy="5616624"/>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一个座位内不同等位基因之间互作引起的显性效应外，有时不同座位上的基因之间也会存在相互作用，这样的互作称上位性（</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epistasis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）或基因间互作（</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inter-genic interaction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基因</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间的上位性互作，首先是从两个基因控制的质量性状在</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群体中的表型分离比观测到</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如一个性状受两对独立遗传显性基因控制，用</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表示这两对等位基因。没有上位性互作存在时，</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世代的</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种表型将呈现出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9:3:3:1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的分离比。这</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种表型对应的基因型分别用</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err="1">
                <a:latin typeface="Times New Roman" panose="02020603050405020304" pitchFamily="18" charset="0"/>
                <a:ea typeface="黑体" panose="02010609060101010101" pitchFamily="49" charset="-122"/>
                <a:cs typeface="Times New Roman" panose="02020603050405020304" pitchFamily="18" charset="0"/>
              </a:rPr>
              <a:t>aaB</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err="1">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表示，等位基因</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后面的星号表示这个位置既可以是</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，也可以是</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后面的星号表示这个位置既可以是</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，也可以是</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。当这两对独立显性基因之间存在互作时，</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世代的表型就可能只有三种、甚至两种，并呈现出各种有规律的分离比。</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7202731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260648"/>
            <a:ext cx="7200800" cy="1080120"/>
          </a:xfrm>
        </p:spPr>
        <p:txBody>
          <a:bodyPr>
            <a:noAutofit/>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两对显性独立遗传基因控制的质量性状在</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3200" b="1"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世代中各种可能的表型分离比</a:t>
            </a:r>
            <a:endParaRPr lang="en-US" altLang="zh-CN" sz="32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4" name="图片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628800"/>
            <a:ext cx="8352928" cy="5112568"/>
          </a:xfrm>
          <a:prstGeom prst="rect">
            <a:avLst/>
          </a:prstGeom>
          <a:noFill/>
          <a:ln>
            <a:noFill/>
          </a:ln>
        </p:spPr>
      </p:pic>
    </p:spTree>
    <p:extLst>
      <p:ext uri="{BB962C8B-B14F-4D97-AF65-F5344CB8AC3E}">
        <p14:creationId xmlns:p14="http://schemas.microsoft.com/office/powerpoint/2010/main" val="267152516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上位性互</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作</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种类型</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003232" cy="5472608"/>
          </a:xfrm>
        </p:spPr>
        <p:txBody>
          <a:bodyPr>
            <a:noAutofit/>
          </a:bodyPr>
          <a:lstStyle/>
          <a:p>
            <a:pPr>
              <a:lnSpc>
                <a:spcPct val="120000"/>
              </a:lnSpc>
            </a:pP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根据基因型是否纯合或是杂合，两个座位（用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表示）上的上位性互作可以划分成</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种类型，即纯合基因型之间的上位性（</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additive × additive epistasis</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表示），座位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纯合基因型和座位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杂合基因型之间的上位性（</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additive × dominance epistasis</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ad</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表示），座位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杂合基因型和座位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纯合基因型之间的上位性（</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dominance × additive epistasis</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da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表示），以及两个座位上杂合基因型之间的上位性（</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dominance × dominance epistasis</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dd</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考虑</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上位性效应时的遗传模型，称为加性</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显性</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上位性效应遗传模型，简称上位性模型</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5177606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31640" y="260648"/>
            <a:ext cx="6624736" cy="1008112"/>
          </a:xfrm>
        </p:spPr>
        <p:txBody>
          <a:bodyPr>
            <a:noAutofit/>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两对独立遗传基因在加显性模型和上位性模型下的</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9</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种基因型值</a:t>
            </a:r>
            <a:endParaRPr lang="en-US" altLang="zh-CN" sz="32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6758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340768"/>
            <a:ext cx="8280919" cy="5514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680436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利用</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基因型值计算各种遗传效应</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3645908583"/>
              </p:ext>
            </p:extLst>
          </p:nvPr>
        </p:nvGraphicFramePr>
        <p:xfrm>
          <a:off x="125324" y="1608745"/>
          <a:ext cx="8893352" cy="3692463"/>
        </p:xfrm>
        <a:graphic>
          <a:graphicData uri="http://schemas.openxmlformats.org/presentationml/2006/ole">
            <mc:AlternateContent xmlns:mc="http://schemas.openxmlformats.org/markup-compatibility/2006">
              <mc:Choice xmlns:v="urn:schemas-microsoft-com:vml" Requires="v">
                <p:oleObj spid="_x0000_s68620" name="公式" r:id="rId3" imgW="5118100" imgH="2082800" progId="Equation.3">
                  <p:embed/>
                </p:oleObj>
              </mc:Choice>
              <mc:Fallback>
                <p:oleObj name="公式" r:id="rId3" imgW="5118100" imgH="2082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324" y="1608745"/>
                        <a:ext cx="8893352" cy="3692463"/>
                      </a:xfrm>
                      <a:prstGeom prst="rect">
                        <a:avLst/>
                      </a:prstGeom>
                      <a:noFill/>
                    </p:spPr>
                  </p:pic>
                </p:oleObj>
              </mc:Fallback>
            </mc:AlternateContent>
          </a:graphicData>
        </a:graphic>
      </p:graphicFrame>
    </p:spTree>
    <p:extLst>
      <p:ext uri="{BB962C8B-B14F-4D97-AF65-F5344CB8AC3E}">
        <p14:creationId xmlns:p14="http://schemas.microsoft.com/office/powerpoint/2010/main" val="400296182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332656"/>
            <a:ext cx="7488832"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纯合基因型的基因间互作</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1052736"/>
            <a:ext cx="8136904" cy="266429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两个座位上的纯合基因型有</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种，即</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，它们的基因型值中只包含加性效应和加加互作效应。纯系群体中，不存在显性及与显性有关的上位性效应。根据表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7.12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的上位性模型，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种基因型值与遗传效应的关系用下面的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个等式表示。</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2589059682"/>
              </p:ext>
            </p:extLst>
          </p:nvPr>
        </p:nvGraphicFramePr>
        <p:xfrm>
          <a:off x="899592" y="3717032"/>
          <a:ext cx="3517506" cy="504056"/>
        </p:xfrm>
        <a:graphic>
          <a:graphicData uri="http://schemas.openxmlformats.org/presentationml/2006/ole">
            <mc:AlternateContent xmlns:mc="http://schemas.openxmlformats.org/markup-compatibility/2006">
              <mc:Choice xmlns:v="urn:schemas-microsoft-com:vml" Requires="v">
                <p:oleObj spid="_x0000_s71733" name="公式" r:id="rId3" imgW="1536033" imgH="215806" progId="Equation.3">
                  <p:embed/>
                </p:oleObj>
              </mc:Choice>
              <mc:Fallback>
                <p:oleObj name="公式" r:id="rId3" imgW="1536033" imgH="215806"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3717032"/>
                        <a:ext cx="3517506" cy="504056"/>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654866952"/>
              </p:ext>
            </p:extLst>
          </p:nvPr>
        </p:nvGraphicFramePr>
        <p:xfrm>
          <a:off x="879784" y="4293096"/>
          <a:ext cx="3620208" cy="564829"/>
        </p:xfrm>
        <a:graphic>
          <a:graphicData uri="http://schemas.openxmlformats.org/presentationml/2006/ole">
            <mc:AlternateContent xmlns:mc="http://schemas.openxmlformats.org/markup-compatibility/2006">
              <mc:Choice xmlns:v="urn:schemas-microsoft-com:vml" Requires="v">
                <p:oleObj spid="_x0000_s71734" name="公式" r:id="rId5" imgW="1511300" imgH="228600" progId="Equation.3">
                  <p:embed/>
                </p:oleObj>
              </mc:Choice>
              <mc:Fallback>
                <p:oleObj name="公式" r:id="rId5" imgW="15113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9784" y="4293096"/>
                        <a:ext cx="3620208" cy="564829"/>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1340362978"/>
              </p:ext>
            </p:extLst>
          </p:nvPr>
        </p:nvGraphicFramePr>
        <p:xfrm>
          <a:off x="899592" y="5013176"/>
          <a:ext cx="3528392" cy="550504"/>
        </p:xfrm>
        <a:graphic>
          <a:graphicData uri="http://schemas.openxmlformats.org/presentationml/2006/ole">
            <mc:AlternateContent xmlns:mc="http://schemas.openxmlformats.org/markup-compatibility/2006">
              <mc:Choice xmlns:v="urn:schemas-microsoft-com:vml" Requires="v">
                <p:oleObj spid="_x0000_s71735" name="公式" r:id="rId7" imgW="1511300" imgH="228600" progId="Equation.3">
                  <p:embed/>
                </p:oleObj>
              </mc:Choice>
              <mc:Fallback>
                <p:oleObj name="公式" r:id="rId7" imgW="15113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9592" y="5013176"/>
                        <a:ext cx="3528392" cy="550504"/>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4143832602"/>
              </p:ext>
            </p:extLst>
          </p:nvPr>
        </p:nvGraphicFramePr>
        <p:xfrm>
          <a:off x="899591" y="5661248"/>
          <a:ext cx="3618757" cy="576064"/>
        </p:xfrm>
        <a:graphic>
          <a:graphicData uri="http://schemas.openxmlformats.org/presentationml/2006/ole">
            <mc:AlternateContent xmlns:mc="http://schemas.openxmlformats.org/markup-compatibility/2006">
              <mc:Choice xmlns:v="urn:schemas-microsoft-com:vml" Requires="v">
                <p:oleObj spid="_x0000_s71736" name="公式" r:id="rId9" imgW="1485900" imgH="228600" progId="Equation.3">
                  <p:embed/>
                </p:oleObj>
              </mc:Choice>
              <mc:Fallback>
                <p:oleObj name="公式" r:id="rId9" imgW="1485900" imgH="2286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99591" y="5661248"/>
                        <a:ext cx="3618757" cy="576064"/>
                      </a:xfrm>
                      <a:prstGeom prst="rect">
                        <a:avLst/>
                      </a:prstGeom>
                      <a:noFill/>
                    </p:spPr>
                  </p:pic>
                </p:oleObj>
              </mc:Fallback>
            </mc:AlternateContent>
          </a:graphicData>
        </a:graphic>
      </p:graphicFrame>
    </p:spTree>
    <p:extLst>
      <p:ext uri="{BB962C8B-B14F-4D97-AF65-F5344CB8AC3E}">
        <p14:creationId xmlns:p14="http://schemas.microsoft.com/office/powerpoint/2010/main" val="48208245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188640"/>
            <a:ext cx="792088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纯合基因型间的效应和方差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611560" y="908720"/>
            <a:ext cx="7992888" cy="5256584"/>
          </a:xfrm>
        </p:spPr>
        <p:txBody>
          <a:bodyPr>
            <a:noAutofit/>
          </a:bodyPr>
          <a:lstStyle/>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反过来</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还可以利用下面的</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个公式计算各种遗传效应的</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大小</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同时</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还能得到群体</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遗传方差。</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从中</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可以看出，加加上位性效应也包含在纯系群体的遗传方差中，加加上位性是可以通过选择被固定下来的，因此可以被纯系育种所利用。</a:t>
            </a:r>
            <a:endParaRPr lang="zh-CN" altLang="en-US" sz="30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666228850"/>
              </p:ext>
            </p:extLst>
          </p:nvPr>
        </p:nvGraphicFramePr>
        <p:xfrm>
          <a:off x="1029253" y="1898487"/>
          <a:ext cx="4046803" cy="738425"/>
        </p:xfrm>
        <a:graphic>
          <a:graphicData uri="http://schemas.openxmlformats.org/presentationml/2006/ole">
            <mc:AlternateContent xmlns:mc="http://schemas.openxmlformats.org/markup-compatibility/2006">
              <mc:Choice xmlns:v="urn:schemas-microsoft-com:vml" Requires="v">
                <p:oleObj spid="_x0000_s73789" name="公式" r:id="rId3" imgW="2209800" imgH="393700" progId="Equation.3">
                  <p:embed/>
                </p:oleObj>
              </mc:Choice>
              <mc:Fallback>
                <p:oleObj name="公式" r:id="rId3" imgW="22098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9253" y="1898487"/>
                        <a:ext cx="4046803" cy="738425"/>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1327995763"/>
              </p:ext>
            </p:extLst>
          </p:nvPr>
        </p:nvGraphicFramePr>
        <p:xfrm>
          <a:off x="5279607" y="1988840"/>
          <a:ext cx="3612873" cy="648072"/>
        </p:xfrm>
        <a:graphic>
          <a:graphicData uri="http://schemas.openxmlformats.org/presentationml/2006/ole">
            <mc:AlternateContent xmlns:mc="http://schemas.openxmlformats.org/markup-compatibility/2006">
              <mc:Choice xmlns:v="urn:schemas-microsoft-com:vml" Requires="v">
                <p:oleObj spid="_x0000_s73790" name="公式" r:id="rId5" imgW="2247900" imgH="393700" progId="Equation.3">
                  <p:embed/>
                </p:oleObj>
              </mc:Choice>
              <mc:Fallback>
                <p:oleObj name="公式" r:id="rId5" imgW="22479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79607" y="1988840"/>
                        <a:ext cx="3612873" cy="648072"/>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3860328210"/>
              </p:ext>
            </p:extLst>
          </p:nvPr>
        </p:nvGraphicFramePr>
        <p:xfrm>
          <a:off x="998388" y="2708920"/>
          <a:ext cx="3861644" cy="692696"/>
        </p:xfrm>
        <a:graphic>
          <a:graphicData uri="http://schemas.openxmlformats.org/presentationml/2006/ole">
            <mc:AlternateContent xmlns:mc="http://schemas.openxmlformats.org/markup-compatibility/2006">
              <mc:Choice xmlns:v="urn:schemas-microsoft-com:vml" Requires="v">
                <p:oleObj spid="_x0000_s73791" name="公式" r:id="rId7" imgW="2247900" imgH="393700" progId="Equation.3">
                  <p:embed/>
                </p:oleObj>
              </mc:Choice>
              <mc:Fallback>
                <p:oleObj name="公式" r:id="rId7" imgW="2247900" imgH="3937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98388" y="2708920"/>
                        <a:ext cx="3861644" cy="692696"/>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3878413364"/>
              </p:ext>
            </p:extLst>
          </p:nvPr>
        </p:nvGraphicFramePr>
        <p:xfrm>
          <a:off x="5240966" y="2708920"/>
          <a:ext cx="3795530" cy="680837"/>
        </p:xfrm>
        <a:graphic>
          <a:graphicData uri="http://schemas.openxmlformats.org/presentationml/2006/ole">
            <mc:AlternateContent xmlns:mc="http://schemas.openxmlformats.org/markup-compatibility/2006">
              <mc:Choice xmlns:v="urn:schemas-microsoft-com:vml" Requires="v">
                <p:oleObj spid="_x0000_s73792" name="公式" r:id="rId9" imgW="2247900" imgH="393700" progId="Equation.3">
                  <p:embed/>
                </p:oleObj>
              </mc:Choice>
              <mc:Fallback>
                <p:oleObj name="公式" r:id="rId9" imgW="2247900" imgH="3937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40966" y="2708920"/>
                        <a:ext cx="3795530" cy="680837"/>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3875747845"/>
              </p:ext>
            </p:extLst>
          </p:nvPr>
        </p:nvGraphicFramePr>
        <p:xfrm>
          <a:off x="1043608" y="3501008"/>
          <a:ext cx="3078118" cy="491223"/>
        </p:xfrm>
        <a:graphic>
          <a:graphicData uri="http://schemas.openxmlformats.org/presentationml/2006/ole">
            <mc:AlternateContent xmlns:mc="http://schemas.openxmlformats.org/markup-compatibility/2006">
              <mc:Choice xmlns:v="urn:schemas-microsoft-com:vml" Requires="v">
                <p:oleObj spid="_x0000_s73793" name="公式" r:id="rId11" imgW="1536700" imgH="241300" progId="Equation.3">
                  <p:embed/>
                </p:oleObj>
              </mc:Choice>
              <mc:Fallback>
                <p:oleObj name="公式" r:id="rId11" imgW="1536700" imgH="2413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43608" y="3501008"/>
                        <a:ext cx="3078118" cy="491223"/>
                      </a:xfrm>
                      <a:prstGeom prst="rect">
                        <a:avLst/>
                      </a:prstGeom>
                      <a:noFill/>
                    </p:spPr>
                  </p:pic>
                </p:oleObj>
              </mc:Fallback>
            </mc:AlternateContent>
          </a:graphicData>
        </a:graphic>
      </p:graphicFrame>
    </p:spTree>
    <p:extLst>
      <p:ext uri="{BB962C8B-B14F-4D97-AF65-F5344CB8AC3E}">
        <p14:creationId xmlns:p14="http://schemas.microsoft.com/office/powerpoint/2010/main" val="219935554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188640"/>
            <a:ext cx="8136904" cy="576064"/>
          </a:xfrm>
        </p:spPr>
        <p:txBody>
          <a:bodyPr>
            <a:noAutofit/>
          </a:bodyPr>
          <a:lstStyle/>
          <a:p>
            <a:r>
              <a:rPr lang="en-US" altLang="zh-CN" sz="3200" b="1"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个近等基因</a:t>
            </a:r>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系在</a:t>
            </a:r>
            <a:r>
              <a:rPr lang="zh-CN" altLang="en-US" sz="3200" b="1" dirty="0" smtClean="0">
                <a:latin typeface="Times New Roman" panose="02020603050405020304" pitchFamily="18" charset="0"/>
                <a:ea typeface="黑体" panose="02010609060101010101" pitchFamily="49" charset="-122"/>
                <a:cs typeface="Times New Roman" panose="02020603050405020304" pitchFamily="18" charset="0"/>
              </a:rPr>
              <a:t>一个</a:t>
            </a:r>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品质</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性状上</a:t>
            </a:r>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的观测值</a:t>
            </a:r>
            <a:endParaRPr lang="en-US" altLang="zh-CN" sz="32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6"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 name="表格 6"/>
          <p:cNvGraphicFramePr>
            <a:graphicFrameLocks noGrp="1"/>
          </p:cNvGraphicFramePr>
          <p:nvPr>
            <p:extLst>
              <p:ext uri="{D42A27DB-BD31-4B8C-83A1-F6EECF244321}">
                <p14:modId xmlns:p14="http://schemas.microsoft.com/office/powerpoint/2010/main" val="2190632239"/>
              </p:ext>
            </p:extLst>
          </p:nvPr>
        </p:nvGraphicFramePr>
        <p:xfrm>
          <a:off x="539552" y="839296"/>
          <a:ext cx="8136902" cy="5547360"/>
        </p:xfrm>
        <a:graphic>
          <a:graphicData uri="http://schemas.openxmlformats.org/drawingml/2006/table">
            <a:tbl>
              <a:tblPr firstRow="1" firstCol="1" bandRow="1">
                <a:tableStyleId>{5C22544A-7EE6-4342-B048-85BDC9FD1C3A}</a:tableStyleId>
              </a:tblPr>
              <a:tblGrid>
                <a:gridCol w="2987949"/>
                <a:gridCol w="1340719"/>
                <a:gridCol w="1238694"/>
                <a:gridCol w="1238694"/>
                <a:gridCol w="1330846"/>
              </a:tblGrid>
              <a:tr h="170916">
                <a:tc rowSpan="2">
                  <a:txBody>
                    <a:bodyPr/>
                    <a:lstStyle/>
                    <a:p>
                      <a:pPr algn="just">
                        <a:spcAft>
                          <a:spcPts val="0"/>
                        </a:spcAft>
                      </a:pPr>
                      <a:r>
                        <a:rPr lang="zh-CN" sz="2600" b="1" kern="0" dirty="0">
                          <a:effectLst/>
                          <a:latin typeface="Times New Roman" panose="02020603050405020304" pitchFamily="18" charset="0"/>
                          <a:ea typeface="黑体" panose="02010609060101010101" pitchFamily="49" charset="-122"/>
                          <a:cs typeface="Times New Roman" panose="02020603050405020304" pitchFamily="18" charset="0"/>
                        </a:rPr>
                        <a:t>重复</a:t>
                      </a:r>
                      <a:endParaRPr lang="zh-CN" sz="26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gridSpan="4">
                  <a:txBody>
                    <a:bodyPr/>
                    <a:lstStyle/>
                    <a:p>
                      <a:pPr algn="just">
                        <a:spcAft>
                          <a:spcPts val="0"/>
                        </a:spcAft>
                      </a:pPr>
                      <a:r>
                        <a:rPr lang="zh-CN" sz="2600" b="1" kern="100">
                          <a:effectLst/>
                          <a:latin typeface="Times New Roman" panose="02020603050405020304" pitchFamily="18" charset="0"/>
                          <a:ea typeface="黑体" panose="02010609060101010101" pitchFamily="49" charset="-122"/>
                          <a:cs typeface="Times New Roman" panose="02020603050405020304" pitchFamily="18" charset="0"/>
                        </a:rPr>
                        <a:t>近等基因系的</a:t>
                      </a:r>
                      <a:r>
                        <a:rPr lang="zh-CN" sz="2600" b="1" kern="0">
                          <a:effectLst/>
                          <a:latin typeface="Times New Roman" panose="02020603050405020304" pitchFamily="18" charset="0"/>
                          <a:ea typeface="黑体" panose="02010609060101010101" pitchFamily="49" charset="-122"/>
                          <a:cs typeface="Times New Roman" panose="02020603050405020304" pitchFamily="18" charset="0"/>
                        </a:rPr>
                        <a:t>基因型</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70916">
                <a:tc vMerge="1">
                  <a:txBody>
                    <a:bodyPr/>
                    <a:lstStyle/>
                    <a:p>
                      <a:endParaRPr lang="zh-CN" altLang="en-US"/>
                    </a:p>
                  </a:txBody>
                  <a:tcPr/>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AABB </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dirty="0" err="1">
                          <a:effectLst/>
                          <a:latin typeface="Times New Roman" panose="02020603050405020304" pitchFamily="18" charset="0"/>
                          <a:ea typeface="黑体" panose="02010609060101010101" pitchFamily="49" charset="-122"/>
                          <a:cs typeface="Times New Roman" panose="02020603050405020304" pitchFamily="18" charset="0"/>
                        </a:rPr>
                        <a:t>AAbb</a:t>
                      </a:r>
                      <a:r>
                        <a:rPr lang="en-US" sz="2600" b="1" kern="0" dirty="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6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aaBB </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aabb </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r>
              <a:tr h="170916">
                <a:tc>
                  <a:txBody>
                    <a:bodyPr/>
                    <a:lstStyle/>
                    <a:p>
                      <a:pPr algn="l">
                        <a:spcAft>
                          <a:spcPts val="0"/>
                        </a:spcAft>
                      </a:pPr>
                      <a:r>
                        <a:rPr lang="zh-CN" sz="2600" b="1" kern="0">
                          <a:effectLst/>
                          <a:latin typeface="Times New Roman" panose="02020603050405020304" pitchFamily="18" charset="0"/>
                          <a:ea typeface="黑体" panose="02010609060101010101" pitchFamily="49" charset="-122"/>
                          <a:cs typeface="Times New Roman" panose="02020603050405020304" pitchFamily="18" charset="0"/>
                        </a:rPr>
                        <a:t>重复</a:t>
                      </a: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1</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237</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241</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210</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dirty="0">
                          <a:effectLst/>
                          <a:latin typeface="Times New Roman" panose="02020603050405020304" pitchFamily="18" charset="0"/>
                          <a:ea typeface="黑体" panose="02010609060101010101" pitchFamily="49" charset="-122"/>
                          <a:cs typeface="Times New Roman" panose="02020603050405020304" pitchFamily="18" charset="0"/>
                        </a:rPr>
                        <a:t>198</a:t>
                      </a:r>
                      <a:endParaRPr lang="zh-CN" sz="26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r>
              <a:tr h="170916">
                <a:tc>
                  <a:txBody>
                    <a:bodyPr/>
                    <a:lstStyle/>
                    <a:p>
                      <a:pPr algn="l">
                        <a:spcAft>
                          <a:spcPts val="0"/>
                        </a:spcAft>
                      </a:pPr>
                      <a:r>
                        <a:rPr lang="zh-CN" sz="2600" b="1" kern="0">
                          <a:effectLst/>
                          <a:latin typeface="Times New Roman" panose="02020603050405020304" pitchFamily="18" charset="0"/>
                          <a:ea typeface="黑体" panose="02010609060101010101" pitchFamily="49" charset="-122"/>
                          <a:cs typeface="Times New Roman" panose="02020603050405020304" pitchFamily="18" charset="0"/>
                        </a:rPr>
                        <a:t>重复</a:t>
                      </a: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235</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236</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207</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201</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r>
              <a:tr h="170916">
                <a:tc>
                  <a:txBody>
                    <a:bodyPr/>
                    <a:lstStyle/>
                    <a:p>
                      <a:pPr algn="l">
                        <a:spcAft>
                          <a:spcPts val="0"/>
                        </a:spcAft>
                      </a:pPr>
                      <a:r>
                        <a:rPr lang="zh-CN" sz="2600" b="1" kern="0">
                          <a:effectLst/>
                          <a:latin typeface="Times New Roman" panose="02020603050405020304" pitchFamily="18" charset="0"/>
                          <a:ea typeface="黑体" panose="02010609060101010101" pitchFamily="49" charset="-122"/>
                          <a:cs typeface="Times New Roman" panose="02020603050405020304" pitchFamily="18" charset="0"/>
                        </a:rPr>
                        <a:t>重复</a:t>
                      </a: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dirty="0">
                          <a:effectLst/>
                          <a:latin typeface="Times New Roman" panose="02020603050405020304" pitchFamily="18" charset="0"/>
                          <a:ea typeface="黑体" panose="02010609060101010101" pitchFamily="49" charset="-122"/>
                          <a:cs typeface="Times New Roman" panose="02020603050405020304" pitchFamily="18" charset="0"/>
                        </a:rPr>
                        <a:t>230</a:t>
                      </a:r>
                      <a:endParaRPr lang="zh-CN" sz="26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238</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202</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208</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r>
              <a:tr h="170916">
                <a:tc>
                  <a:txBody>
                    <a:bodyPr/>
                    <a:lstStyle/>
                    <a:p>
                      <a:pPr algn="l">
                        <a:spcAft>
                          <a:spcPts val="0"/>
                        </a:spcAft>
                      </a:pPr>
                      <a:r>
                        <a:rPr lang="zh-CN" sz="2600" b="1" kern="0">
                          <a:effectLst/>
                          <a:latin typeface="Times New Roman" panose="02020603050405020304" pitchFamily="18" charset="0"/>
                          <a:ea typeface="黑体" panose="02010609060101010101" pitchFamily="49" charset="-122"/>
                          <a:cs typeface="Times New Roman" panose="02020603050405020304" pitchFamily="18" charset="0"/>
                        </a:rPr>
                        <a:t>重复</a:t>
                      </a: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4</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240</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254</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dirty="0">
                          <a:effectLst/>
                          <a:latin typeface="Times New Roman" panose="02020603050405020304" pitchFamily="18" charset="0"/>
                          <a:ea typeface="黑体" panose="02010609060101010101" pitchFamily="49" charset="-122"/>
                          <a:cs typeface="Times New Roman" panose="02020603050405020304" pitchFamily="18" charset="0"/>
                        </a:rPr>
                        <a:t>236</a:t>
                      </a:r>
                      <a:endParaRPr lang="zh-CN" sz="26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195</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r>
              <a:tr h="170916">
                <a:tc>
                  <a:txBody>
                    <a:bodyPr/>
                    <a:lstStyle/>
                    <a:p>
                      <a:pPr algn="l">
                        <a:spcAft>
                          <a:spcPts val="0"/>
                        </a:spcAft>
                      </a:pPr>
                      <a:r>
                        <a:rPr lang="zh-CN" sz="2600" b="1" kern="0">
                          <a:effectLst/>
                          <a:latin typeface="Times New Roman" panose="02020603050405020304" pitchFamily="18" charset="0"/>
                          <a:ea typeface="黑体" panose="02010609060101010101" pitchFamily="49" charset="-122"/>
                          <a:cs typeface="Times New Roman" panose="02020603050405020304" pitchFamily="18" charset="0"/>
                        </a:rPr>
                        <a:t>重复</a:t>
                      </a: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5</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dirty="0">
                          <a:effectLst/>
                          <a:latin typeface="Times New Roman" panose="02020603050405020304" pitchFamily="18" charset="0"/>
                          <a:ea typeface="黑体" panose="02010609060101010101" pitchFamily="49" charset="-122"/>
                          <a:cs typeface="Times New Roman" panose="02020603050405020304" pitchFamily="18" charset="0"/>
                        </a:rPr>
                        <a:t>258</a:t>
                      </a:r>
                      <a:endParaRPr lang="zh-CN" sz="26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247</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225</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207</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r>
              <a:tr h="170916">
                <a:tc>
                  <a:txBody>
                    <a:bodyPr/>
                    <a:lstStyle/>
                    <a:p>
                      <a:pPr algn="l">
                        <a:spcAft>
                          <a:spcPts val="0"/>
                        </a:spcAft>
                      </a:pPr>
                      <a:r>
                        <a:rPr lang="zh-CN" sz="2600" b="1" kern="0">
                          <a:effectLst/>
                          <a:latin typeface="Times New Roman" panose="02020603050405020304" pitchFamily="18" charset="0"/>
                          <a:ea typeface="黑体" panose="02010609060101010101" pitchFamily="49" charset="-122"/>
                          <a:cs typeface="Times New Roman" panose="02020603050405020304" pitchFamily="18" charset="0"/>
                        </a:rPr>
                        <a:t>重复</a:t>
                      </a: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6</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258</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dirty="0">
                          <a:effectLst/>
                          <a:latin typeface="Times New Roman" panose="02020603050405020304" pitchFamily="18" charset="0"/>
                          <a:ea typeface="黑体" panose="02010609060101010101" pitchFamily="49" charset="-122"/>
                          <a:cs typeface="Times New Roman" panose="02020603050405020304" pitchFamily="18" charset="0"/>
                        </a:rPr>
                        <a:t>246</a:t>
                      </a:r>
                      <a:endParaRPr lang="zh-CN" sz="26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235</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dirty="0">
                          <a:effectLst/>
                          <a:latin typeface="Times New Roman" panose="02020603050405020304" pitchFamily="18" charset="0"/>
                          <a:ea typeface="黑体" panose="02010609060101010101" pitchFamily="49" charset="-122"/>
                          <a:cs typeface="Times New Roman" panose="02020603050405020304" pitchFamily="18" charset="0"/>
                        </a:rPr>
                        <a:t>207</a:t>
                      </a:r>
                      <a:endParaRPr lang="zh-CN" sz="26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r>
              <a:tr h="170916">
                <a:tc>
                  <a:txBody>
                    <a:bodyPr/>
                    <a:lstStyle/>
                    <a:p>
                      <a:pPr algn="l">
                        <a:spcAft>
                          <a:spcPts val="0"/>
                        </a:spcAft>
                      </a:pPr>
                      <a:r>
                        <a:rPr lang="zh-CN" sz="2600" b="1" kern="0" dirty="0">
                          <a:effectLst/>
                          <a:latin typeface="Times New Roman" panose="02020603050405020304" pitchFamily="18" charset="0"/>
                          <a:ea typeface="黑体" panose="02010609060101010101" pitchFamily="49" charset="-122"/>
                          <a:cs typeface="Times New Roman" panose="02020603050405020304" pitchFamily="18" charset="0"/>
                        </a:rPr>
                        <a:t>重复</a:t>
                      </a:r>
                      <a:r>
                        <a:rPr lang="en-US" sz="2600" b="1" kern="0" dirty="0">
                          <a:effectLst/>
                          <a:latin typeface="Times New Roman" panose="02020603050405020304" pitchFamily="18" charset="0"/>
                          <a:ea typeface="黑体" panose="02010609060101010101" pitchFamily="49" charset="-122"/>
                          <a:cs typeface="Times New Roman" panose="02020603050405020304" pitchFamily="18" charset="0"/>
                        </a:rPr>
                        <a:t>7</a:t>
                      </a:r>
                      <a:endParaRPr lang="zh-CN" sz="26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232</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224</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219</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dirty="0">
                          <a:effectLst/>
                          <a:latin typeface="Times New Roman" panose="02020603050405020304" pitchFamily="18" charset="0"/>
                          <a:ea typeface="黑体" panose="02010609060101010101" pitchFamily="49" charset="-122"/>
                          <a:cs typeface="Times New Roman" panose="02020603050405020304" pitchFamily="18" charset="0"/>
                        </a:rPr>
                        <a:t>151</a:t>
                      </a:r>
                      <a:endParaRPr lang="zh-CN" sz="26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r>
              <a:tr h="170916">
                <a:tc>
                  <a:txBody>
                    <a:bodyPr/>
                    <a:lstStyle/>
                    <a:p>
                      <a:pPr algn="l">
                        <a:spcAft>
                          <a:spcPts val="0"/>
                        </a:spcAft>
                      </a:pPr>
                      <a:r>
                        <a:rPr lang="zh-CN" sz="2600" b="1" kern="0">
                          <a:effectLst/>
                          <a:latin typeface="Times New Roman" panose="02020603050405020304" pitchFamily="18" charset="0"/>
                          <a:ea typeface="黑体" panose="02010609060101010101" pitchFamily="49" charset="-122"/>
                          <a:cs typeface="Times New Roman" panose="02020603050405020304" pitchFamily="18" charset="0"/>
                        </a:rPr>
                        <a:t>重复</a:t>
                      </a: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8</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233</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220</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211</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152</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r>
              <a:tr h="170916">
                <a:tc>
                  <a:txBody>
                    <a:bodyPr/>
                    <a:lstStyle/>
                    <a:p>
                      <a:pPr algn="l">
                        <a:spcAft>
                          <a:spcPts val="0"/>
                        </a:spcAft>
                      </a:pPr>
                      <a:r>
                        <a:rPr lang="zh-CN" sz="2600" b="1" kern="0">
                          <a:effectLst/>
                          <a:latin typeface="Times New Roman" panose="02020603050405020304" pitchFamily="18" charset="0"/>
                          <a:ea typeface="黑体" panose="02010609060101010101" pitchFamily="49" charset="-122"/>
                          <a:cs typeface="Times New Roman" panose="02020603050405020304" pitchFamily="18" charset="0"/>
                        </a:rPr>
                        <a:t>重复</a:t>
                      </a: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9</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242</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200</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209</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151</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tc>
              </a:tr>
              <a:tr h="170916">
                <a:tc>
                  <a:txBody>
                    <a:bodyPr/>
                    <a:lstStyle/>
                    <a:p>
                      <a:pPr algn="l">
                        <a:spcAft>
                          <a:spcPts val="0"/>
                        </a:spcAft>
                      </a:pPr>
                      <a:r>
                        <a:rPr lang="zh-CN" sz="2600" b="1" kern="0" dirty="0" smtClean="0">
                          <a:effectLst/>
                          <a:latin typeface="Times New Roman" panose="02020603050405020304" pitchFamily="18" charset="0"/>
                          <a:ea typeface="黑体" panose="02010609060101010101" pitchFamily="49" charset="-122"/>
                          <a:cs typeface="Times New Roman" panose="02020603050405020304" pitchFamily="18" charset="0"/>
                        </a:rPr>
                        <a:t>基因型</a:t>
                      </a:r>
                      <a:r>
                        <a:rPr lang="zh-CN" altLang="en-US" sz="2600" b="1" kern="0" dirty="0" smtClean="0">
                          <a:effectLst/>
                          <a:latin typeface="Times New Roman" panose="02020603050405020304" pitchFamily="18" charset="0"/>
                          <a:ea typeface="黑体" panose="02010609060101010101" pitchFamily="49" charset="-122"/>
                          <a:cs typeface="Times New Roman" panose="02020603050405020304" pitchFamily="18" charset="0"/>
                        </a:rPr>
                        <a:t>均值</a:t>
                      </a:r>
                      <a:endParaRPr lang="zh-CN" sz="26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nchor="ctr"/>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240.56 </a:t>
                      </a:r>
                      <a:endParaRPr lang="en-US"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nchor="ctr"/>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234.00</a:t>
                      </a:r>
                      <a:endParaRPr lang="en-US"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nchor="ctr"/>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217.11</a:t>
                      </a:r>
                      <a:endParaRPr lang="en-US"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nchor="ctr"/>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185.56 </a:t>
                      </a:r>
                      <a:endParaRPr lang="en-US"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nchor="ctr"/>
                </a:tc>
              </a:tr>
              <a:tr h="170916">
                <a:tc>
                  <a:txBody>
                    <a:bodyPr/>
                    <a:lstStyle/>
                    <a:p>
                      <a:pPr algn="l">
                        <a:spcAft>
                          <a:spcPts val="0"/>
                        </a:spcAft>
                      </a:pPr>
                      <a:r>
                        <a:rPr lang="zh-CN" sz="2600" b="1" kern="0">
                          <a:effectLst/>
                          <a:latin typeface="Times New Roman" panose="02020603050405020304" pitchFamily="18" charset="0"/>
                          <a:ea typeface="黑体" panose="02010609060101010101" pitchFamily="49" charset="-122"/>
                          <a:cs typeface="Times New Roman" panose="02020603050405020304" pitchFamily="18" charset="0"/>
                        </a:rPr>
                        <a:t>总平均</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nchor="ctr"/>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219.31</a:t>
                      </a:r>
                      <a:endParaRPr lang="en-US"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nchor="ctr"/>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nchor="ctr"/>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nchor="ctr"/>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nchor="ctr"/>
                </a:tc>
              </a:tr>
              <a:tr h="170916">
                <a:tc>
                  <a:txBody>
                    <a:bodyPr/>
                    <a:lstStyle/>
                    <a:p>
                      <a:pPr algn="l">
                        <a:spcAft>
                          <a:spcPts val="0"/>
                        </a:spcAft>
                      </a:pPr>
                      <a:r>
                        <a:rPr lang="zh-CN" sz="2600" b="1" kern="0">
                          <a:effectLst/>
                          <a:latin typeface="Times New Roman" panose="02020603050405020304" pitchFamily="18" charset="0"/>
                          <a:ea typeface="黑体" panose="02010609060101010101" pitchFamily="49" charset="-122"/>
                          <a:cs typeface="Times New Roman" panose="02020603050405020304" pitchFamily="18" charset="0"/>
                        </a:rPr>
                        <a:t>基因型效应估计</a:t>
                      </a:r>
                      <a:endParaRPr lang="zh-CN"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nchor="ctr"/>
                </a:tc>
                <a:tc>
                  <a:txBody>
                    <a:bodyPr/>
                    <a:lstStyle/>
                    <a:p>
                      <a:pPr algn="l">
                        <a:spcAft>
                          <a:spcPts val="0"/>
                        </a:spcAft>
                      </a:pPr>
                      <a:r>
                        <a:rPr lang="en-US" sz="2600" b="1" kern="0" dirty="0">
                          <a:effectLst/>
                          <a:latin typeface="Times New Roman" panose="02020603050405020304" pitchFamily="18" charset="0"/>
                          <a:ea typeface="黑体" panose="02010609060101010101" pitchFamily="49" charset="-122"/>
                          <a:cs typeface="Times New Roman" panose="02020603050405020304" pitchFamily="18" charset="0"/>
                        </a:rPr>
                        <a:t>21.25 </a:t>
                      </a:r>
                      <a:endParaRPr lang="en-US" sz="26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nchor="ctr"/>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14.69</a:t>
                      </a:r>
                      <a:endParaRPr lang="en-US"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nchor="ctr"/>
                </a:tc>
                <a:tc>
                  <a:txBody>
                    <a:bodyPr/>
                    <a:lstStyle/>
                    <a:p>
                      <a:pPr algn="l">
                        <a:spcAft>
                          <a:spcPts val="0"/>
                        </a:spcAft>
                      </a:pPr>
                      <a:r>
                        <a:rPr lang="en-US" sz="2600" b="1" kern="0">
                          <a:effectLst/>
                          <a:latin typeface="Times New Roman" panose="02020603050405020304" pitchFamily="18" charset="0"/>
                          <a:ea typeface="黑体" panose="02010609060101010101" pitchFamily="49" charset="-122"/>
                          <a:cs typeface="Times New Roman" panose="02020603050405020304" pitchFamily="18" charset="0"/>
                        </a:rPr>
                        <a:t> -2.19</a:t>
                      </a:r>
                      <a:endParaRPr lang="en-US" sz="26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nchor="ctr"/>
                </a:tc>
                <a:tc>
                  <a:txBody>
                    <a:bodyPr/>
                    <a:lstStyle/>
                    <a:p>
                      <a:pPr algn="l">
                        <a:spcAft>
                          <a:spcPts val="0"/>
                        </a:spcAft>
                      </a:pPr>
                      <a:r>
                        <a:rPr lang="en-US" sz="2600" b="1" kern="0" dirty="0">
                          <a:effectLst/>
                          <a:latin typeface="Times New Roman" panose="02020603050405020304" pitchFamily="18" charset="0"/>
                          <a:ea typeface="黑体" panose="02010609060101010101" pitchFamily="49" charset="-122"/>
                          <a:cs typeface="Times New Roman" panose="02020603050405020304" pitchFamily="18" charset="0"/>
                        </a:rPr>
                        <a:t>-33.75 </a:t>
                      </a:r>
                      <a:endParaRPr lang="en-US" sz="26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4093" marR="64093" marT="0" marB="0" anchor="ctr"/>
                </a:tc>
              </a:tr>
            </a:tbl>
          </a:graphicData>
        </a:graphic>
      </p:graphicFrame>
    </p:spTree>
    <p:extLst>
      <p:ext uri="{BB962C8B-B14F-4D97-AF65-F5344CB8AC3E}">
        <p14:creationId xmlns:p14="http://schemas.microsoft.com/office/powerpoint/2010/main" val="68861874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78098"/>
          </a:xfrm>
        </p:spPr>
        <p:txBody>
          <a:bodyPr>
            <a:normAutofit/>
          </a:bodyPr>
          <a:lstStyle/>
          <a:p>
            <a:r>
              <a:rPr lang="zh-CN" altLang="zh-CN" sz="4000" b="1" dirty="0" smtClean="0">
                <a:latin typeface="黑体" panose="02010609060101010101" pitchFamily="49" charset="-122"/>
                <a:ea typeface="黑体" panose="02010609060101010101" pitchFamily="49" charset="-122"/>
              </a:rPr>
              <a:t>方差分析</a:t>
            </a:r>
            <a:r>
              <a:rPr lang="zh-CN" altLang="en-US" sz="4000" b="1" dirty="0" smtClean="0">
                <a:latin typeface="黑体" panose="02010609060101010101" pitchFamily="49" charset="-122"/>
                <a:ea typeface="黑体" panose="02010609060101010101" pitchFamily="49" charset="-122"/>
              </a:rPr>
              <a:t>的</a:t>
            </a:r>
            <a:r>
              <a:rPr lang="zh-CN" altLang="zh-CN" sz="4000" b="1" dirty="0" smtClean="0">
                <a:latin typeface="黑体" panose="02010609060101010101" pitchFamily="49" charset="-122"/>
                <a:ea typeface="黑体" panose="02010609060101010101" pitchFamily="49" charset="-122"/>
              </a:rPr>
              <a:t>线性模型</a:t>
            </a:r>
            <a:endParaRPr lang="zh-CN" altLang="en-US" sz="4000" b="1"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251520" y="980728"/>
            <a:ext cx="8686800" cy="4392488"/>
          </a:xfrm>
        </p:spPr>
        <p:txBody>
          <a:bodyPr>
            <a:noAutofit/>
          </a:bodyPr>
          <a:lstStyle/>
          <a:p>
            <a:pPr>
              <a:lnSpc>
                <a:spcPct val="110000"/>
              </a:lnSpc>
            </a:pP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个近等基因系之间的差异显著性，可以</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通过方差分析</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方法进行检验。但是，这里除了关心近等基因系之间是否存在显著的遗传差异外，更关心的是</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这两个座位上的两个等位基因间是否存在显著差异。如果这两个座位都存在显著差异，哪个座位的遗传贡献更大？它们之间是否存在上位性互作</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要</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回答这些问题</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把表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7.13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的数据视为一个双因素试验</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表示基因型</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表示基因型</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α</a:t>
            </a:r>
            <a:r>
              <a:rPr lang="en-US" altLang="zh-CN" sz="26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和</a:t>
            </a:r>
            <a:r>
              <a:rPr lang="el-GR" altLang="zh-CN" sz="2600" dirty="0" smtClean="0">
                <a:latin typeface="Times New Roman" panose="02020603050405020304" pitchFamily="18" charset="0"/>
                <a:ea typeface="黑体" panose="02010609060101010101" pitchFamily="49" charset="-122"/>
                <a:cs typeface="Times New Roman" panose="02020603050405020304" pitchFamily="18" charset="0"/>
              </a:rPr>
              <a:t>β</a:t>
            </a:r>
            <a:r>
              <a:rPr lang="en-US" altLang="zh-CN" sz="2600" i="1" baseline="-25000" dirty="0" smtClean="0">
                <a:latin typeface="Times New Roman" panose="02020603050405020304" pitchFamily="18" charset="0"/>
                <a:ea typeface="黑体" panose="02010609060101010101" pitchFamily="49" charset="-122"/>
                <a:cs typeface="Times New Roman" panose="02020603050405020304" pitchFamily="18" charset="0"/>
              </a:rPr>
              <a:t>j</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分别</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表示两个因素的主效应</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sz="2600" dirty="0" smtClean="0">
                <a:latin typeface="Times New Roman" panose="02020603050405020304" pitchFamily="18" charset="0"/>
                <a:ea typeface="黑体" panose="02010609060101010101" pitchFamily="49" charset="-122"/>
                <a:cs typeface="Times New Roman" panose="02020603050405020304" pitchFamily="18" charset="0"/>
              </a:rPr>
              <a:t>τ</a:t>
            </a:r>
            <a:r>
              <a:rPr lang="en-US" altLang="zh-CN" sz="26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ij</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它们之间的互作效应，那么</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观测值</a:t>
            </a:r>
            <a:r>
              <a:rPr lang="en-US" altLang="zh-CN" sz="2600" dirty="0" err="1"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sz="2600" i="1" baseline="-25000" dirty="0" err="1" smtClean="0">
                <a:solidFill>
                  <a:prstClr val="black"/>
                </a:solidFill>
                <a:latin typeface="Times New Roman" panose="02020603050405020304" pitchFamily="18" charset="0"/>
                <a:ea typeface="黑体" panose="02010609060101010101" pitchFamily="49" charset="-122"/>
                <a:cs typeface="Times New Roman" panose="02020603050405020304" pitchFamily="18" charset="0"/>
              </a:rPr>
              <a:t>ijk</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9</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）的方差分析</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线性模型</a:t>
            </a:r>
            <a:r>
              <a:rPr lang="zh-CN" altLang="en-US" sz="2600" dirty="0">
                <a:latin typeface="Times New Roman" panose="02020603050405020304" pitchFamily="18" charset="0"/>
                <a:ea typeface="黑体" panose="02010609060101010101" pitchFamily="49" charset="-122"/>
                <a:cs typeface="Times New Roman" panose="02020603050405020304" pitchFamily="18" charset="0"/>
              </a:rPr>
              <a:t>为</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2706838536"/>
              </p:ext>
            </p:extLst>
          </p:nvPr>
        </p:nvGraphicFramePr>
        <p:xfrm>
          <a:off x="539552" y="5328592"/>
          <a:ext cx="4727426" cy="692696"/>
        </p:xfrm>
        <a:graphic>
          <a:graphicData uri="http://schemas.openxmlformats.org/presentationml/2006/ole">
            <mc:AlternateContent xmlns:mc="http://schemas.openxmlformats.org/markup-compatibility/2006">
              <mc:Choice xmlns:v="urn:schemas-microsoft-com:vml" Requires="v">
                <p:oleObj spid="_x0000_s75787" name="公式" r:id="rId3" imgW="1651000" imgH="241300" progId="Equation.3">
                  <p:embed/>
                </p:oleObj>
              </mc:Choice>
              <mc:Fallback>
                <p:oleObj name="公式" r:id="rId3" imgW="16510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5328592"/>
                        <a:ext cx="4727426" cy="692696"/>
                      </a:xfrm>
                      <a:prstGeom prst="rect">
                        <a:avLst/>
                      </a:prstGeom>
                      <a:noFill/>
                    </p:spPr>
                  </p:pic>
                </p:oleObj>
              </mc:Fallback>
            </mc:AlternateContent>
          </a:graphicData>
        </a:graphic>
      </p:graphicFrame>
    </p:spTree>
    <p:extLst>
      <p:ext uri="{BB962C8B-B14F-4D97-AF65-F5344CB8AC3E}">
        <p14:creationId xmlns:p14="http://schemas.microsoft.com/office/powerpoint/2010/main" val="45637866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04664"/>
            <a:ext cx="8229600" cy="706090"/>
          </a:xfrm>
        </p:spPr>
        <p:txBody>
          <a:bodyPr>
            <a:normAutofit/>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两个独立遗传座位</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种基因型的</a:t>
            </a:r>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方差分析</a:t>
            </a:r>
            <a:r>
              <a:rPr lang="zh-CN" altLang="en-US" sz="3200" b="1" dirty="0" smtClean="0">
                <a:latin typeface="Times New Roman" panose="02020603050405020304" pitchFamily="18" charset="0"/>
                <a:ea typeface="黑体" panose="02010609060101010101" pitchFamily="49" charset="-122"/>
                <a:cs typeface="Times New Roman" panose="02020603050405020304" pitchFamily="18" charset="0"/>
              </a:rPr>
              <a:t>表</a:t>
            </a:r>
            <a:endParaRPr lang="zh-CN" altLang="en-US" sz="32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 name="表格 6"/>
          <p:cNvGraphicFramePr>
            <a:graphicFrameLocks noGrp="1"/>
          </p:cNvGraphicFramePr>
          <p:nvPr>
            <p:extLst>
              <p:ext uri="{D42A27DB-BD31-4B8C-83A1-F6EECF244321}">
                <p14:modId xmlns:p14="http://schemas.microsoft.com/office/powerpoint/2010/main" val="643481125"/>
              </p:ext>
            </p:extLst>
          </p:nvPr>
        </p:nvGraphicFramePr>
        <p:xfrm>
          <a:off x="323528" y="1196752"/>
          <a:ext cx="8496944" cy="3888432"/>
        </p:xfrm>
        <a:graphic>
          <a:graphicData uri="http://schemas.openxmlformats.org/drawingml/2006/table">
            <a:tbl>
              <a:tblPr firstRow="1" firstCol="1" bandRow="1">
                <a:tableStyleId>{5C22544A-7EE6-4342-B048-85BDC9FD1C3A}</a:tableStyleId>
              </a:tblPr>
              <a:tblGrid>
                <a:gridCol w="1430973"/>
                <a:gridCol w="801275"/>
                <a:gridCol w="1427798"/>
                <a:gridCol w="1308506"/>
                <a:gridCol w="965835"/>
                <a:gridCol w="1472248"/>
                <a:gridCol w="1090309"/>
              </a:tblGrid>
              <a:tr h="972108">
                <a:tc>
                  <a:txBody>
                    <a:bodyPr/>
                    <a:lstStyle/>
                    <a:p>
                      <a:pPr algn="l">
                        <a:spcAft>
                          <a:spcPts val="0"/>
                        </a:spcAft>
                      </a:pPr>
                      <a:r>
                        <a:rPr lang="zh-CN" sz="2400" b="1" kern="0" dirty="0">
                          <a:effectLst/>
                        </a:rPr>
                        <a:t>变异来源</a:t>
                      </a:r>
                      <a:endParaRPr lang="zh-CN" sz="2400" b="1" kern="100" dirty="0">
                        <a:effectLst/>
                        <a:latin typeface="Calibri"/>
                        <a:ea typeface="宋体"/>
                        <a:cs typeface="Times New Roman"/>
                      </a:endParaRPr>
                    </a:p>
                  </a:txBody>
                  <a:tcPr marL="68580" marR="68580" marT="0" marB="0" anchor="ctr"/>
                </a:tc>
                <a:tc>
                  <a:txBody>
                    <a:bodyPr/>
                    <a:lstStyle/>
                    <a:p>
                      <a:pPr algn="l">
                        <a:spcAft>
                          <a:spcPts val="0"/>
                        </a:spcAft>
                      </a:pPr>
                      <a:r>
                        <a:rPr lang="zh-CN" sz="2400" b="1" kern="0">
                          <a:effectLst/>
                        </a:rPr>
                        <a:t>自由度</a:t>
                      </a:r>
                      <a:endParaRPr lang="zh-CN" sz="2400" b="1" kern="100">
                        <a:effectLst/>
                        <a:latin typeface="Calibri"/>
                        <a:ea typeface="宋体"/>
                        <a:cs typeface="Times New Roman"/>
                      </a:endParaRPr>
                    </a:p>
                  </a:txBody>
                  <a:tcPr marL="68580" marR="68580" marT="0" marB="0" anchor="ctr"/>
                </a:tc>
                <a:tc>
                  <a:txBody>
                    <a:bodyPr/>
                    <a:lstStyle/>
                    <a:p>
                      <a:pPr algn="l">
                        <a:spcAft>
                          <a:spcPts val="0"/>
                        </a:spcAft>
                      </a:pPr>
                      <a:r>
                        <a:rPr lang="zh-CN" sz="2400" b="1" kern="0">
                          <a:effectLst/>
                        </a:rPr>
                        <a:t>平方和</a:t>
                      </a:r>
                      <a:endParaRPr lang="zh-CN" sz="2400" b="1" kern="100">
                        <a:effectLst/>
                        <a:latin typeface="Calibri"/>
                        <a:ea typeface="宋体"/>
                        <a:cs typeface="Times New Roman"/>
                      </a:endParaRPr>
                    </a:p>
                  </a:txBody>
                  <a:tcPr marL="68580" marR="68580" marT="0" marB="0" anchor="ctr"/>
                </a:tc>
                <a:tc>
                  <a:txBody>
                    <a:bodyPr/>
                    <a:lstStyle/>
                    <a:p>
                      <a:pPr algn="l">
                        <a:spcAft>
                          <a:spcPts val="0"/>
                        </a:spcAft>
                      </a:pPr>
                      <a:r>
                        <a:rPr lang="zh-CN" sz="2400" b="1" kern="0" dirty="0">
                          <a:effectLst/>
                        </a:rPr>
                        <a:t>均方</a:t>
                      </a:r>
                      <a:endParaRPr lang="zh-CN" sz="2400" b="1" kern="100" dirty="0">
                        <a:effectLst/>
                        <a:latin typeface="Calibri"/>
                        <a:ea typeface="宋体"/>
                        <a:cs typeface="Times New Roman"/>
                      </a:endParaRPr>
                    </a:p>
                  </a:txBody>
                  <a:tcPr marL="68580" marR="68580" marT="0" marB="0" anchor="ctr"/>
                </a:tc>
                <a:tc>
                  <a:txBody>
                    <a:bodyPr/>
                    <a:lstStyle/>
                    <a:p>
                      <a:pPr algn="l">
                        <a:spcAft>
                          <a:spcPts val="0"/>
                        </a:spcAft>
                      </a:pPr>
                      <a:r>
                        <a:rPr lang="en-US" sz="2400" b="1" kern="0">
                          <a:effectLst/>
                        </a:rPr>
                        <a:t>F</a:t>
                      </a:r>
                      <a:r>
                        <a:rPr lang="zh-CN" sz="2400" b="1" kern="0">
                          <a:effectLst/>
                        </a:rPr>
                        <a:t>值</a:t>
                      </a:r>
                      <a:endParaRPr lang="zh-CN" sz="2400" b="1" kern="100">
                        <a:effectLst/>
                        <a:latin typeface="Calibri"/>
                        <a:ea typeface="宋体"/>
                        <a:cs typeface="Times New Roman"/>
                      </a:endParaRPr>
                    </a:p>
                  </a:txBody>
                  <a:tcPr marL="68580" marR="68580" marT="0" marB="0" anchor="ctr"/>
                </a:tc>
                <a:tc>
                  <a:txBody>
                    <a:bodyPr/>
                    <a:lstStyle/>
                    <a:p>
                      <a:pPr algn="l">
                        <a:spcAft>
                          <a:spcPts val="0"/>
                        </a:spcAft>
                      </a:pPr>
                      <a:r>
                        <a:rPr lang="en-US" sz="2400" b="1" kern="0">
                          <a:effectLst/>
                        </a:rPr>
                        <a:t>P</a:t>
                      </a:r>
                      <a:r>
                        <a:rPr lang="zh-CN" sz="2400" b="1" kern="0">
                          <a:effectLst/>
                        </a:rPr>
                        <a:t>值</a:t>
                      </a:r>
                      <a:endParaRPr lang="zh-CN" sz="2400" b="1" kern="100">
                        <a:effectLst/>
                        <a:latin typeface="Calibri"/>
                        <a:ea typeface="宋体"/>
                        <a:cs typeface="Times New Roman"/>
                      </a:endParaRPr>
                    </a:p>
                  </a:txBody>
                  <a:tcPr marL="68580" marR="68580" marT="0" marB="0" anchor="ctr"/>
                </a:tc>
                <a:tc>
                  <a:txBody>
                    <a:bodyPr/>
                    <a:lstStyle/>
                    <a:p>
                      <a:pPr algn="l">
                        <a:spcAft>
                          <a:spcPts val="0"/>
                        </a:spcAft>
                      </a:pPr>
                      <a:r>
                        <a:rPr lang="zh-CN" sz="2400" b="1" kern="0">
                          <a:effectLst/>
                        </a:rPr>
                        <a:t>方差估计</a:t>
                      </a:r>
                      <a:endParaRPr lang="zh-CN" sz="2400" b="1" kern="100">
                        <a:effectLst/>
                        <a:latin typeface="Calibri"/>
                        <a:ea typeface="宋体"/>
                        <a:cs typeface="Times New Roman"/>
                      </a:endParaRPr>
                    </a:p>
                  </a:txBody>
                  <a:tcPr marL="68580" marR="68580" marT="0" marB="0" anchor="ctr"/>
                </a:tc>
              </a:tr>
              <a:tr h="486054">
                <a:tc>
                  <a:txBody>
                    <a:bodyPr/>
                    <a:lstStyle/>
                    <a:p>
                      <a:pPr algn="l">
                        <a:spcAft>
                          <a:spcPts val="0"/>
                        </a:spcAft>
                      </a:pPr>
                      <a:r>
                        <a:rPr lang="zh-CN" sz="2400" b="1" kern="0">
                          <a:effectLst/>
                        </a:rPr>
                        <a:t>基因型</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dirty="0">
                          <a:effectLst/>
                        </a:rPr>
                        <a:t>3</a:t>
                      </a:r>
                      <a:endParaRPr lang="zh-CN" sz="2400" b="1" kern="100" dirty="0">
                        <a:effectLst/>
                        <a:latin typeface="Calibri"/>
                        <a:ea typeface="宋体"/>
                        <a:cs typeface="Times New Roman"/>
                      </a:endParaRPr>
                    </a:p>
                  </a:txBody>
                  <a:tcPr marL="68580" marR="68580" marT="0" marB="0" anchor="ctr"/>
                </a:tc>
                <a:tc>
                  <a:txBody>
                    <a:bodyPr/>
                    <a:lstStyle/>
                    <a:p>
                      <a:pPr algn="r">
                        <a:spcAft>
                          <a:spcPts val="0"/>
                        </a:spcAft>
                      </a:pPr>
                      <a:r>
                        <a:rPr lang="en-US" sz="2400" b="1" kern="0" dirty="0">
                          <a:effectLst/>
                        </a:rPr>
                        <a:t>16302.31 </a:t>
                      </a:r>
                      <a:endParaRPr lang="zh-CN" sz="2400" b="1" kern="100" dirty="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5434.10 </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17.79 </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5.66×10</a:t>
                      </a:r>
                      <a:r>
                        <a:rPr lang="en-US" sz="2400" b="1" kern="0" baseline="30000">
                          <a:effectLst/>
                        </a:rPr>
                        <a:t>-07</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569.84 </a:t>
                      </a:r>
                      <a:endParaRPr lang="zh-CN" sz="2400" b="1" kern="100">
                        <a:effectLst/>
                        <a:latin typeface="Calibri"/>
                        <a:ea typeface="宋体"/>
                        <a:cs typeface="Times New Roman"/>
                      </a:endParaRPr>
                    </a:p>
                  </a:txBody>
                  <a:tcPr marL="68580" marR="68580" marT="0" marB="0" anchor="ctr"/>
                </a:tc>
              </a:tr>
              <a:tr h="486054">
                <a:tc>
                  <a:txBody>
                    <a:bodyPr/>
                    <a:lstStyle/>
                    <a:p>
                      <a:pPr marL="179705" algn="l">
                        <a:spcAft>
                          <a:spcPts val="0"/>
                        </a:spcAft>
                      </a:pPr>
                      <a:r>
                        <a:rPr lang="zh-CN" sz="2400" b="1" kern="0">
                          <a:effectLst/>
                        </a:rPr>
                        <a:t>座位</a:t>
                      </a:r>
                      <a:r>
                        <a:rPr lang="en-US" sz="2400" b="1" kern="0">
                          <a:effectLst/>
                        </a:rPr>
                        <a:t>A</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1</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dirty="0">
                          <a:effectLst/>
                        </a:rPr>
                        <a:t>11628.03 </a:t>
                      </a:r>
                      <a:endParaRPr lang="zh-CN" sz="2400" b="1" kern="100" dirty="0">
                        <a:effectLst/>
                        <a:latin typeface="Calibri"/>
                        <a:ea typeface="宋体"/>
                        <a:cs typeface="Times New Roman"/>
                      </a:endParaRPr>
                    </a:p>
                  </a:txBody>
                  <a:tcPr marL="68580" marR="68580" marT="0" marB="0" anchor="ctr"/>
                </a:tc>
                <a:tc>
                  <a:txBody>
                    <a:bodyPr/>
                    <a:lstStyle/>
                    <a:p>
                      <a:pPr algn="r">
                        <a:spcAft>
                          <a:spcPts val="0"/>
                        </a:spcAft>
                      </a:pPr>
                      <a:r>
                        <a:rPr lang="en-US" sz="2400" b="1" kern="0" dirty="0">
                          <a:effectLst/>
                        </a:rPr>
                        <a:t>11628.03 </a:t>
                      </a:r>
                      <a:endParaRPr lang="zh-CN" sz="2400" b="1" kern="100" dirty="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38.06 </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6.66×10</a:t>
                      </a:r>
                      <a:r>
                        <a:rPr lang="en-US" sz="2400" b="1" kern="0" baseline="30000">
                          <a:effectLst/>
                        </a:rPr>
                        <a:t>-07</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629.03 </a:t>
                      </a:r>
                      <a:endParaRPr lang="zh-CN" sz="2400" b="1" kern="100">
                        <a:effectLst/>
                        <a:latin typeface="Calibri"/>
                        <a:ea typeface="宋体"/>
                        <a:cs typeface="Times New Roman"/>
                      </a:endParaRPr>
                    </a:p>
                  </a:txBody>
                  <a:tcPr marL="68580" marR="68580" marT="0" marB="0" anchor="ctr"/>
                </a:tc>
              </a:tr>
              <a:tr h="486054">
                <a:tc>
                  <a:txBody>
                    <a:bodyPr/>
                    <a:lstStyle/>
                    <a:p>
                      <a:pPr marL="179705" algn="l">
                        <a:spcAft>
                          <a:spcPts val="0"/>
                        </a:spcAft>
                      </a:pPr>
                      <a:r>
                        <a:rPr lang="zh-CN" sz="2400" b="1" kern="0">
                          <a:effectLst/>
                        </a:rPr>
                        <a:t>座位</a:t>
                      </a:r>
                      <a:r>
                        <a:rPr lang="en-US" sz="2400" b="1" kern="0">
                          <a:effectLst/>
                        </a:rPr>
                        <a:t>B</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1</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3268.03 </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dirty="0">
                          <a:effectLst/>
                        </a:rPr>
                        <a:t>3268.03 </a:t>
                      </a:r>
                      <a:endParaRPr lang="zh-CN" sz="2400" b="1" kern="100" dirty="0">
                        <a:effectLst/>
                        <a:latin typeface="Calibri"/>
                        <a:ea typeface="宋体"/>
                        <a:cs typeface="Times New Roman"/>
                      </a:endParaRPr>
                    </a:p>
                  </a:txBody>
                  <a:tcPr marL="68580" marR="68580" marT="0" marB="0" anchor="ctr"/>
                </a:tc>
                <a:tc>
                  <a:txBody>
                    <a:bodyPr/>
                    <a:lstStyle/>
                    <a:p>
                      <a:pPr algn="r">
                        <a:spcAft>
                          <a:spcPts val="0"/>
                        </a:spcAft>
                      </a:pPr>
                      <a:r>
                        <a:rPr lang="en-US" sz="2400" b="1" kern="0" dirty="0">
                          <a:effectLst/>
                        </a:rPr>
                        <a:t>10.70 </a:t>
                      </a:r>
                      <a:endParaRPr lang="zh-CN" sz="2400" b="1" kern="100" dirty="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0.0026 </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164.58 </a:t>
                      </a:r>
                      <a:endParaRPr lang="zh-CN" sz="2400" b="1" kern="100">
                        <a:effectLst/>
                        <a:latin typeface="Calibri"/>
                        <a:ea typeface="宋体"/>
                        <a:cs typeface="Times New Roman"/>
                      </a:endParaRPr>
                    </a:p>
                  </a:txBody>
                  <a:tcPr marL="68580" marR="68580" marT="0" marB="0" anchor="ctr"/>
                </a:tc>
              </a:tr>
              <a:tr h="486054">
                <a:tc>
                  <a:txBody>
                    <a:bodyPr/>
                    <a:lstStyle/>
                    <a:p>
                      <a:pPr marL="179705" algn="l">
                        <a:spcAft>
                          <a:spcPts val="0"/>
                        </a:spcAft>
                      </a:pPr>
                      <a:r>
                        <a:rPr lang="zh-CN" sz="2400" b="1" kern="0">
                          <a:effectLst/>
                        </a:rPr>
                        <a:t>互作</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1</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1406.25 </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1406.25 </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dirty="0">
                          <a:effectLst/>
                        </a:rPr>
                        <a:t>4.60 </a:t>
                      </a:r>
                      <a:endParaRPr lang="zh-CN" sz="2400" b="1" kern="100" dirty="0">
                        <a:effectLst/>
                        <a:latin typeface="Calibri"/>
                        <a:ea typeface="宋体"/>
                        <a:cs typeface="Times New Roman"/>
                      </a:endParaRPr>
                    </a:p>
                  </a:txBody>
                  <a:tcPr marL="68580" marR="68580" marT="0" marB="0" anchor="ctr"/>
                </a:tc>
                <a:tc>
                  <a:txBody>
                    <a:bodyPr/>
                    <a:lstStyle/>
                    <a:p>
                      <a:pPr algn="r">
                        <a:spcAft>
                          <a:spcPts val="0"/>
                        </a:spcAft>
                      </a:pPr>
                      <a:r>
                        <a:rPr lang="en-US" sz="2400" b="1" kern="0" dirty="0">
                          <a:effectLst/>
                        </a:rPr>
                        <a:t>0.0396 </a:t>
                      </a:r>
                      <a:endParaRPr lang="zh-CN" sz="2400" b="1" kern="100" dirty="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122.30 </a:t>
                      </a:r>
                      <a:endParaRPr lang="zh-CN" sz="2400" b="1" kern="100">
                        <a:effectLst/>
                        <a:latin typeface="Calibri"/>
                        <a:ea typeface="宋体"/>
                        <a:cs typeface="Times New Roman"/>
                      </a:endParaRPr>
                    </a:p>
                  </a:txBody>
                  <a:tcPr marL="68580" marR="68580" marT="0" marB="0" anchor="ctr"/>
                </a:tc>
              </a:tr>
              <a:tr h="486054">
                <a:tc>
                  <a:txBody>
                    <a:bodyPr/>
                    <a:lstStyle/>
                    <a:p>
                      <a:pPr algn="l">
                        <a:spcAft>
                          <a:spcPts val="0"/>
                        </a:spcAft>
                      </a:pPr>
                      <a:r>
                        <a:rPr lang="zh-CN" sz="2400" b="1" kern="0">
                          <a:effectLst/>
                        </a:rPr>
                        <a:t>随机误差</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dirty="0">
                          <a:effectLst/>
                        </a:rPr>
                        <a:t>32</a:t>
                      </a:r>
                      <a:endParaRPr lang="zh-CN" sz="2400" b="1" kern="100" dirty="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9777.33 </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305.54 </a:t>
                      </a:r>
                      <a:endParaRPr lang="zh-CN" sz="2400" b="1" kern="100">
                        <a:effectLst/>
                        <a:latin typeface="Calibri"/>
                        <a:ea typeface="宋体"/>
                        <a:cs typeface="Times New Roman"/>
                      </a:endParaRPr>
                    </a:p>
                  </a:txBody>
                  <a:tcPr marL="68580" marR="68580" marT="0" marB="0" anchor="ctr"/>
                </a:tc>
                <a:tc>
                  <a:txBody>
                    <a:bodyPr/>
                    <a:lstStyle/>
                    <a:p>
                      <a:pPr algn="r"/>
                      <a:endParaRPr lang="zh-CN" sz="2400" b="1" kern="100">
                        <a:effectLst/>
                        <a:latin typeface="Calibri"/>
                      </a:endParaRPr>
                    </a:p>
                  </a:txBody>
                  <a:tcPr marL="68580" marR="68580" marT="0" marB="0" anchor="ctr"/>
                </a:tc>
                <a:tc>
                  <a:txBody>
                    <a:bodyPr/>
                    <a:lstStyle/>
                    <a:p>
                      <a:pPr algn="r"/>
                      <a:endParaRPr lang="zh-CN" sz="2400" b="1" kern="100" dirty="0">
                        <a:effectLst/>
                        <a:latin typeface="Calibri"/>
                      </a:endParaRPr>
                    </a:p>
                  </a:txBody>
                  <a:tcPr marL="68580" marR="68580" marT="0" marB="0" anchor="ctr"/>
                </a:tc>
                <a:tc>
                  <a:txBody>
                    <a:bodyPr/>
                    <a:lstStyle/>
                    <a:p>
                      <a:pPr algn="r">
                        <a:spcAft>
                          <a:spcPts val="0"/>
                        </a:spcAft>
                      </a:pPr>
                      <a:r>
                        <a:rPr lang="en-US" sz="2400" b="1" kern="0" dirty="0">
                          <a:effectLst/>
                        </a:rPr>
                        <a:t>305.54 </a:t>
                      </a:r>
                      <a:endParaRPr lang="zh-CN" sz="2400" b="1" kern="100" dirty="0">
                        <a:effectLst/>
                        <a:latin typeface="Calibri"/>
                        <a:ea typeface="宋体"/>
                        <a:cs typeface="Times New Roman"/>
                      </a:endParaRPr>
                    </a:p>
                  </a:txBody>
                  <a:tcPr marL="68580" marR="68580" marT="0" marB="0" anchor="ctr"/>
                </a:tc>
              </a:tr>
              <a:tr h="486054">
                <a:tc>
                  <a:txBody>
                    <a:bodyPr/>
                    <a:lstStyle/>
                    <a:p>
                      <a:pPr algn="l">
                        <a:spcAft>
                          <a:spcPts val="0"/>
                        </a:spcAft>
                      </a:pPr>
                      <a:r>
                        <a:rPr lang="zh-CN" sz="2400" b="1" kern="0">
                          <a:effectLst/>
                        </a:rPr>
                        <a:t>总和</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35</a:t>
                      </a:r>
                      <a:endParaRPr lang="zh-CN" sz="2400" b="1" kern="100">
                        <a:effectLst/>
                        <a:latin typeface="Calibri"/>
                        <a:ea typeface="宋体"/>
                        <a:cs typeface="Times New Roman"/>
                      </a:endParaRPr>
                    </a:p>
                  </a:txBody>
                  <a:tcPr marL="68580" marR="68580" marT="0" marB="0" anchor="ctr"/>
                </a:tc>
                <a:tc>
                  <a:txBody>
                    <a:bodyPr/>
                    <a:lstStyle/>
                    <a:p>
                      <a:pPr algn="r">
                        <a:spcAft>
                          <a:spcPts val="0"/>
                        </a:spcAft>
                      </a:pPr>
                      <a:r>
                        <a:rPr lang="en-US" sz="2400" b="1" kern="0">
                          <a:effectLst/>
                        </a:rPr>
                        <a:t>26079.64 </a:t>
                      </a:r>
                      <a:endParaRPr lang="zh-CN" sz="2400" b="1" kern="100">
                        <a:effectLst/>
                        <a:latin typeface="Calibri"/>
                        <a:ea typeface="宋体"/>
                        <a:cs typeface="Times New Roman"/>
                      </a:endParaRPr>
                    </a:p>
                  </a:txBody>
                  <a:tcPr marL="68580" marR="68580" marT="0" marB="0" anchor="ctr"/>
                </a:tc>
                <a:tc>
                  <a:txBody>
                    <a:bodyPr/>
                    <a:lstStyle/>
                    <a:p>
                      <a:pPr algn="r"/>
                      <a:endParaRPr lang="zh-CN" sz="2400" b="1" kern="100" dirty="0">
                        <a:effectLst/>
                        <a:latin typeface="Calibri"/>
                      </a:endParaRPr>
                    </a:p>
                  </a:txBody>
                  <a:tcPr marL="68580" marR="68580" marT="0" marB="0" anchor="ctr"/>
                </a:tc>
                <a:tc>
                  <a:txBody>
                    <a:bodyPr/>
                    <a:lstStyle/>
                    <a:p>
                      <a:pPr algn="r"/>
                      <a:endParaRPr lang="zh-CN" sz="2400" b="1" kern="100">
                        <a:effectLst/>
                        <a:latin typeface="Calibri"/>
                      </a:endParaRPr>
                    </a:p>
                  </a:txBody>
                  <a:tcPr marL="68580" marR="68580" marT="0" marB="0" anchor="ctr"/>
                </a:tc>
                <a:tc>
                  <a:txBody>
                    <a:bodyPr/>
                    <a:lstStyle/>
                    <a:p>
                      <a:pPr algn="r"/>
                      <a:endParaRPr lang="zh-CN" sz="2400" b="1" kern="100">
                        <a:effectLst/>
                        <a:latin typeface="Calibri"/>
                      </a:endParaRPr>
                    </a:p>
                  </a:txBody>
                  <a:tcPr marL="68580" marR="68580" marT="0" marB="0" anchor="ctr"/>
                </a:tc>
                <a:tc>
                  <a:txBody>
                    <a:bodyPr/>
                    <a:lstStyle/>
                    <a:p>
                      <a:pPr algn="r">
                        <a:spcAft>
                          <a:spcPts val="0"/>
                        </a:spcAft>
                      </a:pPr>
                      <a:r>
                        <a:rPr lang="en-US" sz="2400" b="1" kern="0" dirty="0">
                          <a:effectLst/>
                        </a:rPr>
                        <a:t> </a:t>
                      </a:r>
                      <a:endParaRPr lang="zh-CN" sz="2400" b="1" kern="100" dirty="0">
                        <a:effectLst/>
                        <a:latin typeface="Calibri"/>
                        <a:ea typeface="宋体"/>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317636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188640"/>
            <a:ext cx="4824536" cy="792088"/>
          </a:xfrm>
        </p:spPr>
        <p:txBody>
          <a:bodyPr>
            <a:normAutofit/>
          </a:bodyPr>
          <a:lstStyle/>
          <a:p>
            <a:r>
              <a:rPr lang="zh-CN" altLang="en-US" sz="4000" b="1" dirty="0" smtClean="0">
                <a:latin typeface="黑体" panose="02010609060101010101" pitchFamily="49" charset="-122"/>
                <a:ea typeface="黑体" panose="02010609060101010101" pitchFamily="49" charset="-122"/>
              </a:rPr>
              <a:t>离差平方和</a:t>
            </a:r>
            <a:r>
              <a:rPr lang="zh-CN" altLang="zh-CN" sz="4000" b="1" dirty="0" smtClean="0">
                <a:latin typeface="黑体" panose="02010609060101010101" pitchFamily="49" charset="-122"/>
                <a:ea typeface="黑体" panose="02010609060101010101" pitchFamily="49" charset="-122"/>
              </a:rPr>
              <a:t>的</a:t>
            </a:r>
            <a:r>
              <a:rPr lang="zh-CN" altLang="en-US" sz="4000" b="1" dirty="0" smtClean="0">
                <a:latin typeface="黑体" panose="02010609060101010101" pitchFamily="49" charset="-122"/>
                <a:ea typeface="黑体" panose="02010609060101010101" pitchFamily="49" charset="-122"/>
              </a:rPr>
              <a:t>分解</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052736"/>
            <a:ext cx="7920880" cy="4752528"/>
          </a:xfrm>
        </p:spPr>
        <p:txBody>
          <a:bodyPr>
            <a:noAutofit/>
          </a:bodyPr>
          <a:lstStyle/>
          <a:p>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总平方和（或总效应平方和）</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误差</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平方和</a:t>
            </a:r>
            <a:r>
              <a:rPr lang="zh-CN" altLang="en-US" sz="3000" dirty="0">
                <a:latin typeface="Times New Roman" panose="02020603050405020304" pitchFamily="18" charset="0"/>
                <a:ea typeface="黑体" panose="02010609060101010101" pitchFamily="49" charset="-122"/>
                <a:cs typeface="Times New Roman" panose="02020603050405020304" pitchFamily="18" charset="0"/>
              </a:rPr>
              <a:t>（</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或误差效应平方和），</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包含着误差</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σ</a:t>
            </a:r>
            <a:r>
              <a:rPr lang="el-GR" altLang="zh-CN" sz="3000" baseline="-25000" dirty="0">
                <a:latin typeface="Times New Roman" panose="02020603050405020304" pitchFamily="18" charset="0"/>
                <a:ea typeface="黑体" panose="02010609060101010101" pitchFamily="49" charset="-122"/>
                <a:cs typeface="Times New Roman" panose="02020603050405020304" pitchFamily="18" charset="0"/>
              </a:rPr>
              <a:t>ε</a:t>
            </a:r>
            <a:r>
              <a:rPr lang="en-US" altLang="zh-CN" sz="30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信息</a:t>
            </a:r>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基因型平方和</a:t>
            </a:r>
            <a:r>
              <a:rPr lang="zh-CN" altLang="en-US" sz="3000" dirty="0">
                <a:latin typeface="Times New Roman" panose="02020603050405020304" pitchFamily="18" charset="0"/>
                <a:ea typeface="黑体" panose="02010609060101010101" pitchFamily="49" charset="-122"/>
                <a:cs typeface="Times New Roman" panose="02020603050405020304" pitchFamily="18" charset="0"/>
              </a:rPr>
              <a:t>（或基因型效应平方和</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包含</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着</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遗传方差</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σ</a:t>
            </a:r>
            <a:r>
              <a:rPr lang="en-US" altLang="zh-CN" sz="3000" baseline="-25000"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30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信息</a:t>
            </a:r>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278387556"/>
              </p:ext>
            </p:extLst>
          </p:nvPr>
        </p:nvGraphicFramePr>
        <p:xfrm>
          <a:off x="916901" y="1772816"/>
          <a:ext cx="7303489" cy="864096"/>
        </p:xfrm>
        <a:graphic>
          <a:graphicData uri="http://schemas.openxmlformats.org/presentationml/2006/ole">
            <mc:AlternateContent xmlns:mc="http://schemas.openxmlformats.org/markup-compatibility/2006">
              <mc:Choice xmlns:v="urn:schemas-microsoft-com:vml" Requires="v">
                <p:oleObj spid="_x0000_s4296" name="公式" r:id="rId3" imgW="3073400" imgH="355600" progId="Equation.3">
                  <p:embed/>
                </p:oleObj>
              </mc:Choice>
              <mc:Fallback>
                <p:oleObj name="公式" r:id="rId3" imgW="3073400" imgH="355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6901" y="1772816"/>
                        <a:ext cx="7303489" cy="864096"/>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873071642"/>
              </p:ext>
            </p:extLst>
          </p:nvPr>
        </p:nvGraphicFramePr>
        <p:xfrm>
          <a:off x="971600" y="3789040"/>
          <a:ext cx="3146125" cy="936104"/>
        </p:xfrm>
        <a:graphic>
          <a:graphicData uri="http://schemas.openxmlformats.org/presentationml/2006/ole">
            <mc:AlternateContent xmlns:mc="http://schemas.openxmlformats.org/markup-compatibility/2006">
              <mc:Choice xmlns:v="urn:schemas-microsoft-com:vml" Requires="v">
                <p:oleObj spid="_x0000_s4297" name="公式" r:id="rId5" imgW="1244060" imgH="355446" progId="Equation.3">
                  <p:embed/>
                </p:oleObj>
              </mc:Choice>
              <mc:Fallback>
                <p:oleObj name="公式" r:id="rId5" imgW="1244060" imgH="355446"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600" y="3789040"/>
                        <a:ext cx="3146125" cy="936104"/>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1753335338"/>
              </p:ext>
            </p:extLst>
          </p:nvPr>
        </p:nvGraphicFramePr>
        <p:xfrm>
          <a:off x="971599" y="5733256"/>
          <a:ext cx="3532436" cy="980728"/>
        </p:xfrm>
        <a:graphic>
          <a:graphicData uri="http://schemas.openxmlformats.org/presentationml/2006/ole">
            <mc:AlternateContent xmlns:mc="http://schemas.openxmlformats.org/markup-compatibility/2006">
              <mc:Choice xmlns:v="urn:schemas-microsoft-com:vml" Requires="v">
                <p:oleObj spid="_x0000_s4298" name="公式" r:id="rId7" imgW="1244600" imgH="342900" progId="Equation.3">
                  <p:embed/>
                </p:oleObj>
              </mc:Choice>
              <mc:Fallback>
                <p:oleObj name="公式" r:id="rId7" imgW="1244600" imgH="3429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1599" y="5733256"/>
                        <a:ext cx="3532436" cy="980728"/>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3006647618"/>
              </p:ext>
            </p:extLst>
          </p:nvPr>
        </p:nvGraphicFramePr>
        <p:xfrm>
          <a:off x="5719676" y="332656"/>
          <a:ext cx="2884772" cy="692696"/>
        </p:xfrm>
        <a:graphic>
          <a:graphicData uri="http://schemas.openxmlformats.org/presentationml/2006/ole">
            <mc:AlternateContent xmlns:mc="http://schemas.openxmlformats.org/markup-compatibility/2006">
              <mc:Choice xmlns:v="urn:schemas-microsoft-com:vml" Requires="v">
                <p:oleObj spid="_x0000_s4299" name="公式" r:id="rId9" imgW="1040948" imgH="228501" progId="Equation.3">
                  <p:embed/>
                </p:oleObj>
              </mc:Choice>
              <mc:Fallback>
                <p:oleObj name="公式" r:id="rId9" imgW="1040948" imgH="228501"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19676" y="332656"/>
                        <a:ext cx="2884772" cy="692696"/>
                      </a:xfrm>
                      <a:prstGeom prst="rect">
                        <a:avLst/>
                      </a:prstGeom>
                      <a:noFill/>
                    </p:spPr>
                  </p:pic>
                </p:oleObj>
              </mc:Fallback>
            </mc:AlternateContent>
          </a:graphicData>
        </a:graphic>
      </p:graphicFrame>
    </p:spTree>
    <p:extLst>
      <p:ext uri="{BB962C8B-B14F-4D97-AF65-F5344CB8AC3E}">
        <p14:creationId xmlns:p14="http://schemas.microsoft.com/office/powerpoint/2010/main" val="427356224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上位性互</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作</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的复杂性</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980728"/>
            <a:ext cx="7920880" cy="5544616"/>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一个基因要产生一定的功能和表型效应，离不开其它众多基因的作用。从分子水平来看，任何一个生化过程都不可能由一个座位上的基因单独完成。因此，基因间的互作在遗传学上应该是普遍存在的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但是</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，从前面的内容我们看到，上位性互作的分析还是相当复杂的。如果控制性状的基因多于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个，还可能存在更高阶的基因间互作，这时互作的分析和检测会变得更加困难</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就</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目前来看，对于绝大多数数量性状来说，关于基因之间是如何相互作用这方面的了解还十分有限。上位性互作的研究，离不开新的遗传学方法和分子生物学技术，也离不开适宜的遗传材料，</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前面的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近</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等基因系</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85560044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20080"/>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上位性互作对育种的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重要性</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124744"/>
            <a:ext cx="7920880" cy="367240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两个座位上的基因之间不存在互作时，联合基因型效应等于单座位基因型效应之和。因此，座位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上效应高的基因型与座位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上效应高的基因型结合在一起，联合基因型就会产生较高的效应。这时，最优基因型可以从单个座位上基因型是否最优进行判断</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但是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，当存在上位性互作时，两个座位上的最优基因型结合在一起不一定是最优的。</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87879636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5576" y="332656"/>
            <a:ext cx="7632848" cy="1152128"/>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不同遗传效应模型下，两对独立遗传座位上</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种纯合基因型值的示意图</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6" name="图片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628800"/>
            <a:ext cx="8928992" cy="4373149"/>
          </a:xfrm>
          <a:prstGeom prst="rect">
            <a:avLst/>
          </a:prstGeom>
          <a:noFill/>
          <a:ln>
            <a:noFill/>
          </a:ln>
        </p:spPr>
      </p:pic>
    </p:spTree>
    <p:extLst>
      <p:ext uri="{BB962C8B-B14F-4D97-AF65-F5344CB8AC3E}">
        <p14:creationId xmlns:p14="http://schemas.microsoft.com/office/powerpoint/2010/main" val="130828435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648072"/>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互作对基因型值的作用</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136904" cy="4248472"/>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图</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中</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两</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个座位的加性效应</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在保持</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恒定，分别为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。因此，从</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单个座位来看，</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的表现高于</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的表现高于</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当</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时，</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种基因型值分别为</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AABB</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AAbb</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=9</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aaBB</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aabb</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。不论座位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上是</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还是</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，基因型</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之间的差异都是</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；不论座位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上是</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还是</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，基因型</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之间的差异都是</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，基因型</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之间的差异与座位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无关；基因型</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之间的差异与座位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也无关；</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结合在一起的基因型</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种基因型中有最高的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表现。</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39983369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2008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互作对基因型值的作用</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1124744"/>
            <a:ext cx="8352928" cy="4464496"/>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图上</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，互作效应</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的三个取值分别为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。当</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时，基因型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之间的差异与座位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的基因型有关，同时基因型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之间的差异与座位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的基因型也有关</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互作达到一定程度时，单个座位上表现较好的基因型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结合在一起的基因型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，不一定就在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种基因型中有最高的表现。例如，图</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上左、上中，</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，最高表现的基因型不是</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，而是</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。这时，只根据单个座位上的基因型高低进行选择，就无法选到表现最高的基因型。</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38481351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9208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互作对基因型值的作用</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064896" cy="4968552"/>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对于只存在互作而不存在加显性效应的座位来说（如图</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7.6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分离比），从单个座位来看，似乎基因型之间并没有差异。但是，不同座位的基因型结合在一起时，能产生出不同的效应</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，图</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7.7</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下中、下右，座位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的加性效应都是</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，但是它们的加加互作效应不为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。对于负向加加互作，基因型</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有更高的表现；对于正向加加互作，基因型</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aabb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有更高的表现。如果单独分析每个座位，则会发现两个基因型之间没有任何表型差异，因此就可能得出这两个座位都与表型无关的错误结论。这样的上位性互作，也只能通过两个座位的联合分析才能发现出来。</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371672956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624</TotalTime>
  <Words>8117</Words>
  <Application>Microsoft Office PowerPoint</Application>
  <PresentationFormat>全屏显示(4:3)</PresentationFormat>
  <Paragraphs>815</Paragraphs>
  <Slides>95</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95</vt:i4>
      </vt:variant>
    </vt:vector>
  </HeadingPairs>
  <TitlesOfParts>
    <vt:vector size="97" baseType="lpstr">
      <vt:lpstr>Office 主题</vt:lpstr>
      <vt:lpstr>公式</vt:lpstr>
      <vt:lpstr>第7章  双亲杂交后代的遗传分析</vt:lpstr>
      <vt:lpstr>本章的主要内容</vt:lpstr>
      <vt:lpstr>§7.1 单环境多基因型表型数据的方差分析</vt:lpstr>
      <vt:lpstr>遗传群体及其表型鉴定</vt:lpstr>
      <vt:lpstr>表型观测值的分布</vt:lpstr>
      <vt:lpstr>表型观测值的线性分解</vt:lpstr>
      <vt:lpstr>表型方差的分解和广义遗传力</vt:lpstr>
      <vt:lpstr>样本均值的分布和观测值的离差</vt:lpstr>
      <vt:lpstr>离差平方和的分解</vt:lpstr>
      <vt:lpstr>效应平方和的期望</vt:lpstr>
      <vt:lpstr>均平方（简称均方）及其期望</vt:lpstr>
      <vt:lpstr>方差的无偏估计</vt:lpstr>
      <vt:lpstr>群体遗传效应的差异显著性检验</vt:lpstr>
      <vt:lpstr>差异显著性的检验过程</vt:lpstr>
      <vt:lpstr>方差分析表</vt:lpstr>
      <vt:lpstr>完全随机区组设计的观测数据</vt:lpstr>
      <vt:lpstr>完全随机区组设计的方差分析表</vt:lpstr>
      <vt:lpstr>基因型值与表型平均数</vt:lpstr>
      <vt:lpstr>基因型值的预测（或估计）</vt:lpstr>
      <vt:lpstr>遗传力及其估计</vt:lpstr>
      <vt:lpstr>广义遗传力的估计</vt:lpstr>
      <vt:lpstr>重复平均数的遗传力</vt:lpstr>
      <vt:lpstr>水稻双亲衍生的10个RIL家系在三个环境下的直链淀粉含量（%）</vt:lpstr>
      <vt:lpstr>单环境方差分析（不考虑区组效应）</vt:lpstr>
      <vt:lpstr>单环境方差分析（考虑区组效应）</vt:lpstr>
      <vt:lpstr>方差分析全模型和简化模型</vt:lpstr>
      <vt:lpstr>§7.2 六个基本世代均值和方差的构成</vt:lpstr>
      <vt:lpstr>加显性遗传模型</vt:lpstr>
      <vt:lpstr>单座位（或单基因）加显性模型</vt:lpstr>
      <vt:lpstr>中亲、加性效应和显性效应</vt:lpstr>
      <vt:lpstr>显性度</vt:lpstr>
      <vt:lpstr>根据显性度的划分遗传模型</vt:lpstr>
      <vt:lpstr>显隐性的相对性</vt:lpstr>
      <vt:lpstr>根据估计值划分遗传模型</vt:lpstr>
      <vt:lpstr>例子</vt:lpstr>
      <vt:lpstr>多基因控制的性状</vt:lpstr>
      <vt:lpstr>多基因的加显性效应</vt:lpstr>
      <vt:lpstr>多基因的群体均值</vt:lpstr>
      <vt:lpstr>多基因的加显性效应</vt:lpstr>
      <vt:lpstr>多基因的加显性遗传模型</vt:lpstr>
      <vt:lpstr>分离世代的均值与遗传方差</vt:lpstr>
      <vt:lpstr>回交世代的均值与遗传方差</vt:lpstr>
      <vt:lpstr>F2世代的均值与遗传方差</vt:lpstr>
      <vt:lpstr>多基因的回交和F2世代均值与遗传方差</vt:lpstr>
      <vt:lpstr>F2群体的遗传方差分解</vt:lpstr>
      <vt:lpstr>多基因的平均显性度</vt:lpstr>
      <vt:lpstr>回交群体遗传方差的和与差</vt:lpstr>
      <vt:lpstr>加显性方差的估计</vt:lpstr>
      <vt:lpstr>分离群体的遗传方差和遗传力估计</vt:lpstr>
      <vt:lpstr>随机误差方差的估计</vt:lpstr>
      <vt:lpstr>自由度不等时误差方差的估计</vt:lpstr>
      <vt:lpstr>分离群体的遗传方差和遗传力</vt:lpstr>
      <vt:lpstr>有效因子个数的估计</vt:lpstr>
      <vt:lpstr>有效因子个数的估计</vt:lpstr>
      <vt:lpstr>黄花烟草品系‘V22’和‘V73’及其杂交后代株高（cm）的样本均值和样本方差</vt:lpstr>
      <vt:lpstr>加显性模型的尺度检验</vt:lpstr>
      <vt:lpstr>加显性模型的回归检验</vt:lpstr>
      <vt:lpstr>6个基本世代的遗传方差和遗传力</vt:lpstr>
      <vt:lpstr>结果分析</vt:lpstr>
      <vt:lpstr>§7.3 自交后代均值和方差的分解</vt:lpstr>
      <vt:lpstr>纯系亲本的杂交后代</vt:lpstr>
      <vt:lpstr>双亲衍生的F3世代</vt:lpstr>
      <vt:lpstr>双亲衍生的F2:3家系群体示意图</vt:lpstr>
      <vt:lpstr>F3世代的群体均值和遗传方差</vt:lpstr>
      <vt:lpstr>F3世代的群体均值和遗传方差</vt:lpstr>
      <vt:lpstr>F2:3世代的家系间和家系内遗传方差</vt:lpstr>
      <vt:lpstr>F2个体与F2:3家系间的协方差</vt:lpstr>
      <vt:lpstr>多基因模型下的遗传方差分解</vt:lpstr>
      <vt:lpstr>F3世代中的环境方差</vt:lpstr>
      <vt:lpstr>F2:3家系内的表型方差和遗传方差</vt:lpstr>
      <vt:lpstr>F2:3家系间的表型方差和遗传方差</vt:lpstr>
      <vt:lpstr>任意自交世代的群体均值和遗传方差</vt:lpstr>
      <vt:lpstr>以F2世代的遗传方差为基础，不同世代中加性方差和显性方差的倍数</vt:lpstr>
      <vt:lpstr>任意世代的家系间和家系内遗传方差</vt:lpstr>
      <vt:lpstr>任意世代的家系间和家系内遗传方差</vt:lpstr>
      <vt:lpstr>以F2世代遗传方差为基础，不同世代中家系间和家系内加性方差的倍数</vt:lpstr>
      <vt:lpstr>家系间和家系内加性方差与选择方法</vt:lpstr>
      <vt:lpstr>Ft:m家系与Ft:n家系之间的协方差</vt:lpstr>
      <vt:lpstr>§7.4 基因间的上位性互作</vt:lpstr>
      <vt:lpstr>两个座位间的上位性互作</vt:lpstr>
      <vt:lpstr>两对显性独立遗传基因控制的质量性状在F2世代中各种可能的表型分离比</vt:lpstr>
      <vt:lpstr>上位性互作的4种类型</vt:lpstr>
      <vt:lpstr>两对独立遗传基因在加显性模型和上位性模型下的9种基因型值</vt:lpstr>
      <vt:lpstr>利用基因型值计算各种遗传效应</vt:lpstr>
      <vt:lpstr>纯合基因型的基因间互作</vt:lpstr>
      <vt:lpstr>纯合基因型间的效应和方差</vt:lpstr>
      <vt:lpstr>4个近等基因系在一个品质性状上的观测值</vt:lpstr>
      <vt:lpstr>方差分析的线性模型</vt:lpstr>
      <vt:lpstr>两个独立遗传座位4种基因型的方差分析表</vt:lpstr>
      <vt:lpstr>上位性互作的复杂性</vt:lpstr>
      <vt:lpstr>上位性互作对育种的重要性</vt:lpstr>
      <vt:lpstr>不同遗传效应模型下，两对独立遗传座位上4种纯合基因型值的示意图</vt:lpstr>
      <vt:lpstr>互作对基因型值的作用</vt:lpstr>
      <vt:lpstr>互作对基因型值的作用</vt:lpstr>
      <vt:lpstr>互作对基因型值的作用</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第7章  双亲杂交后代的遗传分析</dc:title>
  <dc:creator>WangJK</dc:creator>
  <cp:lastModifiedBy>2014CB138105</cp:lastModifiedBy>
  <cp:revision>85</cp:revision>
  <dcterms:created xsi:type="dcterms:W3CDTF">2016-09-18T00:36:05Z</dcterms:created>
  <dcterms:modified xsi:type="dcterms:W3CDTF">2017-07-31T08:49:53Z</dcterms:modified>
</cp:coreProperties>
</file>