
<file path=[Content_Types].xml><?xml version="1.0" encoding="utf-8"?>
<Types xmlns="http://schemas.openxmlformats.org/package/2006/content-types">
  <Default Extension="bin" ContentType="application/vnd.openxmlformats-officedocument.oleObject"/>
  <Default Extension="wmf" ContentType="image/x-wmf"/>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9"/>
  </p:notesMasterIdLst>
  <p:sldIdLst>
    <p:sldId id="256" r:id="rId2"/>
    <p:sldId id="258" r:id="rId3"/>
    <p:sldId id="259" r:id="rId4"/>
    <p:sldId id="264" r:id="rId5"/>
    <p:sldId id="260" r:id="rId6"/>
    <p:sldId id="265" r:id="rId7"/>
    <p:sldId id="267" r:id="rId8"/>
    <p:sldId id="266" r:id="rId9"/>
    <p:sldId id="268" r:id="rId10"/>
    <p:sldId id="269" r:id="rId11"/>
    <p:sldId id="261" r:id="rId12"/>
    <p:sldId id="270" r:id="rId13"/>
    <p:sldId id="271" r:id="rId14"/>
    <p:sldId id="273" r:id="rId15"/>
    <p:sldId id="272" r:id="rId16"/>
    <p:sldId id="274" r:id="rId17"/>
    <p:sldId id="276" r:id="rId18"/>
    <p:sldId id="275" r:id="rId19"/>
    <p:sldId id="277" r:id="rId20"/>
    <p:sldId id="278" r:id="rId21"/>
    <p:sldId id="282" r:id="rId22"/>
    <p:sldId id="280" r:id="rId23"/>
    <p:sldId id="281" r:id="rId24"/>
    <p:sldId id="279" r:id="rId25"/>
    <p:sldId id="283" r:id="rId26"/>
    <p:sldId id="284" r:id="rId27"/>
    <p:sldId id="285" r:id="rId28"/>
    <p:sldId id="334" r:id="rId29"/>
    <p:sldId id="286" r:id="rId30"/>
    <p:sldId id="287" r:id="rId31"/>
    <p:sldId id="262" r:id="rId32"/>
    <p:sldId id="288" r:id="rId33"/>
    <p:sldId id="290" r:id="rId34"/>
    <p:sldId id="289" r:id="rId35"/>
    <p:sldId id="291" r:id="rId36"/>
    <p:sldId id="292" r:id="rId37"/>
    <p:sldId id="293" r:id="rId38"/>
    <p:sldId id="294" r:id="rId39"/>
    <p:sldId id="295" r:id="rId40"/>
    <p:sldId id="296" r:id="rId41"/>
    <p:sldId id="297" r:id="rId42"/>
    <p:sldId id="298" r:id="rId43"/>
    <p:sldId id="299" r:id="rId44"/>
    <p:sldId id="300" r:id="rId45"/>
    <p:sldId id="301" r:id="rId46"/>
    <p:sldId id="302" r:id="rId47"/>
    <p:sldId id="303" r:id="rId48"/>
    <p:sldId id="304" r:id="rId49"/>
    <p:sldId id="305" r:id="rId50"/>
    <p:sldId id="306" r:id="rId51"/>
    <p:sldId id="307" r:id="rId52"/>
    <p:sldId id="309" r:id="rId53"/>
    <p:sldId id="308" r:id="rId54"/>
    <p:sldId id="310" r:id="rId55"/>
    <p:sldId id="311" r:id="rId56"/>
    <p:sldId id="312" r:id="rId57"/>
    <p:sldId id="315" r:id="rId58"/>
    <p:sldId id="316" r:id="rId59"/>
    <p:sldId id="313" r:id="rId60"/>
    <p:sldId id="317" r:id="rId61"/>
    <p:sldId id="318" r:id="rId62"/>
    <p:sldId id="263" r:id="rId63"/>
    <p:sldId id="319" r:id="rId64"/>
    <p:sldId id="320" r:id="rId65"/>
    <p:sldId id="321" r:id="rId66"/>
    <p:sldId id="322" r:id="rId67"/>
    <p:sldId id="323" r:id="rId68"/>
    <p:sldId id="324" r:id="rId69"/>
    <p:sldId id="325" r:id="rId70"/>
    <p:sldId id="326" r:id="rId71"/>
    <p:sldId id="327" r:id="rId72"/>
    <p:sldId id="328" r:id="rId73"/>
    <p:sldId id="330" r:id="rId74"/>
    <p:sldId id="331" r:id="rId75"/>
    <p:sldId id="329" r:id="rId76"/>
    <p:sldId id="332" r:id="rId77"/>
    <p:sldId id="333" r:id="rId78"/>
  </p:sldIdLst>
  <p:sldSz cx="9144000" cy="6858000" type="screen4x3"/>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06" autoAdjust="0"/>
    <p:restoredTop sz="94660"/>
  </p:normalViewPr>
  <p:slideViewPr>
    <p:cSldViewPr>
      <p:cViewPr varScale="1">
        <p:scale>
          <a:sx n="61" d="100"/>
          <a:sy n="61" d="100"/>
        </p:scale>
        <p:origin x="-86" y="-605"/>
      </p:cViewPr>
      <p:guideLst>
        <p:guide orient="horz" pos="2160"/>
        <p:guide pos="2880"/>
      </p:guideLst>
    </p:cSldViewPr>
  </p:slideViewPr>
  <p:notesTextViewPr>
    <p:cViewPr>
      <p:scale>
        <a:sx n="100" d="100"/>
        <a:sy n="100" d="100"/>
      </p:scale>
      <p:origin x="0" y="0"/>
    </p:cViewPr>
  </p:notesTextViewPr>
  <p:sorterViewPr>
    <p:cViewPr>
      <p:scale>
        <a:sx n="90" d="100"/>
        <a:sy n="90" d="100"/>
      </p:scale>
      <p:origin x="0" y="23539"/>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notesMaster" Target="notesMasters/notesMaster1.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22.wmf"/></Relationships>
</file>

<file path=ppt/drawings/_rels/vmlDrawing11.vml.rels><?xml version="1.0" encoding="UTF-8" standalone="yes"?>
<Relationships xmlns="http://schemas.openxmlformats.org/package/2006/relationships"><Relationship Id="rId1" Type="http://schemas.openxmlformats.org/officeDocument/2006/relationships/image" Target="../media/image23.wmf"/></Relationships>
</file>

<file path=ppt/drawings/_rels/vmlDrawing12.vml.rels><?xml version="1.0" encoding="UTF-8" standalone="yes"?>
<Relationships xmlns="http://schemas.openxmlformats.org/package/2006/relationships"><Relationship Id="rId3" Type="http://schemas.openxmlformats.org/officeDocument/2006/relationships/image" Target="../media/image25.wmf"/><Relationship Id="rId2" Type="http://schemas.openxmlformats.org/officeDocument/2006/relationships/image" Target="../media/image24.wmf"/><Relationship Id="rId1" Type="http://schemas.openxmlformats.org/officeDocument/2006/relationships/image" Target="../media/image23.wmf"/><Relationship Id="rId4" Type="http://schemas.openxmlformats.org/officeDocument/2006/relationships/image" Target="../media/image26.wmf"/></Relationships>
</file>

<file path=ppt/drawings/_rels/vmlDrawing13.vml.rels><?xml version="1.0" encoding="UTF-8" standalone="yes"?>
<Relationships xmlns="http://schemas.openxmlformats.org/package/2006/relationships"><Relationship Id="rId1" Type="http://schemas.openxmlformats.org/officeDocument/2006/relationships/image" Target="../media/image27.wmf"/></Relationships>
</file>

<file path=ppt/drawings/_rels/vmlDrawing14.vml.rels><?xml version="1.0" encoding="UTF-8" standalone="yes"?>
<Relationships xmlns="http://schemas.openxmlformats.org/package/2006/relationships"><Relationship Id="rId3" Type="http://schemas.openxmlformats.org/officeDocument/2006/relationships/image" Target="../media/image30.wmf"/><Relationship Id="rId2" Type="http://schemas.openxmlformats.org/officeDocument/2006/relationships/image" Target="../media/image29.wmf"/><Relationship Id="rId1" Type="http://schemas.openxmlformats.org/officeDocument/2006/relationships/image" Target="../media/image28.wmf"/></Relationships>
</file>

<file path=ppt/drawings/_rels/vmlDrawing15.vml.rels><?xml version="1.0" encoding="UTF-8" standalone="yes"?>
<Relationships xmlns="http://schemas.openxmlformats.org/package/2006/relationships"><Relationship Id="rId3" Type="http://schemas.openxmlformats.org/officeDocument/2006/relationships/image" Target="../media/image34.wmf"/><Relationship Id="rId2" Type="http://schemas.openxmlformats.org/officeDocument/2006/relationships/image" Target="../media/image33.wmf"/><Relationship Id="rId1" Type="http://schemas.openxmlformats.org/officeDocument/2006/relationships/image" Target="../media/image32.wmf"/></Relationships>
</file>

<file path=ppt/drawings/_rels/vmlDrawing16.vml.rels><?xml version="1.0" encoding="UTF-8" standalone="yes"?>
<Relationships xmlns="http://schemas.openxmlformats.org/package/2006/relationships"><Relationship Id="rId3" Type="http://schemas.openxmlformats.org/officeDocument/2006/relationships/image" Target="../media/image37.wmf"/><Relationship Id="rId2" Type="http://schemas.openxmlformats.org/officeDocument/2006/relationships/image" Target="../media/image36.wmf"/><Relationship Id="rId1" Type="http://schemas.openxmlformats.org/officeDocument/2006/relationships/image" Target="../media/image35.wmf"/></Relationships>
</file>

<file path=ppt/drawings/_rels/vmlDrawing17.vml.rels><?xml version="1.0" encoding="UTF-8" standalone="yes"?>
<Relationships xmlns="http://schemas.openxmlformats.org/package/2006/relationships"><Relationship Id="rId2" Type="http://schemas.openxmlformats.org/officeDocument/2006/relationships/image" Target="../media/image39.wmf"/><Relationship Id="rId1" Type="http://schemas.openxmlformats.org/officeDocument/2006/relationships/image" Target="../media/image38.wmf"/></Relationships>
</file>

<file path=ppt/drawings/_rels/vmlDrawing18.vml.rels><?xml version="1.0" encoding="UTF-8" standalone="yes"?>
<Relationships xmlns="http://schemas.openxmlformats.org/package/2006/relationships"><Relationship Id="rId3" Type="http://schemas.openxmlformats.org/officeDocument/2006/relationships/image" Target="../media/image43.wmf"/><Relationship Id="rId2" Type="http://schemas.openxmlformats.org/officeDocument/2006/relationships/image" Target="../media/image42.wmf"/><Relationship Id="rId1" Type="http://schemas.openxmlformats.org/officeDocument/2006/relationships/image" Target="../media/image41.wmf"/><Relationship Id="rId4" Type="http://schemas.openxmlformats.org/officeDocument/2006/relationships/image" Target="../media/image44.wmf"/></Relationships>
</file>

<file path=ppt/drawings/_rels/vmlDrawing19.vml.rels><?xml version="1.0" encoding="UTF-8" standalone="yes"?>
<Relationships xmlns="http://schemas.openxmlformats.org/package/2006/relationships"><Relationship Id="rId3" Type="http://schemas.openxmlformats.org/officeDocument/2006/relationships/image" Target="../media/image47.wmf"/><Relationship Id="rId2" Type="http://schemas.openxmlformats.org/officeDocument/2006/relationships/image" Target="../media/image46.wmf"/><Relationship Id="rId1" Type="http://schemas.openxmlformats.org/officeDocument/2006/relationships/image" Target="../media/image45.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20.vml.rels><?xml version="1.0" encoding="UTF-8" standalone="yes"?>
<Relationships xmlns="http://schemas.openxmlformats.org/package/2006/relationships"><Relationship Id="rId1" Type="http://schemas.openxmlformats.org/officeDocument/2006/relationships/image" Target="../media/image48.wmf"/></Relationships>
</file>

<file path=ppt/drawings/_rels/vmlDrawing21.vml.rels><?xml version="1.0" encoding="UTF-8" standalone="yes"?>
<Relationships xmlns="http://schemas.openxmlformats.org/package/2006/relationships"><Relationship Id="rId1" Type="http://schemas.openxmlformats.org/officeDocument/2006/relationships/image" Target="../media/image49.wmf"/></Relationships>
</file>

<file path=ppt/drawings/_rels/vmlDrawing22.vml.rels><?xml version="1.0" encoding="UTF-8" standalone="yes"?>
<Relationships xmlns="http://schemas.openxmlformats.org/package/2006/relationships"><Relationship Id="rId1" Type="http://schemas.openxmlformats.org/officeDocument/2006/relationships/image" Target="../media/image50.wmf"/></Relationships>
</file>

<file path=ppt/drawings/_rels/vmlDrawing23.vml.rels><?xml version="1.0" encoding="UTF-8" standalone="yes"?>
<Relationships xmlns="http://schemas.openxmlformats.org/package/2006/relationships"><Relationship Id="rId3" Type="http://schemas.openxmlformats.org/officeDocument/2006/relationships/image" Target="../media/image52.wmf"/><Relationship Id="rId2" Type="http://schemas.openxmlformats.org/officeDocument/2006/relationships/image" Target="../media/image50.wmf"/><Relationship Id="rId1" Type="http://schemas.openxmlformats.org/officeDocument/2006/relationships/image" Target="../media/image51.wmf"/></Relationships>
</file>

<file path=ppt/drawings/_rels/vmlDrawing24.vml.rels><?xml version="1.0" encoding="UTF-8" standalone="yes"?>
<Relationships xmlns="http://schemas.openxmlformats.org/package/2006/relationships"><Relationship Id="rId2" Type="http://schemas.openxmlformats.org/officeDocument/2006/relationships/image" Target="../media/image55.wmf"/><Relationship Id="rId1" Type="http://schemas.openxmlformats.org/officeDocument/2006/relationships/image" Target="../media/image54.wmf"/></Relationships>
</file>

<file path=ppt/drawings/_rels/vmlDrawing25.vml.rels><?xml version="1.0" encoding="UTF-8" standalone="yes"?>
<Relationships xmlns="http://schemas.openxmlformats.org/package/2006/relationships"><Relationship Id="rId2" Type="http://schemas.openxmlformats.org/officeDocument/2006/relationships/image" Target="../media/image57.wmf"/><Relationship Id="rId1" Type="http://schemas.openxmlformats.org/officeDocument/2006/relationships/image" Target="../media/image56.wmf"/></Relationships>
</file>

<file path=ppt/drawings/_rels/vmlDrawing3.v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image" Target="../media/image3.wmf"/></Relationships>
</file>

<file path=ppt/drawings/_rels/vmlDrawing4.vml.rels><?xml version="1.0" encoding="UTF-8" standalone="yes"?>
<Relationships xmlns="http://schemas.openxmlformats.org/package/2006/relationships"><Relationship Id="rId2" Type="http://schemas.openxmlformats.org/officeDocument/2006/relationships/image" Target="../media/image8.wmf"/><Relationship Id="rId1" Type="http://schemas.openxmlformats.org/officeDocument/2006/relationships/image" Target="../media/image7.wmf"/></Relationships>
</file>

<file path=ppt/drawings/_rels/vmlDrawing5.vml.rels><?xml version="1.0" encoding="UTF-8" standalone="yes"?>
<Relationships xmlns="http://schemas.openxmlformats.org/package/2006/relationships"><Relationship Id="rId3" Type="http://schemas.openxmlformats.org/officeDocument/2006/relationships/image" Target="../media/image10.wmf"/><Relationship Id="rId2" Type="http://schemas.openxmlformats.org/officeDocument/2006/relationships/image" Target="../media/image9.wmf"/><Relationship Id="rId1" Type="http://schemas.openxmlformats.org/officeDocument/2006/relationships/image" Target="../media/image8.wmf"/></Relationships>
</file>

<file path=ppt/drawings/_rels/vmlDrawing6.vml.rels><?xml version="1.0" encoding="UTF-8" standalone="yes"?>
<Relationships xmlns="http://schemas.openxmlformats.org/package/2006/relationships"><Relationship Id="rId3" Type="http://schemas.openxmlformats.org/officeDocument/2006/relationships/image" Target="../media/image13.wmf"/><Relationship Id="rId2" Type="http://schemas.openxmlformats.org/officeDocument/2006/relationships/image" Target="../media/image12.wmf"/><Relationship Id="rId1" Type="http://schemas.openxmlformats.org/officeDocument/2006/relationships/image" Target="../media/image11.wmf"/></Relationships>
</file>

<file path=ppt/drawings/_rels/vmlDrawing7.vml.rels><?xml version="1.0" encoding="UTF-8" standalone="yes"?>
<Relationships xmlns="http://schemas.openxmlformats.org/package/2006/relationships"><Relationship Id="rId3" Type="http://schemas.openxmlformats.org/officeDocument/2006/relationships/image" Target="../media/image16.wmf"/><Relationship Id="rId2" Type="http://schemas.openxmlformats.org/officeDocument/2006/relationships/image" Target="../media/image15.wmf"/><Relationship Id="rId1" Type="http://schemas.openxmlformats.org/officeDocument/2006/relationships/image" Target="../media/image14.wmf"/></Relationships>
</file>

<file path=ppt/drawings/_rels/vmlDrawing8.vml.rels><?xml version="1.0" encoding="UTF-8" standalone="yes"?>
<Relationships xmlns="http://schemas.openxmlformats.org/package/2006/relationships"><Relationship Id="rId3" Type="http://schemas.openxmlformats.org/officeDocument/2006/relationships/image" Target="../media/image19.wmf"/><Relationship Id="rId2" Type="http://schemas.openxmlformats.org/officeDocument/2006/relationships/image" Target="../media/image18.wmf"/><Relationship Id="rId1" Type="http://schemas.openxmlformats.org/officeDocument/2006/relationships/image" Target="../media/image17.w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21.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14D2B75-4366-4B4F-B71B-4CA548092C3A}" type="datetimeFigureOut">
              <a:rPr lang="zh-CN" altLang="en-US" smtClean="0"/>
              <a:t>2016/9/18</a:t>
            </a:fld>
            <a:endParaRPr lang="zh-CN" altLang="en-US"/>
          </a:p>
        </p:txBody>
      </p:sp>
      <p:sp>
        <p:nvSpPr>
          <p:cNvPr id="4" name="幻灯片图像占位符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AD709E4-5824-4479-A2BD-0A04411896BE}" type="slidenum">
              <a:rPr lang="zh-CN" altLang="en-US" smtClean="0"/>
              <a:t>‹#›</a:t>
            </a:fld>
            <a:endParaRPr lang="zh-CN" altLang="en-US"/>
          </a:p>
        </p:txBody>
      </p:sp>
    </p:spTree>
    <p:extLst>
      <p:ext uri="{BB962C8B-B14F-4D97-AF65-F5344CB8AC3E}">
        <p14:creationId xmlns:p14="http://schemas.microsoft.com/office/powerpoint/2010/main" val="310652331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Rectangle 7"/>
          <p:cNvSpPr>
            <a:spLocks noGrp="1" noChangeArrowheads="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txBody>
          <a:bodyPr/>
          <a:lstStyle>
            <a:lvl1pPr>
              <a:defRPr>
                <a:solidFill>
                  <a:schemeClr val="tx1"/>
                </a:solidFill>
                <a:latin typeface="Arial" charset="0"/>
                <a:ea typeface="宋体" charset="-122"/>
              </a:defRPr>
            </a:lvl1pPr>
            <a:lvl2pPr marL="742950" indent="-285750">
              <a:defRPr>
                <a:solidFill>
                  <a:schemeClr val="tx1"/>
                </a:solidFill>
                <a:latin typeface="Arial" charset="0"/>
                <a:ea typeface="宋体" charset="-122"/>
              </a:defRPr>
            </a:lvl2pPr>
            <a:lvl3pPr marL="1143000" indent="-228600">
              <a:defRPr>
                <a:solidFill>
                  <a:schemeClr val="tx1"/>
                </a:solidFill>
                <a:latin typeface="Arial" charset="0"/>
                <a:ea typeface="宋体" charset="-122"/>
              </a:defRPr>
            </a:lvl3pPr>
            <a:lvl4pPr marL="1600200" indent="-228600">
              <a:defRPr>
                <a:solidFill>
                  <a:schemeClr val="tx1"/>
                </a:solidFill>
                <a:latin typeface="Arial" charset="0"/>
                <a:ea typeface="宋体" charset="-122"/>
              </a:defRPr>
            </a:lvl4pPr>
            <a:lvl5pPr marL="2057400" indent="-22860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fld id="{7C4266B8-F5A9-4464-B6A6-9DF80A515166}" type="slidenum">
              <a:rPr lang="en-US" altLang="zh-CN" smtClean="0"/>
              <a:pPr/>
              <a:t>4</a:t>
            </a:fld>
            <a:endParaRPr lang="en-US" altLang="zh-CN" smtClean="0"/>
          </a:p>
        </p:txBody>
      </p:sp>
      <p:sp>
        <p:nvSpPr>
          <p:cNvPr id="112643" name="Rectangle 2"/>
          <p:cNvSpPr>
            <a:spLocks noGrp="1" noRot="1" noChangeAspect="1" noChangeArrowheads="1" noTextEdit="1"/>
          </p:cNvSpPr>
          <p:nvPr>
            <p:ph type="sldImg"/>
          </p:nvPr>
        </p:nvSpPr>
        <p:spPr>
          <a:ln/>
        </p:spPr>
      </p:sp>
      <p:sp>
        <p:nvSpPr>
          <p:cNvPr id="112644"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zh-CN" altLang="zh-CN" smtClean="0">
              <a:ea typeface="宋体" charset="-122"/>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Rectangle 7"/>
          <p:cNvSpPr>
            <a:spLocks noGrp="1" noChangeArrowheads="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txBody>
          <a:bodyPr/>
          <a:lstStyle>
            <a:lvl1pPr>
              <a:defRPr>
                <a:solidFill>
                  <a:schemeClr val="tx1"/>
                </a:solidFill>
                <a:latin typeface="Arial" charset="0"/>
                <a:ea typeface="宋体" charset="-122"/>
              </a:defRPr>
            </a:lvl1pPr>
            <a:lvl2pPr marL="742950" indent="-285750">
              <a:defRPr>
                <a:solidFill>
                  <a:schemeClr val="tx1"/>
                </a:solidFill>
                <a:latin typeface="Arial" charset="0"/>
                <a:ea typeface="宋体" charset="-122"/>
              </a:defRPr>
            </a:lvl2pPr>
            <a:lvl3pPr marL="1143000" indent="-228600">
              <a:defRPr>
                <a:solidFill>
                  <a:schemeClr val="tx1"/>
                </a:solidFill>
                <a:latin typeface="Arial" charset="0"/>
                <a:ea typeface="宋体" charset="-122"/>
              </a:defRPr>
            </a:lvl3pPr>
            <a:lvl4pPr marL="1600200" indent="-228600">
              <a:defRPr>
                <a:solidFill>
                  <a:schemeClr val="tx1"/>
                </a:solidFill>
                <a:latin typeface="Arial" charset="0"/>
                <a:ea typeface="宋体" charset="-122"/>
              </a:defRPr>
            </a:lvl4pPr>
            <a:lvl5pPr marL="2057400" indent="-22860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fld id="{7C4266B8-F5A9-4464-B6A6-9DF80A515166}" type="slidenum">
              <a:rPr lang="en-US" altLang="zh-CN" smtClean="0"/>
              <a:pPr/>
              <a:t>5</a:t>
            </a:fld>
            <a:endParaRPr lang="en-US" altLang="zh-CN" smtClean="0"/>
          </a:p>
        </p:txBody>
      </p:sp>
      <p:sp>
        <p:nvSpPr>
          <p:cNvPr id="112643" name="Rectangle 2"/>
          <p:cNvSpPr>
            <a:spLocks noGrp="1" noRot="1" noChangeAspect="1" noChangeArrowheads="1" noTextEdit="1"/>
          </p:cNvSpPr>
          <p:nvPr>
            <p:ph type="sldImg"/>
          </p:nvPr>
        </p:nvSpPr>
        <p:spPr>
          <a:ln/>
        </p:spPr>
      </p:sp>
      <p:sp>
        <p:nvSpPr>
          <p:cNvPr id="112644"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zh-CN" altLang="zh-CN" smtClean="0">
              <a:ea typeface="宋体" charset="-122"/>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Rectangle 7"/>
          <p:cNvSpPr>
            <a:spLocks noGrp="1" noChangeArrowheads="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txBody>
          <a:bodyPr/>
          <a:lstStyle>
            <a:lvl1pPr>
              <a:defRPr>
                <a:solidFill>
                  <a:schemeClr val="tx1"/>
                </a:solidFill>
                <a:latin typeface="Arial" charset="0"/>
                <a:ea typeface="宋体" charset="-122"/>
              </a:defRPr>
            </a:lvl1pPr>
            <a:lvl2pPr marL="742950" indent="-285750">
              <a:defRPr>
                <a:solidFill>
                  <a:schemeClr val="tx1"/>
                </a:solidFill>
                <a:latin typeface="Arial" charset="0"/>
                <a:ea typeface="宋体" charset="-122"/>
              </a:defRPr>
            </a:lvl2pPr>
            <a:lvl3pPr marL="1143000" indent="-228600">
              <a:defRPr>
                <a:solidFill>
                  <a:schemeClr val="tx1"/>
                </a:solidFill>
                <a:latin typeface="Arial" charset="0"/>
                <a:ea typeface="宋体" charset="-122"/>
              </a:defRPr>
            </a:lvl3pPr>
            <a:lvl4pPr marL="1600200" indent="-228600">
              <a:defRPr>
                <a:solidFill>
                  <a:schemeClr val="tx1"/>
                </a:solidFill>
                <a:latin typeface="Arial" charset="0"/>
                <a:ea typeface="宋体" charset="-122"/>
              </a:defRPr>
            </a:lvl4pPr>
            <a:lvl5pPr marL="2057400" indent="-22860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fld id="{7C4266B8-F5A9-4464-B6A6-9DF80A515166}" type="slidenum">
              <a:rPr lang="en-US" altLang="zh-CN" smtClean="0"/>
              <a:pPr/>
              <a:t>6</a:t>
            </a:fld>
            <a:endParaRPr lang="en-US" altLang="zh-CN" smtClean="0"/>
          </a:p>
        </p:txBody>
      </p:sp>
      <p:sp>
        <p:nvSpPr>
          <p:cNvPr id="112643" name="Rectangle 2"/>
          <p:cNvSpPr>
            <a:spLocks noGrp="1" noRot="1" noChangeAspect="1" noChangeArrowheads="1" noTextEdit="1"/>
          </p:cNvSpPr>
          <p:nvPr>
            <p:ph type="sldImg"/>
          </p:nvPr>
        </p:nvSpPr>
        <p:spPr>
          <a:ln/>
        </p:spPr>
      </p:sp>
      <p:sp>
        <p:nvSpPr>
          <p:cNvPr id="112644"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zh-CN" altLang="zh-CN" smtClean="0">
              <a:ea typeface="宋体" charset="-122"/>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Rectangle 7"/>
          <p:cNvSpPr>
            <a:spLocks noGrp="1" noChangeArrowheads="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txBody>
          <a:bodyPr/>
          <a:lstStyle>
            <a:lvl1pPr>
              <a:defRPr>
                <a:solidFill>
                  <a:schemeClr val="tx1"/>
                </a:solidFill>
                <a:latin typeface="Arial" charset="0"/>
                <a:ea typeface="宋体" charset="-122"/>
              </a:defRPr>
            </a:lvl1pPr>
            <a:lvl2pPr marL="742950" indent="-285750">
              <a:defRPr>
                <a:solidFill>
                  <a:schemeClr val="tx1"/>
                </a:solidFill>
                <a:latin typeface="Arial" charset="0"/>
                <a:ea typeface="宋体" charset="-122"/>
              </a:defRPr>
            </a:lvl2pPr>
            <a:lvl3pPr marL="1143000" indent="-228600">
              <a:defRPr>
                <a:solidFill>
                  <a:schemeClr val="tx1"/>
                </a:solidFill>
                <a:latin typeface="Arial" charset="0"/>
                <a:ea typeface="宋体" charset="-122"/>
              </a:defRPr>
            </a:lvl3pPr>
            <a:lvl4pPr marL="1600200" indent="-228600">
              <a:defRPr>
                <a:solidFill>
                  <a:schemeClr val="tx1"/>
                </a:solidFill>
                <a:latin typeface="Arial" charset="0"/>
                <a:ea typeface="宋体" charset="-122"/>
              </a:defRPr>
            </a:lvl4pPr>
            <a:lvl5pPr marL="2057400" indent="-22860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fld id="{7C4266B8-F5A9-4464-B6A6-9DF80A515166}" type="slidenum">
              <a:rPr lang="en-US" altLang="zh-CN" smtClean="0"/>
              <a:pPr/>
              <a:t>7</a:t>
            </a:fld>
            <a:endParaRPr lang="en-US" altLang="zh-CN" smtClean="0"/>
          </a:p>
        </p:txBody>
      </p:sp>
      <p:sp>
        <p:nvSpPr>
          <p:cNvPr id="112643" name="Rectangle 2"/>
          <p:cNvSpPr>
            <a:spLocks noGrp="1" noRot="1" noChangeAspect="1" noChangeArrowheads="1" noTextEdit="1"/>
          </p:cNvSpPr>
          <p:nvPr>
            <p:ph type="sldImg"/>
          </p:nvPr>
        </p:nvSpPr>
        <p:spPr>
          <a:ln/>
        </p:spPr>
      </p:sp>
      <p:sp>
        <p:nvSpPr>
          <p:cNvPr id="112644"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zh-CN" altLang="zh-CN" smtClean="0">
              <a:ea typeface="宋体" charset="-122"/>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Rectangle 7"/>
          <p:cNvSpPr>
            <a:spLocks noGrp="1" noChangeArrowheads="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txBody>
          <a:bodyPr/>
          <a:lstStyle>
            <a:lvl1pPr>
              <a:defRPr>
                <a:solidFill>
                  <a:schemeClr val="tx1"/>
                </a:solidFill>
                <a:latin typeface="Arial" charset="0"/>
                <a:ea typeface="宋体" charset="-122"/>
              </a:defRPr>
            </a:lvl1pPr>
            <a:lvl2pPr marL="742950" indent="-285750">
              <a:defRPr>
                <a:solidFill>
                  <a:schemeClr val="tx1"/>
                </a:solidFill>
                <a:latin typeface="Arial" charset="0"/>
                <a:ea typeface="宋体" charset="-122"/>
              </a:defRPr>
            </a:lvl2pPr>
            <a:lvl3pPr marL="1143000" indent="-228600">
              <a:defRPr>
                <a:solidFill>
                  <a:schemeClr val="tx1"/>
                </a:solidFill>
                <a:latin typeface="Arial" charset="0"/>
                <a:ea typeface="宋体" charset="-122"/>
              </a:defRPr>
            </a:lvl3pPr>
            <a:lvl4pPr marL="1600200" indent="-228600">
              <a:defRPr>
                <a:solidFill>
                  <a:schemeClr val="tx1"/>
                </a:solidFill>
                <a:latin typeface="Arial" charset="0"/>
                <a:ea typeface="宋体" charset="-122"/>
              </a:defRPr>
            </a:lvl4pPr>
            <a:lvl5pPr marL="2057400" indent="-22860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fld id="{7C4266B8-F5A9-4464-B6A6-9DF80A515166}" type="slidenum">
              <a:rPr lang="en-US" altLang="zh-CN" smtClean="0"/>
              <a:pPr/>
              <a:t>8</a:t>
            </a:fld>
            <a:endParaRPr lang="en-US" altLang="zh-CN" smtClean="0"/>
          </a:p>
        </p:txBody>
      </p:sp>
      <p:sp>
        <p:nvSpPr>
          <p:cNvPr id="112643" name="Rectangle 2"/>
          <p:cNvSpPr>
            <a:spLocks noGrp="1" noRot="1" noChangeAspect="1" noChangeArrowheads="1" noTextEdit="1"/>
          </p:cNvSpPr>
          <p:nvPr>
            <p:ph type="sldImg"/>
          </p:nvPr>
        </p:nvSpPr>
        <p:spPr>
          <a:ln/>
        </p:spPr>
      </p:sp>
      <p:sp>
        <p:nvSpPr>
          <p:cNvPr id="112644"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zh-CN" altLang="zh-CN" smtClean="0">
              <a:ea typeface="宋体" charset="-122"/>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Rectangle 7"/>
          <p:cNvSpPr>
            <a:spLocks noGrp="1" noChangeArrowheads="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txBody>
          <a:bodyPr/>
          <a:lstStyle>
            <a:lvl1pPr>
              <a:defRPr>
                <a:solidFill>
                  <a:schemeClr val="tx1"/>
                </a:solidFill>
                <a:latin typeface="Arial" charset="0"/>
                <a:ea typeface="宋体" charset="-122"/>
              </a:defRPr>
            </a:lvl1pPr>
            <a:lvl2pPr marL="742950" indent="-285750">
              <a:defRPr>
                <a:solidFill>
                  <a:schemeClr val="tx1"/>
                </a:solidFill>
                <a:latin typeface="Arial" charset="0"/>
                <a:ea typeface="宋体" charset="-122"/>
              </a:defRPr>
            </a:lvl2pPr>
            <a:lvl3pPr marL="1143000" indent="-228600">
              <a:defRPr>
                <a:solidFill>
                  <a:schemeClr val="tx1"/>
                </a:solidFill>
                <a:latin typeface="Arial" charset="0"/>
                <a:ea typeface="宋体" charset="-122"/>
              </a:defRPr>
            </a:lvl3pPr>
            <a:lvl4pPr marL="1600200" indent="-228600">
              <a:defRPr>
                <a:solidFill>
                  <a:schemeClr val="tx1"/>
                </a:solidFill>
                <a:latin typeface="Arial" charset="0"/>
                <a:ea typeface="宋体" charset="-122"/>
              </a:defRPr>
            </a:lvl4pPr>
            <a:lvl5pPr marL="2057400" indent="-22860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fld id="{7C4266B8-F5A9-4464-B6A6-9DF80A515166}" type="slidenum">
              <a:rPr lang="en-US" altLang="zh-CN" smtClean="0"/>
              <a:pPr/>
              <a:t>9</a:t>
            </a:fld>
            <a:endParaRPr lang="en-US" altLang="zh-CN" smtClean="0"/>
          </a:p>
        </p:txBody>
      </p:sp>
      <p:sp>
        <p:nvSpPr>
          <p:cNvPr id="112643" name="Rectangle 2"/>
          <p:cNvSpPr>
            <a:spLocks noGrp="1" noRot="1" noChangeAspect="1" noChangeArrowheads="1" noTextEdit="1"/>
          </p:cNvSpPr>
          <p:nvPr>
            <p:ph type="sldImg"/>
          </p:nvPr>
        </p:nvSpPr>
        <p:spPr>
          <a:ln/>
        </p:spPr>
      </p:sp>
      <p:sp>
        <p:nvSpPr>
          <p:cNvPr id="112644"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zh-CN" altLang="zh-CN" smtClean="0">
              <a:ea typeface="宋体" charset="-122"/>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Rectangle 7"/>
          <p:cNvSpPr>
            <a:spLocks noGrp="1" noChangeArrowheads="1"/>
          </p:cNvSpPr>
          <p:nvPr>
            <p:ph type="sldNum" sz="quarter" idx="5"/>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a:solidFill>
                  <a:srgbClr val="000000"/>
                </a:solidFill>
                <a:miter lim="800000"/>
                <a:headEnd/>
                <a:tailEnd/>
              </a14:hiddenLine>
            </a:ext>
          </a:extLst>
        </p:spPr>
        <p:txBody>
          <a:bodyPr/>
          <a:lstStyle>
            <a:lvl1pPr>
              <a:defRPr>
                <a:solidFill>
                  <a:schemeClr val="tx1"/>
                </a:solidFill>
                <a:latin typeface="Arial" charset="0"/>
                <a:ea typeface="宋体" charset="-122"/>
              </a:defRPr>
            </a:lvl1pPr>
            <a:lvl2pPr marL="742950" indent="-285750">
              <a:defRPr>
                <a:solidFill>
                  <a:schemeClr val="tx1"/>
                </a:solidFill>
                <a:latin typeface="Arial" charset="0"/>
                <a:ea typeface="宋体" charset="-122"/>
              </a:defRPr>
            </a:lvl2pPr>
            <a:lvl3pPr marL="1143000" indent="-228600">
              <a:defRPr>
                <a:solidFill>
                  <a:schemeClr val="tx1"/>
                </a:solidFill>
                <a:latin typeface="Arial" charset="0"/>
                <a:ea typeface="宋体" charset="-122"/>
              </a:defRPr>
            </a:lvl3pPr>
            <a:lvl4pPr marL="1600200" indent="-228600">
              <a:defRPr>
                <a:solidFill>
                  <a:schemeClr val="tx1"/>
                </a:solidFill>
                <a:latin typeface="Arial" charset="0"/>
                <a:ea typeface="宋体" charset="-122"/>
              </a:defRPr>
            </a:lvl4pPr>
            <a:lvl5pPr marL="2057400" indent="-228600">
              <a:defRPr>
                <a:solidFill>
                  <a:schemeClr val="tx1"/>
                </a:solidFill>
                <a:latin typeface="Arial" charset="0"/>
                <a:ea typeface="宋体" charset="-122"/>
              </a:defRPr>
            </a:lvl5pPr>
            <a:lvl6pPr marL="2514600" indent="-228600" eaLnBrk="0" fontAlgn="base" hangingPunct="0">
              <a:spcBef>
                <a:spcPct val="0"/>
              </a:spcBef>
              <a:spcAft>
                <a:spcPct val="0"/>
              </a:spcAft>
              <a:defRPr>
                <a:solidFill>
                  <a:schemeClr val="tx1"/>
                </a:solidFill>
                <a:latin typeface="Arial" charset="0"/>
                <a:ea typeface="宋体" charset="-122"/>
              </a:defRPr>
            </a:lvl6pPr>
            <a:lvl7pPr marL="2971800" indent="-228600" eaLnBrk="0" fontAlgn="base" hangingPunct="0">
              <a:spcBef>
                <a:spcPct val="0"/>
              </a:spcBef>
              <a:spcAft>
                <a:spcPct val="0"/>
              </a:spcAft>
              <a:defRPr>
                <a:solidFill>
                  <a:schemeClr val="tx1"/>
                </a:solidFill>
                <a:latin typeface="Arial" charset="0"/>
                <a:ea typeface="宋体" charset="-122"/>
              </a:defRPr>
            </a:lvl7pPr>
            <a:lvl8pPr marL="3429000" indent="-228600" eaLnBrk="0" fontAlgn="base" hangingPunct="0">
              <a:spcBef>
                <a:spcPct val="0"/>
              </a:spcBef>
              <a:spcAft>
                <a:spcPct val="0"/>
              </a:spcAft>
              <a:defRPr>
                <a:solidFill>
                  <a:schemeClr val="tx1"/>
                </a:solidFill>
                <a:latin typeface="Arial" charset="0"/>
                <a:ea typeface="宋体" charset="-122"/>
              </a:defRPr>
            </a:lvl8pPr>
            <a:lvl9pPr marL="3886200" indent="-228600" eaLnBrk="0" fontAlgn="base" hangingPunct="0">
              <a:spcBef>
                <a:spcPct val="0"/>
              </a:spcBef>
              <a:spcAft>
                <a:spcPct val="0"/>
              </a:spcAft>
              <a:defRPr>
                <a:solidFill>
                  <a:schemeClr val="tx1"/>
                </a:solidFill>
                <a:latin typeface="Arial" charset="0"/>
                <a:ea typeface="宋体" charset="-122"/>
              </a:defRPr>
            </a:lvl9pPr>
          </a:lstStyle>
          <a:p>
            <a:fld id="{7C4266B8-F5A9-4464-B6A6-9DF80A515166}" type="slidenum">
              <a:rPr lang="en-US" altLang="zh-CN" smtClean="0"/>
              <a:pPr/>
              <a:t>10</a:t>
            </a:fld>
            <a:endParaRPr lang="en-US" altLang="zh-CN" smtClean="0"/>
          </a:p>
        </p:txBody>
      </p:sp>
      <p:sp>
        <p:nvSpPr>
          <p:cNvPr id="112643" name="Rectangle 2"/>
          <p:cNvSpPr>
            <a:spLocks noGrp="1" noRot="1" noChangeAspect="1" noChangeArrowheads="1" noTextEdit="1"/>
          </p:cNvSpPr>
          <p:nvPr>
            <p:ph type="sldImg"/>
          </p:nvPr>
        </p:nvSpPr>
        <p:spPr>
          <a:ln/>
        </p:spPr>
      </p:sp>
      <p:sp>
        <p:nvSpPr>
          <p:cNvPr id="112644" name="Rectangle 3"/>
          <p:cNvSpPr>
            <a:spLocks noGrp="1" noChangeArrowheads="1"/>
          </p:cNvSpPr>
          <p:nvPr>
            <p:ph type="body" idx="1"/>
          </p:nvPr>
        </p:nvSpPr>
        <p:spPr>
          <a:noFill/>
          <a:ln w="9525"/>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zh-CN" altLang="zh-CN" smtClean="0">
              <a:ea typeface="宋体" charset="-122"/>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2130425"/>
            <a:ext cx="7772400" cy="1470025"/>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t>2016/9/18</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t>2016/9/18</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74638"/>
            <a:ext cx="6019800" cy="5851525"/>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t>2016/9/18</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t>2016/9/18</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p>
            <a:fld id="{530820CF-B880-4189-942D-D702A7CBA730}" type="datetimeFigureOut">
              <a:rPr lang="zh-CN" altLang="en-US" smtClean="0"/>
              <a:t>2016/9/18</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530820CF-B880-4189-942D-D702A7CBA730}" type="datetimeFigureOut">
              <a:rPr lang="zh-CN" altLang="en-US" smtClean="0"/>
              <a:t>2016/9/18</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530820CF-B880-4189-942D-D702A7CBA730}" type="datetimeFigureOut">
              <a:rPr lang="zh-CN" altLang="en-US" smtClean="0"/>
              <a:t>2016/9/18</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530820CF-B880-4189-942D-D702A7CBA730}" type="datetimeFigureOut">
              <a:rPr lang="zh-CN" altLang="en-US" smtClean="0"/>
              <a:t>2016/9/18</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530820CF-B880-4189-942D-D702A7CBA730}" type="datetimeFigureOut">
              <a:rPr lang="zh-CN" altLang="en-US" smtClean="0"/>
              <a:t>2016/9/18</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530820CF-B880-4189-942D-D702A7CBA730}" type="datetimeFigureOut">
              <a:rPr lang="zh-CN" altLang="en-US" smtClean="0"/>
              <a:t>2016/9/18</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530820CF-B880-4189-942D-D702A7CBA730}" type="datetimeFigureOut">
              <a:rPr lang="zh-CN" altLang="en-US" smtClean="0"/>
              <a:t>2016/9/18</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30820CF-B880-4189-942D-D702A7CBA730}" type="datetimeFigureOut">
              <a:rPr lang="zh-CN" altLang="en-US" smtClean="0"/>
              <a:t>2016/9/18</a:t>
            </a:fld>
            <a:endParaRPr lang="zh-CN" altLang="en-US"/>
          </a:p>
        </p:txBody>
      </p:sp>
      <p:sp>
        <p:nvSpPr>
          <p:cNvPr id="5" name="页脚占位符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C913308-F349-4B6D-A68A-DD1791B4A57B}" type="slidenum">
              <a:rPr lang="zh-CN" altLang="en-US" smtClean="0"/>
              <a:t>‹#›</a:t>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isbreeding.net/" TargetMode="External"/><Relationship Id="rId2" Type="http://schemas.openxmlformats.org/officeDocument/2006/relationships/hyperlink" Target="mailto:wangjiankang@caas.cn"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wmf"/><Relationship Id="rId4" Type="http://schemas.openxmlformats.org/officeDocument/2006/relationships/oleObject" Target="../embeddings/oleObject1.bin"/></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2.wmf"/></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5.emf"/><Relationship Id="rId7" Type="http://schemas.openxmlformats.org/officeDocument/2006/relationships/image" Target="../media/image4.wmf"/><Relationship Id="rId2" Type="http://schemas.openxmlformats.org/officeDocument/2006/relationships/slideLayout" Target="../slideLayouts/slideLayout2.xml"/><Relationship Id="rId1" Type="http://schemas.openxmlformats.org/officeDocument/2006/relationships/vmlDrawing" Target="../drawings/vmlDrawing3.vml"/><Relationship Id="rId6" Type="http://schemas.openxmlformats.org/officeDocument/2006/relationships/oleObject" Target="../embeddings/oleObject4.bin"/><Relationship Id="rId5" Type="http://schemas.openxmlformats.org/officeDocument/2006/relationships/image" Target="../media/image3.wmf"/><Relationship Id="rId4" Type="http://schemas.openxmlformats.org/officeDocument/2006/relationships/oleObject" Target="../embeddings/oleObject3.bin"/></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Layout" Target="../slideLayouts/slideLayout2.xml"/><Relationship Id="rId1" Type="http://schemas.openxmlformats.org/officeDocument/2006/relationships/vmlDrawing" Target="../drawings/vmlDrawing4.vml"/><Relationship Id="rId6" Type="http://schemas.openxmlformats.org/officeDocument/2006/relationships/image" Target="../media/image8.wmf"/><Relationship Id="rId5" Type="http://schemas.openxmlformats.org/officeDocument/2006/relationships/oleObject" Target="../embeddings/oleObject6.bin"/><Relationship Id="rId4" Type="http://schemas.openxmlformats.org/officeDocument/2006/relationships/image" Target="../media/image7.wmf"/></Relationships>
</file>

<file path=ppt/slides/_rels/slide21.xml.rels><?xml version="1.0" encoding="UTF-8" standalone="yes"?>
<Relationships xmlns="http://schemas.openxmlformats.org/package/2006/relationships"><Relationship Id="rId8" Type="http://schemas.openxmlformats.org/officeDocument/2006/relationships/image" Target="../media/image10.wmf"/><Relationship Id="rId3" Type="http://schemas.openxmlformats.org/officeDocument/2006/relationships/oleObject" Target="../embeddings/oleObject7.bin"/><Relationship Id="rId7" Type="http://schemas.openxmlformats.org/officeDocument/2006/relationships/oleObject" Target="../embeddings/oleObject9.bin"/><Relationship Id="rId2" Type="http://schemas.openxmlformats.org/officeDocument/2006/relationships/slideLayout" Target="../slideLayouts/slideLayout2.xml"/><Relationship Id="rId1" Type="http://schemas.openxmlformats.org/officeDocument/2006/relationships/vmlDrawing" Target="../drawings/vmlDrawing5.vml"/><Relationship Id="rId6" Type="http://schemas.openxmlformats.org/officeDocument/2006/relationships/image" Target="../media/image9.wmf"/><Relationship Id="rId5" Type="http://schemas.openxmlformats.org/officeDocument/2006/relationships/oleObject" Target="../embeddings/oleObject8.bin"/><Relationship Id="rId4" Type="http://schemas.openxmlformats.org/officeDocument/2006/relationships/image" Target="../media/image8.wmf"/></Relationships>
</file>

<file path=ppt/slides/_rels/slide22.xml.rels><?xml version="1.0" encoding="UTF-8" standalone="yes"?>
<Relationships xmlns="http://schemas.openxmlformats.org/package/2006/relationships"><Relationship Id="rId8" Type="http://schemas.openxmlformats.org/officeDocument/2006/relationships/image" Target="../media/image13.wmf"/><Relationship Id="rId3" Type="http://schemas.openxmlformats.org/officeDocument/2006/relationships/oleObject" Target="../embeddings/oleObject10.bin"/><Relationship Id="rId7" Type="http://schemas.openxmlformats.org/officeDocument/2006/relationships/oleObject" Target="../embeddings/oleObject12.bin"/><Relationship Id="rId2" Type="http://schemas.openxmlformats.org/officeDocument/2006/relationships/slideLayout" Target="../slideLayouts/slideLayout2.xml"/><Relationship Id="rId1" Type="http://schemas.openxmlformats.org/officeDocument/2006/relationships/vmlDrawing" Target="../drawings/vmlDrawing6.vml"/><Relationship Id="rId6" Type="http://schemas.openxmlformats.org/officeDocument/2006/relationships/image" Target="../media/image12.wmf"/><Relationship Id="rId5" Type="http://schemas.openxmlformats.org/officeDocument/2006/relationships/oleObject" Target="../embeddings/oleObject11.bin"/><Relationship Id="rId4" Type="http://schemas.openxmlformats.org/officeDocument/2006/relationships/image" Target="../media/image11.wmf"/></Relationships>
</file>

<file path=ppt/slides/_rels/slide23.xml.rels><?xml version="1.0" encoding="UTF-8" standalone="yes"?>
<Relationships xmlns="http://schemas.openxmlformats.org/package/2006/relationships"><Relationship Id="rId8" Type="http://schemas.openxmlformats.org/officeDocument/2006/relationships/image" Target="../media/image16.wmf"/><Relationship Id="rId3" Type="http://schemas.openxmlformats.org/officeDocument/2006/relationships/oleObject" Target="../embeddings/oleObject13.bin"/><Relationship Id="rId7" Type="http://schemas.openxmlformats.org/officeDocument/2006/relationships/oleObject" Target="../embeddings/oleObject15.bin"/><Relationship Id="rId2" Type="http://schemas.openxmlformats.org/officeDocument/2006/relationships/slideLayout" Target="../slideLayouts/slideLayout2.xml"/><Relationship Id="rId1" Type="http://schemas.openxmlformats.org/officeDocument/2006/relationships/vmlDrawing" Target="../drawings/vmlDrawing7.vml"/><Relationship Id="rId6" Type="http://schemas.openxmlformats.org/officeDocument/2006/relationships/image" Target="../media/image15.wmf"/><Relationship Id="rId5" Type="http://schemas.openxmlformats.org/officeDocument/2006/relationships/oleObject" Target="../embeddings/oleObject14.bin"/><Relationship Id="rId4" Type="http://schemas.openxmlformats.org/officeDocument/2006/relationships/image" Target="../media/image14.wmf"/></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8" Type="http://schemas.openxmlformats.org/officeDocument/2006/relationships/image" Target="../media/image19.wmf"/><Relationship Id="rId3" Type="http://schemas.openxmlformats.org/officeDocument/2006/relationships/oleObject" Target="../embeddings/oleObject16.bin"/><Relationship Id="rId7" Type="http://schemas.openxmlformats.org/officeDocument/2006/relationships/oleObject" Target="../embeddings/oleObject18.bin"/><Relationship Id="rId2" Type="http://schemas.openxmlformats.org/officeDocument/2006/relationships/slideLayout" Target="../slideLayouts/slideLayout2.xml"/><Relationship Id="rId1" Type="http://schemas.openxmlformats.org/officeDocument/2006/relationships/vmlDrawing" Target="../drawings/vmlDrawing8.vml"/><Relationship Id="rId6" Type="http://schemas.openxmlformats.org/officeDocument/2006/relationships/image" Target="../media/image18.wmf"/><Relationship Id="rId5" Type="http://schemas.openxmlformats.org/officeDocument/2006/relationships/oleObject" Target="../embeddings/oleObject17.bin"/><Relationship Id="rId4" Type="http://schemas.openxmlformats.org/officeDocument/2006/relationships/image" Target="../media/image17.wmf"/></Relationships>
</file>

<file path=ppt/slides/_rels/slide26.xml.rels><?xml version="1.0" encoding="UTF-8" standalone="yes"?>
<Relationships xmlns="http://schemas.openxmlformats.org/package/2006/relationships"><Relationship Id="rId2" Type="http://schemas.openxmlformats.org/officeDocument/2006/relationships/image" Target="../media/image20.emf"/><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oleObject" Target="../embeddings/oleObject19.bin"/><Relationship Id="rId2" Type="http://schemas.openxmlformats.org/officeDocument/2006/relationships/slideLayout" Target="../slideLayouts/slideLayout2.xml"/><Relationship Id="rId1" Type="http://schemas.openxmlformats.org/officeDocument/2006/relationships/vmlDrawing" Target="../drawings/vmlDrawing9.vml"/><Relationship Id="rId4" Type="http://schemas.openxmlformats.org/officeDocument/2006/relationships/image" Target="../media/image21.wmf"/></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oleObject" Target="../embeddings/oleObject20.bin"/><Relationship Id="rId2" Type="http://schemas.openxmlformats.org/officeDocument/2006/relationships/slideLayout" Target="../slideLayouts/slideLayout2.xml"/><Relationship Id="rId1" Type="http://schemas.openxmlformats.org/officeDocument/2006/relationships/vmlDrawing" Target="../drawings/vmlDrawing10.vml"/><Relationship Id="rId4" Type="http://schemas.openxmlformats.org/officeDocument/2006/relationships/image" Target="../media/image22.wmf"/></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oleObject" Target="../embeddings/oleObject21.bin"/><Relationship Id="rId2" Type="http://schemas.openxmlformats.org/officeDocument/2006/relationships/slideLayout" Target="../slideLayouts/slideLayout2.xml"/><Relationship Id="rId1" Type="http://schemas.openxmlformats.org/officeDocument/2006/relationships/vmlDrawing" Target="../drawings/vmlDrawing11.vml"/><Relationship Id="rId4" Type="http://schemas.openxmlformats.org/officeDocument/2006/relationships/image" Target="../media/image23.wmf"/></Relationships>
</file>

<file path=ppt/slides/_rels/slide36.xml.rels><?xml version="1.0" encoding="UTF-8" standalone="yes"?>
<Relationships xmlns="http://schemas.openxmlformats.org/package/2006/relationships"><Relationship Id="rId8" Type="http://schemas.openxmlformats.org/officeDocument/2006/relationships/image" Target="../media/image25.wmf"/><Relationship Id="rId3" Type="http://schemas.openxmlformats.org/officeDocument/2006/relationships/oleObject" Target="../embeddings/oleObject22.bin"/><Relationship Id="rId7" Type="http://schemas.openxmlformats.org/officeDocument/2006/relationships/oleObject" Target="../embeddings/oleObject24.bin"/><Relationship Id="rId2" Type="http://schemas.openxmlformats.org/officeDocument/2006/relationships/slideLayout" Target="../slideLayouts/slideLayout2.xml"/><Relationship Id="rId1" Type="http://schemas.openxmlformats.org/officeDocument/2006/relationships/vmlDrawing" Target="../drawings/vmlDrawing12.vml"/><Relationship Id="rId6" Type="http://schemas.openxmlformats.org/officeDocument/2006/relationships/image" Target="../media/image24.wmf"/><Relationship Id="rId5" Type="http://schemas.openxmlformats.org/officeDocument/2006/relationships/oleObject" Target="../embeddings/oleObject23.bin"/><Relationship Id="rId10" Type="http://schemas.openxmlformats.org/officeDocument/2006/relationships/image" Target="../media/image26.wmf"/><Relationship Id="rId4" Type="http://schemas.openxmlformats.org/officeDocument/2006/relationships/image" Target="../media/image23.wmf"/><Relationship Id="rId9" Type="http://schemas.openxmlformats.org/officeDocument/2006/relationships/oleObject" Target="../embeddings/oleObject25.bin"/></Relationships>
</file>

<file path=ppt/slides/_rels/slide37.xml.rels><?xml version="1.0" encoding="UTF-8" standalone="yes"?>
<Relationships xmlns="http://schemas.openxmlformats.org/package/2006/relationships"><Relationship Id="rId3" Type="http://schemas.openxmlformats.org/officeDocument/2006/relationships/oleObject" Target="../embeddings/oleObject26.bin"/><Relationship Id="rId2" Type="http://schemas.openxmlformats.org/officeDocument/2006/relationships/slideLayout" Target="../slideLayouts/slideLayout2.xml"/><Relationship Id="rId1" Type="http://schemas.openxmlformats.org/officeDocument/2006/relationships/vmlDrawing" Target="../drawings/vmlDrawing13.vml"/><Relationship Id="rId4" Type="http://schemas.openxmlformats.org/officeDocument/2006/relationships/image" Target="../media/image27.wmf"/></Relationships>
</file>

<file path=ppt/slides/_rels/slide38.xml.rels><?xml version="1.0" encoding="UTF-8" standalone="yes"?>
<Relationships xmlns="http://schemas.openxmlformats.org/package/2006/relationships"><Relationship Id="rId8" Type="http://schemas.openxmlformats.org/officeDocument/2006/relationships/image" Target="../media/image30.wmf"/><Relationship Id="rId3" Type="http://schemas.openxmlformats.org/officeDocument/2006/relationships/oleObject" Target="../embeddings/oleObject27.bin"/><Relationship Id="rId7" Type="http://schemas.openxmlformats.org/officeDocument/2006/relationships/oleObject" Target="../embeddings/oleObject29.bin"/><Relationship Id="rId2" Type="http://schemas.openxmlformats.org/officeDocument/2006/relationships/slideLayout" Target="../slideLayouts/slideLayout2.xml"/><Relationship Id="rId1" Type="http://schemas.openxmlformats.org/officeDocument/2006/relationships/vmlDrawing" Target="../drawings/vmlDrawing14.vml"/><Relationship Id="rId6" Type="http://schemas.openxmlformats.org/officeDocument/2006/relationships/image" Target="../media/image29.wmf"/><Relationship Id="rId5" Type="http://schemas.openxmlformats.org/officeDocument/2006/relationships/oleObject" Target="../embeddings/oleObject28.bin"/><Relationship Id="rId4" Type="http://schemas.openxmlformats.org/officeDocument/2006/relationships/image" Target="../media/image28.wmf"/></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31.emf"/><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8" Type="http://schemas.openxmlformats.org/officeDocument/2006/relationships/image" Target="../media/image34.wmf"/><Relationship Id="rId3" Type="http://schemas.openxmlformats.org/officeDocument/2006/relationships/oleObject" Target="../embeddings/oleObject30.bin"/><Relationship Id="rId7" Type="http://schemas.openxmlformats.org/officeDocument/2006/relationships/oleObject" Target="../embeddings/oleObject32.bin"/><Relationship Id="rId2" Type="http://schemas.openxmlformats.org/officeDocument/2006/relationships/slideLayout" Target="../slideLayouts/slideLayout2.xml"/><Relationship Id="rId1" Type="http://schemas.openxmlformats.org/officeDocument/2006/relationships/vmlDrawing" Target="../drawings/vmlDrawing15.vml"/><Relationship Id="rId6" Type="http://schemas.openxmlformats.org/officeDocument/2006/relationships/image" Target="../media/image33.wmf"/><Relationship Id="rId5" Type="http://schemas.openxmlformats.org/officeDocument/2006/relationships/oleObject" Target="../embeddings/oleObject31.bin"/><Relationship Id="rId4" Type="http://schemas.openxmlformats.org/officeDocument/2006/relationships/image" Target="../media/image32.wmf"/></Relationships>
</file>

<file path=ppt/slides/_rels/slide46.xml.rels><?xml version="1.0" encoding="UTF-8" standalone="yes"?>
<Relationships xmlns="http://schemas.openxmlformats.org/package/2006/relationships"><Relationship Id="rId8" Type="http://schemas.openxmlformats.org/officeDocument/2006/relationships/image" Target="../media/image37.wmf"/><Relationship Id="rId3" Type="http://schemas.openxmlformats.org/officeDocument/2006/relationships/oleObject" Target="../embeddings/oleObject33.bin"/><Relationship Id="rId7" Type="http://schemas.openxmlformats.org/officeDocument/2006/relationships/oleObject" Target="../embeddings/oleObject35.bin"/><Relationship Id="rId2" Type="http://schemas.openxmlformats.org/officeDocument/2006/relationships/slideLayout" Target="../slideLayouts/slideLayout2.xml"/><Relationship Id="rId1" Type="http://schemas.openxmlformats.org/officeDocument/2006/relationships/vmlDrawing" Target="../drawings/vmlDrawing16.vml"/><Relationship Id="rId6" Type="http://schemas.openxmlformats.org/officeDocument/2006/relationships/image" Target="../media/image36.wmf"/><Relationship Id="rId5" Type="http://schemas.openxmlformats.org/officeDocument/2006/relationships/oleObject" Target="../embeddings/oleObject34.bin"/><Relationship Id="rId4" Type="http://schemas.openxmlformats.org/officeDocument/2006/relationships/image" Target="../media/image35.wmf"/></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3" Type="http://schemas.openxmlformats.org/officeDocument/2006/relationships/oleObject" Target="../embeddings/oleObject36.bin"/><Relationship Id="rId2" Type="http://schemas.openxmlformats.org/officeDocument/2006/relationships/slideLayout" Target="../slideLayouts/slideLayout2.xml"/><Relationship Id="rId1" Type="http://schemas.openxmlformats.org/officeDocument/2006/relationships/vmlDrawing" Target="../drawings/vmlDrawing17.vml"/><Relationship Id="rId6" Type="http://schemas.openxmlformats.org/officeDocument/2006/relationships/image" Target="../media/image39.wmf"/><Relationship Id="rId5" Type="http://schemas.openxmlformats.org/officeDocument/2006/relationships/oleObject" Target="../embeddings/oleObject37.bin"/><Relationship Id="rId4" Type="http://schemas.openxmlformats.org/officeDocument/2006/relationships/image" Target="../media/image38.wmf"/></Relationships>
</file>

<file path=ppt/slides/_rels/slide49.xml.rels><?xml version="1.0" encoding="UTF-8" standalone="yes"?>
<Relationships xmlns="http://schemas.openxmlformats.org/package/2006/relationships"><Relationship Id="rId2" Type="http://schemas.openxmlformats.org/officeDocument/2006/relationships/image" Target="../media/image40.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8" Type="http://schemas.openxmlformats.org/officeDocument/2006/relationships/image" Target="../media/image43.wmf"/><Relationship Id="rId3" Type="http://schemas.openxmlformats.org/officeDocument/2006/relationships/oleObject" Target="../embeddings/oleObject38.bin"/><Relationship Id="rId7" Type="http://schemas.openxmlformats.org/officeDocument/2006/relationships/oleObject" Target="../embeddings/oleObject40.bin"/><Relationship Id="rId2" Type="http://schemas.openxmlformats.org/officeDocument/2006/relationships/slideLayout" Target="../slideLayouts/slideLayout2.xml"/><Relationship Id="rId1" Type="http://schemas.openxmlformats.org/officeDocument/2006/relationships/vmlDrawing" Target="../drawings/vmlDrawing18.vml"/><Relationship Id="rId6" Type="http://schemas.openxmlformats.org/officeDocument/2006/relationships/image" Target="../media/image42.wmf"/><Relationship Id="rId5" Type="http://schemas.openxmlformats.org/officeDocument/2006/relationships/oleObject" Target="../embeddings/oleObject39.bin"/><Relationship Id="rId10" Type="http://schemas.openxmlformats.org/officeDocument/2006/relationships/image" Target="../media/image44.wmf"/><Relationship Id="rId4" Type="http://schemas.openxmlformats.org/officeDocument/2006/relationships/image" Target="../media/image41.wmf"/><Relationship Id="rId9" Type="http://schemas.openxmlformats.org/officeDocument/2006/relationships/oleObject" Target="../embeddings/oleObject41.bin"/></Relationships>
</file>

<file path=ppt/slides/_rels/slide52.xml.rels><?xml version="1.0" encoding="UTF-8" standalone="yes"?>
<Relationships xmlns="http://schemas.openxmlformats.org/package/2006/relationships"><Relationship Id="rId8" Type="http://schemas.openxmlformats.org/officeDocument/2006/relationships/image" Target="../media/image47.wmf"/><Relationship Id="rId3" Type="http://schemas.openxmlformats.org/officeDocument/2006/relationships/oleObject" Target="../embeddings/oleObject42.bin"/><Relationship Id="rId7" Type="http://schemas.openxmlformats.org/officeDocument/2006/relationships/oleObject" Target="../embeddings/oleObject44.bin"/><Relationship Id="rId2" Type="http://schemas.openxmlformats.org/officeDocument/2006/relationships/slideLayout" Target="../slideLayouts/slideLayout2.xml"/><Relationship Id="rId1" Type="http://schemas.openxmlformats.org/officeDocument/2006/relationships/vmlDrawing" Target="../drawings/vmlDrawing19.vml"/><Relationship Id="rId6" Type="http://schemas.openxmlformats.org/officeDocument/2006/relationships/image" Target="../media/image46.wmf"/><Relationship Id="rId5" Type="http://schemas.openxmlformats.org/officeDocument/2006/relationships/oleObject" Target="../embeddings/oleObject43.bin"/><Relationship Id="rId4" Type="http://schemas.openxmlformats.org/officeDocument/2006/relationships/image" Target="../media/image45.wmf"/></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3" Type="http://schemas.openxmlformats.org/officeDocument/2006/relationships/oleObject" Target="../embeddings/oleObject45.bin"/><Relationship Id="rId2" Type="http://schemas.openxmlformats.org/officeDocument/2006/relationships/slideLayout" Target="../slideLayouts/slideLayout2.xml"/><Relationship Id="rId1" Type="http://schemas.openxmlformats.org/officeDocument/2006/relationships/vmlDrawing" Target="../drawings/vmlDrawing20.vml"/><Relationship Id="rId4" Type="http://schemas.openxmlformats.org/officeDocument/2006/relationships/image" Target="../media/image48.wmf"/></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3" Type="http://schemas.openxmlformats.org/officeDocument/2006/relationships/oleObject" Target="../embeddings/oleObject46.bin"/><Relationship Id="rId2" Type="http://schemas.openxmlformats.org/officeDocument/2006/relationships/slideLayout" Target="../slideLayouts/slideLayout2.xml"/><Relationship Id="rId1" Type="http://schemas.openxmlformats.org/officeDocument/2006/relationships/vmlDrawing" Target="../drawings/vmlDrawing21.vml"/><Relationship Id="rId4" Type="http://schemas.openxmlformats.org/officeDocument/2006/relationships/image" Target="../media/image49.wmf"/></Relationships>
</file>

<file path=ppt/slides/_rels/slide57.xml.rels><?xml version="1.0" encoding="UTF-8" standalone="yes"?>
<Relationships xmlns="http://schemas.openxmlformats.org/package/2006/relationships"><Relationship Id="rId3" Type="http://schemas.openxmlformats.org/officeDocument/2006/relationships/oleObject" Target="../embeddings/oleObject47.bin"/><Relationship Id="rId2" Type="http://schemas.openxmlformats.org/officeDocument/2006/relationships/slideLayout" Target="../slideLayouts/slideLayout2.xml"/><Relationship Id="rId1" Type="http://schemas.openxmlformats.org/officeDocument/2006/relationships/vmlDrawing" Target="../drawings/vmlDrawing22.vml"/><Relationship Id="rId4" Type="http://schemas.openxmlformats.org/officeDocument/2006/relationships/image" Target="../media/image50.wmf"/></Relationships>
</file>

<file path=ppt/slides/_rels/slide58.xml.rels><?xml version="1.0" encoding="UTF-8" standalone="yes"?>
<Relationships xmlns="http://schemas.openxmlformats.org/package/2006/relationships"><Relationship Id="rId8" Type="http://schemas.openxmlformats.org/officeDocument/2006/relationships/image" Target="../media/image52.wmf"/><Relationship Id="rId3" Type="http://schemas.openxmlformats.org/officeDocument/2006/relationships/oleObject" Target="../embeddings/oleObject48.bin"/><Relationship Id="rId7" Type="http://schemas.openxmlformats.org/officeDocument/2006/relationships/oleObject" Target="../embeddings/oleObject50.bin"/><Relationship Id="rId2" Type="http://schemas.openxmlformats.org/officeDocument/2006/relationships/slideLayout" Target="../slideLayouts/slideLayout2.xml"/><Relationship Id="rId1" Type="http://schemas.openxmlformats.org/officeDocument/2006/relationships/vmlDrawing" Target="../drawings/vmlDrawing23.vml"/><Relationship Id="rId6" Type="http://schemas.openxmlformats.org/officeDocument/2006/relationships/image" Target="../media/image50.wmf"/><Relationship Id="rId5" Type="http://schemas.openxmlformats.org/officeDocument/2006/relationships/oleObject" Target="../embeddings/oleObject49.bin"/><Relationship Id="rId4" Type="http://schemas.openxmlformats.org/officeDocument/2006/relationships/image" Target="../media/image51.wmf"/></Relationships>
</file>

<file path=ppt/slides/_rels/slide59.xml.rels><?xml version="1.0" encoding="UTF-8" standalone="yes"?>
<Relationships xmlns="http://schemas.openxmlformats.org/package/2006/relationships"><Relationship Id="rId2" Type="http://schemas.openxmlformats.org/officeDocument/2006/relationships/image" Target="../media/image53.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3" Type="http://schemas.openxmlformats.org/officeDocument/2006/relationships/oleObject" Target="../embeddings/oleObject51.bin"/><Relationship Id="rId2" Type="http://schemas.openxmlformats.org/officeDocument/2006/relationships/slideLayout" Target="../slideLayouts/slideLayout2.xml"/><Relationship Id="rId1" Type="http://schemas.openxmlformats.org/officeDocument/2006/relationships/vmlDrawing" Target="../drawings/vmlDrawing24.vml"/><Relationship Id="rId6" Type="http://schemas.openxmlformats.org/officeDocument/2006/relationships/image" Target="../media/image55.wmf"/><Relationship Id="rId5" Type="http://schemas.openxmlformats.org/officeDocument/2006/relationships/oleObject" Target="../embeddings/oleObject52.bin"/><Relationship Id="rId4" Type="http://schemas.openxmlformats.org/officeDocument/2006/relationships/image" Target="../media/image54.wmf"/></Relationships>
</file>

<file path=ppt/slides/_rels/slide61.xml.rels><?xml version="1.0" encoding="UTF-8" standalone="yes"?>
<Relationships xmlns="http://schemas.openxmlformats.org/package/2006/relationships"><Relationship Id="rId3" Type="http://schemas.openxmlformats.org/officeDocument/2006/relationships/oleObject" Target="../embeddings/oleObject53.bin"/><Relationship Id="rId2" Type="http://schemas.openxmlformats.org/officeDocument/2006/relationships/slideLayout" Target="../slideLayouts/slideLayout2.xml"/><Relationship Id="rId1" Type="http://schemas.openxmlformats.org/officeDocument/2006/relationships/vmlDrawing" Target="../drawings/vmlDrawing25.vml"/><Relationship Id="rId6" Type="http://schemas.openxmlformats.org/officeDocument/2006/relationships/image" Target="../media/image57.wmf"/><Relationship Id="rId5" Type="http://schemas.openxmlformats.org/officeDocument/2006/relationships/oleObject" Target="../embeddings/oleObject54.bin"/><Relationship Id="rId4" Type="http://schemas.openxmlformats.org/officeDocument/2006/relationships/image" Target="../media/image56.wmf"/></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image" Target="../media/image58.emf"/><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image" Target="../media/image59.emf"/><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2" Type="http://schemas.openxmlformats.org/officeDocument/2006/relationships/image" Target="../media/image60.emf"/><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2" Type="http://schemas.openxmlformats.org/officeDocument/2006/relationships/image" Target="../media/image60.emf"/><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2" Type="http://schemas.openxmlformats.org/officeDocument/2006/relationships/image" Target="../media/image60.emf"/><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2" Type="http://schemas.openxmlformats.org/officeDocument/2006/relationships/image" Target="../media/image60.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1916833"/>
            <a:ext cx="7772400" cy="1683618"/>
          </a:xfrm>
        </p:spPr>
        <p:txBody>
          <a:bodyPr/>
          <a:lstStyle/>
          <a:p>
            <a:r>
              <a:rPr lang="zh-CN" altLang="zh-CN" b="1" dirty="0" smtClean="0">
                <a:latin typeface="Times New Roman" panose="02020603050405020304" pitchFamily="18" charset="0"/>
                <a:ea typeface="黑体" panose="02010609060101010101" pitchFamily="49" charset="-122"/>
                <a:cs typeface="Times New Roman" panose="02020603050405020304" pitchFamily="18" charset="0"/>
              </a:rPr>
              <a:t>第</a:t>
            </a:r>
            <a:r>
              <a:rPr lang="en-US" altLang="zh-CN" b="1" dirty="0">
                <a:latin typeface="Times New Roman" panose="02020603050405020304" pitchFamily="18" charset="0"/>
                <a:ea typeface="黑体" panose="02010609060101010101" pitchFamily="49" charset="-122"/>
                <a:cs typeface="Times New Roman" panose="02020603050405020304" pitchFamily="18" charset="0"/>
              </a:rPr>
              <a:t>5</a:t>
            </a:r>
            <a:r>
              <a:rPr lang="zh-CN" altLang="zh-CN" b="1" dirty="0">
                <a:latin typeface="Times New Roman" panose="02020603050405020304" pitchFamily="18" charset="0"/>
                <a:ea typeface="黑体" panose="02010609060101010101" pitchFamily="49" charset="-122"/>
                <a:cs typeface="Times New Roman" panose="02020603050405020304" pitchFamily="18" charset="0"/>
              </a:rPr>
              <a:t>章 </a:t>
            </a:r>
            <a:r>
              <a:rPr lang="en-US" altLang="zh-CN" b="1" dirty="0" smtClean="0">
                <a:latin typeface="Times New Roman" panose="02020603050405020304" pitchFamily="18" charset="0"/>
                <a:ea typeface="黑体" panose="02010609060101010101" pitchFamily="49" charset="-122"/>
                <a:cs typeface="Times New Roman" panose="02020603050405020304" pitchFamily="18" charset="0"/>
              </a:rPr>
              <a:t/>
            </a:r>
            <a:br>
              <a:rPr lang="en-US" altLang="zh-CN" b="1" dirty="0" smtClean="0">
                <a:latin typeface="Times New Roman" panose="02020603050405020304" pitchFamily="18" charset="0"/>
                <a:ea typeface="黑体" panose="02010609060101010101" pitchFamily="49" charset="-122"/>
                <a:cs typeface="Times New Roman" panose="02020603050405020304" pitchFamily="18" charset="0"/>
              </a:rPr>
            </a:br>
            <a:r>
              <a:rPr lang="zh-CN" altLang="zh-CN" b="1" dirty="0" smtClean="0">
                <a:latin typeface="Times New Roman" panose="02020603050405020304" pitchFamily="18" charset="0"/>
                <a:ea typeface="黑体" panose="02010609060101010101" pitchFamily="49" charset="-122"/>
                <a:cs typeface="Times New Roman" panose="02020603050405020304" pitchFamily="18" charset="0"/>
              </a:rPr>
              <a:t>遗传多样性</a:t>
            </a:r>
            <a:r>
              <a:rPr lang="zh-CN" altLang="zh-CN" b="1" dirty="0">
                <a:latin typeface="Times New Roman" panose="02020603050405020304" pitchFamily="18" charset="0"/>
                <a:ea typeface="黑体" panose="02010609060101010101" pitchFamily="49" charset="-122"/>
                <a:cs typeface="Times New Roman" panose="02020603050405020304" pitchFamily="18" charset="0"/>
              </a:rPr>
              <a:t>的分子理论</a:t>
            </a:r>
            <a:endParaRPr lang="zh-CN" altLang="en-US" b="1"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3" name="副标题 2"/>
          <p:cNvSpPr>
            <a:spLocks noGrp="1"/>
          </p:cNvSpPr>
          <p:nvPr>
            <p:ph type="subTitle" idx="1"/>
          </p:nvPr>
        </p:nvSpPr>
        <p:spPr>
          <a:xfrm>
            <a:off x="1371600" y="3886200"/>
            <a:ext cx="6400800" cy="2351112"/>
          </a:xfrm>
        </p:spPr>
        <p:txBody>
          <a:bodyPr>
            <a:normAutofit/>
          </a:bodyPr>
          <a:lstStyle/>
          <a:p>
            <a:r>
              <a:rPr lang="zh-CN" altLang="en-US" dirty="0">
                <a:solidFill>
                  <a:schemeClr val="tx1"/>
                </a:solidFill>
                <a:latin typeface="Times New Roman" panose="02020603050405020304" pitchFamily="18" charset="0"/>
                <a:ea typeface="黑体" panose="02010609060101010101" pitchFamily="49" charset="-122"/>
                <a:cs typeface="Times New Roman" panose="02020603050405020304" pitchFamily="18" charset="0"/>
              </a:rPr>
              <a:t>王建康</a:t>
            </a:r>
            <a:endParaRPr lang="en-US" altLang="zh-CN" dirty="0">
              <a:solidFill>
                <a:schemeClr val="tx1"/>
              </a:solidFill>
              <a:latin typeface="Times New Roman" panose="02020603050405020304" pitchFamily="18" charset="0"/>
              <a:ea typeface="黑体" panose="02010609060101010101" pitchFamily="49" charset="-122"/>
              <a:cs typeface="Times New Roman" panose="02020603050405020304" pitchFamily="18" charset="0"/>
            </a:endParaRPr>
          </a:p>
          <a:p>
            <a:r>
              <a:rPr lang="zh-CN" altLang="en-US" dirty="0">
                <a:solidFill>
                  <a:schemeClr val="tx1"/>
                </a:solidFill>
                <a:latin typeface="Times New Roman" panose="02020603050405020304" pitchFamily="18" charset="0"/>
                <a:ea typeface="黑体" panose="02010609060101010101" pitchFamily="49" charset="-122"/>
                <a:cs typeface="Times New Roman" panose="02020603050405020304" pitchFamily="18" charset="0"/>
              </a:rPr>
              <a:t>中国农业科学院作物科学研究所</a:t>
            </a:r>
            <a:endParaRPr lang="en-US" altLang="zh-CN" dirty="0">
              <a:solidFill>
                <a:schemeClr val="tx1"/>
              </a:solidFill>
              <a:latin typeface="Times New Roman" panose="02020603050405020304" pitchFamily="18" charset="0"/>
              <a:ea typeface="黑体" panose="02010609060101010101" pitchFamily="49" charset="-122"/>
              <a:cs typeface="Times New Roman" panose="02020603050405020304" pitchFamily="18" charset="0"/>
            </a:endParaRPr>
          </a:p>
          <a:p>
            <a:r>
              <a:rPr lang="en-US" altLang="zh-CN" dirty="0">
                <a:solidFill>
                  <a:schemeClr val="tx1"/>
                </a:solidFill>
                <a:latin typeface="Times New Roman" panose="02020603050405020304" pitchFamily="18" charset="0"/>
                <a:ea typeface="黑体" panose="02010609060101010101" pitchFamily="49" charset="-122"/>
                <a:cs typeface="Times New Roman" panose="02020603050405020304" pitchFamily="18" charset="0"/>
                <a:hlinkClick r:id="rId2"/>
              </a:rPr>
              <a:t>wangjiankang@caas.cn</a:t>
            </a:r>
            <a:endParaRPr lang="en-US" altLang="zh-CN" dirty="0">
              <a:solidFill>
                <a:schemeClr val="tx1"/>
              </a:solidFill>
              <a:latin typeface="Times New Roman" panose="02020603050405020304" pitchFamily="18" charset="0"/>
              <a:ea typeface="黑体" panose="02010609060101010101" pitchFamily="49" charset="-122"/>
              <a:cs typeface="Times New Roman" panose="02020603050405020304" pitchFamily="18" charset="0"/>
            </a:endParaRPr>
          </a:p>
          <a:p>
            <a:r>
              <a:rPr lang="en-US" altLang="zh-CN" dirty="0">
                <a:solidFill>
                  <a:schemeClr val="tx1"/>
                </a:solidFill>
                <a:latin typeface="Times New Roman" panose="02020603050405020304" pitchFamily="18" charset="0"/>
                <a:ea typeface="黑体" panose="02010609060101010101" pitchFamily="49" charset="-122"/>
                <a:cs typeface="Times New Roman" panose="02020603050405020304" pitchFamily="18" charset="0"/>
                <a:hlinkClick r:id="rId3"/>
              </a:rPr>
              <a:t>http://www.isbreeding.net</a:t>
            </a:r>
            <a:r>
              <a:rPr lang="en-US" altLang="zh-CN" dirty="0">
                <a:solidFill>
                  <a:schemeClr val="tx1"/>
                </a:solidFill>
                <a:latin typeface="Times New Roman" panose="02020603050405020304" pitchFamily="18" charset="0"/>
                <a:ea typeface="黑体" panose="02010609060101010101" pitchFamily="49" charset="-122"/>
                <a:cs typeface="Times New Roman" panose="02020603050405020304" pitchFamily="18" charset="0"/>
              </a:rPr>
              <a:t> </a:t>
            </a:r>
            <a:endParaRPr lang="zh-CN" altLang="en-US" dirty="0">
              <a:solidFill>
                <a:schemeClr val="tx1"/>
              </a:solidFill>
              <a:latin typeface="Times New Roman" panose="02020603050405020304" pitchFamily="18" charset="0"/>
              <a:ea typeface="黑体" panose="02010609060101010101" pitchFamily="49" charset="-122"/>
              <a:cs typeface="Times New Roman" panose="02020603050405020304" pitchFamily="18" charset="0"/>
            </a:endParaRPr>
          </a:p>
        </p:txBody>
      </p:sp>
    </p:spTree>
    <p:extLst>
      <p:ext uri="{BB962C8B-B14F-4D97-AF65-F5344CB8AC3E}">
        <p14:creationId xmlns:p14="http://schemas.microsoft.com/office/powerpoint/2010/main" val="88524767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1043608" y="332656"/>
            <a:ext cx="7056784" cy="720080"/>
          </a:xfrm>
        </p:spPr>
        <p:txBody>
          <a:bodyPr/>
          <a:lstStyle/>
          <a:p>
            <a:pPr>
              <a:lnSpc>
                <a:spcPct val="90000"/>
              </a:lnSpc>
            </a:pPr>
            <a:r>
              <a:rPr lang="en-US" altLang="zh-CN" b="1" dirty="0">
                <a:latin typeface="Times New Roman" panose="02020603050405020304" pitchFamily="18" charset="0"/>
                <a:ea typeface="黑体" panose="02010609060101010101" pitchFamily="49" charset="-122"/>
                <a:cs typeface="Times New Roman" panose="02020603050405020304" pitchFamily="18" charset="0"/>
              </a:rPr>
              <a:t>DNA</a:t>
            </a:r>
            <a:r>
              <a:rPr lang="zh-CN" altLang="zh-CN" b="1" dirty="0" smtClean="0">
                <a:latin typeface="Times New Roman" panose="02020603050405020304" pitchFamily="18" charset="0"/>
                <a:ea typeface="黑体" panose="02010609060101010101" pitchFamily="49" charset="-122"/>
                <a:cs typeface="Times New Roman" panose="02020603050405020304" pitchFamily="18" charset="0"/>
              </a:rPr>
              <a:t>序列多态性的</a:t>
            </a:r>
            <a:r>
              <a:rPr lang="zh-CN" altLang="en-US" b="1" dirty="0" smtClean="0">
                <a:latin typeface="Times New Roman" panose="02020603050405020304" pitchFamily="18" charset="0"/>
                <a:ea typeface="黑体" panose="02010609060101010101" pitchFamily="49" charset="-122"/>
                <a:cs typeface="Times New Roman" panose="02020603050405020304" pitchFamily="18" charset="0"/>
              </a:rPr>
              <a:t>度量 </a:t>
            </a:r>
          </a:p>
        </p:txBody>
      </p:sp>
      <p:sp>
        <p:nvSpPr>
          <p:cNvPr id="31747" name="Rectangle 3"/>
          <p:cNvSpPr>
            <a:spLocks noGrp="1" noChangeArrowheads="1"/>
          </p:cNvSpPr>
          <p:nvPr>
            <p:ph idx="1"/>
          </p:nvPr>
        </p:nvSpPr>
        <p:spPr>
          <a:xfrm>
            <a:off x="539552" y="1196752"/>
            <a:ext cx="8136904" cy="5256584"/>
          </a:xfrm>
        </p:spPr>
        <p:txBody>
          <a:bodyPr>
            <a:noAutofit/>
          </a:bodyPr>
          <a:lstStyle/>
          <a:p>
            <a:r>
              <a:rPr lang="zh-CN" altLang="zh-CN" dirty="0">
                <a:latin typeface="Times New Roman" panose="02020603050405020304" pitchFamily="18" charset="0"/>
                <a:ea typeface="黑体" panose="02010609060101010101" pitchFamily="49" charset="-122"/>
                <a:cs typeface="Times New Roman" panose="02020603050405020304" pitchFamily="18" charset="0"/>
              </a:rPr>
              <a:t>一般情况下，如果有</a:t>
            </a:r>
            <a:r>
              <a:rPr lang="en-US" altLang="zh-CN" i="1" dirty="0">
                <a:latin typeface="Times New Roman" panose="02020603050405020304" pitchFamily="18" charset="0"/>
                <a:ea typeface="黑体" panose="02010609060101010101" pitchFamily="49" charset="-122"/>
                <a:cs typeface="Times New Roman" panose="02020603050405020304" pitchFamily="18" charset="0"/>
              </a:rPr>
              <a:t>n</a:t>
            </a:r>
            <a:r>
              <a:rPr lang="zh-CN" altLang="zh-CN" dirty="0">
                <a:latin typeface="Times New Roman" panose="02020603050405020304" pitchFamily="18" charset="0"/>
                <a:ea typeface="黑体" panose="02010609060101010101" pitchFamily="49" charset="-122"/>
                <a:cs typeface="Times New Roman" panose="02020603050405020304" pitchFamily="18" charset="0"/>
              </a:rPr>
              <a:t>条</a:t>
            </a:r>
            <a:r>
              <a:rPr lang="en-US" altLang="zh-CN" dirty="0">
                <a:latin typeface="Times New Roman" panose="02020603050405020304" pitchFamily="18" charset="0"/>
                <a:ea typeface="黑体" panose="02010609060101010101" pitchFamily="49" charset="-122"/>
                <a:cs typeface="Times New Roman" panose="02020603050405020304" pitchFamily="18" charset="0"/>
              </a:rPr>
              <a:t>DNA</a:t>
            </a:r>
            <a:r>
              <a:rPr lang="zh-CN" altLang="zh-CN" dirty="0">
                <a:latin typeface="Times New Roman" panose="02020603050405020304" pitchFamily="18" charset="0"/>
                <a:ea typeface="黑体" panose="02010609060101010101" pitchFamily="49" charset="-122"/>
                <a:cs typeface="Times New Roman" panose="02020603050405020304" pitchFamily="18" charset="0"/>
              </a:rPr>
              <a:t>序列，多态性位点有</a:t>
            </a:r>
            <a:r>
              <a:rPr lang="en-US" altLang="zh-CN" i="1" dirty="0">
                <a:latin typeface="Times New Roman" panose="02020603050405020304" pitchFamily="18" charset="0"/>
                <a:ea typeface="黑体" panose="02010609060101010101" pitchFamily="49" charset="-122"/>
                <a:cs typeface="Times New Roman" panose="02020603050405020304" pitchFamily="18" charset="0"/>
              </a:rPr>
              <a:t>S</a:t>
            </a:r>
            <a:r>
              <a:rPr lang="zh-CN" altLang="zh-CN" dirty="0">
                <a:latin typeface="Times New Roman" panose="02020603050405020304" pitchFamily="18" charset="0"/>
                <a:ea typeface="黑体" panose="02010609060101010101" pitchFamily="49" charset="-122"/>
                <a:cs typeface="Times New Roman" panose="02020603050405020304" pitchFamily="18" charset="0"/>
              </a:rPr>
              <a:t>个，多态性位点上</a:t>
            </a:r>
            <a:r>
              <a:rPr lang="en-US" altLang="zh-CN" dirty="0">
                <a:latin typeface="Times New Roman" panose="02020603050405020304" pitchFamily="18" charset="0"/>
                <a:ea typeface="黑体" panose="02010609060101010101" pitchFamily="49" charset="-122"/>
                <a:cs typeface="Times New Roman" panose="02020603050405020304" pitchFamily="18" charset="0"/>
              </a:rPr>
              <a:t>A</a:t>
            </a:r>
            <a:r>
              <a:rPr lang="zh-CN" altLang="zh-CN"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dirty="0">
                <a:latin typeface="Times New Roman" panose="02020603050405020304" pitchFamily="18" charset="0"/>
                <a:ea typeface="黑体" panose="02010609060101010101" pitchFamily="49" charset="-122"/>
                <a:cs typeface="Times New Roman" panose="02020603050405020304" pitchFamily="18" charset="0"/>
              </a:rPr>
              <a:t>T</a:t>
            </a:r>
            <a:r>
              <a:rPr lang="zh-CN" altLang="zh-CN"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dirty="0">
                <a:latin typeface="Times New Roman" panose="02020603050405020304" pitchFamily="18" charset="0"/>
                <a:ea typeface="黑体" panose="02010609060101010101" pitchFamily="49" charset="-122"/>
                <a:cs typeface="Times New Roman" panose="02020603050405020304" pitchFamily="18" charset="0"/>
              </a:rPr>
              <a:t>C</a:t>
            </a:r>
            <a:r>
              <a:rPr lang="zh-CN" altLang="zh-CN"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dirty="0">
                <a:latin typeface="Times New Roman" panose="02020603050405020304" pitchFamily="18" charset="0"/>
                <a:ea typeface="黑体" panose="02010609060101010101" pitchFamily="49" charset="-122"/>
                <a:cs typeface="Times New Roman" panose="02020603050405020304" pitchFamily="18" charset="0"/>
              </a:rPr>
              <a:t>G 4</a:t>
            </a:r>
            <a:r>
              <a:rPr lang="zh-CN" altLang="zh-CN" dirty="0">
                <a:latin typeface="Times New Roman" panose="02020603050405020304" pitchFamily="18" charset="0"/>
                <a:ea typeface="黑体" panose="02010609060101010101" pitchFamily="49" charset="-122"/>
                <a:cs typeface="Times New Roman" panose="02020603050405020304" pitchFamily="18" charset="0"/>
              </a:rPr>
              <a:t>种碱基所在的序列数用</a:t>
            </a:r>
            <a:r>
              <a:rPr lang="en-US" altLang="zh-CN" i="1" dirty="0" err="1">
                <a:latin typeface="Times New Roman" panose="02020603050405020304" pitchFamily="18" charset="0"/>
                <a:ea typeface="黑体" panose="02010609060101010101" pitchFamily="49" charset="-122"/>
                <a:cs typeface="Times New Roman" panose="02020603050405020304" pitchFamily="18" charset="0"/>
              </a:rPr>
              <a:t>n</a:t>
            </a:r>
            <a:r>
              <a:rPr lang="en-US" altLang="zh-CN" baseline="-25000" dirty="0" err="1">
                <a:latin typeface="Times New Roman" panose="02020603050405020304" pitchFamily="18" charset="0"/>
                <a:ea typeface="黑体" panose="02010609060101010101" pitchFamily="49" charset="-122"/>
                <a:cs typeface="Times New Roman" panose="02020603050405020304" pitchFamily="18" charset="0"/>
              </a:rPr>
              <a:t>A</a:t>
            </a:r>
            <a:r>
              <a:rPr lang="zh-CN" altLang="zh-CN"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i="1" dirty="0" err="1">
                <a:latin typeface="Times New Roman" panose="02020603050405020304" pitchFamily="18" charset="0"/>
                <a:ea typeface="黑体" panose="02010609060101010101" pitchFamily="49" charset="-122"/>
                <a:cs typeface="Times New Roman" panose="02020603050405020304" pitchFamily="18" charset="0"/>
              </a:rPr>
              <a:t>n</a:t>
            </a:r>
            <a:r>
              <a:rPr lang="en-US" altLang="zh-CN" baseline="-25000" dirty="0" err="1">
                <a:latin typeface="Times New Roman" panose="02020603050405020304" pitchFamily="18" charset="0"/>
                <a:ea typeface="黑体" panose="02010609060101010101" pitchFamily="49" charset="-122"/>
                <a:cs typeface="Times New Roman" panose="02020603050405020304" pitchFamily="18" charset="0"/>
              </a:rPr>
              <a:t>T</a:t>
            </a:r>
            <a:r>
              <a:rPr lang="zh-CN" altLang="zh-CN"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i="1" dirty="0" err="1">
                <a:latin typeface="Times New Roman" panose="02020603050405020304" pitchFamily="18" charset="0"/>
                <a:ea typeface="黑体" panose="02010609060101010101" pitchFamily="49" charset="-122"/>
                <a:cs typeface="Times New Roman" panose="02020603050405020304" pitchFamily="18" charset="0"/>
              </a:rPr>
              <a:t>n</a:t>
            </a:r>
            <a:r>
              <a:rPr lang="en-US" altLang="zh-CN" baseline="-25000" dirty="0" err="1">
                <a:latin typeface="Times New Roman" panose="02020603050405020304" pitchFamily="18" charset="0"/>
                <a:ea typeface="黑体" panose="02010609060101010101" pitchFamily="49" charset="-122"/>
                <a:cs typeface="Times New Roman" panose="02020603050405020304" pitchFamily="18" charset="0"/>
              </a:rPr>
              <a:t>C</a:t>
            </a:r>
            <a:r>
              <a:rPr lang="zh-CN" altLang="zh-CN"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i="1" dirty="0" err="1">
                <a:latin typeface="Times New Roman" panose="02020603050405020304" pitchFamily="18" charset="0"/>
                <a:ea typeface="黑体" panose="02010609060101010101" pitchFamily="49" charset="-122"/>
                <a:cs typeface="Times New Roman" panose="02020603050405020304" pitchFamily="18" charset="0"/>
              </a:rPr>
              <a:t>n</a:t>
            </a:r>
            <a:r>
              <a:rPr lang="en-US" altLang="zh-CN" baseline="-25000" dirty="0" err="1">
                <a:latin typeface="Times New Roman" panose="02020603050405020304" pitchFamily="18" charset="0"/>
                <a:ea typeface="黑体" panose="02010609060101010101" pitchFamily="49" charset="-122"/>
                <a:cs typeface="Times New Roman" panose="02020603050405020304" pitchFamily="18" charset="0"/>
              </a:rPr>
              <a:t>G</a:t>
            </a:r>
            <a:r>
              <a:rPr lang="zh-CN" altLang="zh-CN" dirty="0">
                <a:latin typeface="Times New Roman" panose="02020603050405020304" pitchFamily="18" charset="0"/>
                <a:ea typeface="黑体" panose="02010609060101010101" pitchFamily="49" charset="-122"/>
                <a:cs typeface="Times New Roman" panose="02020603050405020304" pitchFamily="18" charset="0"/>
              </a:rPr>
              <a:t>表示</a:t>
            </a:r>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a:t>
            </a:r>
            <a:r>
              <a:rPr lang="zh-CN" altLang="en-US" dirty="0" smtClean="0">
                <a:latin typeface="Times New Roman" panose="02020603050405020304" pitchFamily="18" charset="0"/>
                <a:ea typeface="黑体" panose="02010609060101010101" pitchFamily="49" charset="-122"/>
                <a:cs typeface="Times New Roman" panose="02020603050405020304" pitchFamily="18" charset="0"/>
              </a:rPr>
              <a:t>下面的</a:t>
            </a:r>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公式给</a:t>
            </a:r>
            <a:r>
              <a:rPr lang="zh-CN" altLang="zh-CN" dirty="0">
                <a:latin typeface="Times New Roman" panose="02020603050405020304" pitchFamily="18" charset="0"/>
                <a:ea typeface="黑体" panose="02010609060101010101" pitchFamily="49" charset="-122"/>
                <a:cs typeface="Times New Roman" panose="02020603050405020304" pitchFamily="18" charset="0"/>
              </a:rPr>
              <a:t>出平均非匹配数</a:t>
            </a:r>
            <a:r>
              <a:rPr lang="en-US" altLang="zh-CN" dirty="0">
                <a:latin typeface="Times New Roman" panose="02020603050405020304" pitchFamily="18" charset="0"/>
                <a:ea typeface="黑体" panose="02010609060101010101" pitchFamily="49" charset="-122"/>
                <a:cs typeface="Times New Roman" panose="02020603050405020304" pitchFamily="18" charset="0"/>
              </a:rPr>
              <a:t>Π</a:t>
            </a:r>
            <a:r>
              <a:rPr lang="zh-CN" altLang="zh-CN" dirty="0">
                <a:latin typeface="Times New Roman" panose="02020603050405020304" pitchFamily="18" charset="0"/>
                <a:ea typeface="黑体" panose="02010609060101010101" pitchFamily="49" charset="-122"/>
                <a:cs typeface="Times New Roman" panose="02020603050405020304" pitchFamily="18" charset="0"/>
              </a:rPr>
              <a:t>的一般计算方法</a:t>
            </a:r>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dirty="0" smtClean="0">
              <a:latin typeface="Times New Roman" panose="02020603050405020304" pitchFamily="18" charset="0"/>
              <a:ea typeface="黑体" panose="02010609060101010101" pitchFamily="49" charset="-122"/>
              <a:cs typeface="Times New Roman" panose="02020603050405020304" pitchFamily="18" charset="0"/>
            </a:endParaRPr>
          </a:p>
          <a:p>
            <a:endParaRPr lang="en-US" altLang="zh-CN" dirty="0" smtClean="0">
              <a:latin typeface="Times New Roman" panose="02020603050405020304" pitchFamily="18" charset="0"/>
              <a:ea typeface="黑体" panose="02010609060101010101" pitchFamily="49" charset="-122"/>
              <a:cs typeface="Times New Roman" panose="02020603050405020304" pitchFamily="18" charset="0"/>
            </a:endParaRPr>
          </a:p>
          <a:p>
            <a:endParaRPr lang="en-US" altLang="zh-CN" dirty="0" smtClean="0">
              <a:latin typeface="Times New Roman" panose="02020603050405020304" pitchFamily="18" charset="0"/>
              <a:ea typeface="黑体" panose="02010609060101010101" pitchFamily="49" charset="-122"/>
              <a:cs typeface="Times New Roman" panose="02020603050405020304" pitchFamily="18" charset="0"/>
            </a:endParaRPr>
          </a:p>
          <a:p>
            <a:r>
              <a:rPr lang="zh-CN" altLang="en-US" dirty="0" smtClean="0">
                <a:latin typeface="Times New Roman" panose="02020603050405020304" pitchFamily="18" charset="0"/>
                <a:ea typeface="黑体" panose="02010609060101010101" pitchFamily="49" charset="-122"/>
                <a:cs typeface="Times New Roman" panose="02020603050405020304" pitchFamily="18" charset="0"/>
              </a:rPr>
              <a:t>后面</a:t>
            </a:r>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将</a:t>
            </a:r>
            <a:r>
              <a:rPr lang="zh-CN" altLang="zh-CN" dirty="0">
                <a:latin typeface="Times New Roman" panose="02020603050405020304" pitchFamily="18" charset="0"/>
                <a:ea typeface="黑体" panose="02010609060101010101" pitchFamily="49" charset="-122"/>
                <a:cs typeface="Times New Roman" panose="02020603050405020304" pitchFamily="18" charset="0"/>
              </a:rPr>
              <a:t>会看到，多态性位点数</a:t>
            </a:r>
            <a:r>
              <a:rPr lang="en-US" altLang="zh-CN" i="1" dirty="0">
                <a:latin typeface="Times New Roman" panose="02020603050405020304" pitchFamily="18" charset="0"/>
                <a:ea typeface="黑体" panose="02010609060101010101" pitchFamily="49" charset="-122"/>
                <a:cs typeface="Times New Roman" panose="02020603050405020304" pitchFamily="18" charset="0"/>
              </a:rPr>
              <a:t>S</a:t>
            </a:r>
            <a:r>
              <a:rPr lang="zh-CN" altLang="zh-CN" dirty="0">
                <a:latin typeface="Times New Roman" panose="02020603050405020304" pitchFamily="18" charset="0"/>
                <a:ea typeface="黑体" panose="02010609060101010101" pitchFamily="49" charset="-122"/>
                <a:cs typeface="Times New Roman" panose="02020603050405020304" pitchFamily="18" charset="0"/>
              </a:rPr>
              <a:t>和平均非匹配数</a:t>
            </a:r>
            <a:r>
              <a:rPr lang="en-US" altLang="zh-CN" dirty="0">
                <a:latin typeface="Times New Roman" panose="02020603050405020304" pitchFamily="18" charset="0"/>
                <a:ea typeface="黑体" panose="02010609060101010101" pitchFamily="49" charset="-122"/>
                <a:cs typeface="Times New Roman" panose="02020603050405020304" pitchFamily="18" charset="0"/>
              </a:rPr>
              <a:t>Π</a:t>
            </a:r>
            <a:r>
              <a:rPr lang="zh-CN" altLang="zh-CN" dirty="0">
                <a:latin typeface="Times New Roman" panose="02020603050405020304" pitchFamily="18" charset="0"/>
                <a:ea typeface="黑体" panose="02010609060101010101" pitchFamily="49" charset="-122"/>
                <a:cs typeface="Times New Roman" panose="02020603050405020304" pitchFamily="18" charset="0"/>
              </a:rPr>
              <a:t>这两个参数，在中性突变理论的研究和检验中起重要作用。</a:t>
            </a:r>
            <a:endParaRPr lang="en-US" altLang="zh-CN" dirty="0" smtClean="0">
              <a:latin typeface="Times New Roman" panose="02020603050405020304" pitchFamily="18" charset="0"/>
              <a:ea typeface="黑体" panose="02010609060101010101" pitchFamily="49" charset="-122"/>
              <a:cs typeface="Times New Roman" panose="02020603050405020304" pitchFamily="18" charset="0"/>
            </a:endParaRPr>
          </a:p>
        </p:txBody>
      </p:sp>
      <p:graphicFrame>
        <p:nvGraphicFramePr>
          <p:cNvPr id="3" name="对象 2"/>
          <p:cNvGraphicFramePr>
            <a:graphicFrameLocks noChangeAspect="1"/>
          </p:cNvGraphicFramePr>
          <p:nvPr>
            <p:extLst>
              <p:ext uri="{D42A27DB-BD31-4B8C-83A1-F6EECF244321}">
                <p14:modId xmlns:p14="http://schemas.microsoft.com/office/powerpoint/2010/main" val="3990978173"/>
              </p:ext>
            </p:extLst>
          </p:nvPr>
        </p:nvGraphicFramePr>
        <p:xfrm>
          <a:off x="1022201" y="3789040"/>
          <a:ext cx="7510239" cy="864096"/>
        </p:xfrm>
        <a:graphic>
          <a:graphicData uri="http://schemas.openxmlformats.org/presentationml/2006/ole">
            <mc:AlternateContent xmlns:mc="http://schemas.openxmlformats.org/markup-compatibility/2006">
              <mc:Choice xmlns:v="urn:schemas-microsoft-com:vml" Requires="v">
                <p:oleObj spid="_x0000_s1069" name="公式" r:id="rId4" imgW="3695700" imgH="419100" progId="Equation.3">
                  <p:embed/>
                </p:oleObj>
              </mc:Choice>
              <mc:Fallback>
                <p:oleObj name="公式" r:id="rId4" imgW="3695700" imgH="419100" progId="Equation.3">
                  <p:embed/>
                  <p:pic>
                    <p:nvPicPr>
                      <p:cNvPr id="0" name="Object 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022201" y="3789040"/>
                        <a:ext cx="7510239" cy="864096"/>
                      </a:xfrm>
                      <a:prstGeom prst="rect">
                        <a:avLst/>
                      </a:prstGeom>
                      <a:noFill/>
                    </p:spPr>
                  </p:pic>
                </p:oleObj>
              </mc:Fallback>
            </mc:AlternateContent>
          </a:graphicData>
        </a:graphic>
      </p:graphicFrame>
    </p:spTree>
    <p:extLst>
      <p:ext uri="{BB962C8B-B14F-4D97-AF65-F5344CB8AC3E}">
        <p14:creationId xmlns:p14="http://schemas.microsoft.com/office/powerpoint/2010/main" val="3823731684"/>
      </p:ext>
    </p:extLst>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b="1" dirty="0">
                <a:latin typeface="Times New Roman" panose="02020603050405020304" pitchFamily="18" charset="0"/>
                <a:ea typeface="黑体" panose="02010609060101010101" pitchFamily="49" charset="-122"/>
                <a:cs typeface="Times New Roman" panose="02020603050405020304" pitchFamily="18" charset="0"/>
              </a:rPr>
              <a:t>§5.2 </a:t>
            </a:r>
            <a:r>
              <a:rPr lang="zh-CN" altLang="zh-CN" b="1" dirty="0">
                <a:latin typeface="Times New Roman" panose="02020603050405020304" pitchFamily="18" charset="0"/>
                <a:ea typeface="黑体" panose="02010609060101010101" pitchFamily="49" charset="-122"/>
                <a:cs typeface="Times New Roman" panose="02020603050405020304" pitchFamily="18" charset="0"/>
              </a:rPr>
              <a:t>基因融合和基因树</a:t>
            </a:r>
            <a:endParaRPr lang="en-US" altLang="zh-CN" b="1"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3" name="内容占位符 2"/>
          <p:cNvSpPr>
            <a:spLocks noGrp="1"/>
          </p:cNvSpPr>
          <p:nvPr>
            <p:ph idx="1"/>
          </p:nvPr>
        </p:nvSpPr>
        <p:spPr/>
        <p:txBody>
          <a:bodyPr/>
          <a:lstStyle/>
          <a:p>
            <a:r>
              <a:rPr lang="en-US" altLang="zh-CN" dirty="0">
                <a:latin typeface="Times New Roman" panose="02020603050405020304" pitchFamily="18" charset="0"/>
                <a:ea typeface="黑体" panose="02010609060101010101" pitchFamily="49" charset="-122"/>
                <a:cs typeface="Times New Roman" panose="02020603050405020304" pitchFamily="18" charset="0"/>
              </a:rPr>
              <a:t>§5.2.1 </a:t>
            </a:r>
            <a:r>
              <a:rPr lang="zh-CN" altLang="en-US" dirty="0">
                <a:latin typeface="Times New Roman" panose="02020603050405020304" pitchFamily="18" charset="0"/>
                <a:ea typeface="黑体" panose="02010609060101010101" pitchFamily="49" charset="-122"/>
                <a:cs typeface="Times New Roman" panose="02020603050405020304" pitchFamily="18" charset="0"/>
              </a:rPr>
              <a:t>几何分布及其</a:t>
            </a:r>
            <a:r>
              <a:rPr lang="zh-CN" altLang="en-US" dirty="0" smtClean="0">
                <a:latin typeface="Times New Roman" panose="02020603050405020304" pitchFamily="18" charset="0"/>
                <a:ea typeface="黑体" panose="02010609060101010101" pitchFamily="49" charset="-122"/>
                <a:cs typeface="Times New Roman" panose="02020603050405020304" pitchFamily="18" charset="0"/>
              </a:rPr>
              <a:t>性质</a:t>
            </a:r>
            <a:endParaRPr lang="en-US" altLang="zh-CN" dirty="0">
              <a:latin typeface="Times New Roman" panose="02020603050405020304" pitchFamily="18" charset="0"/>
              <a:ea typeface="黑体" panose="02010609060101010101" pitchFamily="49" charset="-122"/>
              <a:cs typeface="Times New Roman" panose="02020603050405020304" pitchFamily="18" charset="0"/>
            </a:endParaRPr>
          </a:p>
          <a:p>
            <a:r>
              <a:rPr lang="en-US" altLang="zh-CN" dirty="0">
                <a:latin typeface="Times New Roman" panose="02020603050405020304" pitchFamily="18" charset="0"/>
                <a:ea typeface="黑体" panose="02010609060101010101" pitchFamily="49" charset="-122"/>
                <a:cs typeface="Times New Roman" panose="02020603050405020304" pitchFamily="18" charset="0"/>
              </a:rPr>
              <a:t>§5.2.2 </a:t>
            </a:r>
            <a:r>
              <a:rPr lang="zh-CN" altLang="en-US" dirty="0">
                <a:latin typeface="Times New Roman" panose="02020603050405020304" pitchFamily="18" charset="0"/>
                <a:ea typeface="黑体" panose="02010609060101010101" pitchFamily="49" charset="-122"/>
                <a:cs typeface="Times New Roman" panose="02020603050405020304" pitchFamily="18" charset="0"/>
              </a:rPr>
              <a:t>基因融合</a:t>
            </a:r>
            <a:r>
              <a:rPr lang="zh-CN" altLang="en-US" dirty="0" smtClean="0">
                <a:latin typeface="Times New Roman" panose="02020603050405020304" pitchFamily="18" charset="0"/>
                <a:ea typeface="黑体" panose="02010609060101010101" pitchFamily="49" charset="-122"/>
                <a:cs typeface="Times New Roman" panose="02020603050405020304" pitchFamily="18" charset="0"/>
              </a:rPr>
              <a:t>模型</a:t>
            </a:r>
            <a:endParaRPr lang="en-US" altLang="zh-CN" dirty="0">
              <a:latin typeface="Times New Roman" panose="02020603050405020304" pitchFamily="18" charset="0"/>
              <a:ea typeface="黑体" panose="02010609060101010101" pitchFamily="49" charset="-122"/>
              <a:cs typeface="Times New Roman" panose="02020603050405020304" pitchFamily="18" charset="0"/>
            </a:endParaRPr>
          </a:p>
        </p:txBody>
      </p:sp>
    </p:spTree>
    <p:extLst>
      <p:ext uri="{BB962C8B-B14F-4D97-AF65-F5344CB8AC3E}">
        <p14:creationId xmlns:p14="http://schemas.microsoft.com/office/powerpoint/2010/main" val="223360684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778098"/>
          </a:xfrm>
        </p:spPr>
        <p:txBody>
          <a:bodyPr>
            <a:normAutofit/>
          </a:bodyPr>
          <a:lstStyle/>
          <a:p>
            <a:r>
              <a:rPr lang="zh-CN" altLang="en-US" b="1" dirty="0" smtClean="0">
                <a:latin typeface="黑体" panose="02010609060101010101" pitchFamily="49" charset="-122"/>
                <a:ea typeface="黑体" panose="02010609060101010101" pitchFamily="49" charset="-122"/>
              </a:rPr>
              <a:t>负二项</a:t>
            </a:r>
            <a:r>
              <a:rPr lang="zh-CN" altLang="zh-CN" b="1" dirty="0" smtClean="0">
                <a:latin typeface="黑体" panose="02010609060101010101" pitchFamily="49" charset="-122"/>
                <a:ea typeface="黑体" panose="02010609060101010101" pitchFamily="49" charset="-122"/>
              </a:rPr>
              <a:t>分布</a:t>
            </a:r>
            <a:endParaRPr lang="en-US" altLang="zh-CN" b="1" dirty="0">
              <a:latin typeface="黑体" panose="02010609060101010101" pitchFamily="49" charset="-122"/>
              <a:ea typeface="黑体" panose="02010609060101010101" pitchFamily="49" charset="-122"/>
              <a:cs typeface="Times New Roman" panose="02020603050405020304" pitchFamily="18" charset="0"/>
            </a:endParaRPr>
          </a:p>
        </p:txBody>
      </p:sp>
      <p:sp>
        <p:nvSpPr>
          <p:cNvPr id="3" name="内容占位符 2"/>
          <p:cNvSpPr>
            <a:spLocks noGrp="1"/>
          </p:cNvSpPr>
          <p:nvPr>
            <p:ph idx="1"/>
          </p:nvPr>
        </p:nvSpPr>
        <p:spPr>
          <a:xfrm>
            <a:off x="457200" y="1196752"/>
            <a:ext cx="8229600" cy="5400600"/>
          </a:xfrm>
        </p:spPr>
        <p:txBody>
          <a:bodyPr>
            <a:noAutofit/>
          </a:bodyPr>
          <a:lstStyle/>
          <a:p>
            <a:r>
              <a:rPr lang="zh-CN" altLang="zh-CN" sz="3000" dirty="0">
                <a:latin typeface="Times New Roman" panose="02020603050405020304" pitchFamily="18" charset="0"/>
                <a:ea typeface="黑体" panose="02010609060101010101" pitchFamily="49" charset="-122"/>
                <a:cs typeface="Times New Roman" panose="02020603050405020304" pitchFamily="18" charset="0"/>
              </a:rPr>
              <a:t>一次</a:t>
            </a:r>
            <a:r>
              <a:rPr lang="en-US" altLang="zh-CN" sz="3000" dirty="0">
                <a:latin typeface="Times New Roman" panose="02020603050405020304" pitchFamily="18" charset="0"/>
                <a:ea typeface="黑体" panose="02010609060101010101" pitchFamily="49" charset="-122"/>
                <a:cs typeface="Times New Roman" panose="02020603050405020304" pitchFamily="18" charset="0"/>
              </a:rPr>
              <a:t>Bernoulli</a:t>
            </a:r>
            <a:r>
              <a:rPr lang="zh-CN" altLang="zh-CN" sz="3000" dirty="0">
                <a:latin typeface="Times New Roman" panose="02020603050405020304" pitchFamily="18" charset="0"/>
                <a:ea typeface="黑体" panose="02010609060101010101" pitchFamily="49" charset="-122"/>
                <a:cs typeface="Times New Roman" panose="02020603050405020304" pitchFamily="18" charset="0"/>
              </a:rPr>
              <a:t>试验中，记事件</a:t>
            </a:r>
            <a:r>
              <a:rPr lang="en-US" altLang="zh-CN" sz="3000" i="1" dirty="0">
                <a:latin typeface="Times New Roman" panose="02020603050405020304" pitchFamily="18" charset="0"/>
                <a:ea typeface="黑体" panose="02010609060101010101" pitchFamily="49" charset="-122"/>
                <a:cs typeface="Times New Roman" panose="02020603050405020304" pitchFamily="18" charset="0"/>
              </a:rPr>
              <a:t>A</a:t>
            </a:r>
            <a:r>
              <a:rPr lang="zh-CN" altLang="zh-CN" sz="3000" dirty="0">
                <a:latin typeface="Times New Roman" panose="02020603050405020304" pitchFamily="18" charset="0"/>
                <a:ea typeface="黑体" panose="02010609060101010101" pitchFamily="49" charset="-122"/>
                <a:cs typeface="Times New Roman" panose="02020603050405020304" pitchFamily="18" charset="0"/>
              </a:rPr>
              <a:t>发生的概率为</a:t>
            </a:r>
            <a:r>
              <a:rPr lang="en-US" altLang="zh-CN" sz="3000" i="1" dirty="0">
                <a:latin typeface="Times New Roman" panose="02020603050405020304" pitchFamily="18" charset="0"/>
                <a:ea typeface="黑体" panose="02010609060101010101" pitchFamily="49" charset="-122"/>
                <a:cs typeface="Times New Roman" panose="02020603050405020304" pitchFamily="18" charset="0"/>
              </a:rPr>
              <a:t>p</a:t>
            </a:r>
            <a:r>
              <a:rPr lang="zh-CN" altLang="zh-CN" sz="3000"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sz="3000" dirty="0">
                <a:latin typeface="Times New Roman" panose="02020603050405020304" pitchFamily="18" charset="0"/>
                <a:ea typeface="黑体" panose="02010609060101010101" pitchFamily="49" charset="-122"/>
                <a:cs typeface="Times New Roman" panose="02020603050405020304" pitchFamily="18" charset="0"/>
              </a:rPr>
              <a:t>0&lt;</a:t>
            </a:r>
            <a:r>
              <a:rPr lang="en-US" altLang="zh-CN" sz="3000" i="1" dirty="0">
                <a:latin typeface="Times New Roman" panose="02020603050405020304" pitchFamily="18" charset="0"/>
                <a:ea typeface="黑体" panose="02010609060101010101" pitchFamily="49" charset="-122"/>
                <a:cs typeface="Times New Roman" panose="02020603050405020304" pitchFamily="18" charset="0"/>
              </a:rPr>
              <a:t>p</a:t>
            </a:r>
            <a:r>
              <a:rPr lang="en-US" altLang="zh-CN" sz="3000" dirty="0">
                <a:latin typeface="Times New Roman" panose="02020603050405020304" pitchFamily="18" charset="0"/>
                <a:ea typeface="黑体" panose="02010609060101010101" pitchFamily="49" charset="-122"/>
                <a:cs typeface="Times New Roman" panose="02020603050405020304" pitchFamily="18" charset="0"/>
              </a:rPr>
              <a:t>&lt;1</a:t>
            </a:r>
            <a:r>
              <a:rPr lang="zh-CN" altLang="zh-CN" sz="3000" dirty="0">
                <a:latin typeface="Times New Roman" panose="02020603050405020304" pitchFamily="18" charset="0"/>
                <a:ea typeface="黑体" panose="02010609060101010101" pitchFamily="49" charset="-122"/>
                <a:cs typeface="Times New Roman" panose="02020603050405020304" pitchFamily="18" charset="0"/>
              </a:rPr>
              <a:t>）。</a:t>
            </a:r>
            <a:r>
              <a:rPr lang="zh-CN" altLang="zh-CN" sz="3000" dirty="0" smtClean="0">
                <a:latin typeface="Times New Roman" panose="02020603050405020304" pitchFamily="18" charset="0"/>
                <a:ea typeface="黑体" panose="02010609060101010101" pitchFamily="49" charset="-122"/>
                <a:cs typeface="Times New Roman" panose="02020603050405020304" pitchFamily="18" charset="0"/>
              </a:rPr>
              <a:t>二项分布</a:t>
            </a:r>
            <a:r>
              <a:rPr lang="en-US" altLang="zh-CN" sz="3000" dirty="0" smtClean="0">
                <a:latin typeface="Times New Roman" panose="02020603050405020304" pitchFamily="18" charset="0"/>
                <a:ea typeface="黑体" panose="02010609060101010101" pitchFamily="49" charset="-122"/>
                <a:cs typeface="Times New Roman" panose="02020603050405020304" pitchFamily="18" charset="0"/>
              </a:rPr>
              <a:t>B(</a:t>
            </a:r>
            <a:r>
              <a:rPr lang="en-US" altLang="zh-CN" sz="3000" i="1" dirty="0" smtClean="0">
                <a:latin typeface="Times New Roman" panose="02020603050405020304" pitchFamily="18" charset="0"/>
                <a:ea typeface="黑体" panose="02010609060101010101" pitchFamily="49" charset="-122"/>
                <a:cs typeface="Times New Roman" panose="02020603050405020304" pitchFamily="18" charset="0"/>
              </a:rPr>
              <a:t>n</a:t>
            </a:r>
            <a:r>
              <a:rPr lang="en-US" altLang="zh-CN" sz="3000" dirty="0" smtClean="0">
                <a:latin typeface="Times New Roman" panose="02020603050405020304" pitchFamily="18" charset="0"/>
                <a:ea typeface="黑体" panose="02010609060101010101" pitchFamily="49" charset="-122"/>
                <a:cs typeface="Times New Roman" panose="02020603050405020304" pitchFamily="18" charset="0"/>
              </a:rPr>
              <a:t>, </a:t>
            </a:r>
            <a:r>
              <a:rPr lang="en-US" altLang="zh-CN" sz="3000" i="1" dirty="0" smtClean="0">
                <a:latin typeface="Times New Roman" panose="02020603050405020304" pitchFamily="18" charset="0"/>
                <a:ea typeface="黑体" panose="02010609060101010101" pitchFamily="49" charset="-122"/>
                <a:cs typeface="Times New Roman" panose="02020603050405020304" pitchFamily="18" charset="0"/>
              </a:rPr>
              <a:t>p</a:t>
            </a:r>
            <a:r>
              <a:rPr lang="en-US" altLang="zh-CN" sz="3000" dirty="0" smtClean="0">
                <a:latin typeface="Times New Roman" panose="02020603050405020304" pitchFamily="18" charset="0"/>
                <a:ea typeface="黑体" panose="02010609060101010101" pitchFamily="49" charset="-122"/>
                <a:cs typeface="Times New Roman" panose="02020603050405020304" pitchFamily="18" charset="0"/>
              </a:rPr>
              <a:t>)</a:t>
            </a:r>
            <a:r>
              <a:rPr lang="zh-CN" altLang="zh-CN" sz="3000" dirty="0" smtClean="0">
                <a:latin typeface="Times New Roman" panose="02020603050405020304" pitchFamily="18" charset="0"/>
                <a:ea typeface="黑体" panose="02010609060101010101" pitchFamily="49" charset="-122"/>
                <a:cs typeface="Times New Roman" panose="02020603050405020304" pitchFamily="18" charset="0"/>
              </a:rPr>
              <a:t>给</a:t>
            </a:r>
            <a:r>
              <a:rPr lang="zh-CN" altLang="zh-CN" sz="3000" dirty="0">
                <a:latin typeface="Times New Roman" panose="02020603050405020304" pitchFamily="18" charset="0"/>
                <a:ea typeface="黑体" panose="02010609060101010101" pitchFamily="49" charset="-122"/>
                <a:cs typeface="Times New Roman" panose="02020603050405020304" pitchFamily="18" charset="0"/>
              </a:rPr>
              <a:t>出了</a:t>
            </a:r>
            <a:r>
              <a:rPr lang="en-US" altLang="zh-CN" sz="3000" i="1" dirty="0">
                <a:latin typeface="Times New Roman" panose="02020603050405020304" pitchFamily="18" charset="0"/>
                <a:ea typeface="黑体" panose="02010609060101010101" pitchFamily="49" charset="-122"/>
                <a:cs typeface="Times New Roman" panose="02020603050405020304" pitchFamily="18" charset="0"/>
              </a:rPr>
              <a:t>n</a:t>
            </a:r>
            <a:r>
              <a:rPr lang="zh-CN" altLang="zh-CN" sz="3000" dirty="0">
                <a:latin typeface="Times New Roman" panose="02020603050405020304" pitchFamily="18" charset="0"/>
                <a:ea typeface="黑体" panose="02010609060101010101" pitchFamily="49" charset="-122"/>
                <a:cs typeface="Times New Roman" panose="02020603050405020304" pitchFamily="18" charset="0"/>
              </a:rPr>
              <a:t>次独立</a:t>
            </a:r>
            <a:r>
              <a:rPr lang="en-US" altLang="zh-CN" sz="3000" dirty="0">
                <a:latin typeface="Times New Roman" panose="02020603050405020304" pitchFamily="18" charset="0"/>
                <a:ea typeface="黑体" panose="02010609060101010101" pitchFamily="49" charset="-122"/>
                <a:cs typeface="Times New Roman" panose="02020603050405020304" pitchFamily="18" charset="0"/>
              </a:rPr>
              <a:t>Bernoulli</a:t>
            </a:r>
            <a:r>
              <a:rPr lang="zh-CN" altLang="zh-CN" sz="3000" dirty="0">
                <a:latin typeface="Times New Roman" panose="02020603050405020304" pitchFamily="18" charset="0"/>
                <a:ea typeface="黑体" panose="02010609060101010101" pitchFamily="49" charset="-122"/>
                <a:cs typeface="Times New Roman" panose="02020603050405020304" pitchFamily="18" charset="0"/>
              </a:rPr>
              <a:t>试验中，事件</a:t>
            </a:r>
            <a:r>
              <a:rPr lang="en-US" altLang="zh-CN" sz="3000" i="1" dirty="0">
                <a:latin typeface="Times New Roman" panose="02020603050405020304" pitchFamily="18" charset="0"/>
                <a:ea typeface="黑体" panose="02010609060101010101" pitchFamily="49" charset="-122"/>
                <a:cs typeface="Times New Roman" panose="02020603050405020304" pitchFamily="18" charset="0"/>
              </a:rPr>
              <a:t>A</a:t>
            </a:r>
            <a:r>
              <a:rPr lang="zh-CN" altLang="zh-CN" sz="3000" dirty="0">
                <a:latin typeface="Times New Roman" panose="02020603050405020304" pitchFamily="18" charset="0"/>
                <a:ea typeface="黑体" panose="02010609060101010101" pitchFamily="49" charset="-122"/>
                <a:cs typeface="Times New Roman" panose="02020603050405020304" pitchFamily="18" charset="0"/>
              </a:rPr>
              <a:t>发生次数</a:t>
            </a:r>
            <a:r>
              <a:rPr lang="en-US" altLang="zh-CN" sz="3000" i="1" dirty="0">
                <a:latin typeface="Times New Roman" panose="02020603050405020304" pitchFamily="18" charset="0"/>
                <a:ea typeface="黑体" panose="02010609060101010101" pitchFamily="49" charset="-122"/>
                <a:cs typeface="Times New Roman" panose="02020603050405020304" pitchFamily="18" charset="0"/>
              </a:rPr>
              <a:t>k</a:t>
            </a:r>
            <a:r>
              <a:rPr lang="zh-CN" altLang="zh-CN" sz="3000" dirty="0">
                <a:latin typeface="Times New Roman" panose="02020603050405020304" pitchFamily="18" charset="0"/>
                <a:ea typeface="黑体" panose="02010609060101010101" pitchFamily="49" charset="-122"/>
                <a:cs typeface="Times New Roman" panose="02020603050405020304" pitchFamily="18" charset="0"/>
              </a:rPr>
              <a:t>的概率</a:t>
            </a:r>
            <a:r>
              <a:rPr lang="zh-CN" altLang="zh-CN" sz="30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3000" dirty="0" smtClean="0">
              <a:latin typeface="Times New Roman" panose="02020603050405020304" pitchFamily="18" charset="0"/>
              <a:ea typeface="黑体" panose="02010609060101010101" pitchFamily="49" charset="-122"/>
              <a:cs typeface="Times New Roman" panose="02020603050405020304" pitchFamily="18" charset="0"/>
            </a:endParaRPr>
          </a:p>
          <a:p>
            <a:r>
              <a:rPr lang="zh-CN" altLang="zh-CN" sz="3000" dirty="0" smtClean="0">
                <a:latin typeface="Times New Roman" panose="02020603050405020304" pitchFamily="18" charset="0"/>
                <a:ea typeface="黑体" panose="02010609060101010101" pitchFamily="49" charset="-122"/>
                <a:cs typeface="Times New Roman" panose="02020603050405020304" pitchFamily="18" charset="0"/>
              </a:rPr>
              <a:t>有时</a:t>
            </a:r>
            <a:r>
              <a:rPr lang="zh-CN" altLang="zh-CN" sz="3000" dirty="0">
                <a:latin typeface="Times New Roman" panose="02020603050405020304" pitchFamily="18" charset="0"/>
                <a:ea typeface="黑体" panose="02010609060101010101" pitchFamily="49" charset="-122"/>
                <a:cs typeface="Times New Roman" panose="02020603050405020304" pitchFamily="18" charset="0"/>
              </a:rPr>
              <a:t>关心的可能不是固定次数试验中事件</a:t>
            </a:r>
            <a:r>
              <a:rPr lang="en-US" altLang="zh-CN" sz="3000" i="1" dirty="0">
                <a:latin typeface="Times New Roman" panose="02020603050405020304" pitchFamily="18" charset="0"/>
                <a:ea typeface="黑体" panose="02010609060101010101" pitchFamily="49" charset="-122"/>
                <a:cs typeface="Times New Roman" panose="02020603050405020304" pitchFamily="18" charset="0"/>
              </a:rPr>
              <a:t>A</a:t>
            </a:r>
            <a:r>
              <a:rPr lang="zh-CN" altLang="zh-CN" sz="3000" dirty="0">
                <a:latin typeface="Times New Roman" panose="02020603050405020304" pitchFamily="18" charset="0"/>
                <a:ea typeface="黑体" panose="02010609060101010101" pitchFamily="49" charset="-122"/>
                <a:cs typeface="Times New Roman" panose="02020603050405020304" pitchFamily="18" charset="0"/>
              </a:rPr>
              <a:t>发生多少次的概率，而是事件</a:t>
            </a:r>
            <a:r>
              <a:rPr lang="en-US" altLang="zh-CN" sz="3000" i="1" dirty="0">
                <a:latin typeface="Times New Roman" panose="02020603050405020304" pitchFamily="18" charset="0"/>
                <a:ea typeface="黑体" panose="02010609060101010101" pitchFamily="49" charset="-122"/>
                <a:cs typeface="Times New Roman" panose="02020603050405020304" pitchFamily="18" charset="0"/>
              </a:rPr>
              <a:t>A</a:t>
            </a:r>
            <a:r>
              <a:rPr lang="zh-CN" altLang="zh-CN" sz="3000" dirty="0">
                <a:latin typeface="Times New Roman" panose="02020603050405020304" pitchFamily="18" charset="0"/>
                <a:ea typeface="黑体" panose="02010609060101010101" pitchFamily="49" charset="-122"/>
                <a:cs typeface="Times New Roman" panose="02020603050405020304" pitchFamily="18" charset="0"/>
              </a:rPr>
              <a:t>发生</a:t>
            </a:r>
            <a:r>
              <a:rPr lang="en-US" altLang="zh-CN" sz="3000" i="1" dirty="0">
                <a:latin typeface="Times New Roman" panose="02020603050405020304" pitchFamily="18" charset="0"/>
                <a:ea typeface="黑体" panose="02010609060101010101" pitchFamily="49" charset="-122"/>
                <a:cs typeface="Times New Roman" panose="02020603050405020304" pitchFamily="18" charset="0"/>
              </a:rPr>
              <a:t>k</a:t>
            </a:r>
            <a:r>
              <a:rPr lang="zh-CN" altLang="zh-CN" sz="3000" dirty="0">
                <a:latin typeface="Times New Roman" panose="02020603050405020304" pitchFamily="18" charset="0"/>
                <a:ea typeface="黑体" panose="02010609060101010101" pitchFamily="49" charset="-122"/>
                <a:cs typeface="Times New Roman" panose="02020603050405020304" pitchFamily="18" charset="0"/>
              </a:rPr>
              <a:t>次需要的试验次数。这时，事件</a:t>
            </a:r>
            <a:r>
              <a:rPr lang="en-US" altLang="zh-CN" sz="3000" i="1" dirty="0">
                <a:latin typeface="Times New Roman" panose="02020603050405020304" pitchFamily="18" charset="0"/>
                <a:ea typeface="黑体" panose="02010609060101010101" pitchFamily="49" charset="-122"/>
                <a:cs typeface="Times New Roman" panose="02020603050405020304" pitchFamily="18" charset="0"/>
              </a:rPr>
              <a:t>A</a:t>
            </a:r>
            <a:r>
              <a:rPr lang="zh-CN" altLang="zh-CN" sz="3000" dirty="0">
                <a:latin typeface="Times New Roman" panose="02020603050405020304" pitchFamily="18" charset="0"/>
                <a:ea typeface="黑体" panose="02010609060101010101" pitchFamily="49" charset="-122"/>
                <a:cs typeface="Times New Roman" panose="02020603050405020304" pitchFamily="18" charset="0"/>
              </a:rPr>
              <a:t>的发生次数</a:t>
            </a:r>
            <a:r>
              <a:rPr lang="en-US" altLang="zh-CN" sz="3000" i="1" dirty="0">
                <a:latin typeface="Times New Roman" panose="02020603050405020304" pitchFamily="18" charset="0"/>
                <a:ea typeface="黑体" panose="02010609060101010101" pitchFamily="49" charset="-122"/>
                <a:cs typeface="Times New Roman" panose="02020603050405020304" pitchFamily="18" charset="0"/>
              </a:rPr>
              <a:t>k</a:t>
            </a:r>
            <a:r>
              <a:rPr lang="zh-CN" altLang="zh-CN" sz="3000" dirty="0">
                <a:latin typeface="Times New Roman" panose="02020603050405020304" pitchFamily="18" charset="0"/>
                <a:ea typeface="黑体" panose="02010609060101010101" pitchFamily="49" charset="-122"/>
                <a:cs typeface="Times New Roman" panose="02020603050405020304" pitchFamily="18" charset="0"/>
              </a:rPr>
              <a:t>是一个固定的数值，试验次数则是一个随机变量。为了与</a:t>
            </a:r>
            <a:r>
              <a:rPr lang="en-US" altLang="zh-CN" sz="3000" dirty="0">
                <a:latin typeface="Times New Roman" panose="02020603050405020304" pitchFamily="18" charset="0"/>
                <a:ea typeface="黑体" panose="02010609060101010101" pitchFamily="49" charset="-122"/>
                <a:cs typeface="Times New Roman" panose="02020603050405020304" pitchFamily="18" charset="0"/>
              </a:rPr>
              <a:t> </a:t>
            </a:r>
            <a:r>
              <a:rPr lang="zh-CN" altLang="zh-CN" sz="3000" dirty="0">
                <a:latin typeface="Times New Roman" panose="02020603050405020304" pitchFamily="18" charset="0"/>
                <a:ea typeface="黑体" panose="02010609060101010101" pitchFamily="49" charset="-122"/>
                <a:cs typeface="Times New Roman" panose="02020603050405020304" pitchFamily="18" charset="0"/>
              </a:rPr>
              <a:t>中的</a:t>
            </a:r>
            <a:r>
              <a:rPr lang="en-US" altLang="zh-CN" sz="3000" i="1" dirty="0">
                <a:latin typeface="Times New Roman" panose="02020603050405020304" pitchFamily="18" charset="0"/>
                <a:ea typeface="黑体" panose="02010609060101010101" pitchFamily="49" charset="-122"/>
                <a:cs typeface="Times New Roman" panose="02020603050405020304" pitchFamily="18" charset="0"/>
              </a:rPr>
              <a:t>n</a:t>
            </a:r>
            <a:r>
              <a:rPr lang="zh-CN" altLang="zh-CN" sz="3000" dirty="0">
                <a:latin typeface="Times New Roman" panose="02020603050405020304" pitchFamily="18" charset="0"/>
                <a:ea typeface="黑体" panose="02010609060101010101" pitchFamily="49" charset="-122"/>
                <a:cs typeface="Times New Roman" panose="02020603050405020304" pitchFamily="18" charset="0"/>
              </a:rPr>
              <a:t>区分，这里的试验次数用</a:t>
            </a:r>
            <a:r>
              <a:rPr lang="en-US" altLang="zh-CN" sz="3000" i="1" dirty="0">
                <a:latin typeface="Times New Roman" panose="02020603050405020304" pitchFamily="18" charset="0"/>
                <a:ea typeface="黑体" panose="02010609060101010101" pitchFamily="49" charset="-122"/>
                <a:cs typeface="Times New Roman" panose="02020603050405020304" pitchFamily="18" charset="0"/>
              </a:rPr>
              <a:t>T</a:t>
            </a:r>
            <a:r>
              <a:rPr lang="zh-CN" altLang="zh-CN" sz="3000" dirty="0">
                <a:latin typeface="Times New Roman" panose="02020603050405020304" pitchFamily="18" charset="0"/>
                <a:ea typeface="黑体" panose="02010609060101010101" pitchFamily="49" charset="-122"/>
                <a:cs typeface="Times New Roman" panose="02020603050405020304" pitchFamily="18" charset="0"/>
              </a:rPr>
              <a:t>表示，服从的分布称为负二项分布（</a:t>
            </a:r>
            <a:r>
              <a:rPr lang="en-US" altLang="zh-CN" sz="3000" dirty="0">
                <a:latin typeface="Times New Roman" panose="02020603050405020304" pitchFamily="18" charset="0"/>
                <a:ea typeface="黑体" panose="02010609060101010101" pitchFamily="49" charset="-122"/>
                <a:cs typeface="Times New Roman" panose="02020603050405020304" pitchFamily="18" charset="0"/>
              </a:rPr>
              <a:t>negative binomial distribution</a:t>
            </a:r>
            <a:r>
              <a:rPr lang="zh-CN" altLang="zh-CN" sz="3000"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sz="3000" i="1" dirty="0" smtClean="0">
                <a:latin typeface="Times New Roman" panose="02020603050405020304" pitchFamily="18" charset="0"/>
                <a:ea typeface="黑体" panose="02010609060101010101" pitchFamily="49" charset="-122"/>
                <a:cs typeface="Times New Roman" panose="02020603050405020304" pitchFamily="18" charset="0"/>
              </a:rPr>
              <a:t>T</a:t>
            </a:r>
            <a:r>
              <a:rPr lang="en-US" altLang="zh-CN" sz="3000" dirty="0" smtClean="0">
                <a:latin typeface="Times New Roman" panose="02020603050405020304" pitchFamily="18" charset="0"/>
                <a:ea typeface="黑体" panose="02010609060101010101" pitchFamily="49" charset="-122"/>
                <a:cs typeface="Times New Roman" panose="02020603050405020304" pitchFamily="18" charset="0"/>
              </a:rPr>
              <a:t> </a:t>
            </a:r>
            <a:r>
              <a:rPr lang="zh-CN" altLang="zh-CN" sz="3000" dirty="0" smtClean="0">
                <a:latin typeface="Times New Roman" panose="02020603050405020304" pitchFamily="18" charset="0"/>
                <a:ea typeface="黑体" panose="02010609060101010101" pitchFamily="49" charset="-122"/>
                <a:cs typeface="Times New Roman" panose="02020603050405020304" pitchFamily="18" charset="0"/>
              </a:rPr>
              <a:t>的</a:t>
            </a:r>
            <a:r>
              <a:rPr lang="zh-CN" altLang="zh-CN" sz="3000" dirty="0">
                <a:latin typeface="Times New Roman" panose="02020603050405020304" pitchFamily="18" charset="0"/>
                <a:ea typeface="黑体" panose="02010609060101010101" pitchFamily="49" charset="-122"/>
                <a:cs typeface="Times New Roman" panose="02020603050405020304" pitchFamily="18" charset="0"/>
              </a:rPr>
              <a:t>取值范围是大于或等于</a:t>
            </a:r>
            <a:r>
              <a:rPr lang="en-US" altLang="zh-CN" sz="3000" i="1" dirty="0">
                <a:latin typeface="Times New Roman" panose="02020603050405020304" pitchFamily="18" charset="0"/>
                <a:ea typeface="黑体" panose="02010609060101010101" pitchFamily="49" charset="-122"/>
                <a:cs typeface="Times New Roman" panose="02020603050405020304" pitchFamily="18" charset="0"/>
              </a:rPr>
              <a:t>k</a:t>
            </a:r>
            <a:r>
              <a:rPr lang="zh-CN" altLang="zh-CN" sz="3000" dirty="0">
                <a:latin typeface="Times New Roman" panose="02020603050405020304" pitchFamily="18" charset="0"/>
                <a:ea typeface="黑体" panose="02010609060101010101" pitchFamily="49" charset="-122"/>
                <a:cs typeface="Times New Roman" panose="02020603050405020304" pitchFamily="18" charset="0"/>
              </a:rPr>
              <a:t>的所有正整数。</a:t>
            </a:r>
            <a:endParaRPr lang="zh-CN" altLang="en-US" sz="3000" dirty="0">
              <a:latin typeface="Times New Roman" panose="02020603050405020304" pitchFamily="18" charset="0"/>
              <a:ea typeface="黑体" panose="02010609060101010101" pitchFamily="49" charset="-122"/>
              <a:cs typeface="Times New Roman" panose="02020603050405020304" pitchFamily="18" charset="0"/>
            </a:endParaRPr>
          </a:p>
        </p:txBody>
      </p:sp>
    </p:spTree>
    <p:extLst>
      <p:ext uri="{BB962C8B-B14F-4D97-AF65-F5344CB8AC3E}">
        <p14:creationId xmlns:p14="http://schemas.microsoft.com/office/powerpoint/2010/main" val="58390858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zh-CN" altLang="zh-CN" b="1" dirty="0" smtClean="0">
                <a:latin typeface="黑体" panose="02010609060101010101" pitchFamily="49" charset="-122"/>
                <a:ea typeface="黑体" panose="02010609060101010101" pitchFamily="49" charset="-122"/>
              </a:rPr>
              <a:t>几何分布</a:t>
            </a:r>
            <a:endParaRPr lang="en-US" altLang="zh-CN" b="1" dirty="0">
              <a:latin typeface="黑体" panose="02010609060101010101" pitchFamily="49" charset="-122"/>
              <a:ea typeface="黑体" panose="02010609060101010101" pitchFamily="49" charset="-122"/>
              <a:cs typeface="Times New Roman" panose="02020603050405020304" pitchFamily="18" charset="0"/>
            </a:endParaRPr>
          </a:p>
        </p:txBody>
      </p:sp>
      <p:sp>
        <p:nvSpPr>
          <p:cNvPr id="3" name="内容占位符 2"/>
          <p:cNvSpPr>
            <a:spLocks noGrp="1"/>
          </p:cNvSpPr>
          <p:nvPr>
            <p:ph idx="1"/>
          </p:nvPr>
        </p:nvSpPr>
        <p:spPr>
          <a:xfrm>
            <a:off x="457200" y="1484784"/>
            <a:ext cx="8229600" cy="3773016"/>
          </a:xfrm>
        </p:spPr>
        <p:txBody>
          <a:bodyPr/>
          <a:lstStyle/>
          <a:p>
            <a:r>
              <a:rPr lang="zh-CN" altLang="zh-CN" dirty="0">
                <a:latin typeface="Times New Roman" panose="02020603050405020304" pitchFamily="18" charset="0"/>
                <a:ea typeface="黑体" panose="02010609060101010101" pitchFamily="49" charset="-122"/>
                <a:cs typeface="Times New Roman" panose="02020603050405020304" pitchFamily="18" charset="0"/>
              </a:rPr>
              <a:t>事件</a:t>
            </a:r>
            <a:r>
              <a:rPr lang="en-US" altLang="zh-CN" i="1" dirty="0">
                <a:latin typeface="Times New Roman" panose="02020603050405020304" pitchFamily="18" charset="0"/>
                <a:ea typeface="黑体" panose="02010609060101010101" pitchFamily="49" charset="-122"/>
                <a:cs typeface="Times New Roman" panose="02020603050405020304" pitchFamily="18" charset="0"/>
              </a:rPr>
              <a:t>A</a:t>
            </a:r>
            <a:r>
              <a:rPr lang="zh-CN" altLang="zh-CN" dirty="0">
                <a:latin typeface="Times New Roman" panose="02020603050405020304" pitchFamily="18" charset="0"/>
                <a:ea typeface="黑体" panose="02010609060101010101" pitchFamily="49" charset="-122"/>
                <a:cs typeface="Times New Roman" panose="02020603050405020304" pitchFamily="18" charset="0"/>
              </a:rPr>
              <a:t>发生</a:t>
            </a:r>
            <a:r>
              <a:rPr lang="en-US" altLang="zh-CN" dirty="0">
                <a:latin typeface="Times New Roman" panose="02020603050405020304" pitchFamily="18" charset="0"/>
                <a:ea typeface="黑体" panose="02010609060101010101" pitchFamily="49" charset="-122"/>
                <a:cs typeface="Times New Roman" panose="02020603050405020304" pitchFamily="18" charset="0"/>
              </a:rPr>
              <a:t>1</a:t>
            </a:r>
            <a:r>
              <a:rPr lang="zh-CN" altLang="zh-CN" dirty="0">
                <a:latin typeface="Times New Roman" panose="02020603050405020304" pitchFamily="18" charset="0"/>
                <a:ea typeface="黑体" panose="02010609060101010101" pitchFamily="49" charset="-122"/>
                <a:cs typeface="Times New Roman" panose="02020603050405020304" pitchFamily="18" charset="0"/>
              </a:rPr>
              <a:t>次的试验次数</a:t>
            </a:r>
            <a:r>
              <a:rPr lang="en-US" altLang="zh-CN" i="1" dirty="0">
                <a:latin typeface="Times New Roman" panose="02020603050405020304" pitchFamily="18" charset="0"/>
                <a:ea typeface="黑体" panose="02010609060101010101" pitchFamily="49" charset="-122"/>
                <a:cs typeface="Times New Roman" panose="02020603050405020304" pitchFamily="18" charset="0"/>
              </a:rPr>
              <a:t>T</a:t>
            </a:r>
            <a:r>
              <a:rPr lang="zh-CN" altLang="zh-CN" dirty="0">
                <a:latin typeface="Times New Roman" panose="02020603050405020304" pitchFamily="18" charset="0"/>
                <a:ea typeface="黑体" panose="02010609060101010101" pitchFamily="49" charset="-122"/>
                <a:cs typeface="Times New Roman" panose="02020603050405020304" pitchFamily="18" charset="0"/>
              </a:rPr>
              <a:t>是负二项分布的一种特例，称为几何分布</a:t>
            </a:r>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a:t>
            </a:r>
            <a:r>
              <a:rPr lang="en-US" altLang="zh-CN" dirty="0" smtClean="0">
                <a:latin typeface="Times New Roman" panose="02020603050405020304" pitchFamily="18" charset="0"/>
                <a:ea typeface="黑体" panose="02010609060101010101" pitchFamily="49" charset="-122"/>
                <a:cs typeface="Times New Roman" panose="02020603050405020304" pitchFamily="18" charset="0"/>
              </a:rPr>
              <a:t>geometric </a:t>
            </a:r>
            <a:r>
              <a:rPr lang="en-US" altLang="zh-CN" dirty="0">
                <a:latin typeface="Times New Roman" panose="02020603050405020304" pitchFamily="18" charset="0"/>
                <a:ea typeface="黑体" panose="02010609060101010101" pitchFamily="49" charset="-122"/>
                <a:cs typeface="Times New Roman" panose="02020603050405020304" pitchFamily="18" charset="0"/>
              </a:rPr>
              <a:t>distribution</a:t>
            </a:r>
            <a:r>
              <a:rPr lang="zh-CN" altLang="zh-CN" dirty="0">
                <a:latin typeface="Times New Roman" panose="02020603050405020304" pitchFamily="18" charset="0"/>
                <a:ea typeface="黑体" panose="02010609060101010101" pitchFamily="49" charset="-122"/>
                <a:cs typeface="Times New Roman" panose="02020603050405020304" pitchFamily="18" charset="0"/>
              </a:rPr>
              <a:t>），用符号</a:t>
            </a:r>
            <a:r>
              <a:rPr lang="en-US" altLang="zh-CN" i="1" dirty="0">
                <a:latin typeface="Times New Roman" panose="02020603050405020304" pitchFamily="18" charset="0"/>
                <a:ea typeface="黑体" panose="02010609060101010101" pitchFamily="49" charset="-122"/>
                <a:cs typeface="Times New Roman" panose="02020603050405020304" pitchFamily="18" charset="0"/>
              </a:rPr>
              <a:t>G</a:t>
            </a:r>
            <a:r>
              <a:rPr lang="en-US" altLang="zh-CN"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i="1" dirty="0">
                <a:latin typeface="Times New Roman" panose="02020603050405020304" pitchFamily="18" charset="0"/>
                <a:ea typeface="黑体" panose="02010609060101010101" pitchFamily="49" charset="-122"/>
                <a:cs typeface="Times New Roman" panose="02020603050405020304" pitchFamily="18" charset="0"/>
              </a:rPr>
              <a:t>p</a:t>
            </a:r>
            <a:r>
              <a:rPr lang="en-US" altLang="zh-CN" dirty="0">
                <a:latin typeface="Times New Roman" panose="02020603050405020304" pitchFamily="18" charset="0"/>
                <a:ea typeface="黑体" panose="02010609060101010101" pitchFamily="49" charset="-122"/>
                <a:cs typeface="Times New Roman" panose="02020603050405020304" pitchFamily="18" charset="0"/>
              </a:rPr>
              <a:t>)</a:t>
            </a:r>
            <a:r>
              <a:rPr lang="zh-CN" altLang="zh-CN" dirty="0">
                <a:latin typeface="Times New Roman" panose="02020603050405020304" pitchFamily="18" charset="0"/>
                <a:ea typeface="黑体" panose="02010609060101010101" pitchFamily="49" charset="-122"/>
                <a:cs typeface="Times New Roman" panose="02020603050405020304" pitchFamily="18" charset="0"/>
              </a:rPr>
              <a:t>表示</a:t>
            </a:r>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dirty="0" smtClean="0">
              <a:latin typeface="Times New Roman" panose="02020603050405020304" pitchFamily="18" charset="0"/>
              <a:ea typeface="黑体" panose="02010609060101010101" pitchFamily="49" charset="-122"/>
              <a:cs typeface="Times New Roman" panose="02020603050405020304" pitchFamily="18" charset="0"/>
            </a:endParaRPr>
          </a:p>
          <a:p>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在</a:t>
            </a:r>
            <a:r>
              <a:rPr lang="en-US" altLang="zh-CN" i="1" dirty="0">
                <a:latin typeface="Times New Roman" panose="02020603050405020304" pitchFamily="18" charset="0"/>
                <a:ea typeface="黑体" panose="02010609060101010101" pitchFamily="49" charset="-122"/>
                <a:cs typeface="Times New Roman" panose="02020603050405020304" pitchFamily="18" charset="0"/>
              </a:rPr>
              <a:t>T</a:t>
            </a:r>
            <a:r>
              <a:rPr lang="en-US" altLang="zh-CN"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i="1" dirty="0">
                <a:latin typeface="Times New Roman" panose="02020603050405020304" pitchFamily="18" charset="0"/>
                <a:ea typeface="黑体" panose="02010609060101010101" pitchFamily="49" charset="-122"/>
                <a:cs typeface="Times New Roman" panose="02020603050405020304" pitchFamily="18" charset="0"/>
              </a:rPr>
              <a:t>t</a:t>
            </a:r>
            <a:r>
              <a:rPr lang="zh-CN" altLang="zh-CN" dirty="0">
                <a:latin typeface="Times New Roman" panose="02020603050405020304" pitchFamily="18" charset="0"/>
                <a:ea typeface="黑体" panose="02010609060101010101" pitchFamily="49" charset="-122"/>
                <a:cs typeface="Times New Roman" panose="02020603050405020304" pitchFamily="18" charset="0"/>
              </a:rPr>
              <a:t>时事件</a:t>
            </a:r>
            <a:r>
              <a:rPr lang="en-US" altLang="zh-CN" i="1" dirty="0">
                <a:latin typeface="Times New Roman" panose="02020603050405020304" pitchFamily="18" charset="0"/>
                <a:ea typeface="黑体" panose="02010609060101010101" pitchFamily="49" charset="-122"/>
                <a:cs typeface="Times New Roman" panose="02020603050405020304" pitchFamily="18" charset="0"/>
              </a:rPr>
              <a:t>A</a:t>
            </a:r>
            <a:r>
              <a:rPr lang="zh-CN" altLang="zh-CN" dirty="0">
                <a:latin typeface="Times New Roman" panose="02020603050405020304" pitchFamily="18" charset="0"/>
                <a:ea typeface="黑体" panose="02010609060101010101" pitchFamily="49" charset="-122"/>
                <a:cs typeface="Times New Roman" panose="02020603050405020304" pitchFamily="18" charset="0"/>
              </a:rPr>
              <a:t>发生了</a:t>
            </a:r>
            <a:r>
              <a:rPr lang="en-US" altLang="zh-CN" dirty="0">
                <a:latin typeface="Times New Roman" panose="02020603050405020304" pitchFamily="18" charset="0"/>
                <a:ea typeface="黑体" panose="02010609060101010101" pitchFamily="49" charset="-122"/>
                <a:cs typeface="Times New Roman" panose="02020603050405020304" pitchFamily="18" charset="0"/>
              </a:rPr>
              <a:t>1</a:t>
            </a:r>
            <a:r>
              <a:rPr lang="zh-CN" altLang="zh-CN" dirty="0">
                <a:latin typeface="Times New Roman" panose="02020603050405020304" pitchFamily="18" charset="0"/>
                <a:ea typeface="黑体" panose="02010609060101010101" pitchFamily="49" charset="-122"/>
                <a:cs typeface="Times New Roman" panose="02020603050405020304" pitchFamily="18" charset="0"/>
              </a:rPr>
              <a:t>次的概率，等于前</a:t>
            </a:r>
            <a:r>
              <a:rPr lang="en-US" altLang="zh-CN" i="1" dirty="0">
                <a:latin typeface="Times New Roman" panose="02020603050405020304" pitchFamily="18" charset="0"/>
                <a:ea typeface="黑体" panose="02010609060101010101" pitchFamily="49" charset="-122"/>
                <a:cs typeface="Times New Roman" panose="02020603050405020304" pitchFamily="18" charset="0"/>
              </a:rPr>
              <a:t>t</a:t>
            </a:r>
            <a:r>
              <a:rPr lang="en-US" altLang="zh-CN" dirty="0">
                <a:latin typeface="Times New Roman" panose="02020603050405020304" pitchFamily="18" charset="0"/>
                <a:ea typeface="黑体" panose="02010609060101010101" pitchFamily="49" charset="-122"/>
                <a:cs typeface="Times New Roman" panose="02020603050405020304" pitchFamily="18" charset="0"/>
              </a:rPr>
              <a:t>-1</a:t>
            </a:r>
            <a:r>
              <a:rPr lang="zh-CN" altLang="zh-CN" dirty="0">
                <a:latin typeface="Times New Roman" panose="02020603050405020304" pitchFamily="18" charset="0"/>
                <a:ea typeface="黑体" panose="02010609060101010101" pitchFamily="49" charset="-122"/>
                <a:cs typeface="Times New Roman" panose="02020603050405020304" pitchFamily="18" charset="0"/>
              </a:rPr>
              <a:t>次试验中事件</a:t>
            </a:r>
            <a:r>
              <a:rPr lang="en-US" altLang="zh-CN" i="1" dirty="0">
                <a:latin typeface="Times New Roman" panose="02020603050405020304" pitchFamily="18" charset="0"/>
                <a:ea typeface="黑体" panose="02010609060101010101" pitchFamily="49" charset="-122"/>
                <a:cs typeface="Times New Roman" panose="02020603050405020304" pitchFamily="18" charset="0"/>
              </a:rPr>
              <a:t>A</a:t>
            </a:r>
            <a:r>
              <a:rPr lang="zh-CN" altLang="zh-CN" dirty="0">
                <a:latin typeface="Times New Roman" panose="02020603050405020304" pitchFamily="18" charset="0"/>
                <a:ea typeface="黑体" panose="02010609060101010101" pitchFamily="49" charset="-122"/>
                <a:cs typeface="Times New Roman" panose="02020603050405020304" pitchFamily="18" charset="0"/>
              </a:rPr>
              <a:t>均未发生的概率</a:t>
            </a:r>
            <a:r>
              <a:rPr lang="en-US" altLang="zh-CN" dirty="0">
                <a:latin typeface="Times New Roman" panose="02020603050405020304" pitchFamily="18" charset="0"/>
                <a:ea typeface="黑体" panose="02010609060101010101" pitchFamily="49" charset="-122"/>
                <a:cs typeface="Times New Roman" panose="02020603050405020304" pitchFamily="18" charset="0"/>
              </a:rPr>
              <a:t> </a:t>
            </a:r>
            <a:r>
              <a:rPr lang="zh-CN" altLang="zh-CN" dirty="0">
                <a:latin typeface="Times New Roman" panose="02020603050405020304" pitchFamily="18" charset="0"/>
                <a:ea typeface="黑体" panose="02010609060101010101" pitchFamily="49" charset="-122"/>
                <a:cs typeface="Times New Roman" panose="02020603050405020304" pitchFamily="18" charset="0"/>
              </a:rPr>
              <a:t>与第</a:t>
            </a:r>
            <a:r>
              <a:rPr lang="en-US" altLang="zh-CN" i="1" dirty="0">
                <a:latin typeface="Times New Roman" panose="02020603050405020304" pitchFamily="18" charset="0"/>
                <a:ea typeface="黑体" panose="02010609060101010101" pitchFamily="49" charset="-122"/>
                <a:cs typeface="Times New Roman" panose="02020603050405020304" pitchFamily="18" charset="0"/>
              </a:rPr>
              <a:t>t</a:t>
            </a:r>
            <a:r>
              <a:rPr lang="zh-CN" altLang="zh-CN" dirty="0">
                <a:latin typeface="Times New Roman" panose="02020603050405020304" pitchFamily="18" charset="0"/>
                <a:ea typeface="黑体" panose="02010609060101010101" pitchFamily="49" charset="-122"/>
                <a:cs typeface="Times New Roman" panose="02020603050405020304" pitchFamily="18" charset="0"/>
              </a:rPr>
              <a:t>次试验中事件</a:t>
            </a:r>
            <a:r>
              <a:rPr lang="en-US" altLang="zh-CN" i="1" dirty="0">
                <a:latin typeface="Times New Roman" panose="02020603050405020304" pitchFamily="18" charset="0"/>
                <a:ea typeface="黑体" panose="02010609060101010101" pitchFamily="49" charset="-122"/>
                <a:cs typeface="Times New Roman" panose="02020603050405020304" pitchFamily="18" charset="0"/>
              </a:rPr>
              <a:t>A</a:t>
            </a:r>
            <a:r>
              <a:rPr lang="zh-CN" altLang="zh-CN" dirty="0">
                <a:latin typeface="Times New Roman" panose="02020603050405020304" pitchFamily="18" charset="0"/>
                <a:ea typeface="黑体" panose="02010609060101010101" pitchFamily="49" charset="-122"/>
                <a:cs typeface="Times New Roman" panose="02020603050405020304" pitchFamily="18" charset="0"/>
              </a:rPr>
              <a:t>发生的概率</a:t>
            </a:r>
            <a:r>
              <a:rPr lang="en-US" altLang="zh-CN" dirty="0">
                <a:latin typeface="Times New Roman" panose="02020603050405020304" pitchFamily="18" charset="0"/>
                <a:ea typeface="黑体" panose="02010609060101010101" pitchFamily="49" charset="-122"/>
                <a:cs typeface="Times New Roman" panose="02020603050405020304" pitchFamily="18" charset="0"/>
              </a:rPr>
              <a:t> </a:t>
            </a:r>
            <a:r>
              <a:rPr lang="zh-CN" altLang="zh-CN" dirty="0">
                <a:latin typeface="Times New Roman" panose="02020603050405020304" pitchFamily="18" charset="0"/>
                <a:ea typeface="黑体" panose="02010609060101010101" pitchFamily="49" charset="-122"/>
                <a:cs typeface="Times New Roman" panose="02020603050405020304" pitchFamily="18" charset="0"/>
              </a:rPr>
              <a:t>的乘积。因此得到几何分布</a:t>
            </a:r>
            <a:r>
              <a:rPr lang="en-US" altLang="zh-CN" i="1" dirty="0">
                <a:latin typeface="Times New Roman" panose="02020603050405020304" pitchFamily="18" charset="0"/>
                <a:ea typeface="黑体" panose="02010609060101010101" pitchFamily="49" charset="-122"/>
                <a:cs typeface="Times New Roman" panose="02020603050405020304" pitchFamily="18" charset="0"/>
              </a:rPr>
              <a:t>G</a:t>
            </a:r>
            <a:r>
              <a:rPr lang="en-US" altLang="zh-CN"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i="1" dirty="0">
                <a:latin typeface="Times New Roman" panose="02020603050405020304" pitchFamily="18" charset="0"/>
                <a:ea typeface="黑体" panose="02010609060101010101" pitchFamily="49" charset="-122"/>
                <a:cs typeface="Times New Roman" panose="02020603050405020304" pitchFamily="18" charset="0"/>
              </a:rPr>
              <a:t>p</a:t>
            </a:r>
            <a:r>
              <a:rPr lang="en-US" altLang="zh-CN" dirty="0">
                <a:latin typeface="Times New Roman" panose="02020603050405020304" pitchFamily="18" charset="0"/>
                <a:ea typeface="黑体" panose="02010609060101010101" pitchFamily="49" charset="-122"/>
                <a:cs typeface="Times New Roman" panose="02020603050405020304" pitchFamily="18" charset="0"/>
              </a:rPr>
              <a:t>)</a:t>
            </a:r>
            <a:r>
              <a:rPr lang="zh-CN" altLang="zh-CN" dirty="0">
                <a:latin typeface="Times New Roman" panose="02020603050405020304" pitchFamily="18" charset="0"/>
                <a:ea typeface="黑体" panose="02010609060101010101" pitchFamily="49" charset="-122"/>
                <a:cs typeface="Times New Roman" panose="02020603050405020304" pitchFamily="18" charset="0"/>
              </a:rPr>
              <a:t>的概率计算</a:t>
            </a:r>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公式。</a:t>
            </a:r>
            <a:endParaRPr lang="zh-CN" altLang="en-US" dirty="0">
              <a:latin typeface="Times New Roman" panose="02020603050405020304" pitchFamily="18" charset="0"/>
              <a:ea typeface="黑体" panose="02010609060101010101" pitchFamily="49" charset="-122"/>
              <a:cs typeface="Times New Roman" panose="02020603050405020304" pitchFamily="18" charset="0"/>
            </a:endParaRPr>
          </a:p>
        </p:txBody>
      </p:sp>
      <p:graphicFrame>
        <p:nvGraphicFramePr>
          <p:cNvPr id="5" name="对象 4"/>
          <p:cNvGraphicFramePr>
            <a:graphicFrameLocks noChangeAspect="1"/>
          </p:cNvGraphicFramePr>
          <p:nvPr>
            <p:extLst>
              <p:ext uri="{D42A27DB-BD31-4B8C-83A1-F6EECF244321}">
                <p14:modId xmlns:p14="http://schemas.microsoft.com/office/powerpoint/2010/main" val="2919359160"/>
              </p:ext>
            </p:extLst>
          </p:nvPr>
        </p:nvGraphicFramePr>
        <p:xfrm>
          <a:off x="539552" y="5328592"/>
          <a:ext cx="3993455" cy="692696"/>
        </p:xfrm>
        <a:graphic>
          <a:graphicData uri="http://schemas.openxmlformats.org/presentationml/2006/ole">
            <mc:AlternateContent xmlns:mc="http://schemas.openxmlformats.org/markup-compatibility/2006">
              <mc:Choice xmlns:v="urn:schemas-microsoft-com:vml" Requires="v">
                <p:oleObj spid="_x0000_s2091" name="公式" r:id="rId3" imgW="1358900" imgH="228600" progId="Equation.3">
                  <p:embed/>
                </p:oleObj>
              </mc:Choice>
              <mc:Fallback>
                <p:oleObj name="公式" r:id="rId3" imgW="1358900" imgH="228600" progId="Equation.3">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39552" y="5328592"/>
                        <a:ext cx="3993455" cy="692696"/>
                      </a:xfrm>
                      <a:prstGeom prst="rect">
                        <a:avLst/>
                      </a:prstGeom>
                      <a:noFill/>
                    </p:spPr>
                  </p:pic>
                </p:oleObj>
              </mc:Fallback>
            </mc:AlternateContent>
          </a:graphicData>
        </a:graphic>
      </p:graphicFrame>
      <p:sp>
        <p:nvSpPr>
          <p:cNvPr id="6" name="矩形 5"/>
          <p:cNvSpPr/>
          <p:nvPr/>
        </p:nvSpPr>
        <p:spPr>
          <a:xfrm>
            <a:off x="4485377" y="5436513"/>
            <a:ext cx="4479111" cy="584775"/>
          </a:xfrm>
          <a:prstGeom prst="rect">
            <a:avLst/>
          </a:prstGeom>
        </p:spPr>
        <p:txBody>
          <a:bodyPr wrap="none">
            <a:spAutoFit/>
          </a:bodyPr>
          <a:lstStyle/>
          <a:p>
            <a:r>
              <a:rPr lang="zh-CN" altLang="zh-CN" sz="3200" dirty="0">
                <a:latin typeface="Times New Roman" panose="02020603050405020304" pitchFamily="18" charset="0"/>
                <a:ea typeface="黑体" panose="02010609060101010101" pitchFamily="49" charset="-122"/>
                <a:cs typeface="Times New Roman" panose="02020603050405020304" pitchFamily="18" charset="0"/>
              </a:rPr>
              <a:t>，其中</a:t>
            </a:r>
            <a:r>
              <a:rPr lang="en-US" altLang="zh-CN" sz="3200" i="1" dirty="0">
                <a:latin typeface="Times New Roman" panose="02020603050405020304" pitchFamily="18" charset="0"/>
                <a:ea typeface="黑体" panose="02010609060101010101" pitchFamily="49" charset="-122"/>
                <a:cs typeface="Times New Roman" panose="02020603050405020304" pitchFamily="18" charset="0"/>
              </a:rPr>
              <a:t>t</a:t>
            </a:r>
            <a:r>
              <a:rPr lang="en-US" altLang="zh-CN" sz="3200" dirty="0">
                <a:latin typeface="Times New Roman" panose="02020603050405020304" pitchFamily="18" charset="0"/>
                <a:ea typeface="黑体" panose="02010609060101010101" pitchFamily="49" charset="-122"/>
                <a:cs typeface="Times New Roman" panose="02020603050405020304" pitchFamily="18" charset="0"/>
              </a:rPr>
              <a:t>=1, 2, …</a:t>
            </a:r>
            <a:r>
              <a:rPr lang="zh-CN" altLang="zh-CN" sz="3200"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sz="3200" dirty="0">
                <a:latin typeface="Times New Roman" panose="02020603050405020304" pitchFamily="18" charset="0"/>
                <a:ea typeface="黑体" panose="02010609060101010101" pitchFamily="49" charset="-122"/>
                <a:cs typeface="Times New Roman" panose="02020603050405020304" pitchFamily="18" charset="0"/>
              </a:rPr>
              <a:t>0&lt;</a:t>
            </a:r>
            <a:r>
              <a:rPr lang="en-US" altLang="zh-CN" sz="3200" i="1" dirty="0">
                <a:latin typeface="Times New Roman" panose="02020603050405020304" pitchFamily="18" charset="0"/>
                <a:ea typeface="黑体" panose="02010609060101010101" pitchFamily="49" charset="-122"/>
                <a:cs typeface="Times New Roman" panose="02020603050405020304" pitchFamily="18" charset="0"/>
              </a:rPr>
              <a:t>p</a:t>
            </a:r>
            <a:r>
              <a:rPr lang="en-US" altLang="zh-CN" sz="3200" dirty="0">
                <a:latin typeface="Times New Roman" panose="02020603050405020304" pitchFamily="18" charset="0"/>
                <a:ea typeface="黑体" panose="02010609060101010101" pitchFamily="49" charset="-122"/>
                <a:cs typeface="Times New Roman" panose="02020603050405020304" pitchFamily="18" charset="0"/>
              </a:rPr>
              <a:t>&lt;1</a:t>
            </a:r>
            <a:endParaRPr lang="zh-CN" altLang="en-US" sz="3200" dirty="0">
              <a:latin typeface="Times New Roman" panose="02020603050405020304" pitchFamily="18" charset="0"/>
              <a:ea typeface="黑体" panose="02010609060101010101" pitchFamily="49" charset="-122"/>
              <a:cs typeface="Times New Roman" panose="02020603050405020304" pitchFamily="18" charset="0"/>
            </a:endParaRPr>
          </a:p>
        </p:txBody>
      </p:sp>
    </p:spTree>
    <p:extLst>
      <p:ext uri="{BB962C8B-B14F-4D97-AF65-F5344CB8AC3E}">
        <p14:creationId xmlns:p14="http://schemas.microsoft.com/office/powerpoint/2010/main" val="81094319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zh-CN" altLang="zh-CN" b="1" dirty="0" smtClean="0">
                <a:latin typeface="黑体" panose="02010609060101010101" pitchFamily="49" charset="-122"/>
                <a:ea typeface="黑体" panose="02010609060101010101" pitchFamily="49" charset="-122"/>
              </a:rPr>
              <a:t>几何分布</a:t>
            </a:r>
            <a:r>
              <a:rPr lang="zh-CN" altLang="en-US" b="1" dirty="0" smtClean="0">
                <a:latin typeface="黑体" panose="02010609060101010101" pitchFamily="49" charset="-122"/>
                <a:ea typeface="黑体" panose="02010609060101010101" pitchFamily="49" charset="-122"/>
              </a:rPr>
              <a:t>的性质</a:t>
            </a:r>
            <a:endParaRPr lang="en-US" altLang="zh-CN" b="1" dirty="0">
              <a:latin typeface="黑体" panose="02010609060101010101" pitchFamily="49" charset="-122"/>
              <a:ea typeface="黑体" panose="02010609060101010101" pitchFamily="49" charset="-122"/>
              <a:cs typeface="Times New Roman" panose="02020603050405020304" pitchFamily="18" charset="0"/>
            </a:endParaRPr>
          </a:p>
        </p:txBody>
      </p:sp>
      <p:sp>
        <p:nvSpPr>
          <p:cNvPr id="3" name="内容占位符 2"/>
          <p:cNvSpPr>
            <a:spLocks noGrp="1"/>
          </p:cNvSpPr>
          <p:nvPr>
            <p:ph idx="1"/>
          </p:nvPr>
        </p:nvSpPr>
        <p:spPr>
          <a:xfrm>
            <a:off x="457200" y="1484784"/>
            <a:ext cx="8229600" cy="3888432"/>
          </a:xfrm>
        </p:spPr>
        <p:txBody>
          <a:bodyPr/>
          <a:lstStyle/>
          <a:p>
            <a:r>
              <a:rPr lang="zh-CN" altLang="zh-CN" dirty="0">
                <a:latin typeface="Times New Roman" panose="02020603050405020304" pitchFamily="18" charset="0"/>
                <a:ea typeface="黑体" panose="02010609060101010101" pitchFamily="49" charset="-122"/>
                <a:cs typeface="Times New Roman" panose="02020603050405020304" pitchFamily="18" charset="0"/>
              </a:rPr>
              <a:t>几何分布具有无记忆性，即</a:t>
            </a:r>
            <a:r>
              <a:rPr lang="en-US" altLang="zh-CN" i="1" dirty="0">
                <a:latin typeface="Times New Roman" panose="02020603050405020304" pitchFamily="18" charset="0"/>
                <a:ea typeface="黑体" panose="02010609060101010101" pitchFamily="49" charset="-122"/>
                <a:cs typeface="Times New Roman" panose="02020603050405020304" pitchFamily="18" charset="0"/>
              </a:rPr>
              <a:t>T</a:t>
            </a:r>
            <a:r>
              <a:rPr lang="en-US" altLang="zh-CN"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i="1" dirty="0">
                <a:latin typeface="Times New Roman" panose="02020603050405020304" pitchFamily="18" charset="0"/>
                <a:ea typeface="黑体" panose="02010609060101010101" pitchFamily="49" charset="-122"/>
                <a:cs typeface="Times New Roman" panose="02020603050405020304" pitchFamily="18" charset="0"/>
              </a:rPr>
              <a:t>t</a:t>
            </a:r>
            <a:r>
              <a:rPr lang="zh-CN" altLang="zh-CN" dirty="0">
                <a:latin typeface="Times New Roman" panose="02020603050405020304" pitchFamily="18" charset="0"/>
                <a:ea typeface="黑体" panose="02010609060101010101" pitchFamily="49" charset="-122"/>
                <a:cs typeface="Times New Roman" panose="02020603050405020304" pitchFamily="18" charset="0"/>
              </a:rPr>
              <a:t>时事件</a:t>
            </a:r>
            <a:r>
              <a:rPr lang="en-US" altLang="zh-CN" i="1" dirty="0">
                <a:latin typeface="Times New Roman" panose="02020603050405020304" pitchFamily="18" charset="0"/>
                <a:ea typeface="黑体" panose="02010609060101010101" pitchFamily="49" charset="-122"/>
                <a:cs typeface="Times New Roman" panose="02020603050405020304" pitchFamily="18" charset="0"/>
              </a:rPr>
              <a:t>A</a:t>
            </a:r>
            <a:r>
              <a:rPr lang="zh-CN" altLang="zh-CN" dirty="0">
                <a:latin typeface="Times New Roman" panose="02020603050405020304" pitchFamily="18" charset="0"/>
                <a:ea typeface="黑体" panose="02010609060101010101" pitchFamily="49" charset="-122"/>
                <a:cs typeface="Times New Roman" panose="02020603050405020304" pitchFamily="18" charset="0"/>
              </a:rPr>
              <a:t>是否发生，与这个时间之前事件</a:t>
            </a:r>
            <a:r>
              <a:rPr lang="en-US" altLang="zh-CN" i="1" dirty="0">
                <a:latin typeface="Times New Roman" panose="02020603050405020304" pitchFamily="18" charset="0"/>
                <a:ea typeface="黑体" panose="02010609060101010101" pitchFamily="49" charset="-122"/>
                <a:cs typeface="Times New Roman" panose="02020603050405020304" pitchFamily="18" charset="0"/>
              </a:rPr>
              <a:t>A</a:t>
            </a:r>
            <a:r>
              <a:rPr lang="zh-CN" altLang="zh-CN" dirty="0">
                <a:latin typeface="Times New Roman" panose="02020603050405020304" pitchFamily="18" charset="0"/>
                <a:ea typeface="黑体" panose="02010609060101010101" pitchFamily="49" charset="-122"/>
                <a:cs typeface="Times New Roman" panose="02020603050405020304" pitchFamily="18" charset="0"/>
              </a:rPr>
              <a:t>发生与否、发生了多少次没有关系</a:t>
            </a:r>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dirty="0" smtClean="0">
              <a:latin typeface="Times New Roman" panose="02020603050405020304" pitchFamily="18" charset="0"/>
              <a:ea typeface="黑体" panose="02010609060101010101" pitchFamily="49" charset="-122"/>
              <a:cs typeface="Times New Roman" panose="02020603050405020304" pitchFamily="18" charset="0"/>
            </a:endParaRPr>
          </a:p>
          <a:p>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每次</a:t>
            </a:r>
            <a:r>
              <a:rPr lang="zh-CN" altLang="zh-CN" dirty="0">
                <a:latin typeface="Times New Roman" panose="02020603050405020304" pitchFamily="18" charset="0"/>
                <a:ea typeface="黑体" panose="02010609060101010101" pitchFamily="49" charset="-122"/>
                <a:cs typeface="Times New Roman" panose="02020603050405020304" pitchFamily="18" charset="0"/>
              </a:rPr>
              <a:t>试验中，事件</a:t>
            </a:r>
            <a:r>
              <a:rPr lang="en-US" altLang="zh-CN" i="1" dirty="0">
                <a:latin typeface="Times New Roman" panose="02020603050405020304" pitchFamily="18" charset="0"/>
                <a:ea typeface="黑体" panose="02010609060101010101" pitchFamily="49" charset="-122"/>
                <a:cs typeface="Times New Roman" panose="02020603050405020304" pitchFamily="18" charset="0"/>
              </a:rPr>
              <a:t>A</a:t>
            </a:r>
            <a:r>
              <a:rPr lang="zh-CN" altLang="zh-CN" dirty="0">
                <a:latin typeface="Times New Roman" panose="02020603050405020304" pitchFamily="18" charset="0"/>
                <a:ea typeface="黑体" panose="02010609060101010101" pitchFamily="49" charset="-122"/>
                <a:cs typeface="Times New Roman" panose="02020603050405020304" pitchFamily="18" charset="0"/>
              </a:rPr>
              <a:t>是否发生都服从同一个</a:t>
            </a:r>
            <a:r>
              <a:rPr lang="en-US" altLang="zh-CN" dirty="0">
                <a:latin typeface="Times New Roman" panose="02020603050405020304" pitchFamily="18" charset="0"/>
                <a:ea typeface="黑体" panose="02010609060101010101" pitchFamily="49" charset="-122"/>
                <a:cs typeface="Times New Roman" panose="02020603050405020304" pitchFamily="18" charset="0"/>
              </a:rPr>
              <a:t>Bernoulli</a:t>
            </a:r>
            <a:r>
              <a:rPr lang="zh-CN" altLang="zh-CN" dirty="0">
                <a:latin typeface="Times New Roman" panose="02020603050405020304" pitchFamily="18" charset="0"/>
                <a:ea typeface="黑体" panose="02010609060101010101" pitchFamily="49" charset="-122"/>
                <a:cs typeface="Times New Roman" panose="02020603050405020304" pitchFamily="18" charset="0"/>
              </a:rPr>
              <a:t>分布。同时，</a:t>
            </a:r>
            <a:r>
              <a:rPr lang="en-US" altLang="zh-CN" i="1" dirty="0">
                <a:latin typeface="Times New Roman" panose="02020603050405020304" pitchFamily="18" charset="0"/>
                <a:ea typeface="黑体" panose="02010609060101010101" pitchFamily="49" charset="-122"/>
                <a:cs typeface="Times New Roman" panose="02020603050405020304" pitchFamily="18" charset="0"/>
              </a:rPr>
              <a:t>T</a:t>
            </a:r>
            <a:r>
              <a:rPr lang="en-US" altLang="zh-CN"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i="1" dirty="0">
                <a:latin typeface="Times New Roman" panose="02020603050405020304" pitchFamily="18" charset="0"/>
                <a:ea typeface="黑体" panose="02010609060101010101" pitchFamily="49" charset="-122"/>
                <a:cs typeface="Times New Roman" panose="02020603050405020304" pitchFamily="18" charset="0"/>
              </a:rPr>
              <a:t>t</a:t>
            </a:r>
            <a:r>
              <a:rPr lang="zh-CN" altLang="zh-CN" dirty="0">
                <a:latin typeface="Times New Roman" panose="02020603050405020304" pitchFamily="18" charset="0"/>
                <a:ea typeface="黑体" panose="02010609060101010101" pitchFamily="49" charset="-122"/>
                <a:cs typeface="Times New Roman" panose="02020603050405020304" pitchFamily="18" charset="0"/>
              </a:rPr>
              <a:t>时事件</a:t>
            </a:r>
            <a:r>
              <a:rPr lang="en-US" altLang="zh-CN" i="1" dirty="0">
                <a:latin typeface="Times New Roman" panose="02020603050405020304" pitchFamily="18" charset="0"/>
                <a:ea typeface="黑体" panose="02010609060101010101" pitchFamily="49" charset="-122"/>
                <a:cs typeface="Times New Roman" panose="02020603050405020304" pitchFamily="18" charset="0"/>
              </a:rPr>
              <a:t>A</a:t>
            </a:r>
            <a:r>
              <a:rPr lang="zh-CN" altLang="zh-CN" dirty="0">
                <a:latin typeface="Times New Roman" panose="02020603050405020304" pitchFamily="18" charset="0"/>
                <a:ea typeface="黑体" panose="02010609060101010101" pitchFamily="49" charset="-122"/>
                <a:cs typeface="Times New Roman" panose="02020603050405020304" pitchFamily="18" charset="0"/>
              </a:rPr>
              <a:t>发生</a:t>
            </a:r>
            <a:r>
              <a:rPr lang="en-US" altLang="zh-CN" dirty="0">
                <a:latin typeface="Times New Roman" panose="02020603050405020304" pitchFamily="18" charset="0"/>
                <a:ea typeface="黑体" panose="02010609060101010101" pitchFamily="49" charset="-122"/>
                <a:cs typeface="Times New Roman" panose="02020603050405020304" pitchFamily="18" charset="0"/>
              </a:rPr>
              <a:t>1</a:t>
            </a:r>
            <a:r>
              <a:rPr lang="zh-CN" altLang="zh-CN" dirty="0">
                <a:latin typeface="Times New Roman" panose="02020603050405020304" pitchFamily="18" charset="0"/>
                <a:ea typeface="黑体" panose="02010609060101010101" pitchFamily="49" charset="-122"/>
                <a:cs typeface="Times New Roman" panose="02020603050405020304" pitchFamily="18" charset="0"/>
              </a:rPr>
              <a:t>次的试验次数，与这个时间之前事件</a:t>
            </a:r>
            <a:r>
              <a:rPr lang="en-US" altLang="zh-CN" i="1" dirty="0">
                <a:latin typeface="Times New Roman" panose="02020603050405020304" pitchFamily="18" charset="0"/>
                <a:ea typeface="黑体" panose="02010609060101010101" pitchFamily="49" charset="-122"/>
                <a:cs typeface="Times New Roman" panose="02020603050405020304" pitchFamily="18" charset="0"/>
              </a:rPr>
              <a:t>A</a:t>
            </a:r>
            <a:r>
              <a:rPr lang="zh-CN" altLang="zh-CN" dirty="0">
                <a:latin typeface="Times New Roman" panose="02020603050405020304" pitchFamily="18" charset="0"/>
                <a:ea typeface="黑体" panose="02010609060101010101" pitchFamily="49" charset="-122"/>
                <a:cs typeface="Times New Roman" panose="02020603050405020304" pitchFamily="18" charset="0"/>
              </a:rPr>
              <a:t>发生的次数也没有关系。</a:t>
            </a:r>
            <a:endParaRPr lang="zh-CN" altLang="en-US" dirty="0">
              <a:latin typeface="Times New Roman" panose="02020603050405020304" pitchFamily="18" charset="0"/>
              <a:ea typeface="黑体" panose="02010609060101010101" pitchFamily="49" charset="-122"/>
              <a:cs typeface="Times New Roman" panose="02020603050405020304" pitchFamily="18" charset="0"/>
            </a:endParaRPr>
          </a:p>
        </p:txBody>
      </p:sp>
    </p:spTree>
    <p:extLst>
      <p:ext uri="{BB962C8B-B14F-4D97-AF65-F5344CB8AC3E}">
        <p14:creationId xmlns:p14="http://schemas.microsoft.com/office/powerpoint/2010/main" val="243966101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zh-CN" altLang="zh-CN" b="1" dirty="0" smtClean="0">
                <a:latin typeface="黑体" panose="02010609060101010101" pitchFamily="49" charset="-122"/>
                <a:ea typeface="黑体" panose="02010609060101010101" pitchFamily="49" charset="-122"/>
              </a:rPr>
              <a:t>几何分布</a:t>
            </a:r>
            <a:r>
              <a:rPr lang="zh-CN" altLang="en-US" b="1" dirty="0" smtClean="0">
                <a:latin typeface="黑体" panose="02010609060101010101" pitchFamily="49" charset="-122"/>
                <a:ea typeface="黑体" panose="02010609060101010101" pitchFamily="49" charset="-122"/>
              </a:rPr>
              <a:t>的期望和方差</a:t>
            </a:r>
            <a:endParaRPr lang="en-US" altLang="zh-CN" b="1" dirty="0">
              <a:latin typeface="黑体" panose="02010609060101010101" pitchFamily="49" charset="-122"/>
              <a:ea typeface="黑体" panose="02010609060101010101" pitchFamily="49" charset="-122"/>
              <a:cs typeface="Times New Roman" panose="02020603050405020304" pitchFamily="18" charset="0"/>
            </a:endParaRPr>
          </a:p>
        </p:txBody>
      </p:sp>
      <p:pic>
        <p:nvPicPr>
          <p:cNvPr id="8" name="图片 7"/>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835696" y="2636912"/>
            <a:ext cx="5472608" cy="4104456"/>
          </a:xfrm>
          <a:prstGeom prst="rect">
            <a:avLst/>
          </a:prstGeom>
          <a:noFill/>
          <a:ln>
            <a:noFill/>
          </a:ln>
        </p:spPr>
      </p:pic>
      <p:graphicFrame>
        <p:nvGraphicFramePr>
          <p:cNvPr id="10" name="对象 9"/>
          <p:cNvGraphicFramePr>
            <a:graphicFrameLocks noChangeAspect="1"/>
          </p:cNvGraphicFramePr>
          <p:nvPr>
            <p:extLst>
              <p:ext uri="{D42A27DB-BD31-4B8C-83A1-F6EECF244321}">
                <p14:modId xmlns:p14="http://schemas.microsoft.com/office/powerpoint/2010/main" val="347108119"/>
              </p:ext>
            </p:extLst>
          </p:nvPr>
        </p:nvGraphicFramePr>
        <p:xfrm>
          <a:off x="1187624" y="1340768"/>
          <a:ext cx="1704633" cy="1152128"/>
        </p:xfrm>
        <a:graphic>
          <a:graphicData uri="http://schemas.openxmlformats.org/presentationml/2006/ole">
            <mc:AlternateContent xmlns:mc="http://schemas.openxmlformats.org/markup-compatibility/2006">
              <mc:Choice xmlns:v="urn:schemas-microsoft-com:vml" Requires="v">
                <p:oleObj spid="_x0000_s3157" name="公式" r:id="rId4" imgW="634725" imgH="418918" progId="Equation.3">
                  <p:embed/>
                </p:oleObj>
              </mc:Choice>
              <mc:Fallback>
                <p:oleObj name="公式" r:id="rId4" imgW="634725" imgH="418918" progId="Equation.3">
                  <p:embed/>
                  <p:pic>
                    <p:nvPicPr>
                      <p:cNvPr id="0" name="Object 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87624" y="1340768"/>
                        <a:ext cx="1704633" cy="1152128"/>
                      </a:xfrm>
                      <a:prstGeom prst="rect">
                        <a:avLst/>
                      </a:prstGeom>
                      <a:noFill/>
                    </p:spPr>
                  </p:pic>
                </p:oleObj>
              </mc:Fallback>
            </mc:AlternateContent>
          </a:graphicData>
        </a:graphic>
      </p:graphicFrame>
      <p:graphicFrame>
        <p:nvGraphicFramePr>
          <p:cNvPr id="12" name="对象 11"/>
          <p:cNvGraphicFramePr>
            <a:graphicFrameLocks noChangeAspect="1"/>
          </p:cNvGraphicFramePr>
          <p:nvPr>
            <p:extLst>
              <p:ext uri="{D42A27DB-BD31-4B8C-83A1-F6EECF244321}">
                <p14:modId xmlns:p14="http://schemas.microsoft.com/office/powerpoint/2010/main" val="2274930918"/>
              </p:ext>
            </p:extLst>
          </p:nvPr>
        </p:nvGraphicFramePr>
        <p:xfrm>
          <a:off x="3491880" y="1268760"/>
          <a:ext cx="4041009" cy="1224136"/>
        </p:xfrm>
        <a:graphic>
          <a:graphicData uri="http://schemas.openxmlformats.org/presentationml/2006/ole">
            <mc:AlternateContent xmlns:mc="http://schemas.openxmlformats.org/markup-compatibility/2006">
              <mc:Choice xmlns:v="urn:schemas-microsoft-com:vml" Requires="v">
                <p:oleObj spid="_x0000_s3158" name="公式" r:id="rId6" imgW="1409700" imgH="419100" progId="Equation.3">
                  <p:embed/>
                </p:oleObj>
              </mc:Choice>
              <mc:Fallback>
                <p:oleObj name="公式" r:id="rId6" imgW="1409700" imgH="419100" progId="Equation.3">
                  <p:embed/>
                  <p:pic>
                    <p:nvPicPr>
                      <p:cNvPr id="0" name="Object 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491880" y="1268760"/>
                        <a:ext cx="4041009" cy="1224136"/>
                      </a:xfrm>
                      <a:prstGeom prst="rect">
                        <a:avLst/>
                      </a:prstGeom>
                      <a:noFill/>
                    </p:spPr>
                  </p:pic>
                </p:oleObj>
              </mc:Fallback>
            </mc:AlternateContent>
          </a:graphicData>
        </a:graphic>
      </p:graphicFrame>
      <p:sp>
        <p:nvSpPr>
          <p:cNvPr id="3" name="TextBox 2"/>
          <p:cNvSpPr txBox="1"/>
          <p:nvPr/>
        </p:nvSpPr>
        <p:spPr>
          <a:xfrm>
            <a:off x="5796136" y="2569162"/>
            <a:ext cx="2736304" cy="523220"/>
          </a:xfrm>
          <a:prstGeom prst="rect">
            <a:avLst/>
          </a:prstGeom>
          <a:noFill/>
        </p:spPr>
        <p:txBody>
          <a:bodyPr wrap="square" rtlCol="0">
            <a:spAutoFit/>
          </a:bodyPr>
          <a:lstStyle/>
          <a:p>
            <a:pPr algn="ctr"/>
            <a:r>
              <a:rPr lang="zh-CN" altLang="en-US" sz="2800" dirty="0" smtClean="0">
                <a:latin typeface="Times New Roman" panose="02020603050405020304" pitchFamily="18" charset="0"/>
                <a:ea typeface="黑体" panose="02010609060101010101" pitchFamily="49" charset="-122"/>
                <a:cs typeface="Times New Roman" panose="02020603050405020304" pitchFamily="18" charset="0"/>
              </a:rPr>
              <a:t>（对于很小的</a:t>
            </a:r>
            <a:r>
              <a:rPr lang="en-US" altLang="zh-CN" sz="2800" i="1" dirty="0" smtClean="0">
                <a:latin typeface="Times New Roman" panose="02020603050405020304" pitchFamily="18" charset="0"/>
                <a:ea typeface="黑体" panose="02010609060101010101" pitchFamily="49" charset="-122"/>
                <a:cs typeface="Times New Roman" panose="02020603050405020304" pitchFamily="18" charset="0"/>
              </a:rPr>
              <a:t>p</a:t>
            </a:r>
            <a:r>
              <a:rPr lang="zh-CN" altLang="en-US" sz="2800" dirty="0" smtClean="0">
                <a:latin typeface="Times New Roman" panose="02020603050405020304" pitchFamily="18" charset="0"/>
                <a:ea typeface="黑体" panose="02010609060101010101" pitchFamily="49" charset="-122"/>
                <a:cs typeface="Times New Roman" panose="02020603050405020304" pitchFamily="18" charset="0"/>
              </a:rPr>
              <a:t>）</a:t>
            </a:r>
            <a:endParaRPr lang="zh-CN" altLang="en-US" sz="2800" dirty="0">
              <a:latin typeface="Times New Roman" panose="02020603050405020304" pitchFamily="18" charset="0"/>
              <a:ea typeface="黑体" panose="02010609060101010101" pitchFamily="49" charset="-122"/>
              <a:cs typeface="Times New Roman" panose="02020603050405020304" pitchFamily="18" charset="0"/>
            </a:endParaRPr>
          </a:p>
        </p:txBody>
      </p:sp>
    </p:spTree>
    <p:extLst>
      <p:ext uri="{BB962C8B-B14F-4D97-AF65-F5344CB8AC3E}">
        <p14:creationId xmlns:p14="http://schemas.microsoft.com/office/powerpoint/2010/main" val="239123575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475656" y="274638"/>
            <a:ext cx="6264696" cy="922114"/>
          </a:xfrm>
        </p:spPr>
        <p:txBody>
          <a:bodyPr>
            <a:normAutofit fontScale="90000"/>
          </a:bodyPr>
          <a:lstStyle/>
          <a:p>
            <a:r>
              <a:rPr lang="zh-CN" altLang="zh-CN" b="1" dirty="0" smtClean="0">
                <a:latin typeface="黑体" panose="02010609060101010101" pitchFamily="49" charset="-122"/>
                <a:ea typeface="黑体" panose="02010609060101010101" pitchFamily="49" charset="-122"/>
              </a:rPr>
              <a:t>基因</a:t>
            </a:r>
            <a:r>
              <a:rPr lang="zh-CN" altLang="en-US" b="1" dirty="0" smtClean="0">
                <a:latin typeface="黑体" panose="02010609060101010101" pitchFamily="49" charset="-122"/>
                <a:ea typeface="黑体" panose="02010609060101010101" pitchFamily="49" charset="-122"/>
              </a:rPr>
              <a:t>在祖先世代中的</a:t>
            </a:r>
            <a:r>
              <a:rPr lang="zh-CN" altLang="zh-CN" b="1" dirty="0" smtClean="0">
                <a:latin typeface="黑体" panose="02010609060101010101" pitchFamily="49" charset="-122"/>
                <a:ea typeface="黑体" panose="02010609060101010101" pitchFamily="49" charset="-122"/>
              </a:rPr>
              <a:t>融合</a:t>
            </a:r>
            <a:endParaRPr lang="en-US" altLang="zh-CN" b="1" dirty="0">
              <a:latin typeface="黑体" panose="02010609060101010101" pitchFamily="49" charset="-122"/>
              <a:ea typeface="黑体" panose="02010609060101010101" pitchFamily="49" charset="-122"/>
              <a:cs typeface="Times New Roman" panose="02020603050405020304" pitchFamily="18" charset="0"/>
            </a:endParaRPr>
          </a:p>
        </p:txBody>
      </p:sp>
      <p:sp>
        <p:nvSpPr>
          <p:cNvPr id="3" name="内容占位符 2"/>
          <p:cNvSpPr>
            <a:spLocks noGrp="1"/>
          </p:cNvSpPr>
          <p:nvPr>
            <p:ph idx="1"/>
          </p:nvPr>
        </p:nvSpPr>
        <p:spPr>
          <a:xfrm>
            <a:off x="457200" y="1268760"/>
            <a:ext cx="8229600" cy="5256584"/>
          </a:xfrm>
        </p:spPr>
        <p:txBody>
          <a:bodyPr>
            <a:normAutofit fontScale="92500"/>
          </a:bodyPr>
          <a:lstStyle/>
          <a:p>
            <a:pPr>
              <a:lnSpc>
                <a:spcPct val="120000"/>
              </a:lnSpc>
            </a:pPr>
            <a:r>
              <a:rPr lang="zh-CN" altLang="zh-CN" dirty="0">
                <a:latin typeface="Times New Roman" panose="02020603050405020304" pitchFamily="18" charset="0"/>
                <a:ea typeface="黑体" panose="02010609060101010101" pitchFamily="49" charset="-122"/>
                <a:cs typeface="Times New Roman" panose="02020603050405020304" pitchFamily="18" charset="0"/>
              </a:rPr>
              <a:t>第</a:t>
            </a:r>
            <a:r>
              <a:rPr lang="en-US" altLang="zh-CN" dirty="0">
                <a:latin typeface="Times New Roman" panose="02020603050405020304" pitchFamily="18" charset="0"/>
                <a:ea typeface="黑体" panose="02010609060101010101" pitchFamily="49" charset="-122"/>
                <a:cs typeface="Times New Roman" panose="02020603050405020304" pitchFamily="18" charset="0"/>
              </a:rPr>
              <a:t>3</a:t>
            </a:r>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章的</a:t>
            </a:r>
            <a:r>
              <a:rPr lang="en-US" altLang="zh-CN" dirty="0">
                <a:latin typeface="Times New Roman" panose="02020603050405020304" pitchFamily="18" charset="0"/>
                <a:ea typeface="黑体" panose="02010609060101010101" pitchFamily="49" charset="-122"/>
                <a:cs typeface="Times New Roman" panose="02020603050405020304" pitchFamily="18" charset="0"/>
              </a:rPr>
              <a:t>Wright-Fisher</a:t>
            </a:r>
            <a:r>
              <a:rPr lang="zh-CN" altLang="zh-CN" dirty="0">
                <a:latin typeface="Times New Roman" panose="02020603050405020304" pitchFamily="18" charset="0"/>
                <a:ea typeface="黑体" panose="02010609060101010101" pitchFamily="49" charset="-122"/>
                <a:cs typeface="Times New Roman" panose="02020603050405020304" pitchFamily="18" charset="0"/>
              </a:rPr>
              <a:t>模型，是一种从前向后或由过去推测现在的基因谱系研究方法</a:t>
            </a:r>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。还有</a:t>
            </a:r>
            <a:r>
              <a:rPr lang="zh-CN" altLang="zh-CN" dirty="0">
                <a:latin typeface="Times New Roman" panose="02020603050405020304" pitchFamily="18" charset="0"/>
                <a:ea typeface="黑体" panose="02010609060101010101" pitchFamily="49" charset="-122"/>
                <a:cs typeface="Times New Roman" panose="02020603050405020304" pitchFamily="18" charset="0"/>
              </a:rPr>
              <a:t>一种从后向前或从现在推测过去的研究方法，有时也同样重要</a:t>
            </a:r>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dirty="0" smtClean="0">
              <a:latin typeface="Times New Roman" panose="02020603050405020304" pitchFamily="18" charset="0"/>
              <a:ea typeface="黑体" panose="02010609060101010101" pitchFamily="49" charset="-122"/>
              <a:cs typeface="Times New Roman" panose="02020603050405020304" pitchFamily="18" charset="0"/>
            </a:endParaRPr>
          </a:p>
          <a:p>
            <a:pPr>
              <a:lnSpc>
                <a:spcPct val="120000"/>
              </a:lnSpc>
            </a:pPr>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当前</a:t>
            </a:r>
            <a:r>
              <a:rPr lang="zh-CN" altLang="zh-CN" dirty="0">
                <a:latin typeface="Times New Roman" panose="02020603050405020304" pitchFamily="18" charset="0"/>
                <a:ea typeface="黑体" panose="02010609060101010101" pitchFamily="49" charset="-122"/>
                <a:cs typeface="Times New Roman" panose="02020603050405020304" pitchFamily="18" charset="0"/>
              </a:rPr>
              <a:t>群体的一组有限样本不仅可以用来估计基因和基因型频率，群体中的两个等位基因还可能是几个世代前的同一个基因传递而来，也就是说它们具有共同的祖先，称这两个基因在祖先世代中发生了融合（</a:t>
            </a:r>
            <a:r>
              <a:rPr lang="en-US" altLang="zh-CN" dirty="0">
                <a:latin typeface="Times New Roman" panose="02020603050405020304" pitchFamily="18" charset="0"/>
                <a:ea typeface="黑体" panose="02010609060101010101" pitchFamily="49" charset="-122"/>
                <a:cs typeface="Times New Roman" panose="02020603050405020304" pitchFamily="18" charset="0"/>
              </a:rPr>
              <a:t>coalescence</a:t>
            </a:r>
            <a:r>
              <a:rPr lang="zh-CN" altLang="zh-CN" dirty="0">
                <a:latin typeface="Times New Roman" panose="02020603050405020304" pitchFamily="18" charset="0"/>
                <a:ea typeface="黑体" panose="02010609060101010101" pitchFamily="49" charset="-122"/>
                <a:cs typeface="Times New Roman" panose="02020603050405020304" pitchFamily="18" charset="0"/>
              </a:rPr>
              <a:t>）</a:t>
            </a:r>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dirty="0" smtClean="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4"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9"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11" name="Rectangle 4"/>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Tree>
    <p:extLst>
      <p:ext uri="{BB962C8B-B14F-4D97-AF65-F5344CB8AC3E}">
        <p14:creationId xmlns:p14="http://schemas.microsoft.com/office/powerpoint/2010/main" val="213377210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2051720" y="274638"/>
            <a:ext cx="5328592" cy="778098"/>
          </a:xfrm>
        </p:spPr>
        <p:txBody>
          <a:bodyPr>
            <a:normAutofit/>
          </a:bodyPr>
          <a:lstStyle/>
          <a:p>
            <a:r>
              <a:rPr lang="zh-CN" altLang="zh-CN" b="1" dirty="0">
                <a:latin typeface="黑体" panose="02010609060101010101" pitchFamily="49" charset="-122"/>
                <a:ea typeface="黑体" panose="02010609060101010101" pitchFamily="49" charset="-122"/>
              </a:rPr>
              <a:t>基因融合模型</a:t>
            </a:r>
            <a:endParaRPr lang="en-US" altLang="zh-CN" b="1" dirty="0">
              <a:latin typeface="黑体" panose="02010609060101010101" pitchFamily="49" charset="-122"/>
              <a:ea typeface="黑体" panose="02010609060101010101" pitchFamily="49" charset="-122"/>
              <a:cs typeface="Times New Roman" panose="02020603050405020304" pitchFamily="18" charset="0"/>
            </a:endParaRPr>
          </a:p>
        </p:txBody>
      </p:sp>
      <p:sp>
        <p:nvSpPr>
          <p:cNvPr id="3" name="内容占位符 2"/>
          <p:cNvSpPr>
            <a:spLocks noGrp="1"/>
          </p:cNvSpPr>
          <p:nvPr>
            <p:ph idx="1"/>
          </p:nvPr>
        </p:nvSpPr>
        <p:spPr>
          <a:xfrm>
            <a:off x="457200" y="1268760"/>
            <a:ext cx="8229600" cy="5256584"/>
          </a:xfrm>
        </p:spPr>
        <p:txBody>
          <a:bodyPr>
            <a:normAutofit fontScale="92500" lnSpcReduction="20000"/>
          </a:bodyPr>
          <a:lstStyle/>
          <a:p>
            <a:pPr>
              <a:lnSpc>
                <a:spcPct val="120000"/>
              </a:lnSpc>
            </a:pPr>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例如</a:t>
            </a:r>
            <a:r>
              <a:rPr lang="zh-CN" altLang="zh-CN" dirty="0">
                <a:latin typeface="Times New Roman" panose="02020603050405020304" pitchFamily="18" charset="0"/>
                <a:ea typeface="黑体" panose="02010609060101010101" pitchFamily="49" charset="-122"/>
                <a:cs typeface="Times New Roman" panose="02020603050405020304" pitchFamily="18" charset="0"/>
              </a:rPr>
              <a:t>，当前群体的一组样本中包含</a:t>
            </a:r>
            <a:r>
              <a:rPr lang="en-US" altLang="zh-CN" i="1" dirty="0">
                <a:latin typeface="Times New Roman" panose="02020603050405020304" pitchFamily="18" charset="0"/>
                <a:ea typeface="黑体" panose="02010609060101010101" pitchFamily="49" charset="-122"/>
                <a:cs typeface="Times New Roman" panose="02020603050405020304" pitchFamily="18" charset="0"/>
              </a:rPr>
              <a:t>k</a:t>
            </a:r>
            <a:r>
              <a:rPr lang="zh-CN" altLang="zh-CN" dirty="0">
                <a:latin typeface="Times New Roman" panose="02020603050405020304" pitchFamily="18" charset="0"/>
                <a:ea typeface="黑体" panose="02010609060101010101" pitchFamily="49" charset="-122"/>
                <a:cs typeface="Times New Roman" panose="02020603050405020304" pitchFamily="18" charset="0"/>
              </a:rPr>
              <a:t>个基因，如果之前的某个祖先世代中发生了一次基因融合，那么当前的</a:t>
            </a:r>
            <a:r>
              <a:rPr lang="en-US" altLang="zh-CN" i="1" dirty="0">
                <a:latin typeface="Times New Roman" panose="02020603050405020304" pitchFamily="18" charset="0"/>
                <a:ea typeface="黑体" panose="02010609060101010101" pitchFamily="49" charset="-122"/>
                <a:cs typeface="Times New Roman" panose="02020603050405020304" pitchFamily="18" charset="0"/>
              </a:rPr>
              <a:t>k</a:t>
            </a:r>
            <a:r>
              <a:rPr lang="zh-CN" altLang="zh-CN" dirty="0">
                <a:latin typeface="Times New Roman" panose="02020603050405020304" pitchFamily="18" charset="0"/>
                <a:ea typeface="黑体" panose="02010609060101010101" pitchFamily="49" charset="-122"/>
                <a:cs typeface="Times New Roman" panose="02020603050405020304" pitchFamily="18" charset="0"/>
              </a:rPr>
              <a:t>个基因就只有</a:t>
            </a:r>
            <a:r>
              <a:rPr lang="en-US" altLang="zh-CN" i="1" dirty="0">
                <a:latin typeface="Times New Roman" panose="02020603050405020304" pitchFamily="18" charset="0"/>
                <a:ea typeface="黑体" panose="02010609060101010101" pitchFamily="49" charset="-122"/>
                <a:cs typeface="Times New Roman" panose="02020603050405020304" pitchFamily="18" charset="0"/>
              </a:rPr>
              <a:t>k</a:t>
            </a:r>
            <a:r>
              <a:rPr lang="en-US" altLang="zh-CN" dirty="0">
                <a:latin typeface="Times New Roman" panose="02020603050405020304" pitchFamily="18" charset="0"/>
                <a:ea typeface="黑体" panose="02010609060101010101" pitchFamily="49" charset="-122"/>
                <a:cs typeface="Times New Roman" panose="02020603050405020304" pitchFamily="18" charset="0"/>
              </a:rPr>
              <a:t>-1</a:t>
            </a:r>
            <a:r>
              <a:rPr lang="zh-CN" altLang="zh-CN" dirty="0">
                <a:latin typeface="Times New Roman" panose="02020603050405020304" pitchFamily="18" charset="0"/>
                <a:ea typeface="黑体" panose="02010609060101010101" pitchFamily="49" charset="-122"/>
                <a:cs typeface="Times New Roman" panose="02020603050405020304" pitchFamily="18" charset="0"/>
              </a:rPr>
              <a:t>个亲本来源。发生两次基因融合后，当前的</a:t>
            </a:r>
            <a:r>
              <a:rPr lang="en-US" altLang="zh-CN" i="1" dirty="0">
                <a:latin typeface="Times New Roman" panose="02020603050405020304" pitchFamily="18" charset="0"/>
                <a:ea typeface="黑体" panose="02010609060101010101" pitchFamily="49" charset="-122"/>
                <a:cs typeface="Times New Roman" panose="02020603050405020304" pitchFamily="18" charset="0"/>
              </a:rPr>
              <a:t>k</a:t>
            </a:r>
            <a:r>
              <a:rPr lang="zh-CN" altLang="zh-CN" dirty="0">
                <a:latin typeface="Times New Roman" panose="02020603050405020304" pitchFamily="18" charset="0"/>
                <a:ea typeface="黑体" panose="02010609060101010101" pitchFamily="49" charset="-122"/>
                <a:cs typeface="Times New Roman" panose="02020603050405020304" pitchFamily="18" charset="0"/>
              </a:rPr>
              <a:t>个基因就只有</a:t>
            </a:r>
            <a:r>
              <a:rPr lang="en-US" altLang="zh-CN" i="1" dirty="0">
                <a:latin typeface="Times New Roman" panose="02020603050405020304" pitchFamily="18" charset="0"/>
                <a:ea typeface="黑体" panose="02010609060101010101" pitchFamily="49" charset="-122"/>
                <a:cs typeface="Times New Roman" panose="02020603050405020304" pitchFamily="18" charset="0"/>
              </a:rPr>
              <a:t>k</a:t>
            </a:r>
            <a:r>
              <a:rPr lang="en-US" altLang="zh-CN" dirty="0">
                <a:latin typeface="Times New Roman" panose="02020603050405020304" pitchFamily="18" charset="0"/>
                <a:ea typeface="黑体" panose="02010609060101010101" pitchFamily="49" charset="-122"/>
                <a:cs typeface="Times New Roman" panose="02020603050405020304" pitchFamily="18" charset="0"/>
              </a:rPr>
              <a:t>-2</a:t>
            </a:r>
            <a:r>
              <a:rPr lang="zh-CN" altLang="zh-CN" dirty="0">
                <a:latin typeface="Times New Roman" panose="02020603050405020304" pitchFamily="18" charset="0"/>
                <a:ea typeface="黑体" panose="02010609060101010101" pitchFamily="49" charset="-122"/>
                <a:cs typeface="Times New Roman" panose="02020603050405020304" pitchFamily="18" charset="0"/>
              </a:rPr>
              <a:t>个亲本来源。如此下去，发生</a:t>
            </a:r>
            <a:r>
              <a:rPr lang="en-US" altLang="zh-CN" i="1" dirty="0">
                <a:latin typeface="Times New Roman" panose="02020603050405020304" pitchFamily="18" charset="0"/>
                <a:ea typeface="黑体" panose="02010609060101010101" pitchFamily="49" charset="-122"/>
                <a:cs typeface="Times New Roman" panose="02020603050405020304" pitchFamily="18" charset="0"/>
              </a:rPr>
              <a:t>k</a:t>
            </a:r>
            <a:r>
              <a:rPr lang="en-US" altLang="zh-CN" dirty="0">
                <a:latin typeface="Times New Roman" panose="02020603050405020304" pitchFamily="18" charset="0"/>
                <a:ea typeface="黑体" panose="02010609060101010101" pitchFamily="49" charset="-122"/>
                <a:cs typeface="Times New Roman" panose="02020603050405020304" pitchFamily="18" charset="0"/>
              </a:rPr>
              <a:t>-1</a:t>
            </a:r>
            <a:r>
              <a:rPr lang="zh-CN" altLang="zh-CN" dirty="0">
                <a:latin typeface="Times New Roman" panose="02020603050405020304" pitchFamily="18" charset="0"/>
                <a:ea typeface="黑体" panose="02010609060101010101" pitchFamily="49" charset="-122"/>
                <a:cs typeface="Times New Roman" panose="02020603050405020304" pitchFamily="18" charset="0"/>
              </a:rPr>
              <a:t>次基因融合后，当前的</a:t>
            </a:r>
            <a:r>
              <a:rPr lang="en-US" altLang="zh-CN" i="1" dirty="0">
                <a:latin typeface="Times New Roman" panose="02020603050405020304" pitchFamily="18" charset="0"/>
                <a:ea typeface="黑体" panose="02010609060101010101" pitchFamily="49" charset="-122"/>
                <a:cs typeface="Times New Roman" panose="02020603050405020304" pitchFamily="18" charset="0"/>
              </a:rPr>
              <a:t>k</a:t>
            </a:r>
            <a:r>
              <a:rPr lang="zh-CN" altLang="zh-CN" dirty="0">
                <a:latin typeface="Times New Roman" panose="02020603050405020304" pitchFamily="18" charset="0"/>
                <a:ea typeface="黑体" panose="02010609060101010101" pitchFamily="49" charset="-122"/>
                <a:cs typeface="Times New Roman" panose="02020603050405020304" pitchFamily="18" charset="0"/>
              </a:rPr>
              <a:t>个基因就只有一个亲本来源。发生一次基因融合，称为一个融合事件（</a:t>
            </a:r>
            <a:r>
              <a:rPr lang="en-US" altLang="zh-CN" dirty="0">
                <a:latin typeface="Times New Roman" panose="02020603050405020304" pitchFamily="18" charset="0"/>
                <a:ea typeface="黑体" panose="02010609060101010101" pitchFamily="49" charset="-122"/>
                <a:cs typeface="Times New Roman" panose="02020603050405020304" pitchFamily="18" charset="0"/>
              </a:rPr>
              <a:t>coalescent event</a:t>
            </a:r>
            <a:r>
              <a:rPr lang="zh-CN" altLang="zh-CN" dirty="0">
                <a:latin typeface="Times New Roman" panose="02020603050405020304" pitchFamily="18" charset="0"/>
                <a:ea typeface="黑体" panose="02010609060101010101" pitchFamily="49" charset="-122"/>
                <a:cs typeface="Times New Roman" panose="02020603050405020304" pitchFamily="18" charset="0"/>
              </a:rPr>
              <a:t>）</a:t>
            </a:r>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dirty="0" smtClean="0">
              <a:latin typeface="Times New Roman" panose="02020603050405020304" pitchFamily="18" charset="0"/>
              <a:ea typeface="黑体" panose="02010609060101010101" pitchFamily="49" charset="-122"/>
              <a:cs typeface="Times New Roman" panose="02020603050405020304" pitchFamily="18" charset="0"/>
            </a:endParaRPr>
          </a:p>
          <a:p>
            <a:pPr>
              <a:lnSpc>
                <a:spcPct val="120000"/>
              </a:lnSpc>
            </a:pPr>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基因融合</a:t>
            </a:r>
            <a:r>
              <a:rPr lang="zh-CN" altLang="zh-CN" dirty="0">
                <a:latin typeface="Times New Roman" panose="02020603050405020304" pitchFamily="18" charset="0"/>
                <a:ea typeface="黑体" panose="02010609060101010101" pitchFamily="49" charset="-122"/>
                <a:cs typeface="Times New Roman" panose="02020603050405020304" pitchFamily="18" charset="0"/>
              </a:rPr>
              <a:t>模型通过研究融合事件之间的时间间隔，提供了一种研究基因进化的方法，有时还会比从前向后的</a:t>
            </a:r>
            <a:r>
              <a:rPr lang="en-US" altLang="zh-CN" dirty="0">
                <a:latin typeface="Times New Roman" panose="02020603050405020304" pitchFamily="18" charset="0"/>
                <a:ea typeface="黑体" panose="02010609060101010101" pitchFamily="49" charset="-122"/>
                <a:cs typeface="Times New Roman" panose="02020603050405020304" pitchFamily="18" charset="0"/>
              </a:rPr>
              <a:t>Wright-Fisher</a:t>
            </a:r>
            <a:r>
              <a:rPr lang="zh-CN" altLang="zh-CN" dirty="0">
                <a:latin typeface="Times New Roman" panose="02020603050405020304" pitchFamily="18" charset="0"/>
                <a:ea typeface="黑体" panose="02010609060101010101" pitchFamily="49" charset="-122"/>
                <a:cs typeface="Times New Roman" panose="02020603050405020304" pitchFamily="18" charset="0"/>
              </a:rPr>
              <a:t>模型更加</a:t>
            </a:r>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便利。</a:t>
            </a:r>
            <a:endParaRPr lang="zh-CN" altLang="en-US"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4"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9" name="Rectangle 2"/>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11" name="Rectangle 4"/>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Tree>
    <p:extLst>
      <p:ext uri="{BB962C8B-B14F-4D97-AF65-F5344CB8AC3E}">
        <p14:creationId xmlns:p14="http://schemas.microsoft.com/office/powerpoint/2010/main" val="252953448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188640"/>
            <a:ext cx="8229600" cy="706090"/>
          </a:xfrm>
        </p:spPr>
        <p:txBody>
          <a:bodyPr>
            <a:normAutofit fontScale="90000"/>
          </a:bodyPr>
          <a:lstStyle/>
          <a:p>
            <a:r>
              <a:rPr lang="zh-CN" altLang="zh-CN" b="1" dirty="0" smtClean="0">
                <a:latin typeface="Times New Roman" panose="02020603050405020304" pitchFamily="18" charset="0"/>
                <a:ea typeface="黑体" panose="02010609060101010101" pitchFamily="49" charset="-122"/>
                <a:cs typeface="Times New Roman" panose="02020603050405020304" pitchFamily="18" charset="0"/>
              </a:rPr>
              <a:t>理想群体中</a:t>
            </a:r>
            <a:r>
              <a:rPr lang="en-US" altLang="zh-CN" b="1" dirty="0">
                <a:latin typeface="Times New Roman" panose="02020603050405020304" pitchFamily="18" charset="0"/>
                <a:ea typeface="黑体" panose="02010609060101010101" pitchFamily="49" charset="-122"/>
                <a:cs typeface="Times New Roman" panose="02020603050405020304" pitchFamily="18" charset="0"/>
              </a:rPr>
              <a:t>6</a:t>
            </a:r>
            <a:r>
              <a:rPr lang="zh-CN" altLang="zh-CN" b="1" dirty="0">
                <a:latin typeface="Times New Roman" panose="02020603050405020304" pitchFamily="18" charset="0"/>
                <a:ea typeface="黑体" panose="02010609060101010101" pitchFamily="49" charset="-122"/>
                <a:cs typeface="Times New Roman" panose="02020603050405020304" pitchFamily="18" charset="0"/>
              </a:rPr>
              <a:t>个等位基因的谱系图</a:t>
            </a:r>
            <a:endParaRPr lang="en-US" altLang="zh-CN" b="1"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6" name="内容占位符 5"/>
          <p:cNvSpPr>
            <a:spLocks noGrp="1"/>
          </p:cNvSpPr>
          <p:nvPr>
            <p:ph idx="1"/>
          </p:nvPr>
        </p:nvSpPr>
        <p:spPr>
          <a:xfrm>
            <a:off x="457200" y="4653136"/>
            <a:ext cx="8229600" cy="2088232"/>
          </a:xfrm>
        </p:spPr>
        <p:txBody>
          <a:bodyPr>
            <a:noAutofit/>
          </a:bodyPr>
          <a:lstStyle/>
          <a:p>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前</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4</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世代的</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6</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个等位基因用</a:t>
            </a:r>
            <a:r>
              <a:rPr lang="en-US" altLang="zh-CN" sz="2600" i="1" dirty="0">
                <a:latin typeface="Times New Roman" panose="02020603050405020304" pitchFamily="18" charset="0"/>
                <a:ea typeface="黑体" panose="02010609060101010101" pitchFamily="49" charset="-122"/>
                <a:cs typeface="Times New Roman" panose="02020603050405020304" pitchFamily="18" charset="0"/>
              </a:rPr>
              <a:t>A</a:t>
            </a:r>
            <a:r>
              <a:rPr lang="en-US" altLang="zh-CN" sz="2600" baseline="-25000" dirty="0">
                <a:latin typeface="Times New Roman" panose="02020603050405020304" pitchFamily="18" charset="0"/>
                <a:ea typeface="黑体" panose="02010609060101010101" pitchFamily="49" charset="-122"/>
                <a:cs typeface="Times New Roman" panose="02020603050405020304" pitchFamily="18" charset="0"/>
              </a:rPr>
              <a:t>1</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sz="2600" i="1" dirty="0">
                <a:latin typeface="Times New Roman" panose="02020603050405020304" pitchFamily="18" charset="0"/>
                <a:ea typeface="黑体" panose="02010609060101010101" pitchFamily="49" charset="-122"/>
                <a:cs typeface="Times New Roman" panose="02020603050405020304" pitchFamily="18" charset="0"/>
              </a:rPr>
              <a:t>A</a:t>
            </a:r>
            <a:r>
              <a:rPr lang="en-US" altLang="zh-CN" sz="2600" baseline="-25000" dirty="0">
                <a:latin typeface="Times New Roman" panose="02020603050405020304" pitchFamily="18" charset="0"/>
                <a:ea typeface="黑体" panose="02010609060101010101" pitchFamily="49" charset="-122"/>
                <a:cs typeface="Times New Roman" panose="02020603050405020304" pitchFamily="18" charset="0"/>
              </a:rPr>
              <a:t>6</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表示。前</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1</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世代中发生了</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3</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次融合事件，前</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2</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世代中没有发生融合，前</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3</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世代中发生了</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1</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次融合事件，前</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4</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世代中发生了</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1</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次融合事件。经过</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5</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次基因融合事件后，当前世代的</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6</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个等位基因均来自前</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4</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世代的同一个基因</a:t>
            </a:r>
            <a:r>
              <a:rPr lang="en-US" altLang="zh-CN" sz="2600" i="1" dirty="0" smtClean="0">
                <a:latin typeface="Times New Roman" panose="02020603050405020304" pitchFamily="18" charset="0"/>
                <a:ea typeface="黑体" panose="02010609060101010101" pitchFamily="49" charset="-122"/>
                <a:cs typeface="Times New Roman" panose="02020603050405020304" pitchFamily="18" charset="0"/>
              </a:rPr>
              <a:t>A</a:t>
            </a:r>
            <a:r>
              <a:rPr lang="en-US" altLang="zh-CN" sz="2600" baseline="-25000" dirty="0" smtClean="0">
                <a:latin typeface="Times New Roman" panose="02020603050405020304" pitchFamily="18" charset="0"/>
                <a:ea typeface="黑体" panose="02010609060101010101" pitchFamily="49" charset="-122"/>
                <a:cs typeface="Times New Roman" panose="02020603050405020304" pitchFamily="18" charset="0"/>
              </a:rPr>
              <a:t>4</a:t>
            </a:r>
            <a:r>
              <a:rPr lang="zh-CN" altLang="en-US" sz="2600" dirty="0">
                <a:latin typeface="Times New Roman" panose="02020603050405020304" pitchFamily="18" charset="0"/>
                <a:ea typeface="黑体" panose="02010609060101010101" pitchFamily="49" charset="-122"/>
                <a:cs typeface="Times New Roman" panose="02020603050405020304" pitchFamily="18" charset="0"/>
              </a:rPr>
              <a:t>。</a:t>
            </a:r>
          </a:p>
        </p:txBody>
      </p:sp>
      <p:pic>
        <p:nvPicPr>
          <p:cNvPr id="8" name="图片 7"/>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547664" y="836712"/>
            <a:ext cx="5760640" cy="3816423"/>
          </a:xfrm>
          <a:prstGeom prst="rect">
            <a:avLst/>
          </a:prstGeom>
          <a:noFill/>
          <a:ln>
            <a:noFill/>
          </a:ln>
        </p:spPr>
      </p:pic>
    </p:spTree>
    <p:extLst>
      <p:ext uri="{BB962C8B-B14F-4D97-AF65-F5344CB8AC3E}">
        <p14:creationId xmlns:p14="http://schemas.microsoft.com/office/powerpoint/2010/main" val="138425012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404664"/>
            <a:ext cx="8229600" cy="864096"/>
          </a:xfrm>
        </p:spPr>
        <p:txBody>
          <a:bodyPr>
            <a:normAutofit/>
          </a:bodyPr>
          <a:lstStyle/>
          <a:p>
            <a:r>
              <a:rPr lang="zh-CN" altLang="zh-CN" b="1" dirty="0">
                <a:latin typeface="黑体" panose="02010609060101010101" pitchFamily="49" charset="-122"/>
                <a:ea typeface="黑体" panose="02010609060101010101" pitchFamily="49" charset="-122"/>
              </a:rPr>
              <a:t>基因融合</a:t>
            </a:r>
            <a:r>
              <a:rPr lang="zh-CN" altLang="zh-CN" b="1" dirty="0" smtClean="0">
                <a:latin typeface="黑体" panose="02010609060101010101" pitchFamily="49" charset="-122"/>
                <a:ea typeface="黑体" panose="02010609060101010101" pitchFamily="49" charset="-122"/>
              </a:rPr>
              <a:t>模型</a:t>
            </a:r>
            <a:r>
              <a:rPr lang="zh-CN" altLang="en-US" b="1" dirty="0" smtClean="0">
                <a:latin typeface="黑体" panose="02010609060101010101" pitchFamily="49" charset="-122"/>
                <a:ea typeface="黑体" panose="02010609060101010101" pitchFamily="49" charset="-122"/>
              </a:rPr>
              <a:t>的优点</a:t>
            </a:r>
            <a:endParaRPr lang="en-US" altLang="zh-CN" b="1"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3" name="内容占位符 2"/>
          <p:cNvSpPr>
            <a:spLocks noGrp="1"/>
          </p:cNvSpPr>
          <p:nvPr>
            <p:ph idx="1"/>
          </p:nvPr>
        </p:nvSpPr>
        <p:spPr>
          <a:xfrm>
            <a:off x="539552" y="1412776"/>
            <a:ext cx="8064896" cy="4968552"/>
          </a:xfrm>
        </p:spPr>
        <p:txBody>
          <a:bodyPr>
            <a:normAutofit/>
          </a:bodyPr>
          <a:lstStyle/>
          <a:p>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从</a:t>
            </a:r>
            <a:r>
              <a:rPr lang="zh-CN" altLang="en-US" dirty="0" smtClean="0">
                <a:latin typeface="Times New Roman" panose="02020603050405020304" pitchFamily="18" charset="0"/>
                <a:ea typeface="黑体" panose="02010609060101010101" pitchFamily="49" charset="-122"/>
                <a:cs typeface="Times New Roman" panose="02020603050405020304" pitchFamily="18" charset="0"/>
              </a:rPr>
              <a:t>前面的</a:t>
            </a:r>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基因谱系图还</a:t>
            </a:r>
            <a:r>
              <a:rPr lang="zh-CN" altLang="zh-CN" dirty="0">
                <a:latin typeface="Times New Roman" panose="02020603050405020304" pitchFamily="18" charset="0"/>
                <a:ea typeface="黑体" panose="02010609060101010101" pitchFamily="49" charset="-122"/>
                <a:cs typeface="Times New Roman" panose="02020603050405020304" pitchFamily="18" charset="0"/>
              </a:rPr>
              <a:t>可以看到，如采用从过去到现在的研究方法，需要追踪祖先群体中所有</a:t>
            </a:r>
            <a:r>
              <a:rPr lang="en-US" altLang="zh-CN" dirty="0">
                <a:latin typeface="Times New Roman" panose="02020603050405020304" pitchFamily="18" charset="0"/>
                <a:ea typeface="黑体" panose="02010609060101010101" pitchFamily="49" charset="-122"/>
                <a:cs typeface="Times New Roman" panose="02020603050405020304" pitchFamily="18" charset="0"/>
              </a:rPr>
              <a:t>6</a:t>
            </a:r>
            <a:r>
              <a:rPr lang="zh-CN" altLang="zh-CN" dirty="0">
                <a:latin typeface="Times New Roman" panose="02020603050405020304" pitchFamily="18" charset="0"/>
                <a:ea typeface="黑体" panose="02010609060101010101" pitchFamily="49" charset="-122"/>
                <a:cs typeface="Times New Roman" panose="02020603050405020304" pitchFamily="18" charset="0"/>
              </a:rPr>
              <a:t>个等位基因的传递过程</a:t>
            </a:r>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dirty="0" smtClean="0">
              <a:latin typeface="Times New Roman" panose="02020603050405020304" pitchFamily="18" charset="0"/>
              <a:ea typeface="黑体" panose="02010609060101010101" pitchFamily="49" charset="-122"/>
              <a:cs typeface="Times New Roman" panose="02020603050405020304" pitchFamily="18" charset="0"/>
            </a:endParaRPr>
          </a:p>
          <a:p>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如</a:t>
            </a:r>
            <a:r>
              <a:rPr lang="zh-CN" altLang="zh-CN" dirty="0">
                <a:latin typeface="Times New Roman" panose="02020603050405020304" pitchFamily="18" charset="0"/>
                <a:ea typeface="黑体" panose="02010609060101010101" pitchFamily="49" charset="-122"/>
                <a:cs typeface="Times New Roman" panose="02020603050405020304" pitchFamily="18" charset="0"/>
              </a:rPr>
              <a:t>采用从现在到过去的研究方法，则只需追踪当前群体中固定下来的等位基因</a:t>
            </a:r>
            <a:r>
              <a:rPr lang="en-US" altLang="zh-CN" i="1" dirty="0">
                <a:latin typeface="Times New Roman" panose="02020603050405020304" pitchFamily="18" charset="0"/>
                <a:ea typeface="黑体" panose="02010609060101010101" pitchFamily="49" charset="-122"/>
                <a:cs typeface="Times New Roman" panose="02020603050405020304" pitchFamily="18" charset="0"/>
              </a:rPr>
              <a:t>A</a:t>
            </a:r>
            <a:r>
              <a:rPr lang="en-US" altLang="zh-CN" baseline="-25000" dirty="0">
                <a:latin typeface="Times New Roman" panose="02020603050405020304" pitchFamily="18" charset="0"/>
                <a:ea typeface="黑体" panose="02010609060101010101" pitchFamily="49" charset="-122"/>
                <a:cs typeface="Times New Roman" panose="02020603050405020304" pitchFamily="18" charset="0"/>
              </a:rPr>
              <a:t>4</a:t>
            </a:r>
            <a:r>
              <a:rPr lang="zh-CN" altLang="zh-CN" dirty="0">
                <a:latin typeface="Times New Roman" panose="02020603050405020304" pitchFamily="18" charset="0"/>
                <a:ea typeface="黑体" panose="02010609060101010101" pitchFamily="49" charset="-122"/>
                <a:cs typeface="Times New Roman" panose="02020603050405020304" pitchFamily="18" charset="0"/>
              </a:rPr>
              <a:t>，即图</a:t>
            </a:r>
            <a:r>
              <a:rPr lang="en-US" altLang="zh-CN" dirty="0">
                <a:latin typeface="Times New Roman" panose="02020603050405020304" pitchFamily="18" charset="0"/>
                <a:ea typeface="黑体" panose="02010609060101010101" pitchFamily="49" charset="-122"/>
                <a:cs typeface="Times New Roman" panose="02020603050405020304" pitchFamily="18" charset="0"/>
              </a:rPr>
              <a:t>5.2</a:t>
            </a:r>
            <a:r>
              <a:rPr lang="zh-CN" altLang="zh-CN" dirty="0">
                <a:latin typeface="Times New Roman" panose="02020603050405020304" pitchFamily="18" charset="0"/>
                <a:ea typeface="黑体" panose="02010609060101010101" pitchFamily="49" charset="-122"/>
                <a:cs typeface="Times New Roman" panose="02020603050405020304" pitchFamily="18" charset="0"/>
              </a:rPr>
              <a:t>中实心圆表示的</a:t>
            </a:r>
            <a:r>
              <a:rPr lang="en-US" altLang="zh-CN" dirty="0">
                <a:latin typeface="Times New Roman" panose="02020603050405020304" pitchFamily="18" charset="0"/>
                <a:ea typeface="黑体" panose="02010609060101010101" pitchFamily="49" charset="-122"/>
                <a:cs typeface="Times New Roman" panose="02020603050405020304" pitchFamily="18" charset="0"/>
              </a:rPr>
              <a:t>17</a:t>
            </a:r>
            <a:r>
              <a:rPr lang="zh-CN" altLang="zh-CN" dirty="0">
                <a:latin typeface="Times New Roman" panose="02020603050405020304" pitchFamily="18" charset="0"/>
                <a:ea typeface="黑体" panose="02010609060101010101" pitchFamily="49" charset="-122"/>
                <a:cs typeface="Times New Roman" panose="02020603050405020304" pitchFamily="18" charset="0"/>
              </a:rPr>
              <a:t>个基因，而不需要考虑在当前世代中已经丢失的那些基因</a:t>
            </a:r>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dirty="0" smtClean="0">
              <a:latin typeface="Times New Roman" panose="02020603050405020304" pitchFamily="18" charset="0"/>
              <a:ea typeface="黑体" panose="02010609060101010101" pitchFamily="49" charset="-122"/>
              <a:cs typeface="Times New Roman" panose="02020603050405020304" pitchFamily="18" charset="0"/>
            </a:endParaRPr>
          </a:p>
          <a:p>
            <a:r>
              <a:rPr lang="zh-CN" altLang="zh-CN" dirty="0">
                <a:latin typeface="Times New Roman" panose="02020603050405020304" pitchFamily="18" charset="0"/>
                <a:ea typeface="黑体" panose="02010609060101010101" pitchFamily="49" charset="-122"/>
                <a:cs typeface="Times New Roman" panose="02020603050405020304" pitchFamily="18" charset="0"/>
              </a:rPr>
              <a:t>因此，基因融合模型有时显得更为有效、更为便利。</a:t>
            </a:r>
            <a:endParaRPr lang="zh-CN" altLang="en-US" dirty="0">
              <a:latin typeface="Times New Roman" panose="02020603050405020304" pitchFamily="18" charset="0"/>
              <a:ea typeface="黑体" panose="02010609060101010101" pitchFamily="49" charset="-122"/>
              <a:cs typeface="Times New Roman" panose="02020603050405020304" pitchFamily="18" charset="0"/>
            </a:endParaRPr>
          </a:p>
        </p:txBody>
      </p:sp>
    </p:spTree>
    <p:extLst>
      <p:ext uri="{BB962C8B-B14F-4D97-AF65-F5344CB8AC3E}">
        <p14:creationId xmlns:p14="http://schemas.microsoft.com/office/powerpoint/2010/main" val="165953691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b="1" dirty="0" smtClean="0">
                <a:latin typeface="黑体" panose="02010609060101010101" pitchFamily="49" charset="-122"/>
                <a:ea typeface="黑体" panose="02010609060101010101" pitchFamily="49" charset="-122"/>
              </a:rPr>
              <a:t>本章的主要</a:t>
            </a:r>
            <a:r>
              <a:rPr lang="zh-CN" altLang="en-US" b="1" dirty="0">
                <a:latin typeface="黑体" panose="02010609060101010101" pitchFamily="49" charset="-122"/>
                <a:ea typeface="黑体" panose="02010609060101010101" pitchFamily="49" charset="-122"/>
              </a:rPr>
              <a:t>内容</a:t>
            </a:r>
            <a:endParaRPr lang="zh-CN" altLang="en-US" dirty="0"/>
          </a:p>
        </p:txBody>
      </p:sp>
      <p:sp>
        <p:nvSpPr>
          <p:cNvPr id="3" name="内容占位符 2"/>
          <p:cNvSpPr>
            <a:spLocks noGrp="1"/>
          </p:cNvSpPr>
          <p:nvPr>
            <p:ph idx="1"/>
          </p:nvPr>
        </p:nvSpPr>
        <p:spPr>
          <a:xfrm>
            <a:off x="1043608" y="1484784"/>
            <a:ext cx="7056784" cy="3701008"/>
          </a:xfrm>
        </p:spPr>
        <p:txBody>
          <a:bodyPr>
            <a:noAutofit/>
          </a:bodyPr>
          <a:lstStyle/>
          <a:p>
            <a:r>
              <a:rPr lang="en-US" altLang="zh-CN" sz="3600" b="1" dirty="0">
                <a:latin typeface="Times New Roman" panose="02020603050405020304" pitchFamily="18" charset="0"/>
                <a:ea typeface="黑体" panose="02010609060101010101" pitchFamily="49" charset="-122"/>
                <a:cs typeface="Times New Roman" panose="02020603050405020304" pitchFamily="18" charset="0"/>
              </a:rPr>
              <a:t>§5.1 </a:t>
            </a:r>
            <a:r>
              <a:rPr lang="zh-CN" altLang="zh-CN" sz="3600" b="1" dirty="0">
                <a:latin typeface="Times New Roman" panose="02020603050405020304" pitchFamily="18" charset="0"/>
                <a:ea typeface="黑体" panose="02010609060101010101" pitchFamily="49" charset="-122"/>
                <a:cs typeface="Times New Roman" panose="02020603050405020304" pitchFamily="18" charset="0"/>
              </a:rPr>
              <a:t>遗传变异的分子</a:t>
            </a:r>
            <a:r>
              <a:rPr lang="zh-CN" altLang="zh-CN" sz="3600" b="1" dirty="0" smtClean="0">
                <a:latin typeface="Times New Roman" panose="02020603050405020304" pitchFamily="18" charset="0"/>
                <a:ea typeface="黑体" panose="02010609060101010101" pitchFamily="49" charset="-122"/>
                <a:cs typeface="Times New Roman" panose="02020603050405020304" pitchFamily="18" charset="0"/>
              </a:rPr>
              <a:t>基础</a:t>
            </a:r>
            <a:endParaRPr lang="en-US" altLang="zh-CN" sz="3600" b="1" dirty="0" smtClean="0">
              <a:latin typeface="Times New Roman" panose="02020603050405020304" pitchFamily="18" charset="0"/>
              <a:ea typeface="黑体" panose="02010609060101010101" pitchFamily="49" charset="-122"/>
              <a:cs typeface="Times New Roman" panose="02020603050405020304" pitchFamily="18" charset="0"/>
            </a:endParaRPr>
          </a:p>
          <a:p>
            <a:r>
              <a:rPr lang="en-US" altLang="zh-CN" sz="3600" b="1" dirty="0">
                <a:latin typeface="Times New Roman" panose="02020603050405020304" pitchFamily="18" charset="0"/>
                <a:ea typeface="黑体" panose="02010609060101010101" pitchFamily="49" charset="-122"/>
                <a:cs typeface="Times New Roman" panose="02020603050405020304" pitchFamily="18" charset="0"/>
              </a:rPr>
              <a:t>§5.2 </a:t>
            </a:r>
            <a:r>
              <a:rPr lang="zh-CN" altLang="zh-CN" sz="3600" b="1" dirty="0">
                <a:latin typeface="Times New Roman" panose="02020603050405020304" pitchFamily="18" charset="0"/>
                <a:ea typeface="黑体" panose="02010609060101010101" pitchFamily="49" charset="-122"/>
                <a:cs typeface="Times New Roman" panose="02020603050405020304" pitchFamily="18" charset="0"/>
              </a:rPr>
              <a:t>基因融合和基因</a:t>
            </a:r>
            <a:r>
              <a:rPr lang="zh-CN" altLang="zh-CN" sz="3600" b="1" dirty="0" smtClean="0">
                <a:latin typeface="Times New Roman" panose="02020603050405020304" pitchFamily="18" charset="0"/>
                <a:ea typeface="黑体" panose="02010609060101010101" pitchFamily="49" charset="-122"/>
                <a:cs typeface="Times New Roman" panose="02020603050405020304" pitchFamily="18" charset="0"/>
              </a:rPr>
              <a:t>树</a:t>
            </a:r>
            <a:endParaRPr lang="en-US" altLang="zh-CN" sz="3600" b="1" dirty="0" smtClean="0">
              <a:latin typeface="Times New Roman" panose="02020603050405020304" pitchFamily="18" charset="0"/>
              <a:ea typeface="黑体" panose="02010609060101010101" pitchFamily="49" charset="-122"/>
              <a:cs typeface="Times New Roman" panose="02020603050405020304" pitchFamily="18" charset="0"/>
            </a:endParaRPr>
          </a:p>
          <a:p>
            <a:r>
              <a:rPr lang="en-US" altLang="zh-CN" sz="3600" b="1" dirty="0">
                <a:latin typeface="Times New Roman" panose="02020603050405020304" pitchFamily="18" charset="0"/>
                <a:ea typeface="黑体" panose="02010609060101010101" pitchFamily="49" charset="-122"/>
                <a:cs typeface="Times New Roman" panose="02020603050405020304" pitchFamily="18" charset="0"/>
              </a:rPr>
              <a:t>§5.3 </a:t>
            </a:r>
            <a:r>
              <a:rPr lang="zh-CN" altLang="zh-CN" sz="3600" b="1" dirty="0">
                <a:latin typeface="Times New Roman" panose="02020603050405020304" pitchFamily="18" charset="0"/>
                <a:ea typeface="黑体" panose="02010609060101010101" pitchFamily="49" charset="-122"/>
                <a:cs typeface="Times New Roman" panose="02020603050405020304" pitchFamily="18" charset="0"/>
              </a:rPr>
              <a:t>中性突变</a:t>
            </a:r>
            <a:r>
              <a:rPr lang="zh-CN" altLang="zh-CN" sz="3600" b="1" dirty="0" smtClean="0">
                <a:latin typeface="Times New Roman" panose="02020603050405020304" pitchFamily="18" charset="0"/>
                <a:ea typeface="黑体" panose="02010609060101010101" pitchFamily="49" charset="-122"/>
                <a:cs typeface="Times New Roman" panose="02020603050405020304" pitchFamily="18" charset="0"/>
              </a:rPr>
              <a:t>理论</a:t>
            </a:r>
            <a:endParaRPr lang="en-US" altLang="zh-CN" sz="3600" b="1" dirty="0" smtClean="0">
              <a:latin typeface="Times New Roman" panose="02020603050405020304" pitchFamily="18" charset="0"/>
              <a:ea typeface="黑体" panose="02010609060101010101" pitchFamily="49" charset="-122"/>
              <a:cs typeface="Times New Roman" panose="02020603050405020304" pitchFamily="18" charset="0"/>
            </a:endParaRPr>
          </a:p>
          <a:p>
            <a:r>
              <a:rPr lang="en-US" altLang="zh-CN" sz="3600" b="1" dirty="0" smtClean="0">
                <a:latin typeface="Times New Roman" panose="02020603050405020304" pitchFamily="18" charset="0"/>
                <a:ea typeface="黑体" panose="02010609060101010101" pitchFamily="49" charset="-122"/>
                <a:cs typeface="Times New Roman" panose="02020603050405020304" pitchFamily="18" charset="0"/>
              </a:rPr>
              <a:t>§5.4 </a:t>
            </a:r>
            <a:r>
              <a:rPr lang="zh-CN" altLang="zh-CN" sz="3600" b="1" dirty="0" smtClean="0">
                <a:latin typeface="Times New Roman" panose="02020603050405020304" pitchFamily="18" charset="0"/>
                <a:ea typeface="黑体" panose="02010609060101010101" pitchFamily="49" charset="-122"/>
                <a:cs typeface="Times New Roman" panose="02020603050405020304" pitchFamily="18" charset="0"/>
              </a:rPr>
              <a:t>近交系数计算方法小结</a:t>
            </a:r>
            <a:r>
              <a:rPr lang="en-US" altLang="zh-CN" sz="3600" b="1" dirty="0" smtClean="0">
                <a:latin typeface="Times New Roman" panose="02020603050405020304" pitchFamily="18" charset="0"/>
                <a:ea typeface="黑体" panose="02010609060101010101" pitchFamily="49" charset="-122"/>
                <a:cs typeface="Times New Roman" panose="02020603050405020304" pitchFamily="18" charset="0"/>
              </a:rPr>
              <a:t> </a:t>
            </a:r>
            <a:endParaRPr lang="en-US" altLang="zh-CN" sz="3600" b="1" dirty="0">
              <a:latin typeface="Times New Roman" panose="02020603050405020304" pitchFamily="18" charset="0"/>
              <a:ea typeface="黑体" panose="02010609060101010101" pitchFamily="49" charset="-122"/>
              <a:cs typeface="Times New Roman" panose="02020603050405020304" pitchFamily="18" charset="0"/>
            </a:endParaRPr>
          </a:p>
        </p:txBody>
      </p:sp>
    </p:spTree>
    <p:extLst>
      <p:ext uri="{BB962C8B-B14F-4D97-AF65-F5344CB8AC3E}">
        <p14:creationId xmlns:p14="http://schemas.microsoft.com/office/powerpoint/2010/main" val="85681356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332656"/>
            <a:ext cx="8229600" cy="792088"/>
          </a:xfrm>
        </p:spPr>
        <p:txBody>
          <a:bodyPr>
            <a:normAutofit/>
          </a:bodyPr>
          <a:lstStyle/>
          <a:p>
            <a:r>
              <a:rPr lang="zh-CN" altLang="en-US" b="1" dirty="0" smtClean="0">
                <a:latin typeface="Times New Roman" panose="02020603050405020304" pitchFamily="18" charset="0"/>
                <a:ea typeface="黑体" panose="02010609060101010101" pitchFamily="49" charset="-122"/>
                <a:cs typeface="Times New Roman" panose="02020603050405020304" pitchFamily="18" charset="0"/>
              </a:rPr>
              <a:t>两个</a:t>
            </a:r>
            <a:r>
              <a:rPr lang="zh-CN" altLang="zh-CN" b="1" dirty="0" smtClean="0">
                <a:latin typeface="Times New Roman" panose="02020603050405020304" pitchFamily="18" charset="0"/>
                <a:ea typeface="黑体" panose="02010609060101010101" pitchFamily="49" charset="-122"/>
                <a:cs typeface="Times New Roman" panose="02020603050405020304" pitchFamily="18" charset="0"/>
              </a:rPr>
              <a:t>基因融合</a:t>
            </a:r>
            <a:r>
              <a:rPr lang="zh-CN" altLang="en-US" b="1" dirty="0" smtClean="0">
                <a:latin typeface="Times New Roman" panose="02020603050405020304" pitchFamily="18" charset="0"/>
                <a:ea typeface="黑体" panose="02010609060101010101" pitchFamily="49" charset="-122"/>
                <a:cs typeface="Times New Roman" panose="02020603050405020304" pitchFamily="18" charset="0"/>
              </a:rPr>
              <a:t>发生的时间</a:t>
            </a:r>
            <a:r>
              <a:rPr lang="en-US" altLang="zh-CN" b="1" i="1" dirty="0" smtClean="0">
                <a:latin typeface="Times New Roman" panose="02020603050405020304" pitchFamily="18" charset="0"/>
                <a:ea typeface="黑体" panose="02010609060101010101" pitchFamily="49" charset="-122"/>
                <a:cs typeface="Times New Roman" panose="02020603050405020304" pitchFamily="18" charset="0"/>
              </a:rPr>
              <a:t>T</a:t>
            </a:r>
            <a:r>
              <a:rPr lang="en-US" altLang="zh-CN" b="1" baseline="-25000" dirty="0" smtClean="0">
                <a:latin typeface="Times New Roman" panose="02020603050405020304" pitchFamily="18" charset="0"/>
                <a:ea typeface="黑体" panose="02010609060101010101" pitchFamily="49" charset="-122"/>
                <a:cs typeface="Times New Roman" panose="02020603050405020304" pitchFamily="18" charset="0"/>
              </a:rPr>
              <a:t>2</a:t>
            </a:r>
            <a:r>
              <a:rPr lang="en-US" altLang="zh-CN" b="1" dirty="0" smtClean="0">
                <a:latin typeface="Times New Roman" panose="02020603050405020304" pitchFamily="18" charset="0"/>
                <a:ea typeface="黑体" panose="02010609060101010101" pitchFamily="49" charset="-122"/>
                <a:cs typeface="Times New Roman" panose="02020603050405020304" pitchFamily="18" charset="0"/>
              </a:rPr>
              <a:t> </a:t>
            </a:r>
            <a:endParaRPr lang="en-US" altLang="zh-CN" b="1"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3" name="内容占位符 2"/>
          <p:cNvSpPr>
            <a:spLocks noGrp="1"/>
          </p:cNvSpPr>
          <p:nvPr>
            <p:ph idx="1"/>
          </p:nvPr>
        </p:nvSpPr>
        <p:spPr>
          <a:xfrm>
            <a:off x="323528" y="1268760"/>
            <a:ext cx="8496944" cy="3888432"/>
          </a:xfrm>
        </p:spPr>
        <p:txBody>
          <a:bodyPr>
            <a:noAutofit/>
          </a:bodyPr>
          <a:lstStyle/>
          <a:p>
            <a:r>
              <a:rPr lang="zh-CN" altLang="zh-CN" dirty="0">
                <a:latin typeface="Times New Roman" panose="02020603050405020304" pitchFamily="18" charset="0"/>
                <a:ea typeface="黑体" panose="02010609060101010101" pitchFamily="49" charset="-122"/>
                <a:cs typeface="Times New Roman" panose="02020603050405020304" pitchFamily="18" charset="0"/>
              </a:rPr>
              <a:t>在大小为</a:t>
            </a:r>
            <a:r>
              <a:rPr lang="en-US" altLang="zh-CN" i="1" dirty="0">
                <a:latin typeface="Times New Roman" panose="02020603050405020304" pitchFamily="18" charset="0"/>
                <a:ea typeface="黑体" panose="02010609060101010101" pitchFamily="49" charset="-122"/>
                <a:cs typeface="Times New Roman" panose="02020603050405020304" pitchFamily="18" charset="0"/>
              </a:rPr>
              <a:t>N</a:t>
            </a:r>
            <a:r>
              <a:rPr lang="zh-CN" altLang="zh-CN" dirty="0">
                <a:latin typeface="Times New Roman" panose="02020603050405020304" pitchFamily="18" charset="0"/>
                <a:ea typeface="黑体" panose="02010609060101010101" pitchFamily="49" charset="-122"/>
                <a:cs typeface="Times New Roman" panose="02020603050405020304" pitchFamily="18" charset="0"/>
              </a:rPr>
              <a:t>的理想群体中，如果当前世代的两个基因来自前</a:t>
            </a:r>
            <a:r>
              <a:rPr lang="en-US" altLang="zh-CN" dirty="0">
                <a:latin typeface="Times New Roman" panose="02020603050405020304" pitchFamily="18" charset="0"/>
                <a:ea typeface="黑体" panose="02010609060101010101" pitchFamily="49" charset="-122"/>
                <a:cs typeface="Times New Roman" panose="02020603050405020304" pitchFamily="18" charset="0"/>
              </a:rPr>
              <a:t>1</a:t>
            </a:r>
            <a:r>
              <a:rPr lang="zh-CN" altLang="zh-CN" dirty="0">
                <a:latin typeface="Times New Roman" panose="02020603050405020304" pitchFamily="18" charset="0"/>
                <a:ea typeface="黑体" panose="02010609060101010101" pitchFamily="49" charset="-122"/>
                <a:cs typeface="Times New Roman" panose="02020603050405020304" pitchFamily="18" charset="0"/>
              </a:rPr>
              <a:t>世代的同一个基因，说明在前</a:t>
            </a:r>
            <a:r>
              <a:rPr lang="en-US" altLang="zh-CN" dirty="0">
                <a:latin typeface="Times New Roman" panose="02020603050405020304" pitchFamily="18" charset="0"/>
                <a:ea typeface="黑体" panose="02010609060101010101" pitchFamily="49" charset="-122"/>
                <a:cs typeface="Times New Roman" panose="02020603050405020304" pitchFamily="18" charset="0"/>
              </a:rPr>
              <a:t>1</a:t>
            </a:r>
            <a:r>
              <a:rPr lang="zh-CN" altLang="zh-CN" dirty="0">
                <a:latin typeface="Times New Roman" panose="02020603050405020304" pitchFamily="18" charset="0"/>
                <a:ea typeface="黑体" panose="02010609060101010101" pitchFamily="49" charset="-122"/>
                <a:cs typeface="Times New Roman" panose="02020603050405020304" pitchFamily="18" charset="0"/>
              </a:rPr>
              <a:t>世代发生了融合事件，发生概率</a:t>
            </a:r>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为</a:t>
            </a:r>
            <a:r>
              <a:rPr lang="en-US" altLang="zh-CN" dirty="0" smtClean="0">
                <a:latin typeface="Times New Roman" panose="02020603050405020304" pitchFamily="18" charset="0"/>
                <a:ea typeface="黑体" panose="02010609060101010101" pitchFamily="49" charset="-122"/>
                <a:cs typeface="Times New Roman" panose="02020603050405020304" pitchFamily="18" charset="0"/>
              </a:rPr>
              <a:t>1/2</a:t>
            </a:r>
            <a:r>
              <a:rPr lang="en-US" altLang="zh-CN" i="1" dirty="0" smtClean="0">
                <a:latin typeface="Times New Roman" panose="02020603050405020304" pitchFamily="18" charset="0"/>
                <a:ea typeface="黑体" panose="02010609060101010101" pitchFamily="49" charset="-122"/>
                <a:cs typeface="Times New Roman" panose="02020603050405020304" pitchFamily="18" charset="0"/>
              </a:rPr>
              <a:t>N</a:t>
            </a:r>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，用</a:t>
            </a:r>
            <a:r>
              <a:rPr lang="zh-CN" altLang="en-US" dirty="0" smtClean="0">
                <a:latin typeface="Times New Roman" panose="02020603050405020304" pitchFamily="18" charset="0"/>
                <a:ea typeface="黑体" panose="02010609060101010101" pitchFamily="49" charset="-122"/>
                <a:cs typeface="Times New Roman" panose="02020603050405020304" pitchFamily="18" charset="0"/>
              </a:rPr>
              <a:t>下面的</a:t>
            </a:r>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公式</a:t>
            </a:r>
            <a:r>
              <a:rPr lang="zh-CN" altLang="en-US" dirty="0" smtClean="0">
                <a:latin typeface="Times New Roman" panose="02020603050405020304" pitchFamily="18" charset="0"/>
                <a:ea typeface="黑体" panose="02010609060101010101" pitchFamily="49" charset="-122"/>
                <a:cs typeface="Times New Roman" panose="02020603050405020304" pitchFamily="18" charset="0"/>
              </a:rPr>
              <a:t>表示 </a:t>
            </a:r>
            <a:endParaRPr lang="en-US" altLang="zh-CN" dirty="0" smtClean="0">
              <a:latin typeface="Times New Roman" panose="02020603050405020304" pitchFamily="18" charset="0"/>
              <a:ea typeface="黑体" panose="02010609060101010101" pitchFamily="49" charset="-122"/>
              <a:cs typeface="Times New Roman" panose="02020603050405020304" pitchFamily="18" charset="0"/>
            </a:endParaRPr>
          </a:p>
          <a:p>
            <a:endParaRPr lang="en-US" altLang="zh-CN" dirty="0">
              <a:latin typeface="Times New Roman" panose="02020603050405020304" pitchFamily="18" charset="0"/>
              <a:ea typeface="黑体" panose="02010609060101010101" pitchFamily="49" charset="-122"/>
              <a:cs typeface="Times New Roman" panose="02020603050405020304" pitchFamily="18" charset="0"/>
            </a:endParaRPr>
          </a:p>
          <a:p>
            <a:endParaRPr lang="en-US" altLang="zh-CN" dirty="0" smtClean="0">
              <a:latin typeface="Times New Roman" panose="02020603050405020304" pitchFamily="18" charset="0"/>
              <a:ea typeface="黑体" panose="02010609060101010101" pitchFamily="49" charset="-122"/>
              <a:cs typeface="Times New Roman" panose="02020603050405020304" pitchFamily="18" charset="0"/>
            </a:endParaRPr>
          </a:p>
          <a:p>
            <a:r>
              <a:rPr lang="zh-CN" altLang="en-US" dirty="0">
                <a:latin typeface="Times New Roman" panose="02020603050405020304" pitchFamily="18" charset="0"/>
                <a:ea typeface="黑体" panose="02010609060101010101" pitchFamily="49" charset="-122"/>
                <a:cs typeface="Times New Roman" panose="02020603050405020304" pitchFamily="18" charset="0"/>
              </a:rPr>
              <a:t>时间</a:t>
            </a:r>
            <a:r>
              <a:rPr lang="en-US" altLang="zh-CN" i="1" dirty="0">
                <a:latin typeface="Times New Roman" panose="02020603050405020304" pitchFamily="18" charset="0"/>
                <a:ea typeface="黑体" panose="02010609060101010101" pitchFamily="49" charset="-122"/>
                <a:cs typeface="Times New Roman" panose="02020603050405020304" pitchFamily="18" charset="0"/>
              </a:rPr>
              <a:t>T</a:t>
            </a:r>
            <a:r>
              <a:rPr lang="en-US" altLang="zh-CN" baseline="-25000" dirty="0">
                <a:latin typeface="Times New Roman" panose="02020603050405020304" pitchFamily="18" charset="0"/>
                <a:ea typeface="黑体" panose="02010609060101010101" pitchFamily="49" charset="-122"/>
                <a:cs typeface="Times New Roman" panose="02020603050405020304" pitchFamily="18" charset="0"/>
              </a:rPr>
              <a:t>2</a:t>
            </a:r>
            <a:r>
              <a:rPr lang="en-US" altLang="zh-CN" dirty="0">
                <a:latin typeface="Times New Roman" panose="02020603050405020304" pitchFamily="18" charset="0"/>
                <a:ea typeface="黑体" panose="02010609060101010101" pitchFamily="49" charset="-122"/>
                <a:cs typeface="Times New Roman" panose="02020603050405020304" pitchFamily="18" charset="0"/>
              </a:rPr>
              <a:t> </a:t>
            </a:r>
            <a:r>
              <a:rPr lang="zh-CN" altLang="en-US" dirty="0">
                <a:latin typeface="Times New Roman" panose="02020603050405020304" pitchFamily="18" charset="0"/>
                <a:ea typeface="黑体" panose="02010609060101010101" pitchFamily="49" charset="-122"/>
                <a:cs typeface="Times New Roman" panose="02020603050405020304" pitchFamily="18" charset="0"/>
              </a:rPr>
              <a:t>服从</a:t>
            </a:r>
            <a:r>
              <a:rPr lang="zh-CN" altLang="en-US" dirty="0" smtClean="0">
                <a:latin typeface="Times New Roman" panose="02020603050405020304" pitchFamily="18" charset="0"/>
                <a:ea typeface="黑体" panose="02010609060101010101" pitchFamily="49" charset="-122"/>
                <a:cs typeface="Times New Roman" panose="02020603050405020304" pitchFamily="18" charset="0"/>
              </a:rPr>
              <a:t>几何分布</a:t>
            </a:r>
            <a:r>
              <a:rPr lang="en-US" altLang="zh-CN" i="1" dirty="0" smtClean="0">
                <a:latin typeface="Times New Roman" panose="02020603050405020304" pitchFamily="18" charset="0"/>
                <a:ea typeface="黑体" panose="02010609060101010101" pitchFamily="49" charset="-122"/>
                <a:cs typeface="Times New Roman" panose="02020603050405020304" pitchFamily="18" charset="0"/>
              </a:rPr>
              <a:t>G</a:t>
            </a:r>
            <a:r>
              <a:rPr lang="en-US" altLang="zh-CN" dirty="0" smtClean="0">
                <a:latin typeface="Times New Roman" panose="02020603050405020304" pitchFamily="18" charset="0"/>
                <a:ea typeface="黑体" panose="02010609060101010101" pitchFamily="49" charset="-122"/>
                <a:cs typeface="Times New Roman" panose="02020603050405020304" pitchFamily="18" charset="0"/>
              </a:rPr>
              <a:t>(</a:t>
            </a:r>
            <a:r>
              <a:rPr lang="en-US" altLang="zh-CN" i="1" dirty="0" smtClean="0">
                <a:latin typeface="Times New Roman" panose="02020603050405020304" pitchFamily="18" charset="0"/>
                <a:ea typeface="黑体" panose="02010609060101010101" pitchFamily="49" charset="-122"/>
                <a:cs typeface="Times New Roman" panose="02020603050405020304" pitchFamily="18" charset="0"/>
              </a:rPr>
              <a:t>p</a:t>
            </a:r>
            <a:r>
              <a:rPr lang="en-US" altLang="zh-CN" dirty="0" smtClean="0">
                <a:latin typeface="Times New Roman" panose="02020603050405020304" pitchFamily="18" charset="0"/>
                <a:ea typeface="黑体" panose="02010609060101010101" pitchFamily="49" charset="-122"/>
                <a:cs typeface="Times New Roman" panose="02020603050405020304" pitchFamily="18" charset="0"/>
              </a:rPr>
              <a:t>=1/2</a:t>
            </a:r>
            <a:r>
              <a:rPr lang="en-US" altLang="zh-CN" i="1" dirty="0" smtClean="0">
                <a:latin typeface="Times New Roman" panose="02020603050405020304" pitchFamily="18" charset="0"/>
                <a:ea typeface="黑体" panose="02010609060101010101" pitchFamily="49" charset="-122"/>
                <a:cs typeface="Times New Roman" panose="02020603050405020304" pitchFamily="18" charset="0"/>
              </a:rPr>
              <a:t>N</a:t>
            </a:r>
            <a:r>
              <a:rPr lang="en-US" altLang="zh-CN" dirty="0" smtClean="0">
                <a:latin typeface="Times New Roman" panose="02020603050405020304" pitchFamily="18" charset="0"/>
                <a:ea typeface="黑体" panose="02010609060101010101" pitchFamily="49" charset="-122"/>
                <a:cs typeface="Times New Roman" panose="02020603050405020304" pitchFamily="18" charset="0"/>
              </a:rPr>
              <a:t>)</a:t>
            </a:r>
            <a:r>
              <a:rPr lang="zh-CN" altLang="en-US" dirty="0" smtClean="0">
                <a:latin typeface="Times New Roman" panose="02020603050405020304" pitchFamily="18" charset="0"/>
                <a:ea typeface="黑体" panose="02010609060101010101" pitchFamily="49" charset="-122"/>
                <a:cs typeface="Times New Roman" panose="02020603050405020304" pitchFamily="18" charset="0"/>
              </a:rPr>
              <a:t>，</a:t>
            </a:r>
            <a:r>
              <a:rPr lang="zh-CN" altLang="en-US" dirty="0">
                <a:latin typeface="Times New Roman" panose="02020603050405020304" pitchFamily="18" charset="0"/>
                <a:ea typeface="黑体" panose="02010609060101010101" pitchFamily="49" charset="-122"/>
                <a:cs typeface="Times New Roman" panose="02020603050405020304" pitchFamily="18" charset="0"/>
              </a:rPr>
              <a:t>概率分布为</a:t>
            </a:r>
          </a:p>
        </p:txBody>
      </p:sp>
      <p:graphicFrame>
        <p:nvGraphicFramePr>
          <p:cNvPr id="7" name="对象 6"/>
          <p:cNvGraphicFramePr>
            <a:graphicFrameLocks noChangeAspect="1"/>
          </p:cNvGraphicFramePr>
          <p:nvPr>
            <p:extLst>
              <p:ext uri="{D42A27DB-BD31-4B8C-83A1-F6EECF244321}">
                <p14:modId xmlns:p14="http://schemas.microsoft.com/office/powerpoint/2010/main" val="1968679520"/>
              </p:ext>
            </p:extLst>
          </p:nvPr>
        </p:nvGraphicFramePr>
        <p:xfrm>
          <a:off x="755576" y="3380849"/>
          <a:ext cx="2736304" cy="1056263"/>
        </p:xfrm>
        <a:graphic>
          <a:graphicData uri="http://schemas.openxmlformats.org/presentationml/2006/ole">
            <mc:AlternateContent xmlns:mc="http://schemas.openxmlformats.org/markup-compatibility/2006">
              <mc:Choice xmlns:v="urn:schemas-microsoft-com:vml" Requires="v">
                <p:oleObj spid="_x0000_s4183" name="公式" r:id="rId3" imgW="1028254" imgH="393529" progId="Equation.3">
                  <p:embed/>
                </p:oleObj>
              </mc:Choice>
              <mc:Fallback>
                <p:oleObj name="公式" r:id="rId3" imgW="1028254" imgH="393529" progId="Equation.3">
                  <p:embed/>
                  <p:pic>
                    <p:nvPicPr>
                      <p:cNvPr id="0" name="Object 1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55576" y="3380849"/>
                        <a:ext cx="2736304" cy="1056263"/>
                      </a:xfrm>
                      <a:prstGeom prst="rect">
                        <a:avLst/>
                      </a:prstGeom>
                      <a:noFill/>
                    </p:spPr>
                  </p:pic>
                </p:oleObj>
              </mc:Fallback>
            </mc:AlternateContent>
          </a:graphicData>
        </a:graphic>
      </p:graphicFrame>
      <p:graphicFrame>
        <p:nvGraphicFramePr>
          <p:cNvPr id="13" name="对象 12"/>
          <p:cNvGraphicFramePr>
            <a:graphicFrameLocks noChangeAspect="1"/>
          </p:cNvGraphicFramePr>
          <p:nvPr>
            <p:extLst>
              <p:ext uri="{D42A27DB-BD31-4B8C-83A1-F6EECF244321}">
                <p14:modId xmlns:p14="http://schemas.microsoft.com/office/powerpoint/2010/main" val="566807124"/>
              </p:ext>
            </p:extLst>
          </p:nvPr>
        </p:nvGraphicFramePr>
        <p:xfrm>
          <a:off x="755576" y="5229200"/>
          <a:ext cx="4306307" cy="1008112"/>
        </p:xfrm>
        <a:graphic>
          <a:graphicData uri="http://schemas.openxmlformats.org/presentationml/2006/ole">
            <mc:AlternateContent xmlns:mc="http://schemas.openxmlformats.org/markup-compatibility/2006">
              <mc:Choice xmlns:v="urn:schemas-microsoft-com:vml" Requires="v">
                <p:oleObj spid="_x0000_s4184" name="公式" r:id="rId5" imgW="1701800" imgH="393700" progId="Equation.3">
                  <p:embed/>
                </p:oleObj>
              </mc:Choice>
              <mc:Fallback>
                <p:oleObj name="公式" r:id="rId5" imgW="1701800" imgH="393700" progId="Equation.3">
                  <p:embed/>
                  <p:pic>
                    <p:nvPicPr>
                      <p:cNvPr id="0" name="Object 19"/>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55576" y="5229200"/>
                        <a:ext cx="4306307" cy="1008112"/>
                      </a:xfrm>
                      <a:prstGeom prst="rect">
                        <a:avLst/>
                      </a:prstGeom>
                      <a:noFill/>
                    </p:spPr>
                  </p:pic>
                </p:oleObj>
              </mc:Fallback>
            </mc:AlternateContent>
          </a:graphicData>
        </a:graphic>
      </p:graphicFrame>
      <p:sp>
        <p:nvSpPr>
          <p:cNvPr id="18" name="矩形 17"/>
          <p:cNvSpPr/>
          <p:nvPr/>
        </p:nvSpPr>
        <p:spPr>
          <a:xfrm>
            <a:off x="5076056" y="5517232"/>
            <a:ext cx="2991525" cy="584775"/>
          </a:xfrm>
          <a:prstGeom prst="rect">
            <a:avLst/>
          </a:prstGeom>
        </p:spPr>
        <p:txBody>
          <a:bodyPr wrap="none">
            <a:spAutoFit/>
          </a:bodyPr>
          <a:lstStyle/>
          <a:p>
            <a:r>
              <a:rPr lang="zh-CN" altLang="zh-CN" sz="3200" dirty="0">
                <a:latin typeface="Times New Roman" panose="02020603050405020304" pitchFamily="18" charset="0"/>
                <a:ea typeface="黑体" panose="02010609060101010101" pitchFamily="49" charset="-122"/>
                <a:cs typeface="Times New Roman" panose="02020603050405020304" pitchFamily="18" charset="0"/>
              </a:rPr>
              <a:t>，其中</a:t>
            </a:r>
            <a:r>
              <a:rPr lang="en-US" altLang="zh-CN" sz="3200" i="1" dirty="0">
                <a:latin typeface="Times New Roman" panose="02020603050405020304" pitchFamily="18" charset="0"/>
                <a:ea typeface="黑体" panose="02010609060101010101" pitchFamily="49" charset="-122"/>
                <a:cs typeface="Times New Roman" panose="02020603050405020304" pitchFamily="18" charset="0"/>
              </a:rPr>
              <a:t>t</a:t>
            </a:r>
            <a:r>
              <a:rPr lang="en-US" altLang="zh-CN" sz="3200" dirty="0">
                <a:latin typeface="Times New Roman" panose="02020603050405020304" pitchFamily="18" charset="0"/>
                <a:ea typeface="黑体" panose="02010609060101010101" pitchFamily="49" charset="-122"/>
                <a:cs typeface="Times New Roman" panose="02020603050405020304" pitchFamily="18" charset="0"/>
              </a:rPr>
              <a:t>=1</a:t>
            </a:r>
            <a:r>
              <a:rPr lang="zh-CN" altLang="zh-CN" sz="3200"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sz="3200" dirty="0">
                <a:latin typeface="Times New Roman" panose="02020603050405020304" pitchFamily="18" charset="0"/>
                <a:ea typeface="黑体" panose="02010609060101010101" pitchFamily="49" charset="-122"/>
                <a:cs typeface="Times New Roman" panose="02020603050405020304" pitchFamily="18" charset="0"/>
              </a:rPr>
              <a:t>2</a:t>
            </a:r>
            <a:r>
              <a:rPr lang="zh-CN" altLang="zh-CN" sz="3200" dirty="0">
                <a:latin typeface="Times New Roman" panose="02020603050405020304" pitchFamily="18" charset="0"/>
                <a:ea typeface="黑体" panose="02010609060101010101" pitchFamily="49" charset="-122"/>
                <a:cs typeface="Times New Roman" panose="02020603050405020304" pitchFamily="18" charset="0"/>
              </a:rPr>
              <a:t>…</a:t>
            </a:r>
            <a:endParaRPr lang="zh-CN" altLang="en-US" sz="3200" dirty="0">
              <a:latin typeface="Times New Roman" panose="02020603050405020304" pitchFamily="18" charset="0"/>
              <a:ea typeface="黑体" panose="02010609060101010101" pitchFamily="49" charset="-122"/>
              <a:cs typeface="Times New Roman" panose="02020603050405020304" pitchFamily="18" charset="0"/>
            </a:endParaRPr>
          </a:p>
        </p:txBody>
      </p:sp>
    </p:spTree>
    <p:extLst>
      <p:ext uri="{BB962C8B-B14F-4D97-AF65-F5344CB8AC3E}">
        <p14:creationId xmlns:p14="http://schemas.microsoft.com/office/powerpoint/2010/main" val="12426264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332656"/>
            <a:ext cx="8229600" cy="792088"/>
          </a:xfrm>
        </p:spPr>
        <p:txBody>
          <a:bodyPr>
            <a:normAutofit fontScale="90000"/>
          </a:bodyPr>
          <a:lstStyle/>
          <a:p>
            <a:r>
              <a:rPr lang="zh-CN" altLang="en-US" b="1" dirty="0">
                <a:latin typeface="Times New Roman" panose="02020603050405020304" pitchFamily="18" charset="0"/>
                <a:ea typeface="黑体" panose="02010609060101010101" pitchFamily="49" charset="-122"/>
                <a:cs typeface="Times New Roman" panose="02020603050405020304" pitchFamily="18" charset="0"/>
              </a:rPr>
              <a:t>两</a:t>
            </a:r>
            <a:r>
              <a:rPr lang="zh-CN" altLang="en-US" b="1" dirty="0" smtClean="0">
                <a:latin typeface="Times New Roman" panose="02020603050405020304" pitchFamily="18" charset="0"/>
                <a:ea typeface="黑体" panose="02010609060101010101" pitchFamily="49" charset="-122"/>
                <a:cs typeface="Times New Roman" panose="02020603050405020304" pitchFamily="18" charset="0"/>
              </a:rPr>
              <a:t>个</a:t>
            </a:r>
            <a:r>
              <a:rPr lang="zh-CN" altLang="zh-CN" b="1" dirty="0" smtClean="0">
                <a:latin typeface="Times New Roman" panose="02020603050405020304" pitchFamily="18" charset="0"/>
                <a:ea typeface="黑体" panose="02010609060101010101" pitchFamily="49" charset="-122"/>
                <a:cs typeface="Times New Roman" panose="02020603050405020304" pitchFamily="18" charset="0"/>
              </a:rPr>
              <a:t>基因融合</a:t>
            </a:r>
            <a:r>
              <a:rPr lang="zh-CN" altLang="en-US" b="1" dirty="0" smtClean="0">
                <a:latin typeface="Times New Roman" panose="02020603050405020304" pitchFamily="18" charset="0"/>
                <a:ea typeface="黑体" panose="02010609060101010101" pitchFamily="49" charset="-122"/>
                <a:cs typeface="Times New Roman" panose="02020603050405020304" pitchFamily="18" charset="0"/>
              </a:rPr>
              <a:t>时间</a:t>
            </a:r>
            <a:r>
              <a:rPr lang="en-US" altLang="zh-CN" b="1" i="1" dirty="0" smtClean="0">
                <a:latin typeface="Times New Roman" panose="02020603050405020304" pitchFamily="18" charset="0"/>
                <a:ea typeface="黑体" panose="02010609060101010101" pitchFamily="49" charset="-122"/>
                <a:cs typeface="Times New Roman" panose="02020603050405020304" pitchFamily="18" charset="0"/>
              </a:rPr>
              <a:t>T</a:t>
            </a:r>
            <a:r>
              <a:rPr lang="en-US" altLang="zh-CN" b="1" baseline="-25000" dirty="0" smtClean="0">
                <a:latin typeface="Times New Roman" panose="02020603050405020304" pitchFamily="18" charset="0"/>
                <a:ea typeface="黑体" panose="02010609060101010101" pitchFamily="49" charset="-122"/>
                <a:cs typeface="Times New Roman" panose="02020603050405020304" pitchFamily="18" charset="0"/>
              </a:rPr>
              <a:t>2</a:t>
            </a:r>
            <a:r>
              <a:rPr lang="zh-CN" altLang="en-US" b="1" dirty="0" smtClean="0">
                <a:latin typeface="Times New Roman" panose="02020603050405020304" pitchFamily="18" charset="0"/>
                <a:ea typeface="黑体" panose="02010609060101010101" pitchFamily="49" charset="-122"/>
                <a:cs typeface="Times New Roman" panose="02020603050405020304" pitchFamily="18" charset="0"/>
              </a:rPr>
              <a:t>的期望和方差</a:t>
            </a:r>
            <a:endParaRPr lang="en-US" altLang="zh-CN" b="1"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3" name="内容占位符 2"/>
          <p:cNvSpPr>
            <a:spLocks noGrp="1"/>
          </p:cNvSpPr>
          <p:nvPr>
            <p:ph idx="1"/>
          </p:nvPr>
        </p:nvSpPr>
        <p:spPr>
          <a:xfrm>
            <a:off x="323528" y="1412776"/>
            <a:ext cx="8496944" cy="4248472"/>
          </a:xfrm>
        </p:spPr>
        <p:txBody>
          <a:bodyPr>
            <a:noAutofit/>
          </a:bodyPr>
          <a:lstStyle/>
          <a:p>
            <a:r>
              <a:rPr lang="zh-CN" altLang="en-US" dirty="0" smtClean="0">
                <a:latin typeface="Times New Roman" panose="02020603050405020304" pitchFamily="18" charset="0"/>
                <a:ea typeface="黑体" panose="02010609060101010101" pitchFamily="49" charset="-122"/>
                <a:cs typeface="Times New Roman" panose="02020603050405020304" pitchFamily="18" charset="0"/>
              </a:rPr>
              <a:t>时间</a:t>
            </a:r>
            <a:r>
              <a:rPr lang="en-US" altLang="zh-CN" i="1" dirty="0" smtClean="0">
                <a:latin typeface="Times New Roman" panose="02020603050405020304" pitchFamily="18" charset="0"/>
                <a:ea typeface="黑体" panose="02010609060101010101" pitchFamily="49" charset="-122"/>
                <a:cs typeface="Times New Roman" panose="02020603050405020304" pitchFamily="18" charset="0"/>
              </a:rPr>
              <a:t>T</a:t>
            </a:r>
            <a:r>
              <a:rPr lang="en-US" altLang="zh-CN" baseline="-25000" dirty="0">
                <a:latin typeface="Times New Roman" panose="02020603050405020304" pitchFamily="18" charset="0"/>
                <a:ea typeface="黑体" panose="02010609060101010101" pitchFamily="49" charset="-122"/>
                <a:cs typeface="Times New Roman" panose="02020603050405020304" pitchFamily="18" charset="0"/>
              </a:rPr>
              <a:t>2</a:t>
            </a:r>
            <a:r>
              <a:rPr lang="en-US" altLang="zh-CN" dirty="0" smtClean="0">
                <a:latin typeface="Times New Roman" panose="02020603050405020304" pitchFamily="18" charset="0"/>
                <a:ea typeface="黑体" panose="02010609060101010101" pitchFamily="49" charset="-122"/>
                <a:cs typeface="Times New Roman" panose="02020603050405020304" pitchFamily="18" charset="0"/>
              </a:rPr>
              <a:t> </a:t>
            </a:r>
            <a:r>
              <a:rPr lang="zh-CN" altLang="en-US" dirty="0">
                <a:latin typeface="Times New Roman" panose="02020603050405020304" pitchFamily="18" charset="0"/>
                <a:ea typeface="黑体" panose="02010609060101010101" pitchFamily="49" charset="-122"/>
                <a:cs typeface="Times New Roman" panose="02020603050405020304" pitchFamily="18" charset="0"/>
              </a:rPr>
              <a:t>服从</a:t>
            </a:r>
            <a:r>
              <a:rPr lang="zh-CN" altLang="en-US" dirty="0" smtClean="0">
                <a:latin typeface="Times New Roman" panose="02020603050405020304" pitchFamily="18" charset="0"/>
                <a:ea typeface="黑体" panose="02010609060101010101" pitchFamily="49" charset="-122"/>
                <a:cs typeface="Times New Roman" panose="02020603050405020304" pitchFamily="18" charset="0"/>
              </a:rPr>
              <a:t>几何分布</a:t>
            </a:r>
            <a:r>
              <a:rPr lang="en-US" altLang="zh-CN" i="1" dirty="0" smtClean="0">
                <a:latin typeface="Times New Roman" panose="02020603050405020304" pitchFamily="18" charset="0"/>
                <a:ea typeface="黑体" panose="02010609060101010101" pitchFamily="49" charset="-122"/>
                <a:cs typeface="Times New Roman" panose="02020603050405020304" pitchFamily="18" charset="0"/>
              </a:rPr>
              <a:t>G</a:t>
            </a:r>
            <a:r>
              <a:rPr lang="en-US" altLang="zh-CN" dirty="0" smtClean="0">
                <a:latin typeface="Times New Roman" panose="02020603050405020304" pitchFamily="18" charset="0"/>
                <a:ea typeface="黑体" panose="02010609060101010101" pitchFamily="49" charset="-122"/>
                <a:cs typeface="Times New Roman" panose="02020603050405020304" pitchFamily="18" charset="0"/>
              </a:rPr>
              <a:t>(</a:t>
            </a:r>
            <a:r>
              <a:rPr lang="en-US" altLang="zh-CN" i="1" dirty="0" smtClean="0">
                <a:latin typeface="Times New Roman" panose="02020603050405020304" pitchFamily="18" charset="0"/>
                <a:ea typeface="黑体" panose="02010609060101010101" pitchFamily="49" charset="-122"/>
                <a:cs typeface="Times New Roman" panose="02020603050405020304" pitchFamily="18" charset="0"/>
              </a:rPr>
              <a:t>p</a:t>
            </a:r>
            <a:r>
              <a:rPr lang="en-US" altLang="zh-CN" dirty="0" smtClean="0">
                <a:latin typeface="Times New Roman" panose="02020603050405020304" pitchFamily="18" charset="0"/>
                <a:ea typeface="黑体" panose="02010609060101010101" pitchFamily="49" charset="-122"/>
                <a:cs typeface="Times New Roman" panose="02020603050405020304" pitchFamily="18" charset="0"/>
              </a:rPr>
              <a:t>=1/2</a:t>
            </a:r>
            <a:r>
              <a:rPr lang="en-US" altLang="zh-CN" i="1" dirty="0" smtClean="0">
                <a:latin typeface="Times New Roman" panose="02020603050405020304" pitchFamily="18" charset="0"/>
                <a:ea typeface="黑体" panose="02010609060101010101" pitchFamily="49" charset="-122"/>
                <a:cs typeface="Times New Roman" panose="02020603050405020304" pitchFamily="18" charset="0"/>
              </a:rPr>
              <a:t>N</a:t>
            </a:r>
            <a:r>
              <a:rPr lang="en-US" altLang="zh-CN" dirty="0" smtClean="0">
                <a:latin typeface="Times New Roman" panose="02020603050405020304" pitchFamily="18" charset="0"/>
                <a:ea typeface="黑体" panose="02010609060101010101" pitchFamily="49" charset="-122"/>
                <a:cs typeface="Times New Roman" panose="02020603050405020304" pitchFamily="18" charset="0"/>
              </a:rPr>
              <a:t>)</a:t>
            </a:r>
            <a:r>
              <a:rPr lang="zh-CN" altLang="en-US" dirty="0" smtClean="0">
                <a:latin typeface="Times New Roman" panose="02020603050405020304" pitchFamily="18" charset="0"/>
                <a:ea typeface="黑体" panose="02010609060101010101" pitchFamily="49" charset="-122"/>
                <a:cs typeface="Times New Roman" panose="02020603050405020304" pitchFamily="18" charset="0"/>
              </a:rPr>
              <a:t>，</a:t>
            </a:r>
            <a:r>
              <a:rPr lang="zh-CN" altLang="en-US" dirty="0">
                <a:latin typeface="Times New Roman" panose="02020603050405020304" pitchFamily="18" charset="0"/>
                <a:ea typeface="黑体" panose="02010609060101010101" pitchFamily="49" charset="-122"/>
                <a:cs typeface="Times New Roman" panose="02020603050405020304" pitchFamily="18" charset="0"/>
              </a:rPr>
              <a:t>概率分布</a:t>
            </a:r>
            <a:r>
              <a:rPr lang="zh-CN" altLang="en-US" dirty="0" smtClean="0">
                <a:latin typeface="Times New Roman" panose="02020603050405020304" pitchFamily="18" charset="0"/>
                <a:ea typeface="黑体" panose="02010609060101010101" pitchFamily="49" charset="-122"/>
                <a:cs typeface="Times New Roman" panose="02020603050405020304" pitchFamily="18" charset="0"/>
              </a:rPr>
              <a:t>为</a:t>
            </a:r>
            <a:endParaRPr lang="en-US" altLang="zh-CN" dirty="0" smtClean="0">
              <a:latin typeface="Times New Roman" panose="02020603050405020304" pitchFamily="18" charset="0"/>
              <a:ea typeface="黑体" panose="02010609060101010101" pitchFamily="49" charset="-122"/>
              <a:cs typeface="Times New Roman" panose="02020603050405020304" pitchFamily="18" charset="0"/>
            </a:endParaRPr>
          </a:p>
          <a:p>
            <a:endParaRPr lang="en-US" altLang="zh-CN" dirty="0">
              <a:latin typeface="Times New Roman" panose="02020603050405020304" pitchFamily="18" charset="0"/>
              <a:ea typeface="黑体" panose="02010609060101010101" pitchFamily="49" charset="-122"/>
              <a:cs typeface="Times New Roman" panose="02020603050405020304" pitchFamily="18" charset="0"/>
            </a:endParaRPr>
          </a:p>
          <a:p>
            <a:endParaRPr lang="en-US" altLang="zh-CN" dirty="0" smtClean="0">
              <a:latin typeface="Times New Roman" panose="02020603050405020304" pitchFamily="18" charset="0"/>
              <a:ea typeface="黑体" panose="02010609060101010101" pitchFamily="49" charset="-122"/>
              <a:cs typeface="Times New Roman" panose="02020603050405020304" pitchFamily="18" charset="0"/>
            </a:endParaRPr>
          </a:p>
          <a:p>
            <a:r>
              <a:rPr lang="en-US" altLang="zh-CN" i="1" dirty="0">
                <a:latin typeface="Times New Roman" panose="02020603050405020304" pitchFamily="18" charset="0"/>
                <a:ea typeface="黑体" panose="02010609060101010101" pitchFamily="49" charset="-122"/>
                <a:cs typeface="Times New Roman" panose="02020603050405020304" pitchFamily="18" charset="0"/>
              </a:rPr>
              <a:t>T</a:t>
            </a:r>
            <a:r>
              <a:rPr lang="en-US" altLang="zh-CN" baseline="-25000" dirty="0">
                <a:latin typeface="Times New Roman" panose="02020603050405020304" pitchFamily="18" charset="0"/>
                <a:ea typeface="黑体" panose="02010609060101010101" pitchFamily="49" charset="-122"/>
                <a:cs typeface="Times New Roman" panose="02020603050405020304" pitchFamily="18" charset="0"/>
              </a:rPr>
              <a:t>2</a:t>
            </a:r>
            <a:r>
              <a:rPr lang="en-US" altLang="zh-CN" dirty="0">
                <a:latin typeface="Times New Roman" panose="02020603050405020304" pitchFamily="18" charset="0"/>
                <a:ea typeface="黑体" panose="02010609060101010101" pitchFamily="49" charset="-122"/>
                <a:cs typeface="Times New Roman" panose="02020603050405020304" pitchFamily="18" charset="0"/>
              </a:rPr>
              <a:t> </a:t>
            </a:r>
            <a:r>
              <a:rPr lang="zh-CN" altLang="en-US" dirty="0" smtClean="0">
                <a:latin typeface="Times New Roman" panose="02020603050405020304" pitchFamily="18" charset="0"/>
                <a:ea typeface="黑体" panose="02010609060101010101" pitchFamily="49" charset="-122"/>
                <a:cs typeface="Times New Roman" panose="02020603050405020304" pitchFamily="18" charset="0"/>
              </a:rPr>
              <a:t>的期望和方差分别为</a:t>
            </a:r>
            <a:endParaRPr lang="zh-CN" altLang="en-US" dirty="0">
              <a:latin typeface="Times New Roman" panose="02020603050405020304" pitchFamily="18" charset="0"/>
              <a:ea typeface="黑体" panose="02010609060101010101" pitchFamily="49" charset="-122"/>
              <a:cs typeface="Times New Roman" panose="02020603050405020304" pitchFamily="18" charset="0"/>
            </a:endParaRPr>
          </a:p>
        </p:txBody>
      </p:sp>
      <p:graphicFrame>
        <p:nvGraphicFramePr>
          <p:cNvPr id="13" name="对象 12"/>
          <p:cNvGraphicFramePr>
            <a:graphicFrameLocks noChangeAspect="1"/>
          </p:cNvGraphicFramePr>
          <p:nvPr>
            <p:extLst>
              <p:ext uri="{D42A27DB-BD31-4B8C-83A1-F6EECF244321}">
                <p14:modId xmlns:p14="http://schemas.microsoft.com/office/powerpoint/2010/main" val="2235472970"/>
              </p:ext>
            </p:extLst>
          </p:nvPr>
        </p:nvGraphicFramePr>
        <p:xfrm>
          <a:off x="765982" y="2060848"/>
          <a:ext cx="4306307" cy="1008112"/>
        </p:xfrm>
        <a:graphic>
          <a:graphicData uri="http://schemas.openxmlformats.org/presentationml/2006/ole">
            <mc:AlternateContent xmlns:mc="http://schemas.openxmlformats.org/markup-compatibility/2006">
              <mc:Choice xmlns:v="urn:schemas-microsoft-com:vml" Requires="v">
                <p:oleObj spid="_x0000_s13416" name="公式" r:id="rId3" imgW="1701800" imgH="393700" progId="Equation.3">
                  <p:embed/>
                </p:oleObj>
              </mc:Choice>
              <mc:Fallback>
                <p:oleObj name="公式" r:id="rId3" imgW="1701800" imgH="39370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65982" y="2060848"/>
                        <a:ext cx="4306307" cy="1008112"/>
                      </a:xfrm>
                      <a:prstGeom prst="rect">
                        <a:avLst/>
                      </a:prstGeom>
                      <a:noFill/>
                    </p:spPr>
                  </p:pic>
                </p:oleObj>
              </mc:Fallback>
            </mc:AlternateContent>
          </a:graphicData>
        </a:graphic>
      </p:graphicFrame>
      <p:sp>
        <p:nvSpPr>
          <p:cNvPr id="18" name="矩形 17"/>
          <p:cNvSpPr/>
          <p:nvPr/>
        </p:nvSpPr>
        <p:spPr>
          <a:xfrm>
            <a:off x="5036859" y="2340169"/>
            <a:ext cx="2991525" cy="584775"/>
          </a:xfrm>
          <a:prstGeom prst="rect">
            <a:avLst/>
          </a:prstGeom>
        </p:spPr>
        <p:txBody>
          <a:bodyPr wrap="none">
            <a:spAutoFit/>
          </a:bodyPr>
          <a:lstStyle/>
          <a:p>
            <a:r>
              <a:rPr lang="zh-CN" altLang="zh-CN" sz="3200" dirty="0">
                <a:latin typeface="Times New Roman" panose="02020603050405020304" pitchFamily="18" charset="0"/>
                <a:ea typeface="黑体" panose="02010609060101010101" pitchFamily="49" charset="-122"/>
                <a:cs typeface="Times New Roman" panose="02020603050405020304" pitchFamily="18" charset="0"/>
              </a:rPr>
              <a:t>，其中</a:t>
            </a:r>
            <a:r>
              <a:rPr lang="en-US" altLang="zh-CN" sz="3200" i="1" dirty="0">
                <a:latin typeface="Times New Roman" panose="02020603050405020304" pitchFamily="18" charset="0"/>
                <a:ea typeface="黑体" panose="02010609060101010101" pitchFamily="49" charset="-122"/>
                <a:cs typeface="Times New Roman" panose="02020603050405020304" pitchFamily="18" charset="0"/>
              </a:rPr>
              <a:t>t</a:t>
            </a:r>
            <a:r>
              <a:rPr lang="en-US" altLang="zh-CN" sz="3200" dirty="0">
                <a:latin typeface="Times New Roman" panose="02020603050405020304" pitchFamily="18" charset="0"/>
                <a:ea typeface="黑体" panose="02010609060101010101" pitchFamily="49" charset="-122"/>
                <a:cs typeface="Times New Roman" panose="02020603050405020304" pitchFamily="18" charset="0"/>
              </a:rPr>
              <a:t>=1</a:t>
            </a:r>
            <a:r>
              <a:rPr lang="zh-CN" altLang="zh-CN" sz="3200"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sz="3200" dirty="0">
                <a:latin typeface="Times New Roman" panose="02020603050405020304" pitchFamily="18" charset="0"/>
                <a:ea typeface="黑体" panose="02010609060101010101" pitchFamily="49" charset="-122"/>
                <a:cs typeface="Times New Roman" panose="02020603050405020304" pitchFamily="18" charset="0"/>
              </a:rPr>
              <a:t>2</a:t>
            </a:r>
            <a:r>
              <a:rPr lang="zh-CN" altLang="zh-CN" sz="3200" dirty="0">
                <a:latin typeface="Times New Roman" panose="02020603050405020304" pitchFamily="18" charset="0"/>
                <a:ea typeface="黑体" panose="02010609060101010101" pitchFamily="49" charset="-122"/>
                <a:cs typeface="Times New Roman" panose="02020603050405020304" pitchFamily="18" charset="0"/>
              </a:rPr>
              <a:t>…</a:t>
            </a:r>
            <a:endParaRPr lang="zh-CN" altLang="en-US" sz="3200" dirty="0">
              <a:latin typeface="Times New Roman" panose="02020603050405020304" pitchFamily="18" charset="0"/>
              <a:ea typeface="黑体" panose="02010609060101010101" pitchFamily="49" charset="-122"/>
              <a:cs typeface="Times New Roman" panose="02020603050405020304" pitchFamily="18" charset="0"/>
            </a:endParaRPr>
          </a:p>
        </p:txBody>
      </p:sp>
      <p:graphicFrame>
        <p:nvGraphicFramePr>
          <p:cNvPr id="17" name="对象 16"/>
          <p:cNvGraphicFramePr>
            <a:graphicFrameLocks noChangeAspect="1"/>
          </p:cNvGraphicFramePr>
          <p:nvPr>
            <p:extLst>
              <p:ext uri="{D42A27DB-BD31-4B8C-83A1-F6EECF244321}">
                <p14:modId xmlns:p14="http://schemas.microsoft.com/office/powerpoint/2010/main" val="432170042"/>
              </p:ext>
            </p:extLst>
          </p:nvPr>
        </p:nvGraphicFramePr>
        <p:xfrm>
          <a:off x="755576" y="3933056"/>
          <a:ext cx="2763756" cy="792088"/>
        </p:xfrm>
        <a:graphic>
          <a:graphicData uri="http://schemas.openxmlformats.org/presentationml/2006/ole">
            <mc:AlternateContent xmlns:mc="http://schemas.openxmlformats.org/markup-compatibility/2006">
              <mc:Choice xmlns:v="urn:schemas-microsoft-com:vml" Requires="v">
                <p:oleObj spid="_x0000_s13417" name="公式" r:id="rId5" imgW="761669" imgH="215806" progId="Equation.3">
                  <p:embed/>
                </p:oleObj>
              </mc:Choice>
              <mc:Fallback>
                <p:oleObj name="公式" r:id="rId5" imgW="761669" imgH="215806"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55576" y="3933056"/>
                        <a:ext cx="2763756" cy="792088"/>
                      </a:xfrm>
                      <a:prstGeom prst="rect">
                        <a:avLst/>
                      </a:prstGeom>
                      <a:noFill/>
                    </p:spPr>
                  </p:pic>
                </p:oleObj>
              </mc:Fallback>
            </mc:AlternateContent>
          </a:graphicData>
        </a:graphic>
      </p:graphicFrame>
      <p:graphicFrame>
        <p:nvGraphicFramePr>
          <p:cNvPr id="20" name="对象 19"/>
          <p:cNvGraphicFramePr>
            <a:graphicFrameLocks noChangeAspect="1"/>
          </p:cNvGraphicFramePr>
          <p:nvPr>
            <p:extLst>
              <p:ext uri="{D42A27DB-BD31-4B8C-83A1-F6EECF244321}">
                <p14:modId xmlns:p14="http://schemas.microsoft.com/office/powerpoint/2010/main" val="1497607996"/>
              </p:ext>
            </p:extLst>
          </p:nvPr>
        </p:nvGraphicFramePr>
        <p:xfrm>
          <a:off x="3923928" y="3933056"/>
          <a:ext cx="4621454" cy="792088"/>
        </p:xfrm>
        <a:graphic>
          <a:graphicData uri="http://schemas.openxmlformats.org/presentationml/2006/ole">
            <mc:AlternateContent xmlns:mc="http://schemas.openxmlformats.org/markup-compatibility/2006">
              <mc:Choice xmlns:v="urn:schemas-microsoft-com:vml" Requires="v">
                <p:oleObj spid="_x0000_s13418" name="公式" r:id="rId7" imgW="1269449" imgH="215806" progId="Equation.3">
                  <p:embed/>
                </p:oleObj>
              </mc:Choice>
              <mc:Fallback>
                <p:oleObj name="公式" r:id="rId7" imgW="1269449" imgH="215806" progId="Equation.3">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923928" y="3933056"/>
                        <a:ext cx="4621454" cy="792088"/>
                      </a:xfrm>
                      <a:prstGeom prst="rect">
                        <a:avLst/>
                      </a:prstGeom>
                      <a:noFill/>
                    </p:spPr>
                  </p:pic>
                </p:oleObj>
              </mc:Fallback>
            </mc:AlternateContent>
          </a:graphicData>
        </a:graphic>
      </p:graphicFrame>
    </p:spTree>
    <p:extLst>
      <p:ext uri="{BB962C8B-B14F-4D97-AF65-F5344CB8AC3E}">
        <p14:creationId xmlns:p14="http://schemas.microsoft.com/office/powerpoint/2010/main" val="220228188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60648"/>
            <a:ext cx="8229600" cy="864096"/>
          </a:xfrm>
        </p:spPr>
        <p:txBody>
          <a:bodyPr>
            <a:normAutofit/>
          </a:bodyPr>
          <a:lstStyle/>
          <a:p>
            <a:r>
              <a:rPr lang="en-US" altLang="zh-CN" b="1" i="1" dirty="0" smtClean="0">
                <a:latin typeface="Times New Roman" panose="02020603050405020304" pitchFamily="18" charset="0"/>
                <a:ea typeface="黑体" panose="02010609060101010101" pitchFamily="49" charset="-122"/>
                <a:cs typeface="Times New Roman" panose="02020603050405020304" pitchFamily="18" charset="0"/>
              </a:rPr>
              <a:t>k</a:t>
            </a:r>
            <a:r>
              <a:rPr lang="zh-CN" altLang="en-US" b="1" dirty="0" smtClean="0">
                <a:latin typeface="Times New Roman" panose="02020603050405020304" pitchFamily="18" charset="0"/>
                <a:ea typeface="黑体" panose="02010609060101010101" pitchFamily="49" charset="-122"/>
                <a:cs typeface="Times New Roman" panose="02020603050405020304" pitchFamily="18" charset="0"/>
              </a:rPr>
              <a:t>个</a:t>
            </a:r>
            <a:r>
              <a:rPr lang="zh-CN" altLang="zh-CN" b="1" dirty="0" smtClean="0">
                <a:latin typeface="Times New Roman" panose="02020603050405020304" pitchFamily="18" charset="0"/>
                <a:ea typeface="黑体" panose="02010609060101010101" pitchFamily="49" charset="-122"/>
                <a:cs typeface="Times New Roman" panose="02020603050405020304" pitchFamily="18" charset="0"/>
              </a:rPr>
              <a:t>基因</a:t>
            </a:r>
            <a:r>
              <a:rPr lang="zh-CN" altLang="en-US" b="1" dirty="0" smtClean="0">
                <a:latin typeface="Times New Roman" panose="02020603050405020304" pitchFamily="18" charset="0"/>
                <a:ea typeface="黑体" panose="02010609060101010101" pitchFamily="49" charset="-122"/>
                <a:cs typeface="Times New Roman" panose="02020603050405020304" pitchFamily="18" charset="0"/>
              </a:rPr>
              <a:t>的</a:t>
            </a:r>
            <a:r>
              <a:rPr lang="zh-CN" altLang="zh-CN" b="1" dirty="0" smtClean="0">
                <a:latin typeface="Times New Roman" panose="02020603050405020304" pitchFamily="18" charset="0"/>
                <a:ea typeface="黑体" panose="02010609060101010101" pitchFamily="49" charset="-122"/>
                <a:cs typeface="Times New Roman" panose="02020603050405020304" pitchFamily="18" charset="0"/>
              </a:rPr>
              <a:t>融合</a:t>
            </a:r>
            <a:endParaRPr lang="en-US" altLang="zh-CN" b="1"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3" name="内容占位符 2"/>
          <p:cNvSpPr>
            <a:spLocks noGrp="1"/>
          </p:cNvSpPr>
          <p:nvPr>
            <p:ph idx="1"/>
          </p:nvPr>
        </p:nvSpPr>
        <p:spPr>
          <a:xfrm>
            <a:off x="467544" y="1268760"/>
            <a:ext cx="8424936" cy="3744416"/>
          </a:xfrm>
        </p:spPr>
        <p:txBody>
          <a:bodyPr>
            <a:noAutofit/>
          </a:bodyPr>
          <a:lstStyle/>
          <a:p>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k</a:t>
            </a:r>
            <a:r>
              <a:rPr lang="zh-CN" altLang="en-US" sz="2800" dirty="0" smtClean="0">
                <a:latin typeface="Times New Roman" panose="02020603050405020304" pitchFamily="18" charset="0"/>
                <a:ea typeface="黑体" panose="02010609060101010101" pitchFamily="49" charset="-122"/>
                <a:cs typeface="Times New Roman" panose="02020603050405020304" pitchFamily="18" charset="0"/>
              </a:rPr>
              <a:t>个基因在前一个世代没有发生基因融合的概率为</a:t>
            </a:r>
            <a:endPar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endParaRPr>
          </a:p>
          <a:p>
            <a:endParaRPr lang="en-US" altLang="zh-CN" sz="2800" dirty="0">
              <a:latin typeface="Times New Roman" panose="02020603050405020304" pitchFamily="18" charset="0"/>
              <a:ea typeface="黑体" panose="02010609060101010101" pitchFamily="49" charset="-122"/>
              <a:cs typeface="Times New Roman" panose="02020603050405020304" pitchFamily="18" charset="0"/>
            </a:endParaRPr>
          </a:p>
          <a:p>
            <a:endPar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endParaRPr>
          </a:p>
          <a:p>
            <a:r>
              <a:rPr lang="zh-CN" altLang="en-US" sz="2800" dirty="0" smtClean="0">
                <a:latin typeface="Times New Roman" panose="02020603050405020304" pitchFamily="18" charset="0"/>
                <a:ea typeface="黑体" panose="02010609060101010101" pitchFamily="49" charset="-122"/>
                <a:cs typeface="Times New Roman" panose="02020603050405020304" pitchFamily="18" charset="0"/>
              </a:rPr>
              <a:t>当</a:t>
            </a:r>
            <a:r>
              <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rPr>
              <a:t>2</a:t>
            </a:r>
            <a:r>
              <a:rPr lang="en-US" altLang="zh-CN" sz="2800" i="1" dirty="0" smtClean="0">
                <a:latin typeface="Times New Roman" panose="02020603050405020304" pitchFamily="18" charset="0"/>
                <a:ea typeface="黑体" panose="02010609060101010101" pitchFamily="49" charset="-122"/>
                <a:cs typeface="Times New Roman" panose="02020603050405020304" pitchFamily="18" charset="0"/>
              </a:rPr>
              <a:t>N</a:t>
            </a:r>
            <a:r>
              <a:rPr lang="zh-CN" altLang="en-US" sz="2800" dirty="0" smtClean="0">
                <a:latin typeface="Times New Roman" panose="02020603050405020304" pitchFamily="18" charset="0"/>
                <a:ea typeface="黑体" panose="02010609060101010101" pitchFamily="49" charset="-122"/>
                <a:cs typeface="Times New Roman" panose="02020603050405020304" pitchFamily="18" charset="0"/>
              </a:rPr>
              <a:t>较大、</a:t>
            </a:r>
            <a:r>
              <a:rPr lang="en-US" altLang="zh-CN" sz="2800" i="1" dirty="0" smtClean="0">
                <a:latin typeface="Times New Roman" panose="02020603050405020304" pitchFamily="18" charset="0"/>
                <a:ea typeface="黑体" panose="02010609060101010101" pitchFamily="49" charset="-122"/>
                <a:cs typeface="Times New Roman" panose="02020603050405020304" pitchFamily="18" charset="0"/>
              </a:rPr>
              <a:t>k</a:t>
            </a:r>
            <a:r>
              <a:rPr lang="zh-CN" altLang="en-US" sz="2800" dirty="0" smtClean="0">
                <a:latin typeface="Times New Roman" panose="02020603050405020304" pitchFamily="18" charset="0"/>
                <a:ea typeface="黑体" panose="02010609060101010101" pitchFamily="49" charset="-122"/>
                <a:cs typeface="Times New Roman" panose="02020603050405020304" pitchFamily="18" charset="0"/>
              </a:rPr>
              <a:t>较小时，</a:t>
            </a:r>
            <a:endPar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endParaRPr>
          </a:p>
          <a:p>
            <a:endParaRPr lang="en-US" altLang="zh-CN" sz="2800" dirty="0">
              <a:latin typeface="Times New Roman" panose="02020603050405020304" pitchFamily="18" charset="0"/>
              <a:ea typeface="黑体" panose="02010609060101010101" pitchFamily="49" charset="-122"/>
              <a:cs typeface="Times New Roman" panose="02020603050405020304" pitchFamily="18" charset="0"/>
            </a:endParaRPr>
          </a:p>
          <a:p>
            <a:endPar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endParaRPr>
          </a:p>
          <a:p>
            <a:r>
              <a:rPr lang="en-US" altLang="zh-CN" sz="2800" i="1" dirty="0" smtClean="0">
                <a:latin typeface="Times New Roman" panose="02020603050405020304" pitchFamily="18" charset="0"/>
                <a:ea typeface="黑体" panose="02010609060101010101" pitchFamily="49" charset="-122"/>
                <a:cs typeface="Times New Roman" panose="02020603050405020304" pitchFamily="18" charset="0"/>
              </a:rPr>
              <a:t>k</a:t>
            </a:r>
            <a:r>
              <a:rPr lang="zh-CN" altLang="en-US" sz="2800" dirty="0">
                <a:latin typeface="Times New Roman" panose="02020603050405020304" pitchFamily="18" charset="0"/>
                <a:ea typeface="黑体" panose="02010609060101010101" pitchFamily="49" charset="-122"/>
                <a:cs typeface="Times New Roman" panose="02020603050405020304" pitchFamily="18" charset="0"/>
              </a:rPr>
              <a:t>个基因在前一个</a:t>
            </a:r>
            <a:r>
              <a:rPr lang="zh-CN" altLang="en-US" sz="2800" dirty="0" smtClean="0">
                <a:latin typeface="Times New Roman" panose="02020603050405020304" pitchFamily="18" charset="0"/>
                <a:ea typeface="黑体" panose="02010609060101010101" pitchFamily="49" charset="-122"/>
                <a:cs typeface="Times New Roman" panose="02020603050405020304" pitchFamily="18" charset="0"/>
              </a:rPr>
              <a:t>世代发生</a:t>
            </a:r>
            <a:r>
              <a:rPr lang="zh-CN" altLang="en-US" sz="2800" dirty="0">
                <a:latin typeface="Times New Roman" panose="02020603050405020304" pitchFamily="18" charset="0"/>
                <a:ea typeface="黑体" panose="02010609060101010101" pitchFamily="49" charset="-122"/>
                <a:cs typeface="Times New Roman" panose="02020603050405020304" pitchFamily="18" charset="0"/>
              </a:rPr>
              <a:t>基因融合的概率</a:t>
            </a:r>
            <a:r>
              <a:rPr lang="zh-CN" altLang="en-US" sz="2800" dirty="0" smtClean="0">
                <a:latin typeface="Times New Roman" panose="02020603050405020304" pitchFamily="18" charset="0"/>
                <a:ea typeface="黑体" panose="02010609060101010101" pitchFamily="49" charset="-122"/>
                <a:cs typeface="Times New Roman" panose="02020603050405020304" pitchFamily="18" charset="0"/>
              </a:rPr>
              <a:t>为</a:t>
            </a:r>
            <a:endParaRPr lang="en-US" altLang="zh-CN" sz="2800" dirty="0">
              <a:latin typeface="Times New Roman" panose="02020603050405020304" pitchFamily="18" charset="0"/>
              <a:ea typeface="黑体" panose="02010609060101010101" pitchFamily="49" charset="-122"/>
              <a:cs typeface="Times New Roman" panose="02020603050405020304" pitchFamily="18" charset="0"/>
            </a:endParaRPr>
          </a:p>
        </p:txBody>
      </p:sp>
      <p:graphicFrame>
        <p:nvGraphicFramePr>
          <p:cNvPr id="15" name="对象 14"/>
          <p:cNvGraphicFramePr>
            <a:graphicFrameLocks noChangeAspect="1"/>
          </p:cNvGraphicFramePr>
          <p:nvPr>
            <p:extLst>
              <p:ext uri="{D42A27DB-BD31-4B8C-83A1-F6EECF244321}">
                <p14:modId xmlns:p14="http://schemas.microsoft.com/office/powerpoint/2010/main" val="595928246"/>
              </p:ext>
            </p:extLst>
          </p:nvPr>
        </p:nvGraphicFramePr>
        <p:xfrm>
          <a:off x="899591" y="1772816"/>
          <a:ext cx="4762733" cy="1008112"/>
        </p:xfrm>
        <a:graphic>
          <a:graphicData uri="http://schemas.openxmlformats.org/presentationml/2006/ole">
            <mc:AlternateContent xmlns:mc="http://schemas.openxmlformats.org/markup-compatibility/2006">
              <mc:Choice xmlns:v="urn:schemas-microsoft-com:vml" Requires="v">
                <p:oleObj spid="_x0000_s11373" name="公式" r:id="rId3" imgW="1879600" imgH="393700" progId="Equation.3">
                  <p:embed/>
                </p:oleObj>
              </mc:Choice>
              <mc:Fallback>
                <p:oleObj name="公式" r:id="rId3" imgW="1879600" imgH="39370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99591" y="1772816"/>
                        <a:ext cx="4762733" cy="1008112"/>
                      </a:xfrm>
                      <a:prstGeom prst="rect">
                        <a:avLst/>
                      </a:prstGeom>
                      <a:noFill/>
                    </p:spPr>
                  </p:pic>
                </p:oleObj>
              </mc:Fallback>
            </mc:AlternateContent>
          </a:graphicData>
        </a:graphic>
      </p:graphicFrame>
      <p:graphicFrame>
        <p:nvGraphicFramePr>
          <p:cNvPr id="17" name="对象 16"/>
          <p:cNvGraphicFramePr>
            <a:graphicFrameLocks noChangeAspect="1"/>
          </p:cNvGraphicFramePr>
          <p:nvPr>
            <p:extLst>
              <p:ext uri="{D42A27DB-BD31-4B8C-83A1-F6EECF244321}">
                <p14:modId xmlns:p14="http://schemas.microsoft.com/office/powerpoint/2010/main" val="683749800"/>
              </p:ext>
            </p:extLst>
          </p:nvPr>
        </p:nvGraphicFramePr>
        <p:xfrm>
          <a:off x="899592" y="3284984"/>
          <a:ext cx="5482969" cy="1008112"/>
        </p:xfrm>
        <a:graphic>
          <a:graphicData uri="http://schemas.openxmlformats.org/presentationml/2006/ole">
            <mc:AlternateContent xmlns:mc="http://schemas.openxmlformats.org/markup-compatibility/2006">
              <mc:Choice xmlns:v="urn:schemas-microsoft-com:vml" Requires="v">
                <p:oleObj spid="_x0000_s11374" name="公式" r:id="rId5" imgW="2374900" imgH="431800" progId="Equation.3">
                  <p:embed/>
                </p:oleObj>
              </mc:Choice>
              <mc:Fallback>
                <p:oleObj name="公式" r:id="rId5" imgW="2374900" imgH="431800"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99592" y="3284984"/>
                        <a:ext cx="5482969" cy="1008112"/>
                      </a:xfrm>
                      <a:prstGeom prst="rect">
                        <a:avLst/>
                      </a:prstGeom>
                      <a:noFill/>
                    </p:spPr>
                  </p:pic>
                </p:oleObj>
              </mc:Fallback>
            </mc:AlternateContent>
          </a:graphicData>
        </a:graphic>
      </p:graphicFrame>
      <p:graphicFrame>
        <p:nvGraphicFramePr>
          <p:cNvPr id="7" name="对象 6"/>
          <p:cNvGraphicFramePr>
            <a:graphicFrameLocks noChangeAspect="1"/>
          </p:cNvGraphicFramePr>
          <p:nvPr>
            <p:extLst>
              <p:ext uri="{D42A27DB-BD31-4B8C-83A1-F6EECF244321}">
                <p14:modId xmlns:p14="http://schemas.microsoft.com/office/powerpoint/2010/main" val="3407904206"/>
              </p:ext>
            </p:extLst>
          </p:nvPr>
        </p:nvGraphicFramePr>
        <p:xfrm>
          <a:off x="899592" y="5013176"/>
          <a:ext cx="5446706" cy="1008112"/>
        </p:xfrm>
        <a:graphic>
          <a:graphicData uri="http://schemas.openxmlformats.org/presentationml/2006/ole">
            <mc:AlternateContent xmlns:mc="http://schemas.openxmlformats.org/markup-compatibility/2006">
              <mc:Choice xmlns:v="urn:schemas-microsoft-com:vml" Requires="v">
                <p:oleObj spid="_x0000_s11375" name="公式" r:id="rId7" imgW="2362200" imgH="431800" progId="Equation.3">
                  <p:embed/>
                </p:oleObj>
              </mc:Choice>
              <mc:Fallback>
                <p:oleObj name="公式" r:id="rId7" imgW="2362200" imgH="431800" progId="Equation.3">
                  <p:embed/>
                  <p:pic>
                    <p:nvPicPr>
                      <p:cNvPr id="0" name="Object 5"/>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899592" y="5013176"/>
                        <a:ext cx="5446706" cy="1008112"/>
                      </a:xfrm>
                      <a:prstGeom prst="rect">
                        <a:avLst/>
                      </a:prstGeom>
                      <a:noFill/>
                    </p:spPr>
                  </p:pic>
                </p:oleObj>
              </mc:Fallback>
            </mc:AlternateContent>
          </a:graphicData>
        </a:graphic>
      </p:graphicFrame>
    </p:spTree>
    <p:extLst>
      <p:ext uri="{BB962C8B-B14F-4D97-AF65-F5344CB8AC3E}">
        <p14:creationId xmlns:p14="http://schemas.microsoft.com/office/powerpoint/2010/main" val="398996124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332656"/>
            <a:ext cx="8229600" cy="936104"/>
          </a:xfrm>
        </p:spPr>
        <p:txBody>
          <a:bodyPr>
            <a:normAutofit fontScale="90000"/>
          </a:bodyPr>
          <a:lstStyle/>
          <a:p>
            <a:r>
              <a:rPr lang="en-US" altLang="zh-CN" b="1" i="1" dirty="0" smtClean="0">
                <a:latin typeface="Times New Roman" panose="02020603050405020304" pitchFamily="18" charset="0"/>
                <a:ea typeface="黑体" panose="02010609060101010101" pitchFamily="49" charset="-122"/>
                <a:cs typeface="Times New Roman" panose="02020603050405020304" pitchFamily="18" charset="0"/>
              </a:rPr>
              <a:t>k</a:t>
            </a:r>
            <a:r>
              <a:rPr lang="zh-CN" altLang="en-US" b="1" dirty="0" smtClean="0">
                <a:latin typeface="Times New Roman" panose="02020603050405020304" pitchFamily="18" charset="0"/>
                <a:ea typeface="黑体" panose="02010609060101010101" pitchFamily="49" charset="-122"/>
                <a:cs typeface="Times New Roman" panose="02020603050405020304" pitchFamily="18" charset="0"/>
              </a:rPr>
              <a:t>个</a:t>
            </a:r>
            <a:r>
              <a:rPr lang="zh-CN" altLang="zh-CN" b="1" dirty="0" smtClean="0">
                <a:latin typeface="Times New Roman" panose="02020603050405020304" pitchFamily="18" charset="0"/>
                <a:ea typeface="黑体" panose="02010609060101010101" pitchFamily="49" charset="-122"/>
                <a:cs typeface="Times New Roman" panose="02020603050405020304" pitchFamily="18" charset="0"/>
              </a:rPr>
              <a:t>基因融合</a:t>
            </a:r>
            <a:r>
              <a:rPr lang="zh-CN" altLang="en-US" b="1" dirty="0" smtClean="0">
                <a:latin typeface="Times New Roman" panose="02020603050405020304" pitchFamily="18" charset="0"/>
                <a:ea typeface="黑体" panose="02010609060101010101" pitchFamily="49" charset="-122"/>
                <a:cs typeface="Times New Roman" panose="02020603050405020304" pitchFamily="18" charset="0"/>
              </a:rPr>
              <a:t>时间</a:t>
            </a:r>
            <a:r>
              <a:rPr lang="en-US" altLang="zh-CN" b="1" i="1" dirty="0" err="1" smtClean="0">
                <a:latin typeface="Times New Roman" panose="02020603050405020304" pitchFamily="18" charset="0"/>
                <a:ea typeface="黑体" panose="02010609060101010101" pitchFamily="49" charset="-122"/>
                <a:cs typeface="Times New Roman" panose="02020603050405020304" pitchFamily="18" charset="0"/>
              </a:rPr>
              <a:t>T</a:t>
            </a:r>
            <a:r>
              <a:rPr lang="en-US" altLang="zh-CN" b="1" i="1" baseline="-25000" dirty="0" err="1">
                <a:latin typeface="Times New Roman" panose="02020603050405020304" pitchFamily="18" charset="0"/>
                <a:ea typeface="黑体" panose="02010609060101010101" pitchFamily="49" charset="-122"/>
                <a:cs typeface="Times New Roman" panose="02020603050405020304" pitchFamily="18" charset="0"/>
              </a:rPr>
              <a:t>k</a:t>
            </a:r>
            <a:r>
              <a:rPr lang="zh-CN" altLang="en-US" b="1" dirty="0" smtClean="0">
                <a:latin typeface="Times New Roman" panose="02020603050405020304" pitchFamily="18" charset="0"/>
                <a:ea typeface="黑体" panose="02010609060101010101" pitchFamily="49" charset="-122"/>
                <a:cs typeface="Times New Roman" panose="02020603050405020304" pitchFamily="18" charset="0"/>
              </a:rPr>
              <a:t>的期望和方差</a:t>
            </a:r>
            <a:endParaRPr lang="en-US" altLang="zh-CN" b="1"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3" name="内容占位符 2"/>
          <p:cNvSpPr>
            <a:spLocks noGrp="1"/>
          </p:cNvSpPr>
          <p:nvPr>
            <p:ph idx="1"/>
          </p:nvPr>
        </p:nvSpPr>
        <p:spPr>
          <a:xfrm>
            <a:off x="611560" y="1412776"/>
            <a:ext cx="7992888" cy="4248472"/>
          </a:xfrm>
        </p:spPr>
        <p:txBody>
          <a:bodyPr>
            <a:noAutofit/>
          </a:bodyPr>
          <a:lstStyle/>
          <a:p>
            <a:r>
              <a:rPr lang="zh-CN" altLang="en-US" dirty="0" smtClean="0">
                <a:latin typeface="Times New Roman" panose="02020603050405020304" pitchFamily="18" charset="0"/>
                <a:ea typeface="黑体" panose="02010609060101010101" pitchFamily="49" charset="-122"/>
                <a:cs typeface="Times New Roman" panose="02020603050405020304" pitchFamily="18" charset="0"/>
              </a:rPr>
              <a:t>时间</a:t>
            </a:r>
            <a:r>
              <a:rPr lang="en-US" altLang="zh-CN" i="1" dirty="0" err="1" smtClean="0">
                <a:latin typeface="Times New Roman" panose="02020603050405020304" pitchFamily="18" charset="0"/>
                <a:ea typeface="黑体" panose="02010609060101010101" pitchFamily="49" charset="-122"/>
                <a:cs typeface="Times New Roman" panose="02020603050405020304" pitchFamily="18" charset="0"/>
              </a:rPr>
              <a:t>T</a:t>
            </a:r>
            <a:r>
              <a:rPr lang="en-US" altLang="zh-CN" i="1" baseline="-25000" dirty="0" err="1" smtClean="0">
                <a:latin typeface="Times New Roman" panose="02020603050405020304" pitchFamily="18" charset="0"/>
                <a:ea typeface="黑体" panose="02010609060101010101" pitchFamily="49" charset="-122"/>
                <a:cs typeface="Times New Roman" panose="02020603050405020304" pitchFamily="18" charset="0"/>
              </a:rPr>
              <a:t>k</a:t>
            </a:r>
            <a:r>
              <a:rPr lang="en-US" altLang="zh-CN" dirty="0" smtClean="0">
                <a:latin typeface="Times New Roman" panose="02020603050405020304" pitchFamily="18" charset="0"/>
                <a:ea typeface="黑体" panose="02010609060101010101" pitchFamily="49" charset="-122"/>
                <a:cs typeface="Times New Roman" panose="02020603050405020304" pitchFamily="18" charset="0"/>
              </a:rPr>
              <a:t> </a:t>
            </a:r>
            <a:r>
              <a:rPr lang="zh-CN" altLang="en-US" dirty="0">
                <a:latin typeface="Times New Roman" panose="02020603050405020304" pitchFamily="18" charset="0"/>
                <a:ea typeface="黑体" panose="02010609060101010101" pitchFamily="49" charset="-122"/>
                <a:cs typeface="Times New Roman" panose="02020603050405020304" pitchFamily="18" charset="0"/>
              </a:rPr>
              <a:t>服从</a:t>
            </a:r>
            <a:r>
              <a:rPr lang="zh-CN" altLang="en-US" dirty="0" smtClean="0">
                <a:latin typeface="Times New Roman" panose="02020603050405020304" pitchFamily="18" charset="0"/>
                <a:ea typeface="黑体" panose="02010609060101010101" pitchFamily="49" charset="-122"/>
                <a:cs typeface="Times New Roman" panose="02020603050405020304" pitchFamily="18" charset="0"/>
              </a:rPr>
              <a:t>几何分布</a:t>
            </a:r>
            <a:r>
              <a:rPr lang="en-US" altLang="zh-CN" i="1" dirty="0" smtClean="0">
                <a:latin typeface="Times New Roman" panose="02020603050405020304" pitchFamily="18" charset="0"/>
                <a:ea typeface="黑体" panose="02010609060101010101" pitchFamily="49" charset="-122"/>
                <a:cs typeface="Times New Roman" panose="02020603050405020304" pitchFamily="18" charset="0"/>
              </a:rPr>
              <a:t>G</a:t>
            </a:r>
            <a:r>
              <a:rPr lang="en-US" altLang="zh-CN" dirty="0" smtClean="0">
                <a:latin typeface="Times New Roman" panose="02020603050405020304" pitchFamily="18" charset="0"/>
                <a:ea typeface="黑体" panose="02010609060101010101" pitchFamily="49" charset="-122"/>
                <a:cs typeface="Times New Roman" panose="02020603050405020304" pitchFamily="18" charset="0"/>
              </a:rPr>
              <a:t>(</a:t>
            </a:r>
            <a:r>
              <a:rPr lang="en-US" altLang="zh-CN" i="1" dirty="0" smtClean="0">
                <a:latin typeface="Times New Roman" panose="02020603050405020304" pitchFamily="18" charset="0"/>
                <a:ea typeface="黑体" panose="02010609060101010101" pitchFamily="49" charset="-122"/>
                <a:cs typeface="Times New Roman" panose="02020603050405020304" pitchFamily="18" charset="0"/>
              </a:rPr>
              <a:t>p</a:t>
            </a:r>
            <a:r>
              <a:rPr lang="en-US" altLang="zh-CN" dirty="0" smtClean="0">
                <a:latin typeface="Times New Roman" panose="02020603050405020304" pitchFamily="18" charset="0"/>
                <a:ea typeface="黑体" panose="02010609060101010101" pitchFamily="49" charset="-122"/>
                <a:cs typeface="Times New Roman" panose="02020603050405020304" pitchFamily="18" charset="0"/>
              </a:rPr>
              <a:t>=</a:t>
            </a:r>
            <a:r>
              <a:rPr lang="en-US" altLang="zh-CN" i="1" dirty="0" smtClean="0">
                <a:latin typeface="Times New Roman" panose="02020603050405020304" pitchFamily="18" charset="0"/>
                <a:ea typeface="黑体" panose="02010609060101010101" pitchFamily="49" charset="-122"/>
                <a:cs typeface="Times New Roman" panose="02020603050405020304" pitchFamily="18" charset="0"/>
              </a:rPr>
              <a:t>k</a:t>
            </a:r>
            <a:r>
              <a:rPr lang="en-US" altLang="zh-CN" dirty="0" smtClean="0">
                <a:latin typeface="Times New Roman" panose="02020603050405020304" pitchFamily="18" charset="0"/>
                <a:ea typeface="黑体" panose="02010609060101010101" pitchFamily="49" charset="-122"/>
                <a:cs typeface="Times New Roman" panose="02020603050405020304" pitchFamily="18" charset="0"/>
              </a:rPr>
              <a:t>(</a:t>
            </a:r>
            <a:r>
              <a:rPr lang="en-US" altLang="zh-CN" i="1" dirty="0" smtClean="0">
                <a:latin typeface="Times New Roman" panose="02020603050405020304" pitchFamily="18" charset="0"/>
                <a:ea typeface="黑体" panose="02010609060101010101" pitchFamily="49" charset="-122"/>
                <a:cs typeface="Times New Roman" panose="02020603050405020304" pitchFamily="18" charset="0"/>
              </a:rPr>
              <a:t>k</a:t>
            </a:r>
            <a:r>
              <a:rPr lang="en-US" altLang="zh-CN" dirty="0" smtClean="0">
                <a:latin typeface="Times New Roman" panose="02020603050405020304" pitchFamily="18" charset="0"/>
                <a:ea typeface="黑体" panose="02010609060101010101" pitchFamily="49" charset="-122"/>
                <a:cs typeface="Times New Roman" panose="02020603050405020304" pitchFamily="18" charset="0"/>
              </a:rPr>
              <a:t>-1)/4</a:t>
            </a:r>
            <a:r>
              <a:rPr lang="en-US" altLang="zh-CN" i="1" dirty="0" smtClean="0">
                <a:latin typeface="Times New Roman" panose="02020603050405020304" pitchFamily="18" charset="0"/>
                <a:ea typeface="黑体" panose="02010609060101010101" pitchFamily="49" charset="-122"/>
                <a:cs typeface="Times New Roman" panose="02020603050405020304" pitchFamily="18" charset="0"/>
              </a:rPr>
              <a:t>N</a:t>
            </a:r>
            <a:r>
              <a:rPr lang="en-US" altLang="zh-CN" dirty="0" smtClean="0">
                <a:latin typeface="Times New Roman" panose="02020603050405020304" pitchFamily="18" charset="0"/>
                <a:ea typeface="黑体" panose="02010609060101010101" pitchFamily="49" charset="-122"/>
                <a:cs typeface="Times New Roman" panose="02020603050405020304" pitchFamily="18" charset="0"/>
              </a:rPr>
              <a:t>)</a:t>
            </a:r>
            <a:r>
              <a:rPr lang="zh-CN" altLang="en-US" dirty="0" smtClean="0">
                <a:latin typeface="Times New Roman" panose="02020603050405020304" pitchFamily="18" charset="0"/>
                <a:ea typeface="黑体" panose="02010609060101010101" pitchFamily="49" charset="-122"/>
                <a:cs typeface="Times New Roman" panose="02020603050405020304" pitchFamily="18" charset="0"/>
              </a:rPr>
              <a:t>，</a:t>
            </a:r>
            <a:r>
              <a:rPr lang="zh-CN" altLang="en-US" dirty="0">
                <a:latin typeface="Times New Roman" panose="02020603050405020304" pitchFamily="18" charset="0"/>
                <a:ea typeface="黑体" panose="02010609060101010101" pitchFamily="49" charset="-122"/>
                <a:cs typeface="Times New Roman" panose="02020603050405020304" pitchFamily="18" charset="0"/>
              </a:rPr>
              <a:t>概率分布</a:t>
            </a:r>
            <a:r>
              <a:rPr lang="zh-CN" altLang="en-US" dirty="0" smtClean="0">
                <a:latin typeface="Times New Roman" panose="02020603050405020304" pitchFamily="18" charset="0"/>
                <a:ea typeface="黑体" panose="02010609060101010101" pitchFamily="49" charset="-122"/>
                <a:cs typeface="Times New Roman" panose="02020603050405020304" pitchFamily="18" charset="0"/>
              </a:rPr>
              <a:t>为</a:t>
            </a:r>
            <a:endParaRPr lang="en-US" altLang="zh-CN" dirty="0" smtClean="0">
              <a:latin typeface="Times New Roman" panose="02020603050405020304" pitchFamily="18" charset="0"/>
              <a:ea typeface="黑体" panose="02010609060101010101" pitchFamily="49" charset="-122"/>
              <a:cs typeface="Times New Roman" panose="02020603050405020304" pitchFamily="18" charset="0"/>
            </a:endParaRPr>
          </a:p>
          <a:p>
            <a:endParaRPr lang="en-US" altLang="zh-CN" dirty="0">
              <a:latin typeface="Times New Roman" panose="02020603050405020304" pitchFamily="18" charset="0"/>
              <a:ea typeface="黑体" panose="02010609060101010101" pitchFamily="49" charset="-122"/>
              <a:cs typeface="Times New Roman" panose="02020603050405020304" pitchFamily="18" charset="0"/>
            </a:endParaRPr>
          </a:p>
          <a:p>
            <a:endParaRPr lang="en-US" altLang="zh-CN" dirty="0" smtClean="0">
              <a:latin typeface="Times New Roman" panose="02020603050405020304" pitchFamily="18" charset="0"/>
              <a:ea typeface="黑体" panose="02010609060101010101" pitchFamily="49" charset="-122"/>
              <a:cs typeface="Times New Roman" panose="02020603050405020304" pitchFamily="18" charset="0"/>
            </a:endParaRPr>
          </a:p>
          <a:p>
            <a:r>
              <a:rPr lang="en-US" altLang="zh-CN" i="1" dirty="0" err="1">
                <a:latin typeface="Times New Roman" panose="02020603050405020304" pitchFamily="18" charset="0"/>
                <a:ea typeface="黑体" panose="02010609060101010101" pitchFamily="49" charset="-122"/>
                <a:cs typeface="Times New Roman" panose="02020603050405020304" pitchFamily="18" charset="0"/>
              </a:rPr>
              <a:t>T</a:t>
            </a:r>
            <a:r>
              <a:rPr lang="en-US" altLang="zh-CN" i="1" baseline="-25000" dirty="0" err="1">
                <a:latin typeface="Times New Roman" panose="02020603050405020304" pitchFamily="18" charset="0"/>
                <a:ea typeface="黑体" panose="02010609060101010101" pitchFamily="49" charset="-122"/>
                <a:cs typeface="Times New Roman" panose="02020603050405020304" pitchFamily="18" charset="0"/>
              </a:rPr>
              <a:t>k</a:t>
            </a:r>
            <a:r>
              <a:rPr lang="en-US" altLang="zh-CN" dirty="0">
                <a:latin typeface="Times New Roman" panose="02020603050405020304" pitchFamily="18" charset="0"/>
                <a:ea typeface="黑体" panose="02010609060101010101" pitchFamily="49" charset="-122"/>
                <a:cs typeface="Times New Roman" panose="02020603050405020304" pitchFamily="18" charset="0"/>
              </a:rPr>
              <a:t> </a:t>
            </a:r>
            <a:r>
              <a:rPr lang="zh-CN" altLang="en-US" dirty="0" smtClean="0">
                <a:latin typeface="Times New Roman" panose="02020603050405020304" pitchFamily="18" charset="0"/>
                <a:ea typeface="黑体" panose="02010609060101010101" pitchFamily="49" charset="-122"/>
                <a:cs typeface="Times New Roman" panose="02020603050405020304" pitchFamily="18" charset="0"/>
              </a:rPr>
              <a:t>的期望和方差分别为</a:t>
            </a:r>
            <a:endParaRPr lang="zh-CN" altLang="en-US"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18" name="矩形 17"/>
          <p:cNvSpPr/>
          <p:nvPr/>
        </p:nvSpPr>
        <p:spPr>
          <a:xfrm>
            <a:off x="5972963" y="2735704"/>
            <a:ext cx="2991525" cy="584775"/>
          </a:xfrm>
          <a:prstGeom prst="rect">
            <a:avLst/>
          </a:prstGeom>
        </p:spPr>
        <p:txBody>
          <a:bodyPr wrap="none">
            <a:spAutoFit/>
          </a:bodyPr>
          <a:lstStyle/>
          <a:p>
            <a:r>
              <a:rPr lang="zh-CN" altLang="zh-CN" sz="3200" dirty="0">
                <a:latin typeface="Times New Roman" panose="02020603050405020304" pitchFamily="18" charset="0"/>
                <a:ea typeface="黑体" panose="02010609060101010101" pitchFamily="49" charset="-122"/>
                <a:cs typeface="Times New Roman" panose="02020603050405020304" pitchFamily="18" charset="0"/>
              </a:rPr>
              <a:t>，其中</a:t>
            </a:r>
            <a:r>
              <a:rPr lang="en-US" altLang="zh-CN" sz="3200" i="1" dirty="0">
                <a:latin typeface="Times New Roman" panose="02020603050405020304" pitchFamily="18" charset="0"/>
                <a:ea typeface="黑体" panose="02010609060101010101" pitchFamily="49" charset="-122"/>
                <a:cs typeface="Times New Roman" panose="02020603050405020304" pitchFamily="18" charset="0"/>
              </a:rPr>
              <a:t>t</a:t>
            </a:r>
            <a:r>
              <a:rPr lang="en-US" altLang="zh-CN" sz="3200" dirty="0">
                <a:latin typeface="Times New Roman" panose="02020603050405020304" pitchFamily="18" charset="0"/>
                <a:ea typeface="黑体" panose="02010609060101010101" pitchFamily="49" charset="-122"/>
                <a:cs typeface="Times New Roman" panose="02020603050405020304" pitchFamily="18" charset="0"/>
              </a:rPr>
              <a:t>=1</a:t>
            </a:r>
            <a:r>
              <a:rPr lang="zh-CN" altLang="zh-CN" sz="3200"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sz="3200" dirty="0">
                <a:latin typeface="Times New Roman" panose="02020603050405020304" pitchFamily="18" charset="0"/>
                <a:ea typeface="黑体" panose="02010609060101010101" pitchFamily="49" charset="-122"/>
                <a:cs typeface="Times New Roman" panose="02020603050405020304" pitchFamily="18" charset="0"/>
              </a:rPr>
              <a:t>2</a:t>
            </a:r>
            <a:r>
              <a:rPr lang="zh-CN" altLang="zh-CN" sz="3200" dirty="0">
                <a:latin typeface="Times New Roman" panose="02020603050405020304" pitchFamily="18" charset="0"/>
                <a:ea typeface="黑体" panose="02010609060101010101" pitchFamily="49" charset="-122"/>
                <a:cs typeface="Times New Roman" panose="02020603050405020304" pitchFamily="18" charset="0"/>
              </a:rPr>
              <a:t>…</a:t>
            </a:r>
            <a:endParaRPr lang="zh-CN" altLang="en-US" sz="3200" dirty="0">
              <a:latin typeface="Times New Roman" panose="02020603050405020304" pitchFamily="18" charset="0"/>
              <a:ea typeface="黑体" panose="02010609060101010101" pitchFamily="49" charset="-122"/>
              <a:cs typeface="Times New Roman" panose="02020603050405020304" pitchFamily="18" charset="0"/>
            </a:endParaRPr>
          </a:p>
        </p:txBody>
      </p:sp>
      <p:graphicFrame>
        <p:nvGraphicFramePr>
          <p:cNvPr id="22" name="对象 21"/>
          <p:cNvGraphicFramePr>
            <a:graphicFrameLocks noChangeAspect="1"/>
          </p:cNvGraphicFramePr>
          <p:nvPr>
            <p:extLst>
              <p:ext uri="{D42A27DB-BD31-4B8C-83A1-F6EECF244321}">
                <p14:modId xmlns:p14="http://schemas.microsoft.com/office/powerpoint/2010/main" val="1938581360"/>
              </p:ext>
            </p:extLst>
          </p:nvPr>
        </p:nvGraphicFramePr>
        <p:xfrm>
          <a:off x="972245" y="2528887"/>
          <a:ext cx="4967287" cy="900113"/>
        </p:xfrm>
        <a:graphic>
          <a:graphicData uri="http://schemas.openxmlformats.org/presentationml/2006/ole">
            <mc:AlternateContent xmlns:mc="http://schemas.openxmlformats.org/markup-compatibility/2006">
              <mc:Choice xmlns:v="urn:schemas-microsoft-com:vml" Requires="v">
                <p:oleObj spid="_x0000_s12406" name="公式" r:id="rId3" imgW="2197100" imgH="393700" progId="Equation.3">
                  <p:embed/>
                </p:oleObj>
              </mc:Choice>
              <mc:Fallback>
                <p:oleObj name="公式" r:id="rId3" imgW="2197100" imgH="393700" progId="Equation.3">
                  <p:embed/>
                  <p:pic>
                    <p:nvPicPr>
                      <p:cNvPr id="0" name="Object 10"/>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72245" y="2528887"/>
                        <a:ext cx="4967287" cy="900113"/>
                      </a:xfrm>
                      <a:prstGeom prst="rect">
                        <a:avLst/>
                      </a:prstGeom>
                      <a:noFill/>
                    </p:spPr>
                  </p:pic>
                </p:oleObj>
              </mc:Fallback>
            </mc:AlternateContent>
          </a:graphicData>
        </a:graphic>
      </p:graphicFrame>
      <p:graphicFrame>
        <p:nvGraphicFramePr>
          <p:cNvPr id="24" name="对象 23"/>
          <p:cNvGraphicFramePr>
            <a:graphicFrameLocks noChangeAspect="1"/>
          </p:cNvGraphicFramePr>
          <p:nvPr>
            <p:extLst>
              <p:ext uri="{D42A27DB-BD31-4B8C-83A1-F6EECF244321}">
                <p14:modId xmlns:p14="http://schemas.microsoft.com/office/powerpoint/2010/main" val="2809566270"/>
              </p:ext>
            </p:extLst>
          </p:nvPr>
        </p:nvGraphicFramePr>
        <p:xfrm>
          <a:off x="971600" y="4509120"/>
          <a:ext cx="2472449" cy="1008112"/>
        </p:xfrm>
        <a:graphic>
          <a:graphicData uri="http://schemas.openxmlformats.org/presentationml/2006/ole">
            <mc:AlternateContent xmlns:mc="http://schemas.openxmlformats.org/markup-compatibility/2006">
              <mc:Choice xmlns:v="urn:schemas-microsoft-com:vml" Requires="v">
                <p:oleObj spid="_x0000_s12407" name="公式" r:id="rId5" imgW="1054100" imgH="419100" progId="Equation.3">
                  <p:embed/>
                </p:oleObj>
              </mc:Choice>
              <mc:Fallback>
                <p:oleObj name="公式" r:id="rId5" imgW="1054100" imgH="419100" progId="Equation.3">
                  <p:embed/>
                  <p:pic>
                    <p:nvPicPr>
                      <p:cNvPr id="0" name="Object 1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971600" y="4509120"/>
                        <a:ext cx="2472449" cy="1008112"/>
                      </a:xfrm>
                      <a:prstGeom prst="rect">
                        <a:avLst/>
                      </a:prstGeom>
                      <a:noFill/>
                    </p:spPr>
                  </p:pic>
                </p:oleObj>
              </mc:Fallback>
            </mc:AlternateContent>
          </a:graphicData>
        </a:graphic>
      </p:graphicFrame>
      <p:graphicFrame>
        <p:nvGraphicFramePr>
          <p:cNvPr id="26" name="对象 25"/>
          <p:cNvGraphicFramePr>
            <a:graphicFrameLocks noChangeAspect="1"/>
          </p:cNvGraphicFramePr>
          <p:nvPr>
            <p:extLst>
              <p:ext uri="{D42A27DB-BD31-4B8C-83A1-F6EECF244321}">
                <p14:modId xmlns:p14="http://schemas.microsoft.com/office/powerpoint/2010/main" val="184904496"/>
              </p:ext>
            </p:extLst>
          </p:nvPr>
        </p:nvGraphicFramePr>
        <p:xfrm>
          <a:off x="4139953" y="4437112"/>
          <a:ext cx="2770743" cy="1052736"/>
        </p:xfrm>
        <a:graphic>
          <a:graphicData uri="http://schemas.openxmlformats.org/presentationml/2006/ole">
            <mc:AlternateContent xmlns:mc="http://schemas.openxmlformats.org/markup-compatibility/2006">
              <mc:Choice xmlns:v="urn:schemas-microsoft-com:vml" Requires="v">
                <p:oleObj spid="_x0000_s12408" name="公式" r:id="rId7" imgW="1193800" imgH="444500" progId="Equation.3">
                  <p:embed/>
                </p:oleObj>
              </mc:Choice>
              <mc:Fallback>
                <p:oleObj name="公式" r:id="rId7" imgW="1193800" imgH="444500" progId="Equation.3">
                  <p:embed/>
                  <p:pic>
                    <p:nvPicPr>
                      <p:cNvPr id="0" name="Object 14"/>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139953" y="4437112"/>
                        <a:ext cx="2770743" cy="1052736"/>
                      </a:xfrm>
                      <a:prstGeom prst="rect">
                        <a:avLst/>
                      </a:prstGeom>
                      <a:noFill/>
                    </p:spPr>
                  </p:pic>
                </p:oleObj>
              </mc:Fallback>
            </mc:AlternateContent>
          </a:graphicData>
        </a:graphic>
      </p:graphicFrame>
    </p:spTree>
    <p:extLst>
      <p:ext uri="{BB962C8B-B14F-4D97-AF65-F5344CB8AC3E}">
        <p14:creationId xmlns:p14="http://schemas.microsoft.com/office/powerpoint/2010/main" val="296028139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346646"/>
            <a:ext cx="8229600" cy="850106"/>
          </a:xfrm>
        </p:spPr>
        <p:txBody>
          <a:bodyPr>
            <a:normAutofit/>
          </a:bodyPr>
          <a:lstStyle/>
          <a:p>
            <a:r>
              <a:rPr lang="en-US" altLang="zh-CN" sz="4000" b="1" i="1" dirty="0" smtClean="0">
                <a:latin typeface="Times New Roman" panose="02020603050405020304" pitchFamily="18" charset="0"/>
                <a:ea typeface="黑体" panose="02010609060101010101" pitchFamily="49" charset="-122"/>
                <a:cs typeface="Times New Roman" panose="02020603050405020304" pitchFamily="18" charset="0"/>
              </a:rPr>
              <a:t>k</a:t>
            </a:r>
            <a:r>
              <a:rPr lang="zh-CN" altLang="en-US" sz="4000" b="1" dirty="0" smtClean="0">
                <a:latin typeface="Times New Roman" panose="02020603050405020304" pitchFamily="18" charset="0"/>
                <a:ea typeface="黑体" panose="02010609060101010101" pitchFamily="49" charset="-122"/>
                <a:cs typeface="Times New Roman" panose="02020603050405020304" pitchFamily="18" charset="0"/>
              </a:rPr>
              <a:t>个</a:t>
            </a:r>
            <a:r>
              <a:rPr lang="zh-CN" altLang="zh-CN" sz="4000" b="1" dirty="0" smtClean="0">
                <a:latin typeface="Times New Roman" panose="02020603050405020304" pitchFamily="18" charset="0"/>
                <a:ea typeface="黑体" panose="02010609060101010101" pitchFamily="49" charset="-122"/>
                <a:cs typeface="Times New Roman" panose="02020603050405020304" pitchFamily="18" charset="0"/>
              </a:rPr>
              <a:t>基因</a:t>
            </a:r>
            <a:r>
              <a:rPr lang="zh-CN" altLang="en-US" sz="4000" b="1" dirty="0" smtClean="0">
                <a:latin typeface="Times New Roman" panose="02020603050405020304" pitchFamily="18" charset="0"/>
                <a:ea typeface="黑体" panose="02010609060101010101" pitchFamily="49" charset="-122"/>
                <a:cs typeface="Times New Roman" panose="02020603050405020304" pitchFamily="18" charset="0"/>
              </a:rPr>
              <a:t>发生</a:t>
            </a:r>
            <a:r>
              <a:rPr lang="en-US" altLang="zh-CN" sz="4000" b="1" i="1" dirty="0" smtClean="0">
                <a:latin typeface="Times New Roman" panose="02020603050405020304" pitchFamily="18" charset="0"/>
                <a:ea typeface="黑体" panose="02010609060101010101" pitchFamily="49" charset="-122"/>
                <a:cs typeface="Times New Roman" panose="02020603050405020304" pitchFamily="18" charset="0"/>
              </a:rPr>
              <a:t>k</a:t>
            </a:r>
            <a:r>
              <a:rPr lang="en-US" altLang="zh-CN" sz="4000" b="1" dirty="0" smtClean="0">
                <a:latin typeface="Times New Roman" panose="02020603050405020304" pitchFamily="18" charset="0"/>
                <a:ea typeface="黑体" panose="02010609060101010101" pitchFamily="49" charset="-122"/>
                <a:cs typeface="Times New Roman" panose="02020603050405020304" pitchFamily="18" charset="0"/>
              </a:rPr>
              <a:t>-1</a:t>
            </a:r>
            <a:r>
              <a:rPr lang="zh-CN" altLang="en-US" sz="4000" b="1" dirty="0" smtClean="0">
                <a:latin typeface="Times New Roman" panose="02020603050405020304" pitchFamily="18" charset="0"/>
                <a:ea typeface="黑体" panose="02010609060101010101" pitchFamily="49" charset="-122"/>
                <a:cs typeface="Times New Roman" panose="02020603050405020304" pitchFamily="18" charset="0"/>
              </a:rPr>
              <a:t>次</a:t>
            </a:r>
            <a:r>
              <a:rPr lang="zh-CN" altLang="zh-CN" sz="4000" b="1" dirty="0" smtClean="0">
                <a:latin typeface="Times New Roman" panose="02020603050405020304" pitchFamily="18" charset="0"/>
                <a:ea typeface="黑体" panose="02010609060101010101" pitchFamily="49" charset="-122"/>
                <a:cs typeface="Times New Roman" panose="02020603050405020304" pitchFamily="18" charset="0"/>
              </a:rPr>
              <a:t>融合</a:t>
            </a:r>
            <a:r>
              <a:rPr lang="zh-CN" altLang="en-US" sz="4000" b="1" dirty="0" smtClean="0">
                <a:latin typeface="Times New Roman" panose="02020603050405020304" pitchFamily="18" charset="0"/>
                <a:ea typeface="黑体" panose="02010609060101010101" pitchFamily="49" charset="-122"/>
                <a:cs typeface="Times New Roman" panose="02020603050405020304" pitchFamily="18" charset="0"/>
              </a:rPr>
              <a:t>的时间</a:t>
            </a:r>
            <a:r>
              <a:rPr lang="en-US" altLang="zh-CN" sz="4000" b="1" i="1" dirty="0" smtClean="0">
                <a:latin typeface="Times New Roman" panose="02020603050405020304" pitchFamily="18" charset="0"/>
                <a:ea typeface="黑体" panose="02010609060101010101" pitchFamily="49" charset="-122"/>
                <a:cs typeface="Times New Roman" panose="02020603050405020304" pitchFamily="18" charset="0"/>
              </a:rPr>
              <a:t>T</a:t>
            </a:r>
            <a:r>
              <a:rPr lang="en-US" altLang="zh-CN" sz="4000" b="1" baseline="-25000" dirty="0" smtClean="0">
                <a:latin typeface="Times New Roman" panose="02020603050405020304" pitchFamily="18" charset="0"/>
                <a:ea typeface="黑体" panose="02010609060101010101" pitchFamily="49" charset="-122"/>
                <a:cs typeface="Times New Roman" panose="02020603050405020304" pitchFamily="18" charset="0"/>
              </a:rPr>
              <a:t>1</a:t>
            </a:r>
            <a:r>
              <a:rPr lang="en-US" altLang="zh-CN" sz="4000" b="1" i="1" dirty="0" smtClean="0">
                <a:latin typeface="Times New Roman" panose="02020603050405020304" pitchFamily="18" charset="0"/>
                <a:ea typeface="黑体" panose="02010609060101010101" pitchFamily="49" charset="-122"/>
                <a:cs typeface="Times New Roman" panose="02020603050405020304" pitchFamily="18" charset="0"/>
              </a:rPr>
              <a:t> </a:t>
            </a:r>
            <a:r>
              <a:rPr lang="en-US" altLang="zh-CN" sz="4000" b="1" dirty="0" smtClean="0">
                <a:latin typeface="Times New Roman" panose="02020603050405020304" pitchFamily="18" charset="0"/>
                <a:ea typeface="黑体" panose="02010609060101010101" pitchFamily="49" charset="-122"/>
                <a:cs typeface="Times New Roman" panose="02020603050405020304" pitchFamily="18" charset="0"/>
              </a:rPr>
              <a:t> </a:t>
            </a:r>
            <a:endParaRPr lang="en-US" altLang="zh-CN" sz="4000" b="1"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3" name="内容占位符 2"/>
          <p:cNvSpPr>
            <a:spLocks noGrp="1"/>
          </p:cNvSpPr>
          <p:nvPr>
            <p:ph idx="1"/>
          </p:nvPr>
        </p:nvSpPr>
        <p:spPr>
          <a:xfrm>
            <a:off x="457200" y="1412776"/>
            <a:ext cx="8291264" cy="5040560"/>
          </a:xfrm>
        </p:spPr>
        <p:txBody>
          <a:bodyPr>
            <a:normAutofit fontScale="92500" lnSpcReduction="10000"/>
          </a:bodyPr>
          <a:lstStyle/>
          <a:p>
            <a:pPr>
              <a:lnSpc>
                <a:spcPct val="110000"/>
              </a:lnSpc>
            </a:pPr>
            <a:r>
              <a:rPr lang="zh-CN" altLang="zh-CN" dirty="0">
                <a:latin typeface="Times New Roman" panose="02020603050405020304" pitchFamily="18" charset="0"/>
                <a:ea typeface="黑体" panose="02010609060101010101" pitchFamily="49" charset="-122"/>
                <a:cs typeface="Times New Roman" panose="02020603050405020304" pitchFamily="18" charset="0"/>
              </a:rPr>
              <a:t>对于当前群体中的</a:t>
            </a:r>
            <a:r>
              <a:rPr lang="en-US" altLang="zh-CN" i="1" dirty="0">
                <a:latin typeface="Times New Roman" panose="02020603050405020304" pitchFamily="18" charset="0"/>
                <a:ea typeface="黑体" panose="02010609060101010101" pitchFamily="49" charset="-122"/>
                <a:cs typeface="Times New Roman" panose="02020603050405020304" pitchFamily="18" charset="0"/>
              </a:rPr>
              <a:t>k</a:t>
            </a:r>
            <a:r>
              <a:rPr lang="zh-CN" altLang="zh-CN" dirty="0">
                <a:latin typeface="Times New Roman" panose="02020603050405020304" pitchFamily="18" charset="0"/>
                <a:ea typeface="黑体" panose="02010609060101010101" pitchFamily="49" charset="-122"/>
                <a:cs typeface="Times New Roman" panose="02020603050405020304" pitchFamily="18" charset="0"/>
              </a:rPr>
              <a:t>个基因，经过</a:t>
            </a:r>
            <a:r>
              <a:rPr lang="en-US" altLang="zh-CN" i="1" dirty="0">
                <a:latin typeface="Times New Roman" panose="02020603050405020304" pitchFamily="18" charset="0"/>
                <a:ea typeface="黑体" panose="02010609060101010101" pitchFamily="49" charset="-122"/>
                <a:cs typeface="Times New Roman" panose="02020603050405020304" pitchFamily="18" charset="0"/>
              </a:rPr>
              <a:t>k</a:t>
            </a:r>
            <a:r>
              <a:rPr lang="en-US" altLang="zh-CN" dirty="0">
                <a:latin typeface="Times New Roman" panose="02020603050405020304" pitchFamily="18" charset="0"/>
                <a:ea typeface="黑体" panose="02010609060101010101" pitchFamily="49" charset="-122"/>
                <a:cs typeface="Times New Roman" panose="02020603050405020304" pitchFamily="18" charset="0"/>
              </a:rPr>
              <a:t>-1</a:t>
            </a:r>
            <a:r>
              <a:rPr lang="zh-CN" altLang="zh-CN" dirty="0">
                <a:latin typeface="Times New Roman" panose="02020603050405020304" pitchFamily="18" charset="0"/>
                <a:ea typeface="黑体" panose="02010609060101010101" pitchFamily="49" charset="-122"/>
                <a:cs typeface="Times New Roman" panose="02020603050405020304" pitchFamily="18" charset="0"/>
              </a:rPr>
              <a:t>次融合之后，这</a:t>
            </a:r>
            <a:r>
              <a:rPr lang="en-US" altLang="zh-CN" i="1" dirty="0">
                <a:latin typeface="Times New Roman" panose="02020603050405020304" pitchFamily="18" charset="0"/>
                <a:ea typeface="黑体" panose="02010609060101010101" pitchFamily="49" charset="-122"/>
                <a:cs typeface="Times New Roman" panose="02020603050405020304" pitchFamily="18" charset="0"/>
              </a:rPr>
              <a:t>k</a:t>
            </a:r>
            <a:r>
              <a:rPr lang="zh-CN" altLang="zh-CN" dirty="0">
                <a:latin typeface="Times New Roman" panose="02020603050405020304" pitchFamily="18" charset="0"/>
                <a:ea typeface="黑体" panose="02010609060101010101" pitchFamily="49" charset="-122"/>
                <a:cs typeface="Times New Roman" panose="02020603050405020304" pitchFamily="18" charset="0"/>
              </a:rPr>
              <a:t>个基因就可以追踪到同一个祖先基因，需要的时间自然也是一个随机变量，用</a:t>
            </a:r>
            <a:r>
              <a:rPr lang="en-US" altLang="zh-CN" i="1" dirty="0">
                <a:latin typeface="Times New Roman" panose="02020603050405020304" pitchFamily="18" charset="0"/>
                <a:ea typeface="黑体" panose="02010609060101010101" pitchFamily="49" charset="-122"/>
                <a:cs typeface="Times New Roman" panose="02020603050405020304" pitchFamily="18" charset="0"/>
              </a:rPr>
              <a:t>T</a:t>
            </a:r>
            <a:r>
              <a:rPr lang="en-US" altLang="zh-CN" baseline="-25000" dirty="0">
                <a:latin typeface="Times New Roman" panose="02020603050405020304" pitchFamily="18" charset="0"/>
                <a:ea typeface="黑体" panose="02010609060101010101" pitchFamily="49" charset="-122"/>
                <a:cs typeface="Times New Roman" panose="02020603050405020304" pitchFamily="18" charset="0"/>
              </a:rPr>
              <a:t>1</a:t>
            </a:r>
            <a:r>
              <a:rPr lang="zh-CN" altLang="zh-CN" dirty="0">
                <a:latin typeface="Times New Roman" panose="02020603050405020304" pitchFamily="18" charset="0"/>
                <a:ea typeface="黑体" panose="02010609060101010101" pitchFamily="49" charset="-122"/>
                <a:cs typeface="Times New Roman" panose="02020603050405020304" pitchFamily="18" charset="0"/>
              </a:rPr>
              <a:t>表示</a:t>
            </a:r>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dirty="0" smtClean="0">
              <a:latin typeface="Times New Roman" panose="02020603050405020304" pitchFamily="18" charset="0"/>
              <a:ea typeface="黑体" panose="02010609060101010101" pitchFamily="49" charset="-122"/>
              <a:cs typeface="Times New Roman" panose="02020603050405020304" pitchFamily="18" charset="0"/>
            </a:endParaRPr>
          </a:p>
          <a:p>
            <a:pPr>
              <a:lnSpc>
                <a:spcPct val="110000"/>
              </a:lnSpc>
            </a:pPr>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第</a:t>
            </a:r>
            <a:r>
              <a:rPr lang="en-US" altLang="zh-CN" dirty="0">
                <a:latin typeface="Times New Roman" panose="02020603050405020304" pitchFamily="18" charset="0"/>
                <a:ea typeface="黑体" panose="02010609060101010101" pitchFamily="49" charset="-122"/>
                <a:cs typeface="Times New Roman" panose="02020603050405020304" pitchFamily="18" charset="0"/>
              </a:rPr>
              <a:t>1</a:t>
            </a:r>
            <a:r>
              <a:rPr lang="zh-CN" altLang="zh-CN" dirty="0">
                <a:latin typeface="Times New Roman" panose="02020603050405020304" pitchFamily="18" charset="0"/>
                <a:ea typeface="黑体" panose="02010609060101010101" pitchFamily="49" charset="-122"/>
                <a:cs typeface="Times New Roman" panose="02020603050405020304" pitchFamily="18" charset="0"/>
              </a:rPr>
              <a:t>次融合时间的随机变量为</a:t>
            </a:r>
            <a:r>
              <a:rPr lang="en-US" altLang="zh-CN" i="1" dirty="0" err="1">
                <a:latin typeface="Times New Roman" panose="02020603050405020304" pitchFamily="18" charset="0"/>
                <a:ea typeface="黑体" panose="02010609060101010101" pitchFamily="49" charset="-122"/>
                <a:cs typeface="Times New Roman" panose="02020603050405020304" pitchFamily="18" charset="0"/>
              </a:rPr>
              <a:t>T</a:t>
            </a:r>
            <a:r>
              <a:rPr lang="en-US" altLang="zh-CN" i="1" baseline="-25000" dirty="0" err="1">
                <a:latin typeface="Times New Roman" panose="02020603050405020304" pitchFamily="18" charset="0"/>
                <a:ea typeface="黑体" panose="02010609060101010101" pitchFamily="49" charset="-122"/>
                <a:cs typeface="Times New Roman" panose="02020603050405020304" pitchFamily="18" charset="0"/>
              </a:rPr>
              <a:t>k</a:t>
            </a:r>
            <a:r>
              <a:rPr lang="zh-CN" altLang="zh-CN" dirty="0">
                <a:latin typeface="Times New Roman" panose="02020603050405020304" pitchFamily="18" charset="0"/>
                <a:ea typeface="黑体" panose="02010609060101010101" pitchFamily="49" charset="-122"/>
                <a:cs typeface="Times New Roman" panose="02020603050405020304" pitchFamily="18" charset="0"/>
              </a:rPr>
              <a:t>。第一次融合发生后，等位基因个数减少到</a:t>
            </a:r>
            <a:r>
              <a:rPr lang="en-US" altLang="zh-CN" i="1" dirty="0">
                <a:latin typeface="Times New Roman" panose="02020603050405020304" pitchFamily="18" charset="0"/>
                <a:ea typeface="黑体" panose="02010609060101010101" pitchFamily="49" charset="-122"/>
                <a:cs typeface="Times New Roman" panose="02020603050405020304" pitchFamily="18" charset="0"/>
              </a:rPr>
              <a:t>k</a:t>
            </a:r>
            <a:r>
              <a:rPr lang="en-US" altLang="zh-CN" dirty="0">
                <a:latin typeface="Times New Roman" panose="02020603050405020304" pitchFamily="18" charset="0"/>
                <a:ea typeface="黑体" panose="02010609060101010101" pitchFamily="49" charset="-122"/>
                <a:cs typeface="Times New Roman" panose="02020603050405020304" pitchFamily="18" charset="0"/>
              </a:rPr>
              <a:t>-1</a:t>
            </a:r>
            <a:r>
              <a:rPr lang="zh-CN" altLang="zh-CN" dirty="0">
                <a:latin typeface="Times New Roman" panose="02020603050405020304" pitchFamily="18" charset="0"/>
                <a:ea typeface="黑体" panose="02010609060101010101" pitchFamily="49" charset="-122"/>
                <a:cs typeface="Times New Roman" panose="02020603050405020304" pitchFamily="18" charset="0"/>
              </a:rPr>
              <a:t>。因此，第</a:t>
            </a:r>
            <a:r>
              <a:rPr lang="en-US" altLang="zh-CN" dirty="0">
                <a:latin typeface="Times New Roman" panose="02020603050405020304" pitchFamily="18" charset="0"/>
                <a:ea typeface="黑体" panose="02010609060101010101" pitchFamily="49" charset="-122"/>
                <a:cs typeface="Times New Roman" panose="02020603050405020304" pitchFamily="18" charset="0"/>
              </a:rPr>
              <a:t>2</a:t>
            </a:r>
            <a:r>
              <a:rPr lang="zh-CN" altLang="zh-CN" dirty="0">
                <a:latin typeface="Times New Roman" panose="02020603050405020304" pitchFamily="18" charset="0"/>
                <a:ea typeface="黑体" panose="02010609060101010101" pitchFamily="49" charset="-122"/>
                <a:cs typeface="Times New Roman" panose="02020603050405020304" pitchFamily="18" charset="0"/>
              </a:rPr>
              <a:t>次融合时间的随机变量为</a:t>
            </a:r>
            <a:r>
              <a:rPr lang="en-US" altLang="zh-CN" i="1" dirty="0">
                <a:latin typeface="Times New Roman" panose="02020603050405020304" pitchFamily="18" charset="0"/>
                <a:ea typeface="黑体" panose="02010609060101010101" pitchFamily="49" charset="-122"/>
                <a:cs typeface="Times New Roman" panose="02020603050405020304" pitchFamily="18" charset="0"/>
              </a:rPr>
              <a:t>T</a:t>
            </a:r>
            <a:r>
              <a:rPr lang="en-US" altLang="zh-CN" i="1" baseline="-25000" dirty="0">
                <a:latin typeface="Times New Roman" panose="02020603050405020304" pitchFamily="18" charset="0"/>
                <a:ea typeface="黑体" panose="02010609060101010101" pitchFamily="49" charset="-122"/>
                <a:cs typeface="Times New Roman" panose="02020603050405020304" pitchFamily="18" charset="0"/>
              </a:rPr>
              <a:t>k</a:t>
            </a:r>
            <a:r>
              <a:rPr lang="en-US" altLang="zh-CN" baseline="-25000" dirty="0">
                <a:latin typeface="Times New Roman" panose="02020603050405020304" pitchFamily="18" charset="0"/>
                <a:ea typeface="黑体" panose="02010609060101010101" pitchFamily="49" charset="-122"/>
                <a:cs typeface="Times New Roman" panose="02020603050405020304" pitchFamily="18" charset="0"/>
              </a:rPr>
              <a:t>-1</a:t>
            </a:r>
            <a:r>
              <a:rPr lang="zh-CN" altLang="zh-CN" dirty="0">
                <a:latin typeface="Times New Roman" panose="02020603050405020304" pitchFamily="18" charset="0"/>
                <a:ea typeface="黑体" panose="02010609060101010101" pitchFamily="49" charset="-122"/>
                <a:cs typeface="Times New Roman" panose="02020603050405020304" pitchFamily="18" charset="0"/>
              </a:rPr>
              <a:t>。依次类推，最后一次融合时间的随机变量为</a:t>
            </a:r>
            <a:r>
              <a:rPr lang="en-US" altLang="zh-CN" i="1" dirty="0">
                <a:latin typeface="Times New Roman" panose="02020603050405020304" pitchFamily="18" charset="0"/>
                <a:ea typeface="黑体" panose="02010609060101010101" pitchFamily="49" charset="-122"/>
                <a:cs typeface="Times New Roman" panose="02020603050405020304" pitchFamily="18" charset="0"/>
              </a:rPr>
              <a:t>T</a:t>
            </a:r>
            <a:r>
              <a:rPr lang="en-US" altLang="zh-CN" baseline="-25000" dirty="0">
                <a:latin typeface="Times New Roman" panose="02020603050405020304" pitchFamily="18" charset="0"/>
                <a:ea typeface="黑体" panose="02010609060101010101" pitchFamily="49" charset="-122"/>
                <a:cs typeface="Times New Roman" panose="02020603050405020304" pitchFamily="18" charset="0"/>
              </a:rPr>
              <a:t>2</a:t>
            </a:r>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dirty="0" smtClean="0">
              <a:latin typeface="Times New Roman" panose="02020603050405020304" pitchFamily="18" charset="0"/>
              <a:ea typeface="黑体" panose="02010609060101010101" pitchFamily="49" charset="-122"/>
              <a:cs typeface="Times New Roman" panose="02020603050405020304" pitchFamily="18" charset="0"/>
            </a:endParaRPr>
          </a:p>
          <a:p>
            <a:pPr>
              <a:lnSpc>
                <a:spcPct val="110000"/>
              </a:lnSpc>
            </a:pPr>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这些</a:t>
            </a:r>
            <a:r>
              <a:rPr lang="zh-CN" altLang="zh-CN" dirty="0">
                <a:latin typeface="Times New Roman" panose="02020603050405020304" pitchFamily="18" charset="0"/>
                <a:ea typeface="黑体" panose="02010609060101010101" pitchFamily="49" charset="-122"/>
                <a:cs typeface="Times New Roman" panose="02020603050405020304" pitchFamily="18" charset="0"/>
              </a:rPr>
              <a:t>随机变量</a:t>
            </a:r>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服从</a:t>
            </a:r>
            <a:r>
              <a:rPr lang="zh-CN" altLang="en-US" dirty="0" smtClean="0">
                <a:latin typeface="Times New Roman" panose="02020603050405020304" pitchFamily="18" charset="0"/>
                <a:ea typeface="黑体" panose="02010609060101010101" pitchFamily="49" charset="-122"/>
                <a:cs typeface="Times New Roman" panose="02020603050405020304" pitchFamily="18" charset="0"/>
              </a:rPr>
              <a:t>前面</a:t>
            </a:r>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定义</a:t>
            </a:r>
            <a:r>
              <a:rPr lang="zh-CN" altLang="zh-CN" dirty="0">
                <a:latin typeface="Times New Roman" panose="02020603050405020304" pitchFamily="18" charset="0"/>
                <a:ea typeface="黑体" panose="02010609060101010101" pitchFamily="49" charset="-122"/>
                <a:cs typeface="Times New Roman" panose="02020603050405020304" pitchFamily="18" charset="0"/>
              </a:rPr>
              <a:t>的几何分布。因此，融合为一的时间</a:t>
            </a:r>
            <a:r>
              <a:rPr lang="en-US" altLang="zh-CN" i="1" dirty="0">
                <a:latin typeface="Times New Roman" panose="02020603050405020304" pitchFamily="18" charset="0"/>
                <a:ea typeface="黑体" panose="02010609060101010101" pitchFamily="49" charset="-122"/>
                <a:cs typeface="Times New Roman" panose="02020603050405020304" pitchFamily="18" charset="0"/>
              </a:rPr>
              <a:t>T</a:t>
            </a:r>
            <a:r>
              <a:rPr lang="en-US" altLang="zh-CN" baseline="-25000" dirty="0">
                <a:latin typeface="Times New Roman" panose="02020603050405020304" pitchFamily="18" charset="0"/>
                <a:ea typeface="黑体" panose="02010609060101010101" pitchFamily="49" charset="-122"/>
                <a:cs typeface="Times New Roman" panose="02020603050405020304" pitchFamily="18" charset="0"/>
              </a:rPr>
              <a:t>1</a:t>
            </a:r>
            <a:r>
              <a:rPr lang="zh-CN" altLang="zh-CN" dirty="0">
                <a:latin typeface="Times New Roman" panose="02020603050405020304" pitchFamily="18" charset="0"/>
                <a:ea typeface="黑体" panose="02010609060101010101" pitchFamily="49" charset="-122"/>
                <a:cs typeface="Times New Roman" panose="02020603050405020304" pitchFamily="18" charset="0"/>
              </a:rPr>
              <a:t>正好是这</a:t>
            </a:r>
            <a:r>
              <a:rPr lang="en-US" altLang="zh-CN" i="1" dirty="0">
                <a:latin typeface="Times New Roman" panose="02020603050405020304" pitchFamily="18" charset="0"/>
                <a:ea typeface="黑体" panose="02010609060101010101" pitchFamily="49" charset="-122"/>
                <a:cs typeface="Times New Roman" panose="02020603050405020304" pitchFamily="18" charset="0"/>
              </a:rPr>
              <a:t>k</a:t>
            </a:r>
            <a:r>
              <a:rPr lang="en-US" altLang="zh-CN" dirty="0">
                <a:latin typeface="Times New Roman" panose="02020603050405020304" pitchFamily="18" charset="0"/>
                <a:ea typeface="黑体" panose="02010609060101010101" pitchFamily="49" charset="-122"/>
                <a:cs typeface="Times New Roman" panose="02020603050405020304" pitchFamily="18" charset="0"/>
              </a:rPr>
              <a:t>-1</a:t>
            </a:r>
            <a:r>
              <a:rPr lang="zh-CN" altLang="zh-CN" dirty="0">
                <a:latin typeface="Times New Roman" panose="02020603050405020304" pitchFamily="18" charset="0"/>
                <a:ea typeface="黑体" panose="02010609060101010101" pitchFamily="49" charset="-122"/>
                <a:cs typeface="Times New Roman" panose="02020603050405020304" pitchFamily="18" charset="0"/>
              </a:rPr>
              <a:t>次融合时间随机变量之</a:t>
            </a:r>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和。</a:t>
            </a:r>
            <a:endParaRPr lang="zh-CN" altLang="en-US" dirty="0">
              <a:latin typeface="Times New Roman" panose="02020603050405020304" pitchFamily="18" charset="0"/>
              <a:ea typeface="黑体" panose="02010609060101010101" pitchFamily="49" charset="-122"/>
              <a:cs typeface="Times New Roman" panose="02020603050405020304" pitchFamily="18" charset="0"/>
            </a:endParaRPr>
          </a:p>
        </p:txBody>
      </p:sp>
    </p:spTree>
    <p:extLst>
      <p:ext uri="{BB962C8B-B14F-4D97-AF65-F5344CB8AC3E}">
        <p14:creationId xmlns:p14="http://schemas.microsoft.com/office/powerpoint/2010/main" val="102340665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404664"/>
            <a:ext cx="8229600" cy="864096"/>
          </a:xfrm>
        </p:spPr>
        <p:txBody>
          <a:bodyPr>
            <a:normAutofit/>
          </a:bodyPr>
          <a:lstStyle/>
          <a:p>
            <a:r>
              <a:rPr lang="en-US" altLang="zh-CN" b="1" i="1" dirty="0" smtClean="0">
                <a:latin typeface="Times New Roman" panose="02020603050405020304" pitchFamily="18" charset="0"/>
                <a:ea typeface="黑体" panose="02010609060101010101" pitchFamily="49" charset="-122"/>
                <a:cs typeface="Times New Roman" panose="02020603050405020304" pitchFamily="18" charset="0"/>
              </a:rPr>
              <a:t>k</a:t>
            </a:r>
            <a:r>
              <a:rPr lang="zh-CN" altLang="en-US" b="1" dirty="0" smtClean="0">
                <a:latin typeface="Times New Roman" panose="02020603050405020304" pitchFamily="18" charset="0"/>
                <a:ea typeface="黑体" panose="02010609060101010101" pitchFamily="49" charset="-122"/>
                <a:cs typeface="Times New Roman" panose="02020603050405020304" pitchFamily="18" charset="0"/>
              </a:rPr>
              <a:t>个</a:t>
            </a:r>
            <a:r>
              <a:rPr lang="zh-CN" altLang="zh-CN" b="1" dirty="0" smtClean="0">
                <a:latin typeface="Times New Roman" panose="02020603050405020304" pitchFamily="18" charset="0"/>
                <a:ea typeface="黑体" panose="02010609060101010101" pitchFamily="49" charset="-122"/>
                <a:cs typeface="Times New Roman" panose="02020603050405020304" pitchFamily="18" charset="0"/>
              </a:rPr>
              <a:t>基因</a:t>
            </a:r>
            <a:r>
              <a:rPr lang="zh-CN" altLang="en-US" b="1" dirty="0" smtClean="0">
                <a:latin typeface="Times New Roman" panose="02020603050405020304" pitchFamily="18" charset="0"/>
                <a:ea typeface="黑体" panose="02010609060101010101" pitchFamily="49" charset="-122"/>
                <a:cs typeface="Times New Roman" panose="02020603050405020304" pitchFamily="18" charset="0"/>
              </a:rPr>
              <a:t>完全</a:t>
            </a:r>
            <a:r>
              <a:rPr lang="zh-CN" altLang="zh-CN" b="1" dirty="0" smtClean="0">
                <a:latin typeface="Times New Roman" panose="02020603050405020304" pitchFamily="18" charset="0"/>
                <a:ea typeface="黑体" panose="02010609060101010101" pitchFamily="49" charset="-122"/>
                <a:cs typeface="Times New Roman" panose="02020603050405020304" pitchFamily="18" charset="0"/>
              </a:rPr>
              <a:t>融合</a:t>
            </a:r>
            <a:r>
              <a:rPr lang="zh-CN" altLang="en-US" b="1" dirty="0" smtClean="0">
                <a:latin typeface="Times New Roman" panose="02020603050405020304" pitchFamily="18" charset="0"/>
                <a:ea typeface="黑体" panose="02010609060101010101" pitchFamily="49" charset="-122"/>
                <a:cs typeface="Times New Roman" panose="02020603050405020304" pitchFamily="18" charset="0"/>
              </a:rPr>
              <a:t>的时间</a:t>
            </a:r>
            <a:r>
              <a:rPr lang="en-US" altLang="zh-CN" b="1" i="1" dirty="0" smtClean="0">
                <a:latin typeface="Times New Roman" panose="02020603050405020304" pitchFamily="18" charset="0"/>
                <a:ea typeface="黑体" panose="02010609060101010101" pitchFamily="49" charset="-122"/>
                <a:cs typeface="Times New Roman" panose="02020603050405020304" pitchFamily="18" charset="0"/>
              </a:rPr>
              <a:t>T</a:t>
            </a:r>
            <a:r>
              <a:rPr lang="en-US" altLang="zh-CN" b="1" baseline="-25000" dirty="0" smtClean="0">
                <a:latin typeface="Times New Roman" panose="02020603050405020304" pitchFamily="18" charset="0"/>
                <a:ea typeface="黑体" panose="02010609060101010101" pitchFamily="49" charset="-122"/>
                <a:cs typeface="Times New Roman" panose="02020603050405020304" pitchFamily="18" charset="0"/>
              </a:rPr>
              <a:t>1</a:t>
            </a:r>
            <a:r>
              <a:rPr lang="en-US" altLang="zh-CN" b="1" i="1" dirty="0" smtClean="0">
                <a:latin typeface="Times New Roman" panose="02020603050405020304" pitchFamily="18" charset="0"/>
                <a:ea typeface="黑体" panose="02010609060101010101" pitchFamily="49" charset="-122"/>
                <a:cs typeface="Times New Roman" panose="02020603050405020304" pitchFamily="18" charset="0"/>
              </a:rPr>
              <a:t> </a:t>
            </a:r>
            <a:r>
              <a:rPr lang="en-US" altLang="zh-CN" b="1" dirty="0" smtClean="0">
                <a:latin typeface="Times New Roman" panose="02020603050405020304" pitchFamily="18" charset="0"/>
                <a:ea typeface="黑体" panose="02010609060101010101" pitchFamily="49" charset="-122"/>
                <a:cs typeface="Times New Roman" panose="02020603050405020304" pitchFamily="18" charset="0"/>
              </a:rPr>
              <a:t> </a:t>
            </a:r>
            <a:endParaRPr lang="en-US" altLang="zh-CN" b="1"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3" name="内容占位符 2"/>
          <p:cNvSpPr>
            <a:spLocks noGrp="1"/>
          </p:cNvSpPr>
          <p:nvPr>
            <p:ph idx="1"/>
          </p:nvPr>
        </p:nvSpPr>
        <p:spPr>
          <a:xfrm>
            <a:off x="683568" y="1556792"/>
            <a:ext cx="7632848" cy="3052936"/>
          </a:xfrm>
        </p:spPr>
        <p:txBody>
          <a:bodyPr>
            <a:normAutofit/>
          </a:bodyPr>
          <a:lstStyle/>
          <a:p>
            <a:pPr>
              <a:lnSpc>
                <a:spcPct val="110000"/>
              </a:lnSpc>
            </a:pPr>
            <a:r>
              <a:rPr lang="en-US" altLang="zh-CN" i="1" dirty="0">
                <a:latin typeface="Times New Roman" panose="02020603050405020304" pitchFamily="18" charset="0"/>
                <a:ea typeface="黑体" panose="02010609060101010101" pitchFamily="49" charset="-122"/>
                <a:cs typeface="Times New Roman" panose="02020603050405020304" pitchFamily="18" charset="0"/>
              </a:rPr>
              <a:t>k</a:t>
            </a:r>
            <a:r>
              <a:rPr lang="zh-CN" altLang="en-US" dirty="0">
                <a:latin typeface="Times New Roman" panose="02020603050405020304" pitchFamily="18" charset="0"/>
                <a:ea typeface="黑体" panose="02010609060101010101" pitchFamily="49" charset="-122"/>
                <a:cs typeface="Times New Roman" panose="02020603050405020304" pitchFamily="18" charset="0"/>
              </a:rPr>
              <a:t>个</a:t>
            </a:r>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基因融合</a:t>
            </a:r>
            <a:r>
              <a:rPr lang="zh-CN" altLang="en-US" dirty="0" smtClean="0">
                <a:latin typeface="Times New Roman" panose="02020603050405020304" pitchFamily="18" charset="0"/>
                <a:ea typeface="黑体" panose="02010609060101010101" pitchFamily="49" charset="-122"/>
                <a:cs typeface="Times New Roman" panose="02020603050405020304" pitchFamily="18" charset="0"/>
              </a:rPr>
              <a:t>为一时间</a:t>
            </a:r>
            <a:r>
              <a:rPr lang="en-US" altLang="zh-CN" i="1" dirty="0" smtClean="0">
                <a:latin typeface="Times New Roman" panose="02020603050405020304" pitchFamily="18" charset="0"/>
                <a:ea typeface="黑体" panose="02010609060101010101" pitchFamily="49" charset="-122"/>
                <a:cs typeface="Times New Roman" panose="02020603050405020304" pitchFamily="18" charset="0"/>
              </a:rPr>
              <a:t>T</a:t>
            </a:r>
            <a:r>
              <a:rPr lang="en-US" altLang="zh-CN" baseline="-25000" dirty="0" smtClean="0">
                <a:latin typeface="Times New Roman" panose="02020603050405020304" pitchFamily="18" charset="0"/>
                <a:ea typeface="黑体" panose="02010609060101010101" pitchFamily="49" charset="-122"/>
                <a:cs typeface="Times New Roman" panose="02020603050405020304" pitchFamily="18" charset="0"/>
              </a:rPr>
              <a:t>1</a:t>
            </a:r>
            <a:r>
              <a:rPr lang="zh-CN" altLang="en-US" dirty="0" smtClean="0">
                <a:latin typeface="Times New Roman" panose="02020603050405020304" pitchFamily="18" charset="0"/>
                <a:ea typeface="黑体" panose="02010609060101010101" pitchFamily="49" charset="-122"/>
                <a:cs typeface="Times New Roman" panose="02020603050405020304" pitchFamily="18" charset="0"/>
              </a:rPr>
              <a:t>的分布</a:t>
            </a:r>
            <a:endParaRPr lang="en-US" altLang="zh-CN" dirty="0" smtClean="0">
              <a:latin typeface="Times New Roman" panose="02020603050405020304" pitchFamily="18" charset="0"/>
              <a:ea typeface="黑体" panose="02010609060101010101" pitchFamily="49" charset="-122"/>
              <a:cs typeface="Times New Roman" panose="02020603050405020304" pitchFamily="18" charset="0"/>
            </a:endParaRPr>
          </a:p>
          <a:p>
            <a:pPr>
              <a:lnSpc>
                <a:spcPct val="110000"/>
              </a:lnSpc>
            </a:pPr>
            <a:endParaRPr lang="en-US" altLang="zh-CN" dirty="0">
              <a:latin typeface="Times New Roman" panose="02020603050405020304" pitchFamily="18" charset="0"/>
              <a:ea typeface="黑体" panose="02010609060101010101" pitchFamily="49" charset="-122"/>
              <a:cs typeface="Times New Roman" panose="02020603050405020304" pitchFamily="18" charset="0"/>
            </a:endParaRPr>
          </a:p>
          <a:p>
            <a:pPr>
              <a:lnSpc>
                <a:spcPct val="110000"/>
              </a:lnSpc>
            </a:pPr>
            <a:endParaRPr lang="en-US" altLang="zh-CN" dirty="0" smtClean="0">
              <a:latin typeface="Times New Roman" panose="02020603050405020304" pitchFamily="18" charset="0"/>
              <a:ea typeface="黑体" panose="02010609060101010101" pitchFamily="49" charset="-122"/>
              <a:cs typeface="Times New Roman" panose="02020603050405020304" pitchFamily="18" charset="0"/>
            </a:endParaRPr>
          </a:p>
          <a:p>
            <a:pPr>
              <a:lnSpc>
                <a:spcPct val="110000"/>
              </a:lnSpc>
            </a:pPr>
            <a:r>
              <a:rPr lang="en-US" altLang="zh-CN" i="1" dirty="0">
                <a:latin typeface="Times New Roman" panose="02020603050405020304" pitchFamily="18" charset="0"/>
                <a:ea typeface="黑体" panose="02010609060101010101" pitchFamily="49" charset="-122"/>
                <a:cs typeface="Times New Roman" panose="02020603050405020304" pitchFamily="18" charset="0"/>
              </a:rPr>
              <a:t>T</a:t>
            </a:r>
            <a:r>
              <a:rPr lang="en-US" altLang="zh-CN" baseline="-25000" dirty="0">
                <a:latin typeface="Times New Roman" panose="02020603050405020304" pitchFamily="18" charset="0"/>
                <a:ea typeface="黑体" panose="02010609060101010101" pitchFamily="49" charset="-122"/>
                <a:cs typeface="Times New Roman" panose="02020603050405020304" pitchFamily="18" charset="0"/>
              </a:rPr>
              <a:t>1</a:t>
            </a:r>
            <a:r>
              <a:rPr lang="zh-CN" altLang="en-US" dirty="0">
                <a:latin typeface="Times New Roman" panose="02020603050405020304" pitchFamily="18" charset="0"/>
                <a:ea typeface="黑体" panose="02010609060101010101" pitchFamily="49" charset="-122"/>
                <a:cs typeface="Times New Roman" panose="02020603050405020304" pitchFamily="18" charset="0"/>
              </a:rPr>
              <a:t>的</a:t>
            </a:r>
            <a:r>
              <a:rPr lang="zh-CN" altLang="en-US" dirty="0" smtClean="0">
                <a:latin typeface="Times New Roman" panose="02020603050405020304" pitchFamily="18" charset="0"/>
                <a:ea typeface="黑体" panose="02010609060101010101" pitchFamily="49" charset="-122"/>
                <a:cs typeface="Times New Roman" panose="02020603050405020304" pitchFamily="18" charset="0"/>
              </a:rPr>
              <a:t>期望和方差分别为 </a:t>
            </a:r>
            <a:endParaRPr lang="zh-CN" altLang="en-US" dirty="0">
              <a:latin typeface="Times New Roman" panose="02020603050405020304" pitchFamily="18" charset="0"/>
              <a:ea typeface="黑体" panose="02010609060101010101" pitchFamily="49" charset="-122"/>
              <a:cs typeface="Times New Roman" panose="02020603050405020304" pitchFamily="18" charset="0"/>
            </a:endParaRPr>
          </a:p>
        </p:txBody>
      </p:sp>
      <p:graphicFrame>
        <p:nvGraphicFramePr>
          <p:cNvPr id="5" name="对象 4"/>
          <p:cNvGraphicFramePr>
            <a:graphicFrameLocks noChangeAspect="1"/>
          </p:cNvGraphicFramePr>
          <p:nvPr>
            <p:extLst>
              <p:ext uri="{D42A27DB-BD31-4B8C-83A1-F6EECF244321}">
                <p14:modId xmlns:p14="http://schemas.microsoft.com/office/powerpoint/2010/main" val="3071933761"/>
              </p:ext>
            </p:extLst>
          </p:nvPr>
        </p:nvGraphicFramePr>
        <p:xfrm>
          <a:off x="1115615" y="2204864"/>
          <a:ext cx="4815729" cy="1152128"/>
        </p:xfrm>
        <a:graphic>
          <a:graphicData uri="http://schemas.openxmlformats.org/presentationml/2006/ole">
            <mc:AlternateContent xmlns:mc="http://schemas.openxmlformats.org/markup-compatibility/2006">
              <mc:Choice xmlns:v="urn:schemas-microsoft-com:vml" Requires="v">
                <p:oleObj spid="_x0000_s14443" name="公式" r:id="rId3" imgW="1828800" imgH="431800" progId="Equation.3">
                  <p:embed/>
                </p:oleObj>
              </mc:Choice>
              <mc:Fallback>
                <p:oleObj name="公式" r:id="rId3" imgW="1828800" imgH="431800" progId="Equation.3">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15615" y="2204864"/>
                        <a:ext cx="4815729" cy="1152128"/>
                      </a:xfrm>
                      <a:prstGeom prst="rect">
                        <a:avLst/>
                      </a:prstGeom>
                      <a:noFill/>
                    </p:spPr>
                  </p:pic>
                </p:oleObj>
              </mc:Fallback>
            </mc:AlternateContent>
          </a:graphicData>
        </a:graphic>
      </p:graphicFrame>
      <p:graphicFrame>
        <p:nvGraphicFramePr>
          <p:cNvPr id="7" name="对象 6"/>
          <p:cNvGraphicFramePr>
            <a:graphicFrameLocks noChangeAspect="1"/>
          </p:cNvGraphicFramePr>
          <p:nvPr>
            <p:extLst>
              <p:ext uri="{D42A27DB-BD31-4B8C-83A1-F6EECF244321}">
                <p14:modId xmlns:p14="http://schemas.microsoft.com/office/powerpoint/2010/main" val="3233533642"/>
              </p:ext>
            </p:extLst>
          </p:nvPr>
        </p:nvGraphicFramePr>
        <p:xfrm>
          <a:off x="1043608" y="4255361"/>
          <a:ext cx="7707739" cy="901831"/>
        </p:xfrm>
        <a:graphic>
          <a:graphicData uri="http://schemas.openxmlformats.org/presentationml/2006/ole">
            <mc:AlternateContent xmlns:mc="http://schemas.openxmlformats.org/markup-compatibility/2006">
              <mc:Choice xmlns:v="urn:schemas-microsoft-com:vml" Requires="v">
                <p:oleObj spid="_x0000_s14444" name="公式" r:id="rId5" imgW="3733800" imgH="431800" progId="Equation.3">
                  <p:embed/>
                </p:oleObj>
              </mc:Choice>
              <mc:Fallback>
                <p:oleObj name="公式" r:id="rId5" imgW="3733800" imgH="431800" progId="Equation.3">
                  <p:embed/>
                  <p:pic>
                    <p:nvPicPr>
                      <p:cNvPr id="0" name="Object 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043608" y="4255361"/>
                        <a:ext cx="7707739" cy="901831"/>
                      </a:xfrm>
                      <a:prstGeom prst="rect">
                        <a:avLst/>
                      </a:prstGeom>
                      <a:noFill/>
                    </p:spPr>
                  </p:pic>
                </p:oleObj>
              </mc:Fallback>
            </mc:AlternateContent>
          </a:graphicData>
        </a:graphic>
      </p:graphicFrame>
      <p:graphicFrame>
        <p:nvGraphicFramePr>
          <p:cNvPr id="9" name="对象 8"/>
          <p:cNvGraphicFramePr>
            <a:graphicFrameLocks noChangeAspect="1"/>
          </p:cNvGraphicFramePr>
          <p:nvPr>
            <p:extLst>
              <p:ext uri="{D42A27DB-BD31-4B8C-83A1-F6EECF244321}">
                <p14:modId xmlns:p14="http://schemas.microsoft.com/office/powerpoint/2010/main" val="1318615840"/>
              </p:ext>
            </p:extLst>
          </p:nvPr>
        </p:nvGraphicFramePr>
        <p:xfrm>
          <a:off x="1043608" y="5229200"/>
          <a:ext cx="4848884" cy="936104"/>
        </p:xfrm>
        <a:graphic>
          <a:graphicData uri="http://schemas.openxmlformats.org/presentationml/2006/ole">
            <mc:AlternateContent xmlns:mc="http://schemas.openxmlformats.org/markup-compatibility/2006">
              <mc:Choice xmlns:v="urn:schemas-microsoft-com:vml" Requires="v">
                <p:oleObj spid="_x0000_s14445" name="公式" r:id="rId7" imgW="2260600" imgH="431800" progId="Equation.3">
                  <p:embed/>
                </p:oleObj>
              </mc:Choice>
              <mc:Fallback>
                <p:oleObj name="公式" r:id="rId7" imgW="2260600" imgH="431800" progId="Equation.3">
                  <p:embed/>
                  <p:pic>
                    <p:nvPicPr>
                      <p:cNvPr id="0" name="Object 6"/>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043608" y="5229200"/>
                        <a:ext cx="4848884" cy="936104"/>
                      </a:xfrm>
                      <a:prstGeom prst="rect">
                        <a:avLst/>
                      </a:prstGeom>
                      <a:noFill/>
                    </p:spPr>
                  </p:pic>
                </p:oleObj>
              </mc:Fallback>
            </mc:AlternateContent>
          </a:graphicData>
        </a:graphic>
      </p:graphicFrame>
    </p:spTree>
    <p:extLst>
      <p:ext uri="{BB962C8B-B14F-4D97-AF65-F5344CB8AC3E}">
        <p14:creationId xmlns:p14="http://schemas.microsoft.com/office/powerpoint/2010/main" val="141455616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755576" y="404664"/>
            <a:ext cx="7560840" cy="720080"/>
          </a:xfrm>
        </p:spPr>
        <p:txBody>
          <a:bodyPr>
            <a:normAutofit fontScale="90000"/>
          </a:bodyPr>
          <a:lstStyle/>
          <a:p>
            <a:r>
              <a:rPr lang="zh-CN" altLang="zh-CN" b="1" dirty="0">
                <a:latin typeface="Times New Roman" panose="02020603050405020304" pitchFamily="18" charset="0"/>
                <a:ea typeface="黑体" panose="02010609060101010101" pitchFamily="49" charset="-122"/>
                <a:cs typeface="Times New Roman" panose="02020603050405020304" pitchFamily="18" charset="0"/>
              </a:rPr>
              <a:t>当前群体中</a:t>
            </a:r>
            <a:r>
              <a:rPr lang="en-US" altLang="zh-CN" b="1" dirty="0">
                <a:latin typeface="Times New Roman" panose="02020603050405020304" pitchFamily="18" charset="0"/>
                <a:ea typeface="黑体" panose="02010609060101010101" pitchFamily="49" charset="-122"/>
                <a:cs typeface="Times New Roman" panose="02020603050405020304" pitchFamily="18" charset="0"/>
              </a:rPr>
              <a:t>6</a:t>
            </a:r>
            <a:r>
              <a:rPr lang="zh-CN" altLang="zh-CN" b="1" dirty="0">
                <a:latin typeface="Times New Roman" panose="02020603050405020304" pitchFamily="18" charset="0"/>
                <a:ea typeface="黑体" panose="02010609060101010101" pitchFamily="49" charset="-122"/>
                <a:cs typeface="Times New Roman" panose="02020603050405020304" pitchFamily="18" charset="0"/>
              </a:rPr>
              <a:t>个基因的融合</a:t>
            </a:r>
            <a:r>
              <a:rPr lang="zh-CN" altLang="zh-CN" b="1" dirty="0" smtClean="0">
                <a:latin typeface="Times New Roman" panose="02020603050405020304" pitchFamily="18" charset="0"/>
                <a:ea typeface="黑体" panose="02010609060101010101" pitchFamily="49" charset="-122"/>
                <a:cs typeface="Times New Roman" panose="02020603050405020304" pitchFamily="18" charset="0"/>
              </a:rPr>
              <a:t>过程</a:t>
            </a:r>
            <a:endParaRPr lang="en-US" altLang="zh-CN" b="1" dirty="0">
              <a:latin typeface="Times New Roman" panose="02020603050405020304" pitchFamily="18" charset="0"/>
              <a:ea typeface="黑体" panose="02010609060101010101" pitchFamily="49" charset="-122"/>
              <a:cs typeface="Times New Roman" panose="02020603050405020304" pitchFamily="18" charset="0"/>
            </a:endParaRPr>
          </a:p>
        </p:txBody>
      </p:sp>
      <p:pic>
        <p:nvPicPr>
          <p:cNvPr id="10" name="图片 9"/>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547664" y="1224136"/>
            <a:ext cx="5832648" cy="5445224"/>
          </a:xfrm>
          <a:prstGeom prst="rect">
            <a:avLst/>
          </a:prstGeom>
          <a:noFill/>
          <a:ln>
            <a:noFill/>
          </a:ln>
        </p:spPr>
      </p:pic>
    </p:spTree>
    <p:extLst>
      <p:ext uri="{BB962C8B-B14F-4D97-AF65-F5344CB8AC3E}">
        <p14:creationId xmlns:p14="http://schemas.microsoft.com/office/powerpoint/2010/main" val="226422793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619672" y="188640"/>
            <a:ext cx="6120680" cy="792088"/>
          </a:xfrm>
        </p:spPr>
        <p:txBody>
          <a:bodyPr>
            <a:normAutofit/>
          </a:bodyPr>
          <a:lstStyle/>
          <a:p>
            <a:r>
              <a:rPr lang="zh-CN" altLang="en-US" b="1" dirty="0" smtClean="0">
                <a:latin typeface="Times New Roman" panose="02020603050405020304" pitchFamily="18" charset="0"/>
                <a:ea typeface="黑体" panose="02010609060101010101" pitchFamily="49" charset="-122"/>
                <a:cs typeface="Times New Roman" panose="02020603050405020304" pitchFamily="18" charset="0"/>
              </a:rPr>
              <a:t>基因树及其特性</a:t>
            </a:r>
            <a:endParaRPr lang="en-US" altLang="zh-CN" b="1"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3" name="内容占位符 2"/>
          <p:cNvSpPr>
            <a:spLocks noGrp="1"/>
          </p:cNvSpPr>
          <p:nvPr>
            <p:ph idx="1"/>
          </p:nvPr>
        </p:nvSpPr>
        <p:spPr>
          <a:xfrm>
            <a:off x="395536" y="1124744"/>
            <a:ext cx="8280920" cy="5040560"/>
          </a:xfrm>
        </p:spPr>
        <p:txBody>
          <a:bodyPr>
            <a:noAutofit/>
          </a:bodyPr>
          <a:lstStyle/>
          <a:p>
            <a:pPr>
              <a:lnSpc>
                <a:spcPct val="120000"/>
              </a:lnSpc>
            </a:pPr>
            <a:r>
              <a:rPr lang="zh-CN" altLang="en-US" dirty="0">
                <a:latin typeface="Times New Roman" panose="02020603050405020304" pitchFamily="18" charset="0"/>
                <a:ea typeface="黑体" panose="02010609060101010101" pitchFamily="49" charset="-122"/>
                <a:cs typeface="Times New Roman" panose="02020603050405020304" pitchFamily="18" charset="0"/>
              </a:rPr>
              <a:t>前</a:t>
            </a:r>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图表示</a:t>
            </a:r>
            <a:r>
              <a:rPr lang="zh-CN" altLang="zh-CN" dirty="0">
                <a:latin typeface="Times New Roman" panose="02020603050405020304" pitchFamily="18" charset="0"/>
                <a:ea typeface="黑体" panose="02010609060101010101" pitchFamily="49" charset="-122"/>
                <a:cs typeface="Times New Roman" panose="02020603050405020304" pitchFamily="18" charset="0"/>
              </a:rPr>
              <a:t>的基因融合过程也称为基因树（</a:t>
            </a:r>
            <a:r>
              <a:rPr lang="en-US" altLang="zh-CN" dirty="0">
                <a:latin typeface="Times New Roman" panose="02020603050405020304" pitchFamily="18" charset="0"/>
                <a:ea typeface="黑体" panose="02010609060101010101" pitchFamily="49" charset="-122"/>
                <a:cs typeface="Times New Roman" panose="02020603050405020304" pitchFamily="18" charset="0"/>
              </a:rPr>
              <a:t>gene tree</a:t>
            </a:r>
            <a:r>
              <a:rPr lang="zh-CN" altLang="zh-CN" dirty="0">
                <a:latin typeface="Times New Roman" panose="02020603050405020304" pitchFamily="18" charset="0"/>
                <a:ea typeface="黑体" panose="02010609060101010101" pitchFamily="49" charset="-122"/>
                <a:cs typeface="Times New Roman" panose="02020603050405020304" pitchFamily="18" charset="0"/>
              </a:rPr>
              <a:t>）。在基因树中，越往上走，需要更长的时间才能再次出现基因融合事件。或者说，越往根部走（倒看），分支变得越长</a:t>
            </a:r>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。从</a:t>
            </a:r>
            <a:r>
              <a:rPr lang="en-US" altLang="zh-CN" i="1" dirty="0">
                <a:latin typeface="Times New Roman" panose="02020603050405020304" pitchFamily="18" charset="0"/>
                <a:ea typeface="黑体" panose="02010609060101010101" pitchFamily="49" charset="-122"/>
                <a:cs typeface="Times New Roman" panose="02020603050405020304" pitchFamily="18" charset="0"/>
              </a:rPr>
              <a:t>T</a:t>
            </a:r>
            <a:r>
              <a:rPr lang="en-US" altLang="zh-CN" baseline="-25000" dirty="0">
                <a:latin typeface="Times New Roman" panose="02020603050405020304" pitchFamily="18" charset="0"/>
                <a:ea typeface="黑体" panose="02010609060101010101" pitchFamily="49" charset="-122"/>
                <a:cs typeface="Times New Roman" panose="02020603050405020304" pitchFamily="18" charset="0"/>
              </a:rPr>
              <a:t>1</a:t>
            </a:r>
            <a:r>
              <a:rPr lang="zh-CN" altLang="en-US" dirty="0">
                <a:latin typeface="Times New Roman" panose="02020603050405020304" pitchFamily="18" charset="0"/>
                <a:ea typeface="黑体" panose="02010609060101010101" pitchFamily="49" charset="-122"/>
                <a:cs typeface="Times New Roman" panose="02020603050405020304" pitchFamily="18" charset="0"/>
              </a:rPr>
              <a:t>的期望</a:t>
            </a:r>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公式可以</a:t>
            </a:r>
            <a:r>
              <a:rPr lang="zh-CN" altLang="zh-CN" dirty="0">
                <a:latin typeface="Times New Roman" panose="02020603050405020304" pitchFamily="18" charset="0"/>
                <a:ea typeface="黑体" panose="02010609060101010101" pitchFamily="49" charset="-122"/>
                <a:cs typeface="Times New Roman" panose="02020603050405020304" pitchFamily="18" charset="0"/>
              </a:rPr>
              <a:t>看出，当</a:t>
            </a:r>
            <a:r>
              <a:rPr lang="en-US" altLang="zh-CN" i="1" dirty="0">
                <a:latin typeface="Times New Roman" panose="02020603050405020304" pitchFamily="18" charset="0"/>
                <a:ea typeface="黑体" panose="02010609060101010101" pitchFamily="49" charset="-122"/>
                <a:cs typeface="Times New Roman" panose="02020603050405020304" pitchFamily="18" charset="0"/>
              </a:rPr>
              <a:t>k</a:t>
            </a:r>
            <a:r>
              <a:rPr lang="zh-CN" altLang="zh-CN" dirty="0">
                <a:latin typeface="Times New Roman" panose="02020603050405020304" pitchFamily="18" charset="0"/>
                <a:ea typeface="黑体" panose="02010609060101010101" pitchFamily="49" charset="-122"/>
                <a:cs typeface="Times New Roman" panose="02020603050405020304" pitchFamily="18" charset="0"/>
              </a:rPr>
              <a:t>较大时，融合为一的平均时间大约是</a:t>
            </a:r>
            <a:r>
              <a:rPr lang="en-US" altLang="zh-CN" dirty="0">
                <a:latin typeface="Times New Roman" panose="02020603050405020304" pitchFamily="18" charset="0"/>
                <a:ea typeface="黑体" panose="02010609060101010101" pitchFamily="49" charset="-122"/>
                <a:cs typeface="Times New Roman" panose="02020603050405020304" pitchFamily="18" charset="0"/>
              </a:rPr>
              <a:t>4</a:t>
            </a:r>
            <a:r>
              <a:rPr lang="en-US" altLang="zh-CN" i="1" dirty="0">
                <a:latin typeface="Times New Roman" panose="02020603050405020304" pitchFamily="18" charset="0"/>
                <a:ea typeface="黑体" panose="02010609060101010101" pitchFamily="49" charset="-122"/>
                <a:cs typeface="Times New Roman" panose="02020603050405020304" pitchFamily="18" charset="0"/>
              </a:rPr>
              <a:t>N</a:t>
            </a:r>
            <a:r>
              <a:rPr lang="zh-CN" altLang="zh-CN" dirty="0">
                <a:latin typeface="Times New Roman" panose="02020603050405020304" pitchFamily="18" charset="0"/>
                <a:ea typeface="黑体" panose="02010609060101010101" pitchFamily="49" charset="-122"/>
                <a:cs typeface="Times New Roman" panose="02020603050405020304" pitchFamily="18" charset="0"/>
              </a:rPr>
              <a:t>。这个时间也正好是一个新突变基因、如果不丢失在群体中被固定下来的时间</a:t>
            </a:r>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dirty="0" smtClean="0">
              <a:latin typeface="Times New Roman" panose="02020603050405020304" pitchFamily="18" charset="0"/>
              <a:ea typeface="黑体" panose="02010609060101010101" pitchFamily="49" charset="-122"/>
              <a:cs typeface="Times New Roman" panose="02020603050405020304" pitchFamily="18" charset="0"/>
            </a:endParaRPr>
          </a:p>
        </p:txBody>
      </p:sp>
    </p:spTree>
    <p:extLst>
      <p:ext uri="{BB962C8B-B14F-4D97-AF65-F5344CB8AC3E}">
        <p14:creationId xmlns:p14="http://schemas.microsoft.com/office/powerpoint/2010/main" val="227238544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619672" y="188640"/>
            <a:ext cx="6120680" cy="864096"/>
          </a:xfrm>
        </p:spPr>
        <p:txBody>
          <a:bodyPr>
            <a:normAutofit/>
          </a:bodyPr>
          <a:lstStyle/>
          <a:p>
            <a:r>
              <a:rPr lang="zh-CN" altLang="en-US" b="1" dirty="0" smtClean="0">
                <a:latin typeface="Times New Roman" panose="02020603050405020304" pitchFamily="18" charset="0"/>
                <a:ea typeface="黑体" panose="02010609060101010101" pitchFamily="49" charset="-122"/>
                <a:cs typeface="Times New Roman" panose="02020603050405020304" pitchFamily="18" charset="0"/>
              </a:rPr>
              <a:t>基因树及其特性</a:t>
            </a:r>
            <a:endParaRPr lang="en-US" altLang="zh-CN" b="1"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3" name="内容占位符 2"/>
          <p:cNvSpPr>
            <a:spLocks noGrp="1"/>
          </p:cNvSpPr>
          <p:nvPr>
            <p:ph idx="1"/>
          </p:nvPr>
        </p:nvSpPr>
        <p:spPr>
          <a:xfrm>
            <a:off x="395536" y="1196752"/>
            <a:ext cx="8280920" cy="5184576"/>
          </a:xfrm>
        </p:spPr>
        <p:txBody>
          <a:bodyPr>
            <a:noAutofit/>
          </a:bodyPr>
          <a:lstStyle/>
          <a:p>
            <a:pPr>
              <a:lnSpc>
                <a:spcPct val="120000"/>
              </a:lnSpc>
            </a:pPr>
            <a:r>
              <a:rPr lang="zh-CN" altLang="zh-CN" sz="3000" dirty="0" smtClean="0">
                <a:latin typeface="Times New Roman" panose="02020603050405020304" pitchFamily="18" charset="0"/>
                <a:ea typeface="黑体" panose="02010609060101010101" pitchFamily="49" charset="-122"/>
                <a:cs typeface="Times New Roman" panose="02020603050405020304" pitchFamily="18" charset="0"/>
              </a:rPr>
              <a:t>最后</a:t>
            </a:r>
            <a:r>
              <a:rPr lang="zh-CN" altLang="zh-CN" sz="3000" dirty="0">
                <a:latin typeface="Times New Roman" panose="02020603050405020304" pitchFamily="18" charset="0"/>
                <a:ea typeface="黑体" panose="02010609060101010101" pitchFamily="49" charset="-122"/>
                <a:cs typeface="Times New Roman" panose="02020603050405020304" pitchFamily="18" charset="0"/>
              </a:rPr>
              <a:t>一次融合的平均时间是</a:t>
            </a:r>
            <a:r>
              <a:rPr lang="en-US" altLang="zh-CN" sz="3000" dirty="0">
                <a:latin typeface="Times New Roman" panose="02020603050405020304" pitchFamily="18" charset="0"/>
                <a:ea typeface="黑体" panose="02010609060101010101" pitchFamily="49" charset="-122"/>
                <a:cs typeface="Times New Roman" panose="02020603050405020304" pitchFamily="18" charset="0"/>
              </a:rPr>
              <a:t>2</a:t>
            </a:r>
            <a:r>
              <a:rPr lang="en-US" altLang="zh-CN" sz="3000" i="1" dirty="0">
                <a:latin typeface="Times New Roman" panose="02020603050405020304" pitchFamily="18" charset="0"/>
                <a:ea typeface="黑体" panose="02010609060101010101" pitchFamily="49" charset="-122"/>
                <a:cs typeface="Times New Roman" panose="02020603050405020304" pitchFamily="18" charset="0"/>
              </a:rPr>
              <a:t>N</a:t>
            </a:r>
            <a:r>
              <a:rPr lang="zh-CN" altLang="zh-CN" sz="3000" dirty="0">
                <a:latin typeface="Times New Roman" panose="02020603050405020304" pitchFamily="18" charset="0"/>
                <a:ea typeface="黑体" panose="02010609060101010101" pitchFamily="49" charset="-122"/>
                <a:cs typeface="Times New Roman" panose="02020603050405020304" pitchFamily="18" charset="0"/>
              </a:rPr>
              <a:t>，几乎占整个融合时间的一半。这一现象其实也可以从融合后基因频率的变化来解释。在当前世代中，</a:t>
            </a:r>
            <a:r>
              <a:rPr lang="en-US" altLang="zh-CN" sz="3000" dirty="0">
                <a:latin typeface="Times New Roman" panose="02020603050405020304" pitchFamily="18" charset="0"/>
                <a:ea typeface="黑体" panose="02010609060101010101" pitchFamily="49" charset="-122"/>
                <a:cs typeface="Times New Roman" panose="02020603050405020304" pitchFamily="18" charset="0"/>
              </a:rPr>
              <a:t>6</a:t>
            </a:r>
            <a:r>
              <a:rPr lang="zh-CN" altLang="zh-CN" sz="3000" dirty="0">
                <a:latin typeface="Times New Roman" panose="02020603050405020304" pitchFamily="18" charset="0"/>
                <a:ea typeface="黑体" panose="02010609060101010101" pitchFamily="49" charset="-122"/>
                <a:cs typeface="Times New Roman" panose="02020603050405020304" pitchFamily="18" charset="0"/>
              </a:rPr>
              <a:t>个等位基因各</a:t>
            </a:r>
            <a:r>
              <a:rPr lang="zh-CN" altLang="zh-CN" sz="3000" dirty="0" smtClean="0">
                <a:latin typeface="Times New Roman" panose="02020603050405020304" pitchFamily="18" charset="0"/>
                <a:ea typeface="黑体" panose="02010609060101010101" pitchFamily="49" charset="-122"/>
                <a:cs typeface="Times New Roman" panose="02020603050405020304" pitchFamily="18" charset="0"/>
              </a:rPr>
              <a:t>占</a:t>
            </a:r>
            <a:r>
              <a:rPr lang="en-US" altLang="zh-CN" sz="3000" dirty="0" smtClean="0">
                <a:latin typeface="Times New Roman" panose="02020603050405020304" pitchFamily="18" charset="0"/>
                <a:ea typeface="黑体" panose="02010609060101010101" pitchFamily="49" charset="-122"/>
                <a:cs typeface="Times New Roman" panose="02020603050405020304" pitchFamily="18" charset="0"/>
              </a:rPr>
              <a:t>1/6</a:t>
            </a:r>
            <a:r>
              <a:rPr lang="zh-CN" altLang="zh-CN" sz="3000" dirty="0" smtClean="0">
                <a:latin typeface="Times New Roman" panose="02020603050405020304" pitchFamily="18" charset="0"/>
                <a:ea typeface="黑体" panose="02010609060101010101" pitchFamily="49" charset="-122"/>
                <a:cs typeface="Times New Roman" panose="02020603050405020304" pitchFamily="18" charset="0"/>
              </a:rPr>
              <a:t>，</a:t>
            </a:r>
            <a:r>
              <a:rPr lang="zh-CN" altLang="zh-CN" sz="3000" dirty="0">
                <a:latin typeface="Times New Roman" panose="02020603050405020304" pitchFamily="18" charset="0"/>
                <a:ea typeface="黑体" panose="02010609060101010101" pitchFamily="49" charset="-122"/>
                <a:cs typeface="Times New Roman" panose="02020603050405020304" pitchFamily="18" charset="0"/>
              </a:rPr>
              <a:t>频率都比较低，随机漂移中丢失一个的概率就很大，所以第一次融合的时间最短。在群体大小稳定不变的情况下，随着丢失基因的增多，未丢失基因的频率逐渐升高，基因再次丢失的速度就会越来越慢，因此再一次融合的时间就变得越来越长。</a:t>
            </a:r>
            <a:endParaRPr lang="zh-CN" altLang="en-US" sz="3000" dirty="0">
              <a:latin typeface="Times New Roman" panose="02020603050405020304" pitchFamily="18" charset="0"/>
              <a:ea typeface="黑体" panose="02010609060101010101" pitchFamily="49" charset="-122"/>
              <a:cs typeface="Times New Roman" panose="02020603050405020304" pitchFamily="18" charset="0"/>
            </a:endParaRPr>
          </a:p>
        </p:txBody>
      </p:sp>
    </p:spTree>
    <p:extLst>
      <p:ext uri="{BB962C8B-B14F-4D97-AF65-F5344CB8AC3E}">
        <p14:creationId xmlns:p14="http://schemas.microsoft.com/office/powerpoint/2010/main" val="327430478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922114"/>
          </a:xfrm>
        </p:spPr>
        <p:txBody>
          <a:bodyPr>
            <a:normAutofit/>
          </a:bodyPr>
          <a:lstStyle/>
          <a:p>
            <a:r>
              <a:rPr lang="zh-CN" altLang="en-US" b="1" dirty="0" smtClean="0">
                <a:latin typeface="Times New Roman" panose="02020603050405020304" pitchFamily="18" charset="0"/>
                <a:ea typeface="黑体" panose="02010609060101010101" pitchFamily="49" charset="-122"/>
                <a:cs typeface="Times New Roman" panose="02020603050405020304" pitchFamily="18" charset="0"/>
              </a:rPr>
              <a:t>基因树中所有分支的总长度</a:t>
            </a:r>
            <a:endParaRPr lang="en-US" altLang="zh-CN" b="1"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3" name="内容占位符 2"/>
          <p:cNvSpPr>
            <a:spLocks noGrp="1"/>
          </p:cNvSpPr>
          <p:nvPr>
            <p:ph idx="1"/>
          </p:nvPr>
        </p:nvSpPr>
        <p:spPr>
          <a:xfrm>
            <a:off x="457200" y="1340768"/>
            <a:ext cx="8229600" cy="4525963"/>
          </a:xfrm>
        </p:spPr>
        <p:txBody>
          <a:bodyPr>
            <a:noAutofit/>
          </a:bodyPr>
          <a:lstStyle/>
          <a:p>
            <a:pPr>
              <a:lnSpc>
                <a:spcPct val="120000"/>
              </a:lnSpc>
            </a:pP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以</a:t>
            </a:r>
            <a:r>
              <a:rPr lang="zh-CN" altLang="en-US" sz="2800" dirty="0" smtClean="0">
                <a:latin typeface="Times New Roman" panose="02020603050405020304" pitchFamily="18" charset="0"/>
                <a:ea typeface="黑体" panose="02010609060101010101" pitchFamily="49" charset="-122"/>
                <a:cs typeface="Times New Roman" panose="02020603050405020304" pitchFamily="18" charset="0"/>
              </a:rPr>
              <a:t>前面的基因树为例</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可认为这个基因树中包含</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6</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个长度为</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T</a:t>
            </a:r>
            <a:r>
              <a:rPr lang="en-US" altLang="zh-CN" sz="2800" baseline="-25000" dirty="0">
                <a:latin typeface="Times New Roman" panose="02020603050405020304" pitchFamily="18" charset="0"/>
                <a:ea typeface="黑体" panose="02010609060101010101" pitchFamily="49" charset="-122"/>
                <a:cs typeface="Times New Roman" panose="02020603050405020304" pitchFamily="18" charset="0"/>
              </a:rPr>
              <a:t>6</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的分支、</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5</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个长度为</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T</a:t>
            </a:r>
            <a:r>
              <a:rPr lang="en-US" altLang="zh-CN" sz="2800" baseline="-25000" dirty="0">
                <a:latin typeface="Times New Roman" panose="02020603050405020304" pitchFamily="18" charset="0"/>
                <a:ea typeface="黑体" panose="02010609060101010101" pitchFamily="49" charset="-122"/>
                <a:cs typeface="Times New Roman" panose="02020603050405020304" pitchFamily="18" charset="0"/>
              </a:rPr>
              <a:t>5</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的分支、</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4</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个长度为</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T</a:t>
            </a:r>
            <a:r>
              <a:rPr lang="en-US" altLang="zh-CN" sz="2800" baseline="-25000" dirty="0">
                <a:latin typeface="Times New Roman" panose="02020603050405020304" pitchFamily="18" charset="0"/>
                <a:ea typeface="黑体" panose="02010609060101010101" pitchFamily="49" charset="-122"/>
                <a:cs typeface="Times New Roman" panose="02020603050405020304" pitchFamily="18" charset="0"/>
              </a:rPr>
              <a:t>4</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的分支、</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3</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个长度为</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T</a:t>
            </a:r>
            <a:r>
              <a:rPr lang="en-US" altLang="zh-CN" sz="2800" baseline="-25000" dirty="0">
                <a:latin typeface="Times New Roman" panose="02020603050405020304" pitchFamily="18" charset="0"/>
                <a:ea typeface="黑体" panose="02010609060101010101" pitchFamily="49" charset="-122"/>
                <a:cs typeface="Times New Roman" panose="02020603050405020304" pitchFamily="18" charset="0"/>
              </a:rPr>
              <a:t>3</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的分支、</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2</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个长度为</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T</a:t>
            </a:r>
            <a:r>
              <a:rPr lang="en-US" altLang="zh-CN" sz="2800" baseline="-25000" dirty="0">
                <a:latin typeface="Times New Roman" panose="02020603050405020304" pitchFamily="18" charset="0"/>
                <a:ea typeface="黑体" panose="02010609060101010101" pitchFamily="49" charset="-122"/>
                <a:cs typeface="Times New Roman" panose="02020603050405020304" pitchFamily="18" charset="0"/>
              </a:rPr>
              <a:t>2</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的分支。这些分支可以从</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图</a:t>
            </a:r>
            <a:r>
              <a:rPr lang="zh-CN" altLang="en-US" sz="2800" dirty="0" smtClean="0">
                <a:latin typeface="Times New Roman" panose="02020603050405020304" pitchFamily="18" charset="0"/>
                <a:ea typeface="黑体" panose="02010609060101010101" pitchFamily="49" charset="-122"/>
                <a:cs typeface="Times New Roman" panose="02020603050405020304" pitchFamily="18" charset="0"/>
              </a:rPr>
              <a:t>中</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相邻</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平行线之间的实线段看出来。因此</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，得到</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所有分支总长度的计算</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公式。</a:t>
            </a:r>
            <a:endPar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endParaRPr>
          </a:p>
        </p:txBody>
      </p:sp>
      <p:graphicFrame>
        <p:nvGraphicFramePr>
          <p:cNvPr id="5" name="对象 4"/>
          <p:cNvGraphicFramePr>
            <a:graphicFrameLocks noChangeAspect="1"/>
          </p:cNvGraphicFramePr>
          <p:nvPr>
            <p:extLst>
              <p:ext uri="{D42A27DB-BD31-4B8C-83A1-F6EECF244321}">
                <p14:modId xmlns:p14="http://schemas.microsoft.com/office/powerpoint/2010/main" val="2421926314"/>
              </p:ext>
            </p:extLst>
          </p:nvPr>
        </p:nvGraphicFramePr>
        <p:xfrm>
          <a:off x="899592" y="4581128"/>
          <a:ext cx="7031401" cy="1008112"/>
        </p:xfrm>
        <a:graphic>
          <a:graphicData uri="http://schemas.openxmlformats.org/presentationml/2006/ole">
            <mc:AlternateContent xmlns:mc="http://schemas.openxmlformats.org/markup-compatibility/2006">
              <mc:Choice xmlns:v="urn:schemas-microsoft-com:vml" Requires="v">
                <p:oleObj spid="_x0000_s16417" name="公式" r:id="rId3" imgW="3060700" imgH="431800" progId="Equation.3">
                  <p:embed/>
                </p:oleObj>
              </mc:Choice>
              <mc:Fallback>
                <p:oleObj name="公式" r:id="rId3" imgW="3060700" imgH="431800" progId="Equation.3">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99592" y="4581128"/>
                        <a:ext cx="7031401" cy="1008112"/>
                      </a:xfrm>
                      <a:prstGeom prst="rect">
                        <a:avLst/>
                      </a:prstGeom>
                      <a:noFill/>
                    </p:spPr>
                  </p:pic>
                </p:oleObj>
              </mc:Fallback>
            </mc:AlternateContent>
          </a:graphicData>
        </a:graphic>
      </p:graphicFrame>
    </p:spTree>
    <p:extLst>
      <p:ext uri="{BB962C8B-B14F-4D97-AF65-F5344CB8AC3E}">
        <p14:creationId xmlns:p14="http://schemas.microsoft.com/office/powerpoint/2010/main" val="355432127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b="1" dirty="0">
                <a:latin typeface="Times New Roman" panose="02020603050405020304" pitchFamily="18" charset="0"/>
                <a:ea typeface="黑体" panose="02010609060101010101" pitchFamily="49" charset="-122"/>
                <a:cs typeface="Times New Roman" panose="02020603050405020304" pitchFamily="18" charset="0"/>
              </a:rPr>
              <a:t>§5.1 </a:t>
            </a:r>
            <a:r>
              <a:rPr lang="zh-CN" altLang="zh-CN" b="1" dirty="0">
                <a:latin typeface="Times New Roman" panose="02020603050405020304" pitchFamily="18" charset="0"/>
                <a:ea typeface="黑体" panose="02010609060101010101" pitchFamily="49" charset="-122"/>
                <a:cs typeface="Times New Roman" panose="02020603050405020304" pitchFamily="18" charset="0"/>
              </a:rPr>
              <a:t>遗传变异的分子基础</a:t>
            </a:r>
            <a:endParaRPr lang="en-US" altLang="zh-CN" b="1"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3" name="内容占位符 2"/>
          <p:cNvSpPr>
            <a:spLocks noGrp="1"/>
          </p:cNvSpPr>
          <p:nvPr>
            <p:ph idx="1"/>
          </p:nvPr>
        </p:nvSpPr>
        <p:spPr/>
        <p:txBody>
          <a:bodyPr/>
          <a:lstStyle/>
          <a:p>
            <a:r>
              <a:rPr lang="en-US" altLang="zh-CN" dirty="0">
                <a:latin typeface="Times New Roman" panose="02020603050405020304" pitchFamily="18" charset="0"/>
                <a:ea typeface="黑体" panose="02010609060101010101" pitchFamily="49" charset="-122"/>
                <a:cs typeface="Times New Roman" panose="02020603050405020304" pitchFamily="18" charset="0"/>
              </a:rPr>
              <a:t>§5.1.1 DNA</a:t>
            </a:r>
            <a:r>
              <a:rPr lang="zh-CN" altLang="en-US" dirty="0">
                <a:latin typeface="Times New Roman" panose="02020603050405020304" pitchFamily="18" charset="0"/>
                <a:ea typeface="黑体" panose="02010609060101010101" pitchFamily="49" charset="-122"/>
                <a:cs typeface="Times New Roman" panose="02020603050405020304" pitchFamily="18" charset="0"/>
              </a:rPr>
              <a:t>序列的</a:t>
            </a:r>
            <a:r>
              <a:rPr lang="zh-CN" altLang="en-US" dirty="0" smtClean="0">
                <a:latin typeface="Times New Roman" panose="02020603050405020304" pitchFamily="18" charset="0"/>
                <a:ea typeface="黑体" panose="02010609060101010101" pitchFamily="49" charset="-122"/>
                <a:cs typeface="Times New Roman" panose="02020603050405020304" pitchFamily="18" charset="0"/>
              </a:rPr>
              <a:t>多态性</a:t>
            </a:r>
            <a:endParaRPr lang="en-US" altLang="zh-CN" dirty="0">
              <a:latin typeface="Times New Roman" panose="02020603050405020304" pitchFamily="18" charset="0"/>
              <a:ea typeface="黑体" panose="02010609060101010101" pitchFamily="49" charset="-122"/>
              <a:cs typeface="Times New Roman" panose="02020603050405020304" pitchFamily="18" charset="0"/>
            </a:endParaRPr>
          </a:p>
          <a:p>
            <a:r>
              <a:rPr lang="en-US" altLang="zh-CN" dirty="0">
                <a:latin typeface="Times New Roman" panose="02020603050405020304" pitchFamily="18" charset="0"/>
                <a:ea typeface="黑体" panose="02010609060101010101" pitchFamily="49" charset="-122"/>
                <a:cs typeface="Times New Roman" panose="02020603050405020304" pitchFamily="18" charset="0"/>
              </a:rPr>
              <a:t>§5.1.2 </a:t>
            </a:r>
            <a:r>
              <a:rPr lang="zh-CN" altLang="en-US" dirty="0">
                <a:latin typeface="Times New Roman" panose="02020603050405020304" pitchFamily="18" charset="0"/>
                <a:ea typeface="黑体" panose="02010609060101010101" pitchFamily="49" charset="-122"/>
                <a:cs typeface="Times New Roman" panose="02020603050405020304" pitchFamily="18" charset="0"/>
              </a:rPr>
              <a:t>无限等位基因</a:t>
            </a:r>
            <a:r>
              <a:rPr lang="zh-CN" altLang="en-US" dirty="0" smtClean="0">
                <a:latin typeface="Times New Roman" panose="02020603050405020304" pitchFamily="18" charset="0"/>
                <a:ea typeface="黑体" panose="02010609060101010101" pitchFamily="49" charset="-122"/>
                <a:cs typeface="Times New Roman" panose="02020603050405020304" pitchFamily="18" charset="0"/>
              </a:rPr>
              <a:t>模型</a:t>
            </a:r>
            <a:endParaRPr lang="en-US" altLang="zh-CN" dirty="0">
              <a:latin typeface="Times New Roman" panose="02020603050405020304" pitchFamily="18" charset="0"/>
              <a:ea typeface="黑体" panose="02010609060101010101" pitchFamily="49" charset="-122"/>
              <a:cs typeface="Times New Roman" panose="02020603050405020304" pitchFamily="18" charset="0"/>
            </a:endParaRPr>
          </a:p>
        </p:txBody>
      </p:sp>
    </p:spTree>
    <p:extLst>
      <p:ext uri="{BB962C8B-B14F-4D97-AF65-F5344CB8AC3E}">
        <p14:creationId xmlns:p14="http://schemas.microsoft.com/office/powerpoint/2010/main" val="1625231562"/>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778098"/>
          </a:xfrm>
        </p:spPr>
        <p:txBody>
          <a:bodyPr>
            <a:normAutofit/>
          </a:bodyPr>
          <a:lstStyle/>
          <a:p>
            <a:r>
              <a:rPr lang="zh-CN" altLang="en-US" b="1" dirty="0" smtClean="0">
                <a:latin typeface="Times New Roman" panose="02020603050405020304" pitchFamily="18" charset="0"/>
                <a:ea typeface="黑体" panose="02010609060101010101" pitchFamily="49" charset="-122"/>
                <a:cs typeface="Times New Roman" panose="02020603050405020304" pitchFamily="18" charset="0"/>
              </a:rPr>
              <a:t>基因融合模型的作用</a:t>
            </a:r>
            <a:endParaRPr lang="en-US" altLang="zh-CN" b="1"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3" name="内容占位符 2"/>
          <p:cNvSpPr>
            <a:spLocks noGrp="1"/>
          </p:cNvSpPr>
          <p:nvPr>
            <p:ph idx="1"/>
          </p:nvPr>
        </p:nvSpPr>
        <p:spPr>
          <a:xfrm>
            <a:off x="611560" y="1196752"/>
            <a:ext cx="8064896" cy="4997152"/>
          </a:xfrm>
        </p:spPr>
        <p:txBody>
          <a:bodyPr>
            <a:noAutofit/>
          </a:bodyPr>
          <a:lstStyle/>
          <a:p>
            <a:pPr>
              <a:lnSpc>
                <a:spcPct val="120000"/>
              </a:lnSpc>
            </a:pP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分支</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的总长度其实就是经历的总世代数，如果每个世代的突变频率为</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u</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，那么在无限等位基因模型下，分支总长度乘以突变频率，就</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等于多态性</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位点的个数</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S</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即</a:t>
            </a:r>
            <a:endPar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endParaRPr>
          </a:p>
          <a:p>
            <a:pPr>
              <a:lnSpc>
                <a:spcPct val="120000"/>
              </a:lnSpc>
            </a:pPr>
            <a:endParaRPr lang="en-US" altLang="zh-CN" sz="2800" dirty="0">
              <a:latin typeface="Times New Roman" panose="02020603050405020304" pitchFamily="18" charset="0"/>
              <a:ea typeface="黑体" panose="02010609060101010101" pitchFamily="49" charset="-122"/>
              <a:cs typeface="Times New Roman" panose="02020603050405020304" pitchFamily="18" charset="0"/>
            </a:endParaRPr>
          </a:p>
          <a:p>
            <a:pPr>
              <a:lnSpc>
                <a:spcPct val="120000"/>
              </a:lnSpc>
            </a:pPr>
            <a:endPar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endParaRPr>
          </a:p>
          <a:p>
            <a:pPr>
              <a:lnSpc>
                <a:spcPct val="120000"/>
              </a:lnSpc>
            </a:pPr>
            <a:r>
              <a:rPr lang="zh-CN" altLang="en-US" sz="2800" dirty="0" smtClean="0">
                <a:latin typeface="Times New Roman" panose="02020603050405020304" pitchFamily="18" charset="0"/>
                <a:ea typeface="黑体" panose="02010609060101010101" pitchFamily="49" charset="-122"/>
                <a:cs typeface="Times New Roman" panose="02020603050405020304" pitchFamily="18" charset="0"/>
              </a:rPr>
              <a:t>利用</a:t>
            </a:r>
            <a:r>
              <a:rPr lang="zh-CN" altLang="en-US" sz="2800" dirty="0">
                <a:latin typeface="Times New Roman" panose="02020603050405020304" pitchFamily="18" charset="0"/>
                <a:ea typeface="黑体" panose="02010609060101010101" pitchFamily="49" charset="-122"/>
                <a:cs typeface="Times New Roman" panose="02020603050405020304" pitchFamily="18" charset="0"/>
              </a:rPr>
              <a:t>基因融合</a:t>
            </a:r>
            <a:r>
              <a:rPr lang="zh-CN" altLang="en-US" sz="2800" dirty="0" smtClean="0">
                <a:latin typeface="Times New Roman" panose="02020603050405020304" pitchFamily="18" charset="0"/>
                <a:ea typeface="黑体" panose="02010609060101010101" pitchFamily="49" charset="-122"/>
                <a:cs typeface="Times New Roman" panose="02020603050405020304" pitchFamily="18" charset="0"/>
              </a:rPr>
              <a:t>模型可以研究亲缘关系、估计一个座位上的等位基因个数、选择对该座位的影响、估计突变频率等等。</a:t>
            </a:r>
            <a:endParaRPr lang="zh-CN" altLang="zh-CN" sz="2800" dirty="0">
              <a:latin typeface="Times New Roman" panose="02020603050405020304" pitchFamily="18" charset="0"/>
              <a:ea typeface="黑体" panose="02010609060101010101" pitchFamily="49" charset="-122"/>
              <a:cs typeface="Times New Roman" panose="02020603050405020304" pitchFamily="18" charset="0"/>
            </a:endParaRPr>
          </a:p>
        </p:txBody>
      </p:sp>
      <p:graphicFrame>
        <p:nvGraphicFramePr>
          <p:cNvPr id="5" name="对象 4"/>
          <p:cNvGraphicFramePr>
            <a:graphicFrameLocks noChangeAspect="1"/>
          </p:cNvGraphicFramePr>
          <p:nvPr>
            <p:extLst>
              <p:ext uri="{D42A27DB-BD31-4B8C-83A1-F6EECF244321}">
                <p14:modId xmlns:p14="http://schemas.microsoft.com/office/powerpoint/2010/main" val="4247813427"/>
              </p:ext>
            </p:extLst>
          </p:nvPr>
        </p:nvGraphicFramePr>
        <p:xfrm>
          <a:off x="971600" y="3356992"/>
          <a:ext cx="4998603" cy="1052736"/>
        </p:xfrm>
        <a:graphic>
          <a:graphicData uri="http://schemas.openxmlformats.org/presentationml/2006/ole">
            <mc:AlternateContent xmlns:mc="http://schemas.openxmlformats.org/markup-compatibility/2006">
              <mc:Choice xmlns:v="urn:schemas-microsoft-com:vml" Requires="v">
                <p:oleObj spid="_x0000_s15392" name="公式" r:id="rId3" imgW="2070100" imgH="431800" progId="Equation.3">
                  <p:embed/>
                </p:oleObj>
              </mc:Choice>
              <mc:Fallback>
                <p:oleObj name="公式" r:id="rId3" imgW="2070100" imgH="431800" progId="Equation.3">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71600" y="3356992"/>
                        <a:ext cx="4998603" cy="1052736"/>
                      </a:xfrm>
                      <a:prstGeom prst="rect">
                        <a:avLst/>
                      </a:prstGeom>
                      <a:noFill/>
                    </p:spPr>
                  </p:pic>
                </p:oleObj>
              </mc:Fallback>
            </mc:AlternateContent>
          </a:graphicData>
        </a:graphic>
      </p:graphicFrame>
    </p:spTree>
    <p:extLst>
      <p:ext uri="{BB962C8B-B14F-4D97-AF65-F5344CB8AC3E}">
        <p14:creationId xmlns:p14="http://schemas.microsoft.com/office/powerpoint/2010/main" val="292773233"/>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b="1" dirty="0">
                <a:latin typeface="Times New Roman" panose="02020603050405020304" pitchFamily="18" charset="0"/>
                <a:ea typeface="黑体" panose="02010609060101010101" pitchFamily="49" charset="-122"/>
                <a:cs typeface="Times New Roman" panose="02020603050405020304" pitchFamily="18" charset="0"/>
              </a:rPr>
              <a:t>§5.3 </a:t>
            </a:r>
            <a:r>
              <a:rPr lang="zh-CN" altLang="zh-CN" b="1" dirty="0">
                <a:latin typeface="Times New Roman" panose="02020603050405020304" pitchFamily="18" charset="0"/>
                <a:ea typeface="黑体" panose="02010609060101010101" pitchFamily="49" charset="-122"/>
                <a:cs typeface="Times New Roman" panose="02020603050405020304" pitchFamily="18" charset="0"/>
              </a:rPr>
              <a:t>中性突变理论</a:t>
            </a:r>
            <a:endParaRPr lang="en-US" altLang="zh-CN" b="1"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3" name="内容占位符 2"/>
          <p:cNvSpPr>
            <a:spLocks noGrp="1"/>
          </p:cNvSpPr>
          <p:nvPr>
            <p:ph idx="1"/>
          </p:nvPr>
        </p:nvSpPr>
        <p:spPr/>
        <p:txBody>
          <a:bodyPr/>
          <a:lstStyle/>
          <a:p>
            <a:r>
              <a:rPr lang="en-US" altLang="zh-CN" dirty="0">
                <a:latin typeface="Times New Roman" panose="02020603050405020304" pitchFamily="18" charset="0"/>
                <a:ea typeface="黑体" panose="02010609060101010101" pitchFamily="49" charset="-122"/>
                <a:cs typeface="Times New Roman" panose="02020603050405020304" pitchFamily="18" charset="0"/>
              </a:rPr>
              <a:t>§5.3.1 </a:t>
            </a:r>
            <a:r>
              <a:rPr lang="zh-CN" altLang="en-US" dirty="0">
                <a:latin typeface="Times New Roman" panose="02020603050405020304" pitchFamily="18" charset="0"/>
                <a:ea typeface="黑体" panose="02010609060101010101" pitchFamily="49" charset="-122"/>
                <a:cs typeface="Times New Roman" panose="02020603050405020304" pitchFamily="18" charset="0"/>
              </a:rPr>
              <a:t>中性突变与有限随机交配</a:t>
            </a:r>
            <a:r>
              <a:rPr lang="zh-CN" altLang="en-US" dirty="0" smtClean="0">
                <a:latin typeface="Times New Roman" panose="02020603050405020304" pitchFamily="18" charset="0"/>
                <a:ea typeface="黑体" panose="02010609060101010101" pitchFamily="49" charset="-122"/>
                <a:cs typeface="Times New Roman" panose="02020603050405020304" pitchFamily="18" charset="0"/>
              </a:rPr>
              <a:t>群体</a:t>
            </a:r>
            <a:endParaRPr lang="en-US" altLang="zh-CN" dirty="0">
              <a:latin typeface="Times New Roman" panose="02020603050405020304" pitchFamily="18" charset="0"/>
              <a:ea typeface="黑体" panose="02010609060101010101" pitchFamily="49" charset="-122"/>
              <a:cs typeface="Times New Roman" panose="02020603050405020304" pitchFamily="18" charset="0"/>
            </a:endParaRPr>
          </a:p>
          <a:p>
            <a:r>
              <a:rPr lang="en-US" altLang="zh-CN" dirty="0">
                <a:latin typeface="Times New Roman" panose="02020603050405020304" pitchFamily="18" charset="0"/>
                <a:ea typeface="黑体" panose="02010609060101010101" pitchFamily="49" charset="-122"/>
                <a:cs typeface="Times New Roman" panose="02020603050405020304" pitchFamily="18" charset="0"/>
              </a:rPr>
              <a:t>§5.3.2 </a:t>
            </a:r>
            <a:r>
              <a:rPr lang="zh-CN" altLang="en-US" dirty="0">
                <a:latin typeface="Times New Roman" panose="02020603050405020304" pitchFamily="18" charset="0"/>
                <a:ea typeface="黑体" panose="02010609060101010101" pitchFamily="49" charset="-122"/>
                <a:cs typeface="Times New Roman" panose="02020603050405020304" pitchFamily="18" charset="0"/>
              </a:rPr>
              <a:t>等位基因个数的</a:t>
            </a:r>
            <a:r>
              <a:rPr lang="zh-CN" altLang="en-US" dirty="0" smtClean="0">
                <a:latin typeface="Times New Roman" panose="02020603050405020304" pitchFamily="18" charset="0"/>
                <a:ea typeface="黑体" panose="02010609060101010101" pitchFamily="49" charset="-122"/>
                <a:cs typeface="Times New Roman" panose="02020603050405020304" pitchFamily="18" charset="0"/>
              </a:rPr>
              <a:t>估计</a:t>
            </a:r>
            <a:endParaRPr lang="en-US" altLang="zh-CN" dirty="0">
              <a:latin typeface="Times New Roman" panose="02020603050405020304" pitchFamily="18" charset="0"/>
              <a:ea typeface="黑体" panose="02010609060101010101" pitchFamily="49" charset="-122"/>
              <a:cs typeface="Times New Roman" panose="02020603050405020304" pitchFamily="18" charset="0"/>
            </a:endParaRPr>
          </a:p>
          <a:p>
            <a:r>
              <a:rPr lang="en-US" altLang="zh-CN" dirty="0">
                <a:latin typeface="Times New Roman" panose="02020603050405020304" pitchFamily="18" charset="0"/>
                <a:ea typeface="黑体" panose="02010609060101010101" pitchFamily="49" charset="-122"/>
                <a:cs typeface="Times New Roman" panose="02020603050405020304" pitchFamily="18" charset="0"/>
              </a:rPr>
              <a:t>§5.3.3 </a:t>
            </a:r>
            <a:r>
              <a:rPr lang="zh-CN" altLang="en-US" dirty="0">
                <a:latin typeface="Times New Roman" panose="02020603050405020304" pitchFamily="18" charset="0"/>
                <a:ea typeface="黑体" panose="02010609060101010101" pitchFamily="49" charset="-122"/>
                <a:cs typeface="Times New Roman" panose="02020603050405020304" pitchFamily="18" charset="0"/>
              </a:rPr>
              <a:t>中性突变理论的</a:t>
            </a:r>
            <a:r>
              <a:rPr lang="en-US" altLang="zh-CN" i="1" dirty="0">
                <a:latin typeface="Times New Roman" panose="02020603050405020304" pitchFamily="18" charset="0"/>
                <a:ea typeface="黑体" panose="02010609060101010101" pitchFamily="49" charset="-122"/>
                <a:cs typeface="Times New Roman" panose="02020603050405020304" pitchFamily="18" charset="0"/>
              </a:rPr>
              <a:t>Tajima D</a:t>
            </a:r>
            <a:r>
              <a:rPr lang="zh-CN" altLang="en-US" dirty="0" smtClean="0">
                <a:latin typeface="Times New Roman" panose="02020603050405020304" pitchFamily="18" charset="0"/>
                <a:ea typeface="黑体" panose="02010609060101010101" pitchFamily="49" charset="-122"/>
                <a:cs typeface="Times New Roman" panose="02020603050405020304" pitchFamily="18" charset="0"/>
              </a:rPr>
              <a:t>检验</a:t>
            </a:r>
            <a:endParaRPr lang="en-US" altLang="zh-CN" dirty="0">
              <a:latin typeface="Times New Roman" panose="02020603050405020304" pitchFamily="18" charset="0"/>
              <a:ea typeface="黑体" panose="02010609060101010101" pitchFamily="49" charset="-122"/>
              <a:cs typeface="Times New Roman" panose="02020603050405020304" pitchFamily="18" charset="0"/>
            </a:endParaRPr>
          </a:p>
          <a:p>
            <a:r>
              <a:rPr lang="en-US" altLang="zh-CN" dirty="0">
                <a:latin typeface="Times New Roman" panose="02020603050405020304" pitchFamily="18" charset="0"/>
                <a:ea typeface="黑体" panose="02010609060101010101" pitchFamily="49" charset="-122"/>
                <a:cs typeface="Times New Roman" panose="02020603050405020304" pitchFamily="18" charset="0"/>
              </a:rPr>
              <a:t>§5.3.4 </a:t>
            </a:r>
            <a:r>
              <a:rPr lang="zh-CN" altLang="en-US" dirty="0">
                <a:latin typeface="Times New Roman" panose="02020603050405020304" pitchFamily="18" charset="0"/>
                <a:ea typeface="黑体" panose="02010609060101010101" pitchFamily="49" charset="-122"/>
                <a:cs typeface="Times New Roman" panose="02020603050405020304" pitchFamily="18" charset="0"/>
              </a:rPr>
              <a:t>迁移和突变的联合</a:t>
            </a:r>
            <a:r>
              <a:rPr lang="zh-CN" altLang="en-US" dirty="0" smtClean="0">
                <a:latin typeface="Times New Roman" panose="02020603050405020304" pitchFamily="18" charset="0"/>
                <a:ea typeface="黑体" panose="02010609060101010101" pitchFamily="49" charset="-122"/>
                <a:cs typeface="Times New Roman" panose="02020603050405020304" pitchFamily="18" charset="0"/>
              </a:rPr>
              <a:t>作用</a:t>
            </a:r>
            <a:endParaRPr lang="en-US" altLang="zh-CN" dirty="0">
              <a:latin typeface="Times New Roman" panose="02020603050405020304" pitchFamily="18" charset="0"/>
              <a:ea typeface="黑体" panose="02010609060101010101" pitchFamily="49" charset="-122"/>
              <a:cs typeface="Times New Roman" panose="02020603050405020304" pitchFamily="18" charset="0"/>
            </a:endParaRPr>
          </a:p>
        </p:txBody>
      </p:sp>
    </p:spTree>
    <p:extLst>
      <p:ext uri="{BB962C8B-B14F-4D97-AF65-F5344CB8AC3E}">
        <p14:creationId xmlns:p14="http://schemas.microsoft.com/office/powerpoint/2010/main" val="2233606844"/>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899592" y="188640"/>
            <a:ext cx="7344816" cy="864096"/>
          </a:xfrm>
        </p:spPr>
        <p:txBody>
          <a:bodyPr>
            <a:normAutofit/>
          </a:bodyPr>
          <a:lstStyle/>
          <a:p>
            <a:r>
              <a:rPr lang="zh-CN" altLang="zh-CN" b="1" dirty="0" smtClean="0">
                <a:latin typeface="Times New Roman" panose="02020603050405020304" pitchFamily="18" charset="0"/>
                <a:ea typeface="黑体" panose="02010609060101010101" pitchFamily="49" charset="-122"/>
                <a:cs typeface="Times New Roman" panose="02020603050405020304" pitchFamily="18" charset="0"/>
              </a:rPr>
              <a:t>中性突变</a:t>
            </a:r>
            <a:endParaRPr lang="en-US" altLang="zh-CN" b="1"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3" name="内容占位符 2"/>
          <p:cNvSpPr>
            <a:spLocks noGrp="1"/>
          </p:cNvSpPr>
          <p:nvPr>
            <p:ph idx="1"/>
          </p:nvPr>
        </p:nvSpPr>
        <p:spPr>
          <a:xfrm>
            <a:off x="611560" y="1196752"/>
            <a:ext cx="7920880" cy="4968552"/>
          </a:xfrm>
        </p:spPr>
        <p:txBody>
          <a:bodyPr>
            <a:noAutofit/>
          </a:bodyPr>
          <a:lstStyle/>
          <a:p>
            <a:pPr>
              <a:lnSpc>
                <a:spcPct val="120000"/>
              </a:lnSpc>
            </a:pP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分子遗传学和进化的大量研究结果表明，新发生的突变中，大多是有害的，只有极少数是有益的。由于选择的作用，有害或有益的突变能够很快在群体中消失或固定，隐性有害基因即使不能完全消失，它存在的频率也不会太高</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endParaRPr>
          </a:p>
          <a:p>
            <a:pPr>
              <a:lnSpc>
                <a:spcPct val="120000"/>
              </a:lnSpc>
            </a:pPr>
            <a:r>
              <a:rPr lang="zh-CN" altLang="en-US" sz="2800" dirty="0">
                <a:latin typeface="Times New Roman" panose="02020603050405020304" pitchFamily="18" charset="0"/>
                <a:ea typeface="黑体" panose="02010609060101010101" pitchFamily="49" charset="-122"/>
                <a:cs typeface="Times New Roman" panose="02020603050405020304" pitchFamily="18" charset="0"/>
              </a:rPr>
              <a:t>有害</a:t>
            </a:r>
            <a:r>
              <a:rPr lang="zh-CN" altLang="en-US" sz="2800" dirty="0" smtClean="0">
                <a:latin typeface="Times New Roman" panose="02020603050405020304" pitchFamily="18" charset="0"/>
                <a:ea typeface="黑体" panose="02010609060101010101" pitchFamily="49" charset="-122"/>
                <a:cs typeface="Times New Roman" panose="02020603050405020304" pitchFamily="18" charset="0"/>
              </a:rPr>
              <a:t>或有利</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突变</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对多态性的贡献都很有限</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。从</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§5.1</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看到，基因组中存在一部分没有明显表型效应、可以忽略选择作用的突变，称为中性突变（</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Neutral Mutation</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endParaRPr lang="zh-CN" altLang="en-US" sz="2800" dirty="0">
              <a:latin typeface="Times New Roman" panose="02020603050405020304" pitchFamily="18" charset="0"/>
              <a:ea typeface="黑体" panose="02010609060101010101" pitchFamily="49" charset="-122"/>
              <a:cs typeface="Times New Roman" panose="02020603050405020304" pitchFamily="18" charset="0"/>
            </a:endParaRPr>
          </a:p>
        </p:txBody>
      </p:sp>
    </p:spTree>
    <p:extLst>
      <p:ext uri="{BB962C8B-B14F-4D97-AF65-F5344CB8AC3E}">
        <p14:creationId xmlns:p14="http://schemas.microsoft.com/office/powerpoint/2010/main" val="184639326"/>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899592" y="188640"/>
            <a:ext cx="7344816" cy="864096"/>
          </a:xfrm>
        </p:spPr>
        <p:txBody>
          <a:bodyPr>
            <a:normAutofit/>
          </a:bodyPr>
          <a:lstStyle/>
          <a:p>
            <a:r>
              <a:rPr lang="zh-CN" altLang="en-US" b="1" dirty="0" smtClean="0">
                <a:latin typeface="Times New Roman" panose="02020603050405020304" pitchFamily="18" charset="0"/>
                <a:ea typeface="黑体" panose="02010609060101010101" pitchFamily="49" charset="-122"/>
                <a:cs typeface="Times New Roman" panose="02020603050405020304" pitchFamily="18" charset="0"/>
              </a:rPr>
              <a:t>中性理论</a:t>
            </a:r>
            <a:endParaRPr lang="en-US" altLang="zh-CN" b="1"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3" name="内容占位符 2"/>
          <p:cNvSpPr>
            <a:spLocks noGrp="1"/>
          </p:cNvSpPr>
          <p:nvPr>
            <p:ph idx="1"/>
          </p:nvPr>
        </p:nvSpPr>
        <p:spPr>
          <a:xfrm>
            <a:off x="395536" y="1196752"/>
            <a:ext cx="8280920" cy="4896544"/>
          </a:xfrm>
        </p:spPr>
        <p:txBody>
          <a:bodyPr>
            <a:noAutofit/>
          </a:bodyPr>
          <a:lstStyle/>
          <a:p>
            <a:pPr>
              <a:lnSpc>
                <a:spcPct val="120000"/>
              </a:lnSpc>
            </a:pPr>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中性突变</a:t>
            </a:r>
            <a:r>
              <a:rPr lang="zh-CN" altLang="zh-CN" dirty="0">
                <a:latin typeface="Times New Roman" panose="02020603050405020304" pitchFamily="18" charset="0"/>
                <a:ea typeface="黑体" panose="02010609060101010101" pitchFamily="49" charset="-122"/>
                <a:cs typeface="Times New Roman" panose="02020603050405020304" pitchFamily="18" charset="0"/>
              </a:rPr>
              <a:t>在随机漂移的作用下，会维持一种平衡状态，这种平衡能够解释自然群体中观察到的大部分多态性。这一解释群体多态性的理论称为中性理论（</a:t>
            </a:r>
            <a:r>
              <a:rPr lang="en-US" altLang="zh-CN" dirty="0">
                <a:latin typeface="Times New Roman" panose="02020603050405020304" pitchFamily="18" charset="0"/>
                <a:ea typeface="黑体" panose="02010609060101010101" pitchFamily="49" charset="-122"/>
                <a:cs typeface="Times New Roman" panose="02020603050405020304" pitchFamily="18" charset="0"/>
              </a:rPr>
              <a:t>Neutral </a:t>
            </a:r>
            <a:r>
              <a:rPr lang="en-US" altLang="zh-CN" dirty="0" smtClean="0">
                <a:latin typeface="Times New Roman" panose="02020603050405020304" pitchFamily="18" charset="0"/>
                <a:ea typeface="黑体" panose="02010609060101010101" pitchFamily="49" charset="-122"/>
                <a:cs typeface="Times New Roman" panose="02020603050405020304" pitchFamily="18" charset="0"/>
              </a:rPr>
              <a:t>Theory</a:t>
            </a:r>
            <a:r>
              <a:rPr lang="zh-CN" altLang="en-US" dirty="0" smtClean="0">
                <a:latin typeface="Times New Roman" panose="02020603050405020304" pitchFamily="18" charset="0"/>
                <a:ea typeface="黑体" panose="02010609060101010101" pitchFamily="49" charset="-122"/>
                <a:cs typeface="Times New Roman" panose="02020603050405020304" pitchFamily="18" charset="0"/>
              </a:rPr>
              <a:t>）</a:t>
            </a:r>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dirty="0" smtClean="0">
              <a:latin typeface="Times New Roman" panose="02020603050405020304" pitchFamily="18" charset="0"/>
              <a:ea typeface="黑体" panose="02010609060101010101" pitchFamily="49" charset="-122"/>
              <a:cs typeface="Times New Roman" panose="02020603050405020304" pitchFamily="18" charset="0"/>
            </a:endParaRPr>
          </a:p>
          <a:p>
            <a:pPr>
              <a:lnSpc>
                <a:spcPct val="120000"/>
              </a:lnSpc>
            </a:pPr>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中性</a:t>
            </a:r>
            <a:r>
              <a:rPr lang="zh-CN" altLang="zh-CN" dirty="0">
                <a:latin typeface="Times New Roman" panose="02020603050405020304" pitchFamily="18" charset="0"/>
                <a:ea typeface="黑体" panose="02010609060101010101" pitchFamily="49" charset="-122"/>
                <a:cs typeface="Times New Roman" panose="02020603050405020304" pitchFamily="18" charset="0"/>
              </a:rPr>
              <a:t>理论认为，相当一部分突变对个体的生存和繁殖几乎没有影响，它们在群体中存在的频率不是由选择决定的，而是随机漂移的结果。</a:t>
            </a:r>
            <a:endParaRPr lang="zh-CN" altLang="en-US" dirty="0">
              <a:latin typeface="Times New Roman" panose="02020603050405020304" pitchFamily="18" charset="0"/>
              <a:ea typeface="黑体" panose="02010609060101010101" pitchFamily="49" charset="-122"/>
              <a:cs typeface="Times New Roman" panose="02020603050405020304" pitchFamily="18" charset="0"/>
            </a:endParaRPr>
          </a:p>
        </p:txBody>
      </p:sp>
    </p:spTree>
    <p:extLst>
      <p:ext uri="{BB962C8B-B14F-4D97-AF65-F5344CB8AC3E}">
        <p14:creationId xmlns:p14="http://schemas.microsoft.com/office/powerpoint/2010/main" val="3651883183"/>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188640"/>
            <a:ext cx="8229600" cy="792088"/>
          </a:xfrm>
        </p:spPr>
        <p:txBody>
          <a:bodyPr>
            <a:normAutofit/>
          </a:bodyPr>
          <a:lstStyle/>
          <a:p>
            <a:r>
              <a:rPr lang="zh-CN" altLang="zh-CN" sz="4000" b="1" dirty="0">
                <a:latin typeface="黑体" panose="02010609060101010101" pitchFamily="49" charset="-122"/>
                <a:ea typeface="黑体" panose="02010609060101010101" pitchFamily="49" charset="-122"/>
              </a:rPr>
              <a:t>中性突变与有限随机交配群体</a:t>
            </a:r>
            <a:endParaRPr lang="en-US" altLang="zh-CN" sz="4000" b="1" dirty="0">
              <a:latin typeface="黑体" panose="02010609060101010101" pitchFamily="49" charset="-122"/>
              <a:ea typeface="黑体" panose="02010609060101010101" pitchFamily="49" charset="-122"/>
              <a:cs typeface="Times New Roman" panose="02020603050405020304" pitchFamily="18" charset="0"/>
            </a:endParaRPr>
          </a:p>
        </p:txBody>
      </p:sp>
      <p:sp>
        <p:nvSpPr>
          <p:cNvPr id="3" name="内容占位符 2"/>
          <p:cNvSpPr>
            <a:spLocks noGrp="1"/>
          </p:cNvSpPr>
          <p:nvPr>
            <p:ph idx="1"/>
          </p:nvPr>
        </p:nvSpPr>
        <p:spPr>
          <a:xfrm>
            <a:off x="457200" y="1052736"/>
            <a:ext cx="8229600" cy="5616624"/>
          </a:xfrm>
        </p:spPr>
        <p:txBody>
          <a:bodyPr>
            <a:noAutofit/>
          </a:bodyPr>
          <a:lstStyle/>
          <a:p>
            <a:r>
              <a:rPr lang="zh-CN" altLang="zh-CN" sz="2500" dirty="0">
                <a:latin typeface="Times New Roman" panose="02020603050405020304" pitchFamily="18" charset="0"/>
                <a:ea typeface="黑体" panose="02010609060101010101" pitchFamily="49" charset="-122"/>
                <a:cs typeface="Times New Roman" panose="02020603050405020304" pitchFamily="18" charset="0"/>
              </a:rPr>
              <a:t>在无限等位基因模型的假定下，中性突变每次在群体中产生出一个新的等位基因，随机漂移决定这些基因的命运是固定还是丢失</a:t>
            </a:r>
            <a:r>
              <a:rPr lang="zh-CN" altLang="zh-CN" sz="2500" dirty="0" smtClean="0">
                <a:latin typeface="Times New Roman" panose="02020603050405020304" pitchFamily="18" charset="0"/>
                <a:ea typeface="黑体" panose="02010609060101010101" pitchFamily="49" charset="-122"/>
                <a:cs typeface="Times New Roman" panose="02020603050405020304" pitchFamily="18" charset="0"/>
              </a:rPr>
              <a:t>。经过</a:t>
            </a:r>
            <a:r>
              <a:rPr lang="zh-CN" altLang="zh-CN" sz="2500" dirty="0">
                <a:latin typeface="Times New Roman" panose="02020603050405020304" pitchFamily="18" charset="0"/>
                <a:ea typeface="黑体" panose="02010609060101010101" pitchFamily="49" charset="-122"/>
                <a:cs typeface="Times New Roman" panose="02020603050405020304" pitchFamily="18" charset="0"/>
              </a:rPr>
              <a:t>长期的随机漂移，单个亚群体最终被固定在一个基因上</a:t>
            </a:r>
            <a:r>
              <a:rPr lang="zh-CN" altLang="zh-CN" sz="2500" dirty="0" smtClean="0">
                <a:latin typeface="Times New Roman" panose="02020603050405020304" pitchFamily="18" charset="0"/>
                <a:ea typeface="黑体" panose="02010609060101010101" pitchFamily="49" charset="-122"/>
                <a:cs typeface="Times New Roman" panose="02020603050405020304" pitchFamily="18" charset="0"/>
              </a:rPr>
              <a:t>。最初</a:t>
            </a:r>
            <a:r>
              <a:rPr lang="zh-CN" altLang="zh-CN" sz="2500" dirty="0">
                <a:latin typeface="Times New Roman" panose="02020603050405020304" pitchFamily="18" charset="0"/>
                <a:ea typeface="黑体" panose="02010609060101010101" pitchFamily="49" charset="-122"/>
                <a:cs typeface="Times New Roman" panose="02020603050405020304" pitchFamily="18" charset="0"/>
              </a:rPr>
              <a:t>的</a:t>
            </a:r>
            <a:r>
              <a:rPr lang="en-US" altLang="zh-CN" sz="2500" dirty="0">
                <a:latin typeface="Times New Roman" panose="02020603050405020304" pitchFamily="18" charset="0"/>
                <a:ea typeface="黑体" panose="02010609060101010101" pitchFamily="49" charset="-122"/>
                <a:cs typeface="Times New Roman" panose="02020603050405020304" pitchFamily="18" charset="0"/>
              </a:rPr>
              <a:t>2</a:t>
            </a:r>
            <a:r>
              <a:rPr lang="en-US" altLang="zh-CN" sz="2500" i="1" dirty="0">
                <a:latin typeface="Times New Roman" panose="02020603050405020304" pitchFamily="18" charset="0"/>
                <a:ea typeface="黑体" panose="02010609060101010101" pitchFamily="49" charset="-122"/>
                <a:cs typeface="Times New Roman" panose="02020603050405020304" pitchFamily="18" charset="0"/>
              </a:rPr>
              <a:t>N</a:t>
            </a:r>
            <a:r>
              <a:rPr lang="zh-CN" altLang="zh-CN" sz="2500" dirty="0">
                <a:latin typeface="Times New Roman" panose="02020603050405020304" pitchFamily="18" charset="0"/>
                <a:ea typeface="黑体" panose="02010609060101010101" pitchFamily="49" charset="-122"/>
                <a:cs typeface="Times New Roman" panose="02020603050405020304" pitchFamily="18" charset="0"/>
              </a:rPr>
              <a:t>个基因有着相同的固定概率，即各</a:t>
            </a:r>
            <a:r>
              <a:rPr lang="zh-CN" altLang="zh-CN" sz="2500" dirty="0" smtClean="0">
                <a:latin typeface="Times New Roman" panose="02020603050405020304" pitchFamily="18" charset="0"/>
                <a:ea typeface="黑体" panose="02010609060101010101" pitchFamily="49" charset="-122"/>
                <a:cs typeface="Times New Roman" panose="02020603050405020304" pitchFamily="18" charset="0"/>
              </a:rPr>
              <a:t>占</a:t>
            </a:r>
            <a:r>
              <a:rPr lang="en-US" altLang="zh-CN" sz="2500" dirty="0" smtClean="0">
                <a:latin typeface="Times New Roman" panose="02020603050405020304" pitchFamily="18" charset="0"/>
                <a:ea typeface="黑体" panose="02010609060101010101" pitchFamily="49" charset="-122"/>
                <a:cs typeface="Times New Roman" panose="02020603050405020304" pitchFamily="18" charset="0"/>
              </a:rPr>
              <a:t>1/2</a:t>
            </a:r>
            <a:r>
              <a:rPr lang="en-US" altLang="zh-CN" sz="2500" i="1" dirty="0" smtClean="0">
                <a:latin typeface="Times New Roman" panose="02020603050405020304" pitchFamily="18" charset="0"/>
                <a:ea typeface="黑体" panose="02010609060101010101" pitchFamily="49" charset="-122"/>
                <a:cs typeface="Times New Roman" panose="02020603050405020304" pitchFamily="18" charset="0"/>
              </a:rPr>
              <a:t>N</a:t>
            </a:r>
            <a:r>
              <a:rPr lang="zh-CN" altLang="zh-CN" sz="2500" dirty="0" smtClean="0">
                <a:latin typeface="Times New Roman" panose="02020603050405020304" pitchFamily="18" charset="0"/>
                <a:ea typeface="黑体" panose="02010609060101010101" pitchFamily="49" charset="-122"/>
                <a:cs typeface="Times New Roman" panose="02020603050405020304" pitchFamily="18" charset="0"/>
              </a:rPr>
              <a:t>，这也</a:t>
            </a:r>
            <a:r>
              <a:rPr lang="zh-CN" altLang="zh-CN" sz="2500" dirty="0">
                <a:latin typeface="Times New Roman" panose="02020603050405020304" pitchFamily="18" charset="0"/>
                <a:ea typeface="黑体" panose="02010609060101010101" pitchFamily="49" charset="-122"/>
                <a:cs typeface="Times New Roman" panose="02020603050405020304" pitchFamily="18" charset="0"/>
              </a:rPr>
              <a:t>是一个特定突变基因在小群体中的固定概率。因此，一个新突变基因的丢失概率</a:t>
            </a:r>
            <a:r>
              <a:rPr lang="zh-CN" altLang="zh-CN" sz="2500" dirty="0" smtClean="0">
                <a:latin typeface="Times New Roman" panose="02020603050405020304" pitchFamily="18" charset="0"/>
                <a:ea typeface="黑体" panose="02010609060101010101" pitchFamily="49" charset="-122"/>
                <a:cs typeface="Times New Roman" panose="02020603050405020304" pitchFamily="18" charset="0"/>
              </a:rPr>
              <a:t>为</a:t>
            </a:r>
            <a:r>
              <a:rPr lang="en-US" altLang="zh-CN" sz="2500" dirty="0" smtClean="0">
                <a:latin typeface="Times New Roman" panose="02020603050405020304" pitchFamily="18" charset="0"/>
                <a:ea typeface="黑体" panose="02010609060101010101" pitchFamily="49" charset="-122"/>
                <a:cs typeface="Times New Roman" panose="02020603050405020304" pitchFamily="18" charset="0"/>
              </a:rPr>
              <a:t>1-1/2</a:t>
            </a:r>
            <a:r>
              <a:rPr lang="en-US" altLang="zh-CN" sz="2500" i="1" dirty="0" smtClean="0">
                <a:latin typeface="Times New Roman" panose="02020603050405020304" pitchFamily="18" charset="0"/>
                <a:ea typeface="黑体" panose="02010609060101010101" pitchFamily="49" charset="-122"/>
                <a:cs typeface="Times New Roman" panose="02020603050405020304" pitchFamily="18" charset="0"/>
              </a:rPr>
              <a:t>N</a:t>
            </a:r>
            <a:r>
              <a:rPr lang="zh-CN" altLang="zh-CN" sz="25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500" dirty="0" smtClean="0">
              <a:latin typeface="Times New Roman" panose="02020603050405020304" pitchFamily="18" charset="0"/>
              <a:ea typeface="黑体" panose="02010609060101010101" pitchFamily="49" charset="-122"/>
              <a:cs typeface="Times New Roman" panose="02020603050405020304" pitchFamily="18" charset="0"/>
            </a:endParaRPr>
          </a:p>
          <a:p>
            <a:r>
              <a:rPr lang="zh-CN" altLang="zh-CN" sz="2500" dirty="0" smtClean="0">
                <a:latin typeface="Times New Roman" panose="02020603050405020304" pitchFamily="18" charset="0"/>
                <a:ea typeface="黑体" panose="02010609060101010101" pitchFamily="49" charset="-122"/>
                <a:cs typeface="Times New Roman" panose="02020603050405020304" pitchFamily="18" charset="0"/>
              </a:rPr>
              <a:t>尽管</a:t>
            </a:r>
            <a:r>
              <a:rPr lang="zh-CN" altLang="zh-CN" sz="2500" dirty="0">
                <a:latin typeface="Times New Roman" panose="02020603050405020304" pitchFamily="18" charset="0"/>
                <a:ea typeface="黑体" panose="02010609060101010101" pitchFamily="49" charset="-122"/>
                <a:cs typeface="Times New Roman" panose="02020603050405020304" pitchFamily="18" charset="0"/>
              </a:rPr>
              <a:t>丢失的概率要远高于固定的概率，长期的突变和随机漂移也能达到一种平衡状态。处于平衡状态时，突变产生的基因正好可以弥补因漂移而丢失的基因。虽然这些基因在表型性状的遗传研究中，可能不算很合适，却包含着物种间、亚群体间在</a:t>
            </a:r>
            <a:r>
              <a:rPr lang="en-US" altLang="zh-CN" sz="2500" dirty="0">
                <a:latin typeface="Times New Roman" panose="02020603050405020304" pitchFamily="18" charset="0"/>
                <a:ea typeface="黑体" panose="02010609060101010101" pitchFamily="49" charset="-122"/>
                <a:cs typeface="Times New Roman" panose="02020603050405020304" pitchFamily="18" charset="0"/>
              </a:rPr>
              <a:t>DNA</a:t>
            </a:r>
            <a:r>
              <a:rPr lang="zh-CN" altLang="zh-CN" sz="2500" dirty="0">
                <a:latin typeface="Times New Roman" panose="02020603050405020304" pitchFamily="18" charset="0"/>
                <a:ea typeface="黑体" panose="02010609060101010101" pitchFamily="49" charset="-122"/>
                <a:cs typeface="Times New Roman" panose="02020603050405020304" pitchFamily="18" charset="0"/>
              </a:rPr>
              <a:t>序列上的大量亲缘系谱信息。因此，中性理论在现代群体遗传和进化研究中占有十分重要的位置。</a:t>
            </a:r>
            <a:endParaRPr lang="zh-CN" altLang="en-US" sz="2500" dirty="0">
              <a:latin typeface="Times New Roman" panose="02020603050405020304" pitchFamily="18" charset="0"/>
              <a:ea typeface="黑体" panose="02010609060101010101" pitchFamily="49" charset="-122"/>
              <a:cs typeface="Times New Roman" panose="02020603050405020304" pitchFamily="18" charset="0"/>
            </a:endParaRPr>
          </a:p>
        </p:txBody>
      </p:sp>
    </p:spTree>
    <p:extLst>
      <p:ext uri="{BB962C8B-B14F-4D97-AF65-F5344CB8AC3E}">
        <p14:creationId xmlns:p14="http://schemas.microsoft.com/office/powerpoint/2010/main" val="3063747235"/>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188640"/>
            <a:ext cx="8229600" cy="936104"/>
          </a:xfrm>
        </p:spPr>
        <p:txBody>
          <a:bodyPr>
            <a:normAutofit/>
          </a:bodyPr>
          <a:lstStyle/>
          <a:p>
            <a:r>
              <a:rPr lang="zh-CN" altLang="zh-CN" sz="4000" b="1" dirty="0">
                <a:latin typeface="黑体" panose="02010609060101010101" pitchFamily="49" charset="-122"/>
                <a:ea typeface="黑体" panose="02010609060101010101" pitchFamily="49" charset="-122"/>
              </a:rPr>
              <a:t>中性突变</a:t>
            </a:r>
            <a:r>
              <a:rPr lang="zh-CN" altLang="zh-CN" sz="4000" b="1" dirty="0" smtClean="0">
                <a:latin typeface="黑体" panose="02010609060101010101" pitchFamily="49" charset="-122"/>
                <a:ea typeface="黑体" panose="02010609060101010101" pitchFamily="49" charset="-122"/>
              </a:rPr>
              <a:t>与</a:t>
            </a:r>
            <a:r>
              <a:rPr lang="zh-CN" altLang="en-US" sz="4000" b="1" dirty="0" smtClean="0">
                <a:latin typeface="黑体" panose="02010609060101010101" pitchFamily="49" charset="-122"/>
                <a:ea typeface="黑体" panose="02010609060101010101" pitchFamily="49" charset="-122"/>
              </a:rPr>
              <a:t>遗传漂变中的近交系数</a:t>
            </a:r>
            <a:endParaRPr lang="en-US" altLang="zh-CN" sz="4000" b="1" dirty="0">
              <a:latin typeface="黑体" panose="02010609060101010101" pitchFamily="49" charset="-122"/>
              <a:ea typeface="黑体" panose="02010609060101010101" pitchFamily="49" charset="-122"/>
              <a:cs typeface="Times New Roman" panose="02020603050405020304" pitchFamily="18" charset="0"/>
            </a:endParaRPr>
          </a:p>
        </p:txBody>
      </p:sp>
      <p:sp>
        <p:nvSpPr>
          <p:cNvPr id="3" name="内容占位符 2"/>
          <p:cNvSpPr>
            <a:spLocks noGrp="1"/>
          </p:cNvSpPr>
          <p:nvPr>
            <p:ph idx="1"/>
          </p:nvPr>
        </p:nvSpPr>
        <p:spPr>
          <a:xfrm>
            <a:off x="457200" y="1196752"/>
            <a:ext cx="8229600" cy="4896544"/>
          </a:xfrm>
        </p:spPr>
        <p:txBody>
          <a:bodyPr>
            <a:noAutofit/>
          </a:bodyPr>
          <a:lstStyle/>
          <a:p>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假定突变的发生频率为</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u</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r>
              <a:rPr lang="zh-CN" altLang="en-US" sz="2800" dirty="0">
                <a:latin typeface="Times New Roman" panose="02020603050405020304" pitchFamily="18" charset="0"/>
                <a:ea typeface="黑体" panose="02010609060101010101" pitchFamily="49" charset="-122"/>
                <a:cs typeface="Times New Roman" panose="02020603050405020304" pitchFamily="18" charset="0"/>
              </a:rPr>
              <a:t>下面的</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公式给出理想群体相邻世代间近交系数的</a:t>
            </a:r>
            <a:r>
              <a:rPr lang="zh-CN" altLang="en-US" sz="2800" dirty="0">
                <a:latin typeface="Times New Roman" panose="02020603050405020304" pitchFamily="18" charset="0"/>
                <a:ea typeface="黑体" panose="02010609060101010101" pitchFamily="49" charset="-122"/>
                <a:cs typeface="Times New Roman" panose="02020603050405020304" pitchFamily="18" charset="0"/>
              </a:rPr>
              <a:t>关系</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a:t>
            </a:r>
            <a:endParaRPr lang="zh-CN" altLang="en-US" sz="2800" dirty="0">
              <a:latin typeface="Times New Roman" panose="02020603050405020304" pitchFamily="18" charset="0"/>
              <a:ea typeface="黑体" panose="02010609060101010101" pitchFamily="49" charset="-122"/>
              <a:cs typeface="Times New Roman" panose="02020603050405020304" pitchFamily="18" charset="0"/>
            </a:endParaRPr>
          </a:p>
          <a:p>
            <a:endPar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endParaRPr>
          </a:p>
          <a:p>
            <a:endPar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endParaRPr>
          </a:p>
          <a:p>
            <a:r>
              <a:rPr lang="zh-CN" altLang="en-US" sz="2800" dirty="0" smtClean="0">
                <a:latin typeface="Times New Roman" panose="02020603050405020304" pitchFamily="18" charset="0"/>
                <a:ea typeface="黑体" panose="02010609060101010101" pitchFamily="49" charset="-122"/>
                <a:cs typeface="Times New Roman" panose="02020603050405020304" pitchFamily="18" charset="0"/>
              </a:rPr>
              <a:t>对于后裔同样 的两个基因来说，</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不论</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是其中的一个发生了突变，还是二者同时发生突变，它们将不再是后裔同样</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。因此，在</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发生突变的情况下，</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维持</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后裔同样</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的</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概率</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等于</a:t>
            </a:r>
            <a:r>
              <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rPr>
              <a:t>(1-</a:t>
            </a:r>
            <a:r>
              <a:rPr lang="en-US" altLang="zh-CN" sz="2800" i="1" dirty="0" smtClean="0">
                <a:latin typeface="Times New Roman" panose="02020603050405020304" pitchFamily="18" charset="0"/>
                <a:ea typeface="黑体" panose="02010609060101010101" pitchFamily="49" charset="-122"/>
                <a:cs typeface="Times New Roman" panose="02020603050405020304" pitchFamily="18" charset="0"/>
              </a:rPr>
              <a:t>u</a:t>
            </a:r>
            <a:r>
              <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r>
              <a:rPr lang="en-US" altLang="zh-CN" sz="2800" baseline="30000" dirty="0" smtClean="0">
                <a:latin typeface="Times New Roman" panose="02020603050405020304" pitchFamily="18" charset="0"/>
                <a:ea typeface="黑体" panose="02010609060101010101" pitchFamily="49" charset="-122"/>
                <a:cs typeface="Times New Roman" panose="02020603050405020304" pitchFamily="18" charset="0"/>
              </a:rPr>
              <a:t>2</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即只有两个后裔同样基因均未发生突变时，才能继续保持它们之间的后裔同样状态</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endParaRPr lang="zh-CN" altLang="en-US" sz="2800" dirty="0">
              <a:latin typeface="Times New Roman" panose="02020603050405020304" pitchFamily="18" charset="0"/>
              <a:ea typeface="黑体" panose="02010609060101010101" pitchFamily="49" charset="-122"/>
              <a:cs typeface="Times New Roman" panose="02020603050405020304" pitchFamily="18" charset="0"/>
            </a:endParaRPr>
          </a:p>
        </p:txBody>
      </p:sp>
      <p:graphicFrame>
        <p:nvGraphicFramePr>
          <p:cNvPr id="5" name="对象 4"/>
          <p:cNvGraphicFramePr>
            <a:graphicFrameLocks noChangeAspect="1"/>
          </p:cNvGraphicFramePr>
          <p:nvPr>
            <p:extLst>
              <p:ext uri="{D42A27DB-BD31-4B8C-83A1-F6EECF244321}">
                <p14:modId xmlns:p14="http://schemas.microsoft.com/office/powerpoint/2010/main" val="3051821563"/>
              </p:ext>
            </p:extLst>
          </p:nvPr>
        </p:nvGraphicFramePr>
        <p:xfrm>
          <a:off x="899592" y="2132856"/>
          <a:ext cx="4568645" cy="908720"/>
        </p:xfrm>
        <a:graphic>
          <a:graphicData uri="http://schemas.openxmlformats.org/presentationml/2006/ole">
            <mc:AlternateContent xmlns:mc="http://schemas.openxmlformats.org/markup-compatibility/2006">
              <mc:Choice xmlns:v="urn:schemas-microsoft-com:vml" Requires="v">
                <p:oleObj spid="_x0000_s19488" name="公式" r:id="rId3" imgW="2005729" imgH="393529" progId="Equation.3">
                  <p:embed/>
                </p:oleObj>
              </mc:Choice>
              <mc:Fallback>
                <p:oleObj name="公式" r:id="rId3" imgW="2005729" imgH="393529" progId="Equation.3">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99592" y="2132856"/>
                        <a:ext cx="4568645" cy="908720"/>
                      </a:xfrm>
                      <a:prstGeom prst="rect">
                        <a:avLst/>
                      </a:prstGeom>
                      <a:noFill/>
                    </p:spPr>
                  </p:pic>
                </p:oleObj>
              </mc:Fallback>
            </mc:AlternateContent>
          </a:graphicData>
        </a:graphic>
      </p:graphicFrame>
    </p:spTree>
    <p:extLst>
      <p:ext uri="{BB962C8B-B14F-4D97-AF65-F5344CB8AC3E}">
        <p14:creationId xmlns:p14="http://schemas.microsoft.com/office/powerpoint/2010/main" val="2212026492"/>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60648"/>
            <a:ext cx="8229600" cy="792088"/>
          </a:xfrm>
        </p:spPr>
        <p:txBody>
          <a:bodyPr>
            <a:normAutofit fontScale="90000"/>
          </a:bodyPr>
          <a:lstStyle/>
          <a:p>
            <a:r>
              <a:rPr lang="zh-CN" altLang="zh-CN" sz="4000" b="1" dirty="0">
                <a:latin typeface="黑体" panose="02010609060101010101" pitchFamily="49" charset="-122"/>
                <a:ea typeface="黑体" panose="02010609060101010101" pitchFamily="49" charset="-122"/>
              </a:rPr>
              <a:t>中性突变</a:t>
            </a:r>
            <a:r>
              <a:rPr lang="zh-CN" altLang="zh-CN" sz="4000" b="1" dirty="0" smtClean="0">
                <a:latin typeface="黑体" panose="02010609060101010101" pitchFamily="49" charset="-122"/>
                <a:ea typeface="黑体" panose="02010609060101010101" pitchFamily="49" charset="-122"/>
              </a:rPr>
              <a:t>与</a:t>
            </a:r>
            <a:r>
              <a:rPr lang="zh-CN" altLang="en-US" sz="4000" b="1" dirty="0" smtClean="0">
                <a:latin typeface="黑体" panose="02010609060101010101" pitchFamily="49" charset="-122"/>
                <a:ea typeface="黑体" panose="02010609060101010101" pitchFamily="49" charset="-122"/>
              </a:rPr>
              <a:t>遗传漂变的平衡近交系数</a:t>
            </a:r>
            <a:endParaRPr lang="en-US" altLang="zh-CN" sz="4000" b="1" dirty="0">
              <a:latin typeface="黑体" panose="02010609060101010101" pitchFamily="49" charset="-122"/>
              <a:ea typeface="黑体" panose="02010609060101010101" pitchFamily="49" charset="-122"/>
              <a:cs typeface="Times New Roman" panose="02020603050405020304" pitchFamily="18" charset="0"/>
            </a:endParaRPr>
          </a:p>
        </p:txBody>
      </p:sp>
      <p:sp>
        <p:nvSpPr>
          <p:cNvPr id="3" name="内容占位符 2"/>
          <p:cNvSpPr>
            <a:spLocks noGrp="1"/>
          </p:cNvSpPr>
          <p:nvPr>
            <p:ph idx="1"/>
          </p:nvPr>
        </p:nvSpPr>
        <p:spPr>
          <a:xfrm>
            <a:off x="457200" y="2060848"/>
            <a:ext cx="8229600" cy="2808312"/>
          </a:xfrm>
        </p:spPr>
        <p:txBody>
          <a:bodyPr>
            <a:noAutofit/>
          </a:bodyPr>
          <a:lstStyle/>
          <a:p>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从</a:t>
            </a:r>
            <a:r>
              <a:rPr lang="zh-CN" altLang="en-US" sz="2800" dirty="0">
                <a:latin typeface="Times New Roman" panose="02020603050405020304" pitchFamily="18" charset="0"/>
                <a:ea typeface="黑体" panose="02010609060101010101" pitchFamily="49" charset="-122"/>
                <a:cs typeface="Times New Roman" panose="02020603050405020304" pitchFamily="18" charset="0"/>
              </a:rPr>
              <a:t>上面</a:t>
            </a:r>
            <a:r>
              <a:rPr lang="zh-CN" altLang="en-US" sz="2800" dirty="0" smtClean="0">
                <a:latin typeface="Times New Roman" panose="02020603050405020304" pitchFamily="18" charset="0"/>
                <a:ea typeface="黑体" panose="02010609060101010101" pitchFamily="49" charset="-122"/>
                <a:cs typeface="Times New Roman" panose="02020603050405020304" pitchFamily="18" charset="0"/>
              </a:rPr>
              <a:t>的</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公式可以</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看到，由于突变的存在，最终的近交系数不再趋近于</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1</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，而是一个小于</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1</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的数</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endParaRPr>
          </a:p>
          <a:p>
            <a:r>
              <a:rPr lang="zh-CN" altLang="en-US" sz="2800" dirty="0" smtClean="0">
                <a:latin typeface="Times New Roman" panose="02020603050405020304" pitchFamily="18" charset="0"/>
                <a:ea typeface="黑体" panose="02010609060101010101" pitchFamily="49" charset="-122"/>
                <a:cs typeface="Times New Roman" panose="02020603050405020304" pitchFamily="18" charset="0"/>
              </a:rPr>
              <a:t>达到平衡状态的近交系数的计算如下</a:t>
            </a:r>
            <a:endParaRPr lang="zh-CN" altLang="en-US" sz="2500" dirty="0">
              <a:latin typeface="Times New Roman" panose="02020603050405020304" pitchFamily="18" charset="0"/>
              <a:ea typeface="黑体" panose="02010609060101010101" pitchFamily="49" charset="-122"/>
              <a:cs typeface="Times New Roman" panose="02020603050405020304" pitchFamily="18" charset="0"/>
            </a:endParaRPr>
          </a:p>
        </p:txBody>
      </p:sp>
      <p:graphicFrame>
        <p:nvGraphicFramePr>
          <p:cNvPr id="5" name="对象 4"/>
          <p:cNvGraphicFramePr>
            <a:graphicFrameLocks noChangeAspect="1"/>
          </p:cNvGraphicFramePr>
          <p:nvPr>
            <p:extLst>
              <p:ext uri="{D42A27DB-BD31-4B8C-83A1-F6EECF244321}">
                <p14:modId xmlns:p14="http://schemas.microsoft.com/office/powerpoint/2010/main" val="2668881263"/>
              </p:ext>
            </p:extLst>
          </p:nvPr>
        </p:nvGraphicFramePr>
        <p:xfrm>
          <a:off x="2123729" y="1052736"/>
          <a:ext cx="4392488" cy="873682"/>
        </p:xfrm>
        <a:graphic>
          <a:graphicData uri="http://schemas.openxmlformats.org/presentationml/2006/ole">
            <mc:AlternateContent xmlns:mc="http://schemas.openxmlformats.org/markup-compatibility/2006">
              <mc:Choice xmlns:v="urn:schemas-microsoft-com:vml" Requires="v">
                <p:oleObj spid="_x0000_s20601" name="公式" r:id="rId3" imgW="2005729" imgH="393529" progId="Equation.3">
                  <p:embed/>
                </p:oleObj>
              </mc:Choice>
              <mc:Fallback>
                <p:oleObj name="公式" r:id="rId3" imgW="2005729" imgH="393529"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123729" y="1052736"/>
                        <a:ext cx="4392488" cy="873682"/>
                      </a:xfrm>
                      <a:prstGeom prst="rect">
                        <a:avLst/>
                      </a:prstGeom>
                      <a:noFill/>
                    </p:spPr>
                  </p:pic>
                </p:oleObj>
              </mc:Fallback>
            </mc:AlternateContent>
          </a:graphicData>
        </a:graphic>
      </p:graphicFrame>
      <p:graphicFrame>
        <p:nvGraphicFramePr>
          <p:cNvPr id="7" name="对象 6"/>
          <p:cNvGraphicFramePr>
            <a:graphicFrameLocks noChangeAspect="1"/>
          </p:cNvGraphicFramePr>
          <p:nvPr>
            <p:extLst>
              <p:ext uri="{D42A27DB-BD31-4B8C-83A1-F6EECF244321}">
                <p14:modId xmlns:p14="http://schemas.microsoft.com/office/powerpoint/2010/main" val="1969705117"/>
              </p:ext>
            </p:extLst>
          </p:nvPr>
        </p:nvGraphicFramePr>
        <p:xfrm>
          <a:off x="827583" y="3861048"/>
          <a:ext cx="5575627" cy="936104"/>
        </p:xfrm>
        <a:graphic>
          <a:graphicData uri="http://schemas.openxmlformats.org/presentationml/2006/ole">
            <mc:AlternateContent xmlns:mc="http://schemas.openxmlformats.org/markup-compatibility/2006">
              <mc:Choice xmlns:v="urn:schemas-microsoft-com:vml" Requires="v">
                <p:oleObj spid="_x0000_s20602" name="公式" r:id="rId5" imgW="2565400" imgH="419100" progId="Equation.3">
                  <p:embed/>
                </p:oleObj>
              </mc:Choice>
              <mc:Fallback>
                <p:oleObj name="公式" r:id="rId5" imgW="2565400" imgH="419100" progId="Equation.3">
                  <p:embed/>
                  <p:pic>
                    <p:nvPicPr>
                      <p:cNvPr id="0" name="Object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27583" y="3861048"/>
                        <a:ext cx="5575627" cy="936104"/>
                      </a:xfrm>
                      <a:prstGeom prst="rect">
                        <a:avLst/>
                      </a:prstGeom>
                      <a:noFill/>
                    </p:spPr>
                  </p:pic>
                </p:oleObj>
              </mc:Fallback>
            </mc:AlternateContent>
          </a:graphicData>
        </a:graphic>
      </p:graphicFrame>
      <p:graphicFrame>
        <p:nvGraphicFramePr>
          <p:cNvPr id="9" name="对象 8"/>
          <p:cNvGraphicFramePr>
            <a:graphicFrameLocks noChangeAspect="1"/>
          </p:cNvGraphicFramePr>
          <p:nvPr>
            <p:extLst>
              <p:ext uri="{D42A27DB-BD31-4B8C-83A1-F6EECF244321}">
                <p14:modId xmlns:p14="http://schemas.microsoft.com/office/powerpoint/2010/main" val="3207752351"/>
              </p:ext>
            </p:extLst>
          </p:nvPr>
        </p:nvGraphicFramePr>
        <p:xfrm>
          <a:off x="827584" y="5013176"/>
          <a:ext cx="2775994" cy="864096"/>
        </p:xfrm>
        <a:graphic>
          <a:graphicData uri="http://schemas.openxmlformats.org/presentationml/2006/ole">
            <mc:AlternateContent xmlns:mc="http://schemas.openxmlformats.org/markup-compatibility/2006">
              <mc:Choice xmlns:v="urn:schemas-microsoft-com:vml" Requires="v">
                <p:oleObj spid="_x0000_s20603" name="公式" r:id="rId7" imgW="1282700" imgH="393700" progId="Equation.3">
                  <p:embed/>
                </p:oleObj>
              </mc:Choice>
              <mc:Fallback>
                <p:oleObj name="公式" r:id="rId7" imgW="1282700" imgH="393700" progId="Equation.3">
                  <p:embed/>
                  <p:pic>
                    <p:nvPicPr>
                      <p:cNvPr id="0" name="Object 5"/>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827584" y="5013176"/>
                        <a:ext cx="2775994" cy="864096"/>
                      </a:xfrm>
                      <a:prstGeom prst="rect">
                        <a:avLst/>
                      </a:prstGeom>
                      <a:noFill/>
                    </p:spPr>
                  </p:pic>
                </p:oleObj>
              </mc:Fallback>
            </mc:AlternateContent>
          </a:graphicData>
        </a:graphic>
      </p:graphicFrame>
      <p:graphicFrame>
        <p:nvGraphicFramePr>
          <p:cNvPr id="11" name="对象 10"/>
          <p:cNvGraphicFramePr>
            <a:graphicFrameLocks noChangeAspect="1"/>
          </p:cNvGraphicFramePr>
          <p:nvPr>
            <p:extLst>
              <p:ext uri="{D42A27DB-BD31-4B8C-83A1-F6EECF244321}">
                <p14:modId xmlns:p14="http://schemas.microsoft.com/office/powerpoint/2010/main" val="1031802308"/>
              </p:ext>
            </p:extLst>
          </p:nvPr>
        </p:nvGraphicFramePr>
        <p:xfrm>
          <a:off x="4067944" y="5301208"/>
          <a:ext cx="1333711" cy="432048"/>
        </p:xfrm>
        <a:graphic>
          <a:graphicData uri="http://schemas.openxmlformats.org/presentationml/2006/ole">
            <mc:AlternateContent xmlns:mc="http://schemas.openxmlformats.org/markup-compatibility/2006">
              <mc:Choice xmlns:v="urn:schemas-microsoft-com:vml" Requires="v">
                <p:oleObj spid="_x0000_s20604" name="公式" r:id="rId9" imgW="558558" imgH="177723" progId="Equation.3">
                  <p:embed/>
                </p:oleObj>
              </mc:Choice>
              <mc:Fallback>
                <p:oleObj name="公式" r:id="rId9" imgW="558558" imgH="177723" progId="Equation.3">
                  <p:embed/>
                  <p:pic>
                    <p:nvPicPr>
                      <p:cNvPr id="0" name="Object 7"/>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4067944" y="5301208"/>
                        <a:ext cx="1333711" cy="432048"/>
                      </a:xfrm>
                      <a:prstGeom prst="rect">
                        <a:avLst/>
                      </a:prstGeom>
                      <a:noFill/>
                    </p:spPr>
                  </p:pic>
                </p:oleObj>
              </mc:Fallback>
            </mc:AlternateContent>
          </a:graphicData>
        </a:graphic>
      </p:graphicFrame>
      <p:sp>
        <p:nvSpPr>
          <p:cNvPr id="12" name="矩形 11"/>
          <p:cNvSpPr/>
          <p:nvPr/>
        </p:nvSpPr>
        <p:spPr>
          <a:xfrm>
            <a:off x="5436096" y="5211197"/>
            <a:ext cx="3456384" cy="954107"/>
          </a:xfrm>
          <a:prstGeom prst="rect">
            <a:avLst/>
          </a:prstGeom>
        </p:spPr>
        <p:txBody>
          <a:bodyPr wrap="square">
            <a:spAutoFit/>
          </a:bodyPr>
          <a:lstStyle/>
          <a:p>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是群体遗传学中的另一个十分重要的参数</a:t>
            </a:r>
            <a:endParaRPr lang="zh-CN" altLang="en-US" sz="2800" dirty="0">
              <a:latin typeface="Times New Roman" panose="02020603050405020304" pitchFamily="18" charset="0"/>
              <a:ea typeface="黑体" panose="02010609060101010101" pitchFamily="49" charset="-122"/>
              <a:cs typeface="Times New Roman" panose="02020603050405020304" pitchFamily="18" charset="0"/>
            </a:endParaRPr>
          </a:p>
        </p:txBody>
      </p:sp>
    </p:spTree>
    <p:extLst>
      <p:ext uri="{BB962C8B-B14F-4D97-AF65-F5344CB8AC3E}">
        <p14:creationId xmlns:p14="http://schemas.microsoft.com/office/powerpoint/2010/main" val="2546287654"/>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188640"/>
            <a:ext cx="8229600" cy="792088"/>
          </a:xfrm>
        </p:spPr>
        <p:txBody>
          <a:bodyPr>
            <a:normAutofit/>
          </a:bodyPr>
          <a:lstStyle/>
          <a:p>
            <a:r>
              <a:rPr lang="zh-CN" altLang="en-US" sz="4000" b="1" dirty="0" smtClean="0">
                <a:latin typeface="黑体" panose="02010609060101010101" pitchFamily="49" charset="-122"/>
                <a:ea typeface="黑体" panose="02010609060101010101" pitchFamily="49" charset="-122"/>
              </a:rPr>
              <a:t>平衡群体的杂合度</a:t>
            </a:r>
            <a:endParaRPr lang="en-US" altLang="zh-CN" sz="4000" b="1" dirty="0">
              <a:latin typeface="黑体" panose="02010609060101010101" pitchFamily="49" charset="-122"/>
              <a:ea typeface="黑体" panose="02010609060101010101" pitchFamily="49" charset="-122"/>
              <a:cs typeface="Times New Roman" panose="02020603050405020304" pitchFamily="18" charset="0"/>
            </a:endParaRPr>
          </a:p>
        </p:txBody>
      </p:sp>
      <p:sp>
        <p:nvSpPr>
          <p:cNvPr id="3" name="内容占位符 2"/>
          <p:cNvSpPr>
            <a:spLocks noGrp="1"/>
          </p:cNvSpPr>
          <p:nvPr>
            <p:ph idx="1"/>
          </p:nvPr>
        </p:nvSpPr>
        <p:spPr>
          <a:xfrm>
            <a:off x="457200" y="1124744"/>
            <a:ext cx="8229600" cy="5256584"/>
          </a:xfrm>
        </p:spPr>
        <p:txBody>
          <a:bodyPr>
            <a:noAutofit/>
          </a:bodyPr>
          <a:lstStyle/>
          <a:p>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在</a:t>
            </a:r>
            <a:r>
              <a:rPr lang="zh-CN" altLang="en-US" sz="2800" dirty="0" smtClean="0">
                <a:latin typeface="Times New Roman" panose="02020603050405020304" pitchFamily="18" charset="0"/>
                <a:ea typeface="黑体" panose="02010609060101010101" pitchFamily="49" charset="-122"/>
                <a:cs typeface="Times New Roman" panose="02020603050405020304" pitchFamily="18" charset="0"/>
              </a:rPr>
              <a:t>突变和漂变达到</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平衡状态</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时</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r>
              <a:rPr lang="zh-CN" altLang="en-US" sz="2800" dirty="0" smtClean="0">
                <a:latin typeface="Times New Roman" panose="02020603050405020304" pitchFamily="18" charset="0"/>
                <a:ea typeface="黑体" panose="02010609060101010101" pitchFamily="49" charset="-122"/>
                <a:cs typeface="Times New Roman" panose="02020603050405020304" pitchFamily="18" charset="0"/>
              </a:rPr>
              <a:t>前面的平衡近交系数</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表示</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两个基因的后裔同样概率</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。在</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无限等位基因模型下，两个状态相同但没有亲缘关系的基因结合在一起产生纯合基因型的概率为</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0</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endParaRPr>
          </a:p>
          <a:p>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从</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另外一方面讲，纯合基因型中的两个基因一定是后裔同样的</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。因此，</a:t>
            </a:r>
            <a:r>
              <a:rPr lang="zh-CN" altLang="en-US" sz="2800" dirty="0">
                <a:latin typeface="Times New Roman" panose="02020603050405020304" pitchFamily="18" charset="0"/>
                <a:ea typeface="黑体" panose="02010609060101010101" pitchFamily="49" charset="-122"/>
                <a:cs typeface="Times New Roman" panose="02020603050405020304" pitchFamily="18" charset="0"/>
              </a:rPr>
              <a:t>平衡</a:t>
            </a:r>
            <a:r>
              <a:rPr lang="zh-CN" altLang="en-US" sz="2800" dirty="0" smtClean="0">
                <a:latin typeface="Times New Roman" panose="02020603050405020304" pitchFamily="18" charset="0"/>
                <a:ea typeface="黑体" panose="02010609060101010101" pitchFamily="49" charset="-122"/>
                <a:cs typeface="Times New Roman" panose="02020603050405020304" pitchFamily="18" charset="0"/>
              </a:rPr>
              <a:t>近交系数</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也就等于</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平衡群体中纯合基因型的</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频率</a:t>
            </a:r>
            <a:r>
              <a:rPr lang="zh-CN" altLang="en-US" sz="2800" dirty="0" smtClean="0">
                <a:latin typeface="Times New Roman" panose="02020603050405020304" pitchFamily="18" charset="0"/>
                <a:ea typeface="黑体" panose="02010609060101010101" pitchFamily="49" charset="-122"/>
                <a:cs typeface="Times New Roman" panose="02020603050405020304" pitchFamily="18" charset="0"/>
              </a:rPr>
              <a:t>。</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群体</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中的杂合基因型频率，即杂合</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度</a:t>
            </a:r>
            <a:r>
              <a:rPr lang="en-US" altLang="zh-CN" sz="2800" i="1" dirty="0" smtClean="0">
                <a:latin typeface="Times New Roman" panose="02020603050405020304" pitchFamily="18" charset="0"/>
                <a:ea typeface="黑体" panose="02010609060101010101" pitchFamily="49" charset="-122"/>
                <a:cs typeface="Times New Roman" panose="02020603050405020304" pitchFamily="18" charset="0"/>
              </a:rPr>
              <a:t>H</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与</a:t>
            </a:r>
            <a:r>
              <a:rPr lang="zh-CN" altLang="en-US" sz="2800" dirty="0" smtClean="0">
                <a:latin typeface="Times New Roman" panose="02020603050405020304" pitchFamily="18" charset="0"/>
                <a:ea typeface="黑体" panose="02010609060101010101" pitchFamily="49" charset="-122"/>
                <a:cs typeface="Times New Roman" panose="02020603050405020304" pitchFamily="18" charset="0"/>
              </a:rPr>
              <a:t>平衡近交系数的</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关系</a:t>
            </a:r>
            <a:r>
              <a:rPr lang="zh-CN" altLang="en-US" sz="2800" dirty="0" smtClean="0">
                <a:latin typeface="Times New Roman" panose="02020603050405020304" pitchFamily="18" charset="0"/>
                <a:ea typeface="黑体" panose="02010609060101010101" pitchFamily="49" charset="-122"/>
                <a:cs typeface="Times New Roman" panose="02020603050405020304" pitchFamily="18" charset="0"/>
              </a:rPr>
              <a:t>是</a:t>
            </a:r>
            <a:endPar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endParaRPr>
          </a:p>
          <a:p>
            <a:endParaRPr lang="en-US" altLang="zh-CN" sz="2800" dirty="0">
              <a:latin typeface="Times New Roman" panose="02020603050405020304" pitchFamily="18" charset="0"/>
              <a:ea typeface="黑体" panose="02010609060101010101" pitchFamily="49" charset="-122"/>
              <a:cs typeface="Times New Roman" panose="02020603050405020304" pitchFamily="18" charset="0"/>
            </a:endParaRPr>
          </a:p>
          <a:p>
            <a:endPar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endParaRPr>
          </a:p>
          <a:p>
            <a:r>
              <a:rPr lang="zh-CN" altLang="en-US" sz="2800" dirty="0" smtClean="0">
                <a:latin typeface="Times New Roman" panose="02020603050405020304" pitchFamily="18" charset="0"/>
                <a:ea typeface="黑体" panose="02010609060101010101" pitchFamily="49" charset="-122"/>
                <a:cs typeface="Times New Roman" panose="02020603050405020304" pitchFamily="18" charset="0"/>
              </a:rPr>
              <a:t>因此，可以从杂合度</a:t>
            </a:r>
            <a:r>
              <a:rPr lang="en-US" altLang="zh-CN" sz="2800" i="1" dirty="0" smtClean="0">
                <a:latin typeface="Times New Roman" panose="02020603050405020304" pitchFamily="18" charset="0"/>
                <a:ea typeface="黑体" panose="02010609060101010101" pitchFamily="49" charset="-122"/>
                <a:cs typeface="Times New Roman" panose="02020603050405020304" pitchFamily="18" charset="0"/>
              </a:rPr>
              <a:t>H</a:t>
            </a:r>
            <a:r>
              <a:rPr lang="zh-CN" altLang="en-US" sz="2800" dirty="0" smtClean="0">
                <a:latin typeface="Times New Roman" panose="02020603050405020304" pitchFamily="18" charset="0"/>
                <a:ea typeface="黑体" panose="02010609060101010101" pitchFamily="49" charset="-122"/>
                <a:cs typeface="Times New Roman" panose="02020603050405020304" pitchFamily="18" charset="0"/>
              </a:rPr>
              <a:t>估计</a:t>
            </a:r>
            <a:r>
              <a:rPr lang="el-GR" altLang="zh-CN" sz="2800" i="1" dirty="0" smtClean="0">
                <a:latin typeface="Times New Roman" panose="02020603050405020304" pitchFamily="18" charset="0"/>
                <a:ea typeface="黑体" panose="02010609060101010101" pitchFamily="49" charset="-122"/>
                <a:cs typeface="Times New Roman" panose="02020603050405020304" pitchFamily="18" charset="0"/>
              </a:rPr>
              <a:t>θ</a:t>
            </a:r>
            <a:r>
              <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rPr>
              <a:t>=4</a:t>
            </a:r>
            <a:r>
              <a:rPr lang="en-US" altLang="zh-CN" sz="2800" i="1" dirty="0" smtClean="0">
                <a:latin typeface="Times New Roman" panose="02020603050405020304" pitchFamily="18" charset="0"/>
                <a:ea typeface="黑体" panose="02010609060101010101" pitchFamily="49" charset="-122"/>
                <a:cs typeface="Times New Roman" panose="02020603050405020304" pitchFamily="18" charset="0"/>
              </a:rPr>
              <a:t>Nu</a:t>
            </a:r>
            <a:r>
              <a:rPr lang="zh-CN" altLang="en-US" sz="2800" dirty="0" smtClean="0">
                <a:latin typeface="Times New Roman" panose="02020603050405020304" pitchFamily="18" charset="0"/>
                <a:ea typeface="黑体" panose="02010609060101010101" pitchFamily="49" charset="-122"/>
                <a:cs typeface="Times New Roman" panose="02020603050405020304" pitchFamily="18" charset="0"/>
              </a:rPr>
              <a:t>这一重要参数。</a:t>
            </a:r>
            <a:endParaRPr lang="zh-CN" altLang="en-US" sz="2500" dirty="0">
              <a:latin typeface="Times New Roman" panose="02020603050405020304" pitchFamily="18" charset="0"/>
              <a:ea typeface="黑体" panose="02010609060101010101" pitchFamily="49" charset="-122"/>
              <a:cs typeface="Times New Roman" panose="02020603050405020304" pitchFamily="18" charset="0"/>
            </a:endParaRPr>
          </a:p>
        </p:txBody>
      </p:sp>
      <p:graphicFrame>
        <p:nvGraphicFramePr>
          <p:cNvPr id="6" name="对象 5"/>
          <p:cNvGraphicFramePr>
            <a:graphicFrameLocks noChangeAspect="1"/>
          </p:cNvGraphicFramePr>
          <p:nvPr>
            <p:extLst>
              <p:ext uri="{D42A27DB-BD31-4B8C-83A1-F6EECF244321}">
                <p14:modId xmlns:p14="http://schemas.microsoft.com/office/powerpoint/2010/main" val="304428560"/>
              </p:ext>
            </p:extLst>
          </p:nvPr>
        </p:nvGraphicFramePr>
        <p:xfrm>
          <a:off x="2828783" y="4797152"/>
          <a:ext cx="3486434" cy="792088"/>
        </p:xfrm>
        <a:graphic>
          <a:graphicData uri="http://schemas.openxmlformats.org/presentationml/2006/ole">
            <mc:AlternateContent xmlns:mc="http://schemas.openxmlformats.org/markup-compatibility/2006">
              <mc:Choice xmlns:v="urn:schemas-microsoft-com:vml" Requires="v">
                <p:oleObj spid="_x0000_s21535" name="公式" r:id="rId3" imgW="1765300" imgH="393700" progId="Equation.3">
                  <p:embed/>
                </p:oleObj>
              </mc:Choice>
              <mc:Fallback>
                <p:oleObj name="公式" r:id="rId3" imgW="1765300" imgH="393700" progId="Equation.3">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828783" y="4797152"/>
                        <a:ext cx="3486434" cy="792088"/>
                      </a:xfrm>
                      <a:prstGeom prst="rect">
                        <a:avLst/>
                      </a:prstGeom>
                      <a:noFill/>
                    </p:spPr>
                  </p:pic>
                </p:oleObj>
              </mc:Fallback>
            </mc:AlternateContent>
          </a:graphicData>
        </a:graphic>
      </p:graphicFrame>
    </p:spTree>
    <p:extLst>
      <p:ext uri="{BB962C8B-B14F-4D97-AF65-F5344CB8AC3E}">
        <p14:creationId xmlns:p14="http://schemas.microsoft.com/office/powerpoint/2010/main" val="4042751561"/>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zh-CN" altLang="en-US" sz="4000" b="1" dirty="0" smtClean="0">
                <a:latin typeface="Times New Roman" panose="02020603050405020304" pitchFamily="18" charset="0"/>
                <a:ea typeface="黑体" panose="02010609060101010101" pitchFamily="49" charset="-122"/>
                <a:cs typeface="Times New Roman" panose="02020603050405020304" pitchFamily="18" charset="0"/>
              </a:rPr>
              <a:t>参数</a:t>
            </a:r>
            <a:r>
              <a:rPr lang="el-GR" altLang="zh-CN" sz="4000" b="1" i="1" dirty="0" smtClean="0">
                <a:latin typeface="Times New Roman" panose="02020603050405020304" pitchFamily="18" charset="0"/>
                <a:ea typeface="黑体" panose="02010609060101010101" pitchFamily="49" charset="-122"/>
                <a:cs typeface="Times New Roman" panose="02020603050405020304" pitchFamily="18" charset="0"/>
              </a:rPr>
              <a:t>θ</a:t>
            </a:r>
            <a:r>
              <a:rPr lang="en-US" altLang="zh-CN" sz="4000" b="1" dirty="0" smtClean="0">
                <a:latin typeface="Times New Roman" panose="02020603050405020304" pitchFamily="18" charset="0"/>
                <a:ea typeface="黑体" panose="02010609060101010101" pitchFamily="49" charset="-122"/>
                <a:cs typeface="Times New Roman" panose="02020603050405020304" pitchFamily="18" charset="0"/>
              </a:rPr>
              <a:t>=4</a:t>
            </a:r>
            <a:r>
              <a:rPr lang="en-US" altLang="zh-CN" sz="4000" b="1" i="1" dirty="0" smtClean="0">
                <a:latin typeface="Times New Roman" panose="02020603050405020304" pitchFamily="18" charset="0"/>
                <a:ea typeface="黑体" panose="02010609060101010101" pitchFamily="49" charset="-122"/>
                <a:cs typeface="Times New Roman" panose="02020603050405020304" pitchFamily="18" charset="0"/>
              </a:rPr>
              <a:t>Nu</a:t>
            </a:r>
            <a:r>
              <a:rPr lang="zh-CN" altLang="en-US" sz="4000" b="1" dirty="0">
                <a:latin typeface="Times New Roman" panose="02020603050405020304" pitchFamily="18" charset="0"/>
                <a:ea typeface="黑体" panose="02010609060101010101" pitchFamily="49" charset="-122"/>
                <a:cs typeface="Times New Roman" panose="02020603050405020304" pitchFamily="18" charset="0"/>
              </a:rPr>
              <a:t>的</a:t>
            </a:r>
            <a:r>
              <a:rPr lang="zh-CN" altLang="en-US" sz="4000" b="1" dirty="0" smtClean="0">
                <a:latin typeface="Times New Roman" panose="02020603050405020304" pitchFamily="18" charset="0"/>
                <a:ea typeface="黑体" panose="02010609060101010101" pitchFamily="49" charset="-122"/>
                <a:cs typeface="Times New Roman" panose="02020603050405020304" pitchFamily="18" charset="0"/>
              </a:rPr>
              <a:t>估计</a:t>
            </a:r>
            <a:endParaRPr lang="en-US" altLang="zh-CN" sz="4000" b="1" dirty="0">
              <a:latin typeface="黑体" panose="02010609060101010101" pitchFamily="49" charset="-122"/>
              <a:ea typeface="黑体" panose="02010609060101010101" pitchFamily="49" charset="-122"/>
              <a:cs typeface="Times New Roman" panose="02020603050405020304" pitchFamily="18" charset="0"/>
            </a:endParaRPr>
          </a:p>
        </p:txBody>
      </p:sp>
      <p:sp>
        <p:nvSpPr>
          <p:cNvPr id="3" name="内容占位符 2"/>
          <p:cNvSpPr>
            <a:spLocks noGrp="1"/>
          </p:cNvSpPr>
          <p:nvPr>
            <p:ph idx="1"/>
          </p:nvPr>
        </p:nvSpPr>
        <p:spPr>
          <a:xfrm>
            <a:off x="457200" y="1412776"/>
            <a:ext cx="8229600" cy="4713387"/>
          </a:xfrm>
        </p:spPr>
        <p:txBody>
          <a:bodyPr>
            <a:noAutofit/>
          </a:bodyPr>
          <a:lstStyle/>
          <a:p>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假定一个座位上有</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k</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个等位基因，用</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p</a:t>
            </a:r>
            <a:r>
              <a:rPr lang="en-US" altLang="zh-CN" sz="2800" i="1" baseline="-25000" dirty="0">
                <a:latin typeface="Times New Roman" panose="02020603050405020304" pitchFamily="18" charset="0"/>
                <a:ea typeface="黑体" panose="02010609060101010101" pitchFamily="49" charset="-122"/>
                <a:cs typeface="Times New Roman" panose="02020603050405020304" pitchFamily="18" charset="0"/>
              </a:rPr>
              <a:t>i</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表示等位基因</a:t>
            </a:r>
            <a:r>
              <a:rPr lang="en-US" altLang="zh-CN" sz="2800" i="1" dirty="0" err="1">
                <a:latin typeface="Times New Roman" panose="02020603050405020304" pitchFamily="18" charset="0"/>
                <a:ea typeface="黑体" panose="02010609060101010101" pitchFamily="49" charset="-122"/>
                <a:cs typeface="Times New Roman" panose="02020603050405020304" pitchFamily="18" charset="0"/>
              </a:rPr>
              <a:t>i</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的频率，</a:t>
            </a:r>
            <a:r>
              <a:rPr lang="en-US" altLang="zh-CN" sz="2800" i="1" dirty="0" err="1">
                <a:latin typeface="Times New Roman" panose="02020603050405020304" pitchFamily="18" charset="0"/>
                <a:ea typeface="黑体" panose="02010609060101010101" pitchFamily="49" charset="-122"/>
                <a:cs typeface="Times New Roman" panose="02020603050405020304" pitchFamily="18" charset="0"/>
              </a:rPr>
              <a:t>i</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=1, 2, </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 </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k</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a:t>
            </a:r>
            <a:endParaRPr lang="zh-CN" altLang="en-US" sz="2500" dirty="0">
              <a:latin typeface="Times New Roman" panose="02020603050405020304" pitchFamily="18" charset="0"/>
              <a:ea typeface="黑体" panose="02010609060101010101" pitchFamily="49" charset="-122"/>
              <a:cs typeface="Times New Roman" panose="02020603050405020304" pitchFamily="18" charset="0"/>
            </a:endParaRPr>
          </a:p>
        </p:txBody>
      </p:sp>
      <p:graphicFrame>
        <p:nvGraphicFramePr>
          <p:cNvPr id="7" name="对象 6"/>
          <p:cNvGraphicFramePr>
            <a:graphicFrameLocks noChangeAspect="1"/>
          </p:cNvGraphicFramePr>
          <p:nvPr>
            <p:extLst>
              <p:ext uri="{D42A27DB-BD31-4B8C-83A1-F6EECF244321}">
                <p14:modId xmlns:p14="http://schemas.microsoft.com/office/powerpoint/2010/main" val="1699019275"/>
              </p:ext>
            </p:extLst>
          </p:nvPr>
        </p:nvGraphicFramePr>
        <p:xfrm>
          <a:off x="1835696" y="2780928"/>
          <a:ext cx="1876279" cy="936104"/>
        </p:xfrm>
        <a:graphic>
          <a:graphicData uri="http://schemas.openxmlformats.org/presentationml/2006/ole">
            <mc:AlternateContent xmlns:mc="http://schemas.openxmlformats.org/markup-compatibility/2006">
              <mc:Choice xmlns:v="urn:schemas-microsoft-com:vml" Requires="v">
                <p:oleObj spid="_x0000_s22621" name="公式" r:id="rId3" imgW="723586" imgH="355446" progId="Equation.3">
                  <p:embed/>
                </p:oleObj>
              </mc:Choice>
              <mc:Fallback>
                <p:oleObj name="公式" r:id="rId3" imgW="723586" imgH="355446" progId="Equation.3">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835696" y="2780928"/>
                        <a:ext cx="1876279" cy="936104"/>
                      </a:xfrm>
                      <a:prstGeom prst="rect">
                        <a:avLst/>
                      </a:prstGeom>
                      <a:noFill/>
                    </p:spPr>
                  </p:pic>
                </p:oleObj>
              </mc:Fallback>
            </mc:AlternateContent>
          </a:graphicData>
        </a:graphic>
      </p:graphicFrame>
      <p:graphicFrame>
        <p:nvGraphicFramePr>
          <p:cNvPr id="9" name="对象 8"/>
          <p:cNvGraphicFramePr>
            <a:graphicFrameLocks noChangeAspect="1"/>
          </p:cNvGraphicFramePr>
          <p:nvPr>
            <p:extLst>
              <p:ext uri="{D42A27DB-BD31-4B8C-83A1-F6EECF244321}">
                <p14:modId xmlns:p14="http://schemas.microsoft.com/office/powerpoint/2010/main" val="4156359249"/>
              </p:ext>
            </p:extLst>
          </p:nvPr>
        </p:nvGraphicFramePr>
        <p:xfrm>
          <a:off x="4064188" y="2780928"/>
          <a:ext cx="3892188" cy="1008112"/>
        </p:xfrm>
        <a:graphic>
          <a:graphicData uri="http://schemas.openxmlformats.org/presentationml/2006/ole">
            <mc:AlternateContent xmlns:mc="http://schemas.openxmlformats.org/markup-compatibility/2006">
              <mc:Choice xmlns:v="urn:schemas-microsoft-com:vml" Requires="v">
                <p:oleObj spid="_x0000_s22622" name="公式" r:id="rId5" imgW="1396394" imgH="355446" progId="Equation.3">
                  <p:embed/>
                </p:oleObj>
              </mc:Choice>
              <mc:Fallback>
                <p:oleObj name="公式" r:id="rId5" imgW="1396394" imgH="355446" progId="Equation.3">
                  <p:embed/>
                  <p:pic>
                    <p:nvPicPr>
                      <p:cNvPr id="0" name="Object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064188" y="2780928"/>
                        <a:ext cx="3892188" cy="1008112"/>
                      </a:xfrm>
                      <a:prstGeom prst="rect">
                        <a:avLst/>
                      </a:prstGeom>
                      <a:noFill/>
                    </p:spPr>
                  </p:pic>
                </p:oleObj>
              </mc:Fallback>
            </mc:AlternateContent>
          </a:graphicData>
        </a:graphic>
      </p:graphicFrame>
      <p:graphicFrame>
        <p:nvGraphicFramePr>
          <p:cNvPr id="11" name="对象 10"/>
          <p:cNvGraphicFramePr>
            <a:graphicFrameLocks noChangeAspect="1"/>
          </p:cNvGraphicFramePr>
          <p:nvPr>
            <p:extLst>
              <p:ext uri="{D42A27DB-BD31-4B8C-83A1-F6EECF244321}">
                <p14:modId xmlns:p14="http://schemas.microsoft.com/office/powerpoint/2010/main" val="3688891886"/>
              </p:ext>
            </p:extLst>
          </p:nvPr>
        </p:nvGraphicFramePr>
        <p:xfrm>
          <a:off x="1835695" y="3933056"/>
          <a:ext cx="3119173" cy="1584176"/>
        </p:xfrm>
        <a:graphic>
          <a:graphicData uri="http://schemas.openxmlformats.org/presentationml/2006/ole">
            <mc:AlternateContent xmlns:mc="http://schemas.openxmlformats.org/markup-compatibility/2006">
              <mc:Choice xmlns:v="urn:schemas-microsoft-com:vml" Requires="v">
                <p:oleObj spid="_x0000_s22623" name="公式" r:id="rId7" imgW="1397000" imgH="698500" progId="Equation.3">
                  <p:embed/>
                </p:oleObj>
              </mc:Choice>
              <mc:Fallback>
                <p:oleObj name="公式" r:id="rId7" imgW="1397000" imgH="698500" progId="Equation.3">
                  <p:embed/>
                  <p:pic>
                    <p:nvPicPr>
                      <p:cNvPr id="0" name="Object 7"/>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835695" y="3933056"/>
                        <a:ext cx="3119173" cy="1584176"/>
                      </a:xfrm>
                      <a:prstGeom prst="rect">
                        <a:avLst/>
                      </a:prstGeom>
                      <a:noFill/>
                    </p:spPr>
                  </p:pic>
                </p:oleObj>
              </mc:Fallback>
            </mc:AlternateContent>
          </a:graphicData>
        </a:graphic>
      </p:graphicFrame>
    </p:spTree>
    <p:extLst>
      <p:ext uri="{BB962C8B-B14F-4D97-AF65-F5344CB8AC3E}">
        <p14:creationId xmlns:p14="http://schemas.microsoft.com/office/powerpoint/2010/main" val="3748887009"/>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619672" y="332656"/>
            <a:ext cx="6048672" cy="792088"/>
          </a:xfrm>
        </p:spPr>
        <p:txBody>
          <a:bodyPr>
            <a:normAutofit/>
          </a:bodyPr>
          <a:lstStyle/>
          <a:p>
            <a:r>
              <a:rPr lang="zh-CN" altLang="en-US" sz="4000" b="1" dirty="0" smtClean="0">
                <a:latin typeface="黑体" panose="02010609060101010101" pitchFamily="49" charset="-122"/>
                <a:ea typeface="黑体" panose="02010609060101010101" pitchFamily="49" charset="-122"/>
                <a:cs typeface="Times New Roman" panose="02020603050405020304" pitchFamily="18" charset="0"/>
              </a:rPr>
              <a:t>例子</a:t>
            </a:r>
            <a:endParaRPr lang="en-US" altLang="zh-CN" sz="4000" b="1" dirty="0">
              <a:latin typeface="黑体" panose="02010609060101010101" pitchFamily="49" charset="-122"/>
              <a:ea typeface="黑体" panose="02010609060101010101" pitchFamily="49" charset="-122"/>
              <a:cs typeface="Times New Roman" panose="02020603050405020304" pitchFamily="18" charset="0"/>
            </a:endParaRPr>
          </a:p>
        </p:txBody>
      </p:sp>
      <p:sp>
        <p:nvSpPr>
          <p:cNvPr id="3" name="内容占位符 2"/>
          <p:cNvSpPr>
            <a:spLocks noGrp="1"/>
          </p:cNvSpPr>
          <p:nvPr>
            <p:ph idx="1"/>
          </p:nvPr>
        </p:nvSpPr>
        <p:spPr>
          <a:xfrm>
            <a:off x="467544" y="1268760"/>
            <a:ext cx="8136904" cy="4680520"/>
          </a:xfrm>
        </p:spPr>
        <p:txBody>
          <a:bodyPr>
            <a:noAutofit/>
          </a:bodyPr>
          <a:lstStyle/>
          <a:p>
            <a:r>
              <a:rPr lang="zh-CN" altLang="zh-CN" dirty="0">
                <a:latin typeface="Times New Roman" panose="02020603050405020304" pitchFamily="18" charset="0"/>
                <a:ea typeface="黑体" panose="02010609060101010101" pitchFamily="49" charset="-122"/>
                <a:cs typeface="Times New Roman" panose="02020603050405020304" pitchFamily="18" charset="0"/>
              </a:rPr>
              <a:t>例如，一个座位上存在</a:t>
            </a:r>
            <a:r>
              <a:rPr lang="en-US" altLang="zh-CN" dirty="0">
                <a:latin typeface="Times New Roman" panose="02020603050405020304" pitchFamily="18" charset="0"/>
                <a:ea typeface="黑体" panose="02010609060101010101" pitchFamily="49" charset="-122"/>
                <a:cs typeface="Times New Roman" panose="02020603050405020304" pitchFamily="18" charset="0"/>
              </a:rPr>
              <a:t>4</a:t>
            </a:r>
            <a:r>
              <a:rPr lang="zh-CN" altLang="zh-CN" dirty="0">
                <a:latin typeface="Times New Roman" panose="02020603050405020304" pitchFamily="18" charset="0"/>
                <a:ea typeface="黑体" panose="02010609060101010101" pitchFamily="49" charset="-122"/>
                <a:cs typeface="Times New Roman" panose="02020603050405020304" pitchFamily="18" charset="0"/>
              </a:rPr>
              <a:t>个等位基因，它们的频率分别为</a:t>
            </a:r>
            <a:r>
              <a:rPr lang="en-US" altLang="zh-CN" dirty="0">
                <a:latin typeface="Times New Roman" panose="02020603050405020304" pitchFamily="18" charset="0"/>
                <a:ea typeface="黑体" panose="02010609060101010101" pitchFamily="49" charset="-122"/>
                <a:cs typeface="Times New Roman" panose="02020603050405020304" pitchFamily="18" charset="0"/>
              </a:rPr>
              <a:t>0.56</a:t>
            </a:r>
            <a:r>
              <a:rPr lang="zh-CN" altLang="zh-CN"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dirty="0">
                <a:latin typeface="Times New Roman" panose="02020603050405020304" pitchFamily="18" charset="0"/>
                <a:ea typeface="黑体" panose="02010609060101010101" pitchFamily="49" charset="-122"/>
                <a:cs typeface="Times New Roman" panose="02020603050405020304" pitchFamily="18" charset="0"/>
              </a:rPr>
              <a:t>0.31</a:t>
            </a:r>
            <a:r>
              <a:rPr lang="zh-CN" altLang="zh-CN"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dirty="0">
                <a:latin typeface="Times New Roman" panose="02020603050405020304" pitchFamily="18" charset="0"/>
                <a:ea typeface="黑体" panose="02010609060101010101" pitchFamily="49" charset="-122"/>
                <a:cs typeface="Times New Roman" panose="02020603050405020304" pitchFamily="18" charset="0"/>
              </a:rPr>
              <a:t>0.11</a:t>
            </a:r>
            <a:r>
              <a:rPr lang="zh-CN" altLang="zh-CN" dirty="0">
                <a:latin typeface="Times New Roman" panose="02020603050405020304" pitchFamily="18" charset="0"/>
                <a:ea typeface="黑体" panose="02010609060101010101" pitchFamily="49" charset="-122"/>
                <a:cs typeface="Times New Roman" panose="02020603050405020304" pitchFamily="18" charset="0"/>
              </a:rPr>
              <a:t>和</a:t>
            </a:r>
            <a:r>
              <a:rPr lang="en-US" altLang="zh-CN" dirty="0">
                <a:latin typeface="Times New Roman" panose="02020603050405020304" pitchFamily="18" charset="0"/>
                <a:ea typeface="黑体" panose="02010609060101010101" pitchFamily="49" charset="-122"/>
                <a:cs typeface="Times New Roman" panose="02020603050405020304" pitchFamily="18" charset="0"/>
              </a:rPr>
              <a:t>0.02</a:t>
            </a:r>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a:t>
            </a:r>
            <a:r>
              <a:rPr lang="en-US" altLang="zh-CN" dirty="0" smtClean="0">
                <a:latin typeface="Times New Roman" panose="02020603050405020304" pitchFamily="18" charset="0"/>
                <a:ea typeface="黑体" panose="02010609060101010101" pitchFamily="49" charset="-122"/>
                <a:cs typeface="Times New Roman" panose="02020603050405020304" pitchFamily="18" charset="0"/>
              </a:rPr>
              <a:t>HW</a:t>
            </a:r>
            <a:r>
              <a:rPr lang="zh-CN" altLang="zh-CN" dirty="0">
                <a:latin typeface="Times New Roman" panose="02020603050405020304" pitchFamily="18" charset="0"/>
                <a:ea typeface="黑体" panose="02010609060101010101" pitchFamily="49" charset="-122"/>
                <a:cs typeface="Times New Roman" panose="02020603050405020304" pitchFamily="18" charset="0"/>
              </a:rPr>
              <a:t>平衡时的纯合基因型频率为</a:t>
            </a:r>
            <a:r>
              <a:rPr lang="en-US" altLang="zh-CN" dirty="0">
                <a:latin typeface="Times New Roman" panose="02020603050405020304" pitchFamily="18" charset="0"/>
                <a:ea typeface="黑体" panose="02010609060101010101" pitchFamily="49" charset="-122"/>
                <a:cs typeface="Times New Roman" panose="02020603050405020304" pitchFamily="18" charset="0"/>
              </a:rPr>
              <a:t>0.56</a:t>
            </a:r>
            <a:r>
              <a:rPr lang="en-US" altLang="zh-CN" baseline="30000" dirty="0">
                <a:latin typeface="Times New Roman" panose="02020603050405020304" pitchFamily="18" charset="0"/>
                <a:ea typeface="黑体" panose="02010609060101010101" pitchFamily="49" charset="-122"/>
                <a:cs typeface="Times New Roman" panose="02020603050405020304" pitchFamily="18" charset="0"/>
              </a:rPr>
              <a:t>2</a:t>
            </a:r>
            <a:r>
              <a:rPr lang="en-US" altLang="zh-CN" dirty="0" smtClean="0">
                <a:latin typeface="Times New Roman" panose="02020603050405020304" pitchFamily="18" charset="0"/>
                <a:ea typeface="黑体" panose="02010609060101010101" pitchFamily="49" charset="-122"/>
                <a:cs typeface="Times New Roman" panose="02020603050405020304" pitchFamily="18" charset="0"/>
              </a:rPr>
              <a:t>+ 0.31</a:t>
            </a:r>
            <a:r>
              <a:rPr lang="en-US" altLang="zh-CN" baseline="30000" dirty="0" smtClean="0">
                <a:latin typeface="Times New Roman" panose="02020603050405020304" pitchFamily="18" charset="0"/>
                <a:ea typeface="黑体" panose="02010609060101010101" pitchFamily="49" charset="-122"/>
                <a:cs typeface="Times New Roman" panose="02020603050405020304" pitchFamily="18" charset="0"/>
              </a:rPr>
              <a:t>2</a:t>
            </a:r>
            <a:r>
              <a:rPr lang="en-US" altLang="zh-CN" dirty="0" smtClean="0">
                <a:latin typeface="Times New Roman" panose="02020603050405020304" pitchFamily="18" charset="0"/>
                <a:ea typeface="黑体" panose="02010609060101010101" pitchFamily="49" charset="-122"/>
                <a:cs typeface="Times New Roman" panose="02020603050405020304" pitchFamily="18" charset="0"/>
              </a:rPr>
              <a:t>+ 0.11</a:t>
            </a:r>
            <a:r>
              <a:rPr lang="en-US" altLang="zh-CN" baseline="30000" dirty="0" smtClean="0">
                <a:latin typeface="Times New Roman" panose="02020603050405020304" pitchFamily="18" charset="0"/>
                <a:ea typeface="黑体" panose="02010609060101010101" pitchFamily="49" charset="-122"/>
                <a:cs typeface="Times New Roman" panose="02020603050405020304" pitchFamily="18" charset="0"/>
              </a:rPr>
              <a:t>2</a:t>
            </a:r>
            <a:r>
              <a:rPr lang="en-US" altLang="zh-CN" dirty="0" smtClean="0">
                <a:latin typeface="Times New Roman" panose="02020603050405020304" pitchFamily="18" charset="0"/>
                <a:ea typeface="黑体" panose="02010609060101010101" pitchFamily="49" charset="-122"/>
                <a:cs typeface="Times New Roman" panose="02020603050405020304" pitchFamily="18" charset="0"/>
              </a:rPr>
              <a:t>+ 0.02</a:t>
            </a:r>
            <a:r>
              <a:rPr lang="en-US" altLang="zh-CN" baseline="30000" dirty="0" smtClean="0">
                <a:latin typeface="Times New Roman" panose="02020603050405020304" pitchFamily="18" charset="0"/>
                <a:ea typeface="黑体" panose="02010609060101010101" pitchFamily="49" charset="-122"/>
                <a:cs typeface="Times New Roman" panose="02020603050405020304" pitchFamily="18" charset="0"/>
              </a:rPr>
              <a:t>2</a:t>
            </a:r>
            <a:r>
              <a:rPr lang="en-US" altLang="zh-CN" dirty="0" smtClean="0">
                <a:latin typeface="Times New Roman" panose="02020603050405020304" pitchFamily="18" charset="0"/>
                <a:ea typeface="黑体" panose="02010609060101010101" pitchFamily="49" charset="-122"/>
                <a:cs typeface="Times New Roman" panose="02020603050405020304" pitchFamily="18" charset="0"/>
              </a:rPr>
              <a:t>= 0.4222</a:t>
            </a:r>
            <a:r>
              <a:rPr lang="zh-CN" altLang="zh-CN" dirty="0">
                <a:latin typeface="Times New Roman" panose="02020603050405020304" pitchFamily="18" charset="0"/>
                <a:ea typeface="黑体" panose="02010609060101010101" pitchFamily="49" charset="-122"/>
                <a:cs typeface="Times New Roman" panose="02020603050405020304" pitchFamily="18" charset="0"/>
              </a:rPr>
              <a:t>，杂合度</a:t>
            </a:r>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为</a:t>
            </a:r>
            <a:r>
              <a:rPr lang="en-US" altLang="zh-CN" i="1" dirty="0" smtClean="0">
                <a:latin typeface="Times New Roman" panose="02020603050405020304" pitchFamily="18" charset="0"/>
                <a:ea typeface="黑体" panose="02010609060101010101" pitchFamily="49" charset="-122"/>
                <a:cs typeface="Times New Roman" panose="02020603050405020304" pitchFamily="18" charset="0"/>
              </a:rPr>
              <a:t>H</a:t>
            </a:r>
            <a:r>
              <a:rPr lang="en-US" altLang="zh-CN" dirty="0" smtClean="0">
                <a:latin typeface="Times New Roman" panose="02020603050405020304" pitchFamily="18" charset="0"/>
                <a:ea typeface="黑体" panose="02010609060101010101" pitchFamily="49" charset="-122"/>
                <a:cs typeface="Times New Roman" panose="02020603050405020304" pitchFamily="18" charset="0"/>
              </a:rPr>
              <a:t>=1-0.4222 = 0.5778</a:t>
            </a:r>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。因此</a:t>
            </a:r>
            <a:r>
              <a:rPr lang="zh-CN" altLang="zh-CN"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i="1" dirty="0">
                <a:latin typeface="Times New Roman" panose="02020603050405020304" pitchFamily="18" charset="0"/>
                <a:ea typeface="黑体" panose="02010609060101010101" pitchFamily="49" charset="-122"/>
                <a:cs typeface="Times New Roman" panose="02020603050405020304" pitchFamily="18" charset="0"/>
              </a:rPr>
              <a:t>θ</a:t>
            </a:r>
            <a:r>
              <a:rPr lang="en-US" altLang="zh-CN" dirty="0" smtClean="0">
                <a:latin typeface="Times New Roman" panose="02020603050405020304" pitchFamily="18" charset="0"/>
                <a:ea typeface="黑体" panose="02010609060101010101" pitchFamily="49" charset="-122"/>
                <a:cs typeface="Times New Roman" panose="02020603050405020304" pitchFamily="18" charset="0"/>
              </a:rPr>
              <a:t>= 0.5778/0.4222 = 1.3685</a:t>
            </a:r>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dirty="0" smtClean="0">
              <a:latin typeface="Times New Roman" panose="02020603050405020304" pitchFamily="18" charset="0"/>
              <a:ea typeface="黑体" panose="02010609060101010101" pitchFamily="49" charset="-122"/>
              <a:cs typeface="Times New Roman" panose="02020603050405020304" pitchFamily="18" charset="0"/>
            </a:endParaRPr>
          </a:p>
          <a:p>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由于</a:t>
            </a:r>
            <a:r>
              <a:rPr lang="el-GR" altLang="zh-CN" i="1" dirty="0">
                <a:latin typeface="Times New Roman" panose="02020603050405020304" pitchFamily="18" charset="0"/>
                <a:ea typeface="黑体" panose="02010609060101010101" pitchFamily="49" charset="-122"/>
                <a:cs typeface="Times New Roman" panose="02020603050405020304" pitchFamily="18" charset="0"/>
              </a:rPr>
              <a:t>θ</a:t>
            </a:r>
            <a:r>
              <a:rPr lang="en-US" altLang="zh-CN" dirty="0">
                <a:latin typeface="Times New Roman" panose="02020603050405020304" pitchFamily="18" charset="0"/>
                <a:ea typeface="黑体" panose="02010609060101010101" pitchFamily="49" charset="-122"/>
                <a:cs typeface="Times New Roman" panose="02020603050405020304" pitchFamily="18" charset="0"/>
              </a:rPr>
              <a:t>=4</a:t>
            </a:r>
            <a:r>
              <a:rPr lang="en-US" altLang="zh-CN" i="1" dirty="0">
                <a:latin typeface="Times New Roman" panose="02020603050405020304" pitchFamily="18" charset="0"/>
                <a:ea typeface="黑体" panose="02010609060101010101" pitchFamily="49" charset="-122"/>
                <a:cs typeface="Times New Roman" panose="02020603050405020304" pitchFamily="18" charset="0"/>
              </a:rPr>
              <a:t>Nu </a:t>
            </a:r>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a:t>
            </a:r>
            <a:r>
              <a:rPr lang="zh-CN" altLang="zh-CN" dirty="0">
                <a:latin typeface="Times New Roman" panose="02020603050405020304" pitchFamily="18" charset="0"/>
                <a:ea typeface="黑体" panose="02010609060101010101" pitchFamily="49" charset="-122"/>
                <a:cs typeface="Times New Roman" panose="02020603050405020304" pitchFamily="18" charset="0"/>
              </a:rPr>
              <a:t>得到</a:t>
            </a:r>
            <a:r>
              <a:rPr lang="en-US" altLang="zh-CN" i="1" dirty="0">
                <a:latin typeface="Times New Roman" panose="02020603050405020304" pitchFamily="18" charset="0"/>
                <a:ea typeface="黑体" panose="02010609060101010101" pitchFamily="49" charset="-122"/>
                <a:cs typeface="Times New Roman" panose="02020603050405020304" pitchFamily="18" charset="0"/>
              </a:rPr>
              <a:t>θ</a:t>
            </a:r>
            <a:r>
              <a:rPr lang="zh-CN" altLang="zh-CN" dirty="0">
                <a:latin typeface="Times New Roman" panose="02020603050405020304" pitchFamily="18" charset="0"/>
                <a:ea typeface="黑体" panose="02010609060101010101" pitchFamily="49" charset="-122"/>
                <a:cs typeface="Times New Roman" panose="02020603050405020304" pitchFamily="18" charset="0"/>
              </a:rPr>
              <a:t>和</a:t>
            </a:r>
            <a:r>
              <a:rPr lang="en-US" altLang="zh-CN" i="1" dirty="0">
                <a:latin typeface="Times New Roman" panose="02020603050405020304" pitchFamily="18" charset="0"/>
                <a:ea typeface="黑体" panose="02010609060101010101" pitchFamily="49" charset="-122"/>
                <a:cs typeface="Times New Roman" panose="02020603050405020304" pitchFamily="18" charset="0"/>
              </a:rPr>
              <a:t>N</a:t>
            </a:r>
            <a:r>
              <a:rPr lang="zh-CN" altLang="zh-CN" dirty="0">
                <a:latin typeface="Times New Roman" panose="02020603050405020304" pitchFamily="18" charset="0"/>
                <a:ea typeface="黑体" panose="02010609060101010101" pitchFamily="49" charset="-122"/>
                <a:cs typeface="Times New Roman" panose="02020603050405020304" pitchFamily="18" charset="0"/>
              </a:rPr>
              <a:t>估计值后，就能估计突变频率。当然，得到</a:t>
            </a:r>
            <a:r>
              <a:rPr lang="en-US" altLang="zh-CN" i="1" dirty="0">
                <a:latin typeface="Times New Roman" panose="02020603050405020304" pitchFamily="18" charset="0"/>
                <a:ea typeface="黑体" panose="02010609060101010101" pitchFamily="49" charset="-122"/>
                <a:cs typeface="Times New Roman" panose="02020603050405020304" pitchFamily="18" charset="0"/>
              </a:rPr>
              <a:t>θ</a:t>
            </a:r>
            <a:r>
              <a:rPr lang="zh-CN" altLang="zh-CN" dirty="0">
                <a:latin typeface="Times New Roman" panose="02020603050405020304" pitchFamily="18" charset="0"/>
                <a:ea typeface="黑体" panose="02010609060101010101" pitchFamily="49" charset="-122"/>
                <a:cs typeface="Times New Roman" panose="02020603050405020304" pitchFamily="18" charset="0"/>
              </a:rPr>
              <a:t>和</a:t>
            </a:r>
            <a:r>
              <a:rPr lang="en-US" altLang="zh-CN" i="1" dirty="0">
                <a:latin typeface="Times New Roman" panose="02020603050405020304" pitchFamily="18" charset="0"/>
                <a:ea typeface="黑体" panose="02010609060101010101" pitchFamily="49" charset="-122"/>
                <a:cs typeface="Times New Roman" panose="02020603050405020304" pitchFamily="18" charset="0"/>
              </a:rPr>
              <a:t>u</a:t>
            </a:r>
            <a:r>
              <a:rPr lang="zh-CN" altLang="zh-CN" dirty="0">
                <a:latin typeface="Times New Roman" panose="02020603050405020304" pitchFamily="18" charset="0"/>
                <a:ea typeface="黑体" panose="02010609060101010101" pitchFamily="49" charset="-122"/>
                <a:cs typeface="Times New Roman" panose="02020603050405020304" pitchFamily="18" charset="0"/>
              </a:rPr>
              <a:t>估计值后，也就能估计第</a:t>
            </a:r>
            <a:r>
              <a:rPr lang="en-US" altLang="zh-CN" dirty="0">
                <a:latin typeface="Times New Roman" panose="02020603050405020304" pitchFamily="18" charset="0"/>
                <a:ea typeface="黑体" panose="02010609060101010101" pitchFamily="49" charset="-122"/>
                <a:cs typeface="Times New Roman" panose="02020603050405020304" pitchFamily="18" charset="0"/>
              </a:rPr>
              <a:t>4</a:t>
            </a:r>
            <a:r>
              <a:rPr lang="zh-CN" altLang="zh-CN" dirty="0">
                <a:latin typeface="Times New Roman" panose="02020603050405020304" pitchFamily="18" charset="0"/>
                <a:ea typeface="黑体" panose="02010609060101010101" pitchFamily="49" charset="-122"/>
                <a:cs typeface="Times New Roman" panose="02020603050405020304" pitchFamily="18" charset="0"/>
              </a:rPr>
              <a:t>章中介绍的有效群体大小</a:t>
            </a:r>
            <a:r>
              <a:rPr lang="en-US" altLang="zh-CN" i="1" dirty="0">
                <a:latin typeface="Times New Roman" panose="02020603050405020304" pitchFamily="18" charset="0"/>
                <a:ea typeface="黑体" panose="02010609060101010101" pitchFamily="49" charset="-122"/>
                <a:cs typeface="Times New Roman" panose="02020603050405020304" pitchFamily="18" charset="0"/>
              </a:rPr>
              <a:t>N</a:t>
            </a:r>
            <a:r>
              <a:rPr lang="en-US" altLang="zh-CN" i="1" baseline="-25000" dirty="0">
                <a:latin typeface="Times New Roman" panose="02020603050405020304" pitchFamily="18" charset="0"/>
                <a:ea typeface="黑体" panose="02010609060101010101" pitchFamily="49" charset="-122"/>
                <a:cs typeface="Times New Roman" panose="02020603050405020304" pitchFamily="18" charset="0"/>
              </a:rPr>
              <a:t>e</a:t>
            </a:r>
            <a:r>
              <a:rPr lang="zh-CN" altLang="zh-CN" dirty="0">
                <a:latin typeface="Times New Roman" panose="02020603050405020304" pitchFamily="18" charset="0"/>
                <a:ea typeface="黑体" panose="02010609060101010101" pitchFamily="49" charset="-122"/>
                <a:cs typeface="Times New Roman" panose="02020603050405020304" pitchFamily="18" charset="0"/>
              </a:rPr>
              <a:t>。</a:t>
            </a:r>
            <a:endParaRPr lang="zh-CN" altLang="en-US" dirty="0">
              <a:latin typeface="Times New Roman" panose="02020603050405020304" pitchFamily="18" charset="0"/>
              <a:ea typeface="黑体" panose="02010609060101010101" pitchFamily="49" charset="-122"/>
              <a:cs typeface="Times New Roman" panose="02020603050405020304" pitchFamily="18" charset="0"/>
            </a:endParaRPr>
          </a:p>
        </p:txBody>
      </p:sp>
    </p:spTree>
    <p:extLst>
      <p:ext uri="{BB962C8B-B14F-4D97-AF65-F5344CB8AC3E}">
        <p14:creationId xmlns:p14="http://schemas.microsoft.com/office/powerpoint/2010/main" val="343669468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899592" y="260648"/>
            <a:ext cx="7272808" cy="792088"/>
          </a:xfrm>
        </p:spPr>
        <p:txBody>
          <a:bodyPr>
            <a:normAutofit/>
          </a:bodyPr>
          <a:lstStyle/>
          <a:p>
            <a:pPr>
              <a:lnSpc>
                <a:spcPct val="90000"/>
              </a:lnSpc>
            </a:pPr>
            <a:r>
              <a:rPr lang="zh-CN" altLang="en-US" b="1" dirty="0">
                <a:latin typeface="黑体" panose="02010609060101010101" pitchFamily="49" charset="-122"/>
                <a:ea typeface="黑体" panose="02010609060101010101" pitchFamily="49" charset="-122"/>
              </a:rPr>
              <a:t>变异</a:t>
            </a:r>
            <a:r>
              <a:rPr lang="zh-CN" altLang="en-US" b="1" dirty="0" smtClean="0">
                <a:latin typeface="黑体" panose="02010609060101010101" pitchFamily="49" charset="-122"/>
                <a:ea typeface="黑体" panose="02010609060101010101" pitchFamily="49" charset="-122"/>
              </a:rPr>
              <a:t>的类型</a:t>
            </a:r>
            <a:endParaRPr lang="zh-CN" altLang="en-US" b="1" dirty="0" smtClean="0">
              <a:latin typeface="黑体" panose="02010609060101010101" pitchFamily="49" charset="-122"/>
              <a:ea typeface="黑体" panose="02010609060101010101" pitchFamily="49" charset="-122"/>
              <a:cs typeface="Times New Roman" pitchFamily="18" charset="0"/>
            </a:endParaRPr>
          </a:p>
        </p:txBody>
      </p:sp>
      <p:sp>
        <p:nvSpPr>
          <p:cNvPr id="31747" name="Rectangle 3"/>
          <p:cNvSpPr>
            <a:spLocks noGrp="1" noChangeArrowheads="1"/>
          </p:cNvSpPr>
          <p:nvPr>
            <p:ph idx="1"/>
          </p:nvPr>
        </p:nvSpPr>
        <p:spPr>
          <a:xfrm>
            <a:off x="323528" y="1196752"/>
            <a:ext cx="8496944" cy="5328592"/>
          </a:xfrm>
        </p:spPr>
        <p:txBody>
          <a:bodyPr>
            <a:noAutofit/>
          </a:bodyPr>
          <a:lstStyle/>
          <a:p>
            <a:r>
              <a:rPr lang="zh-CN" altLang="zh-CN" sz="2500" dirty="0">
                <a:latin typeface="Times New Roman" panose="02020603050405020304" pitchFamily="18" charset="0"/>
                <a:ea typeface="黑体" panose="02010609060101010101" pitchFamily="49" charset="-122"/>
                <a:cs typeface="Times New Roman" panose="02020603050405020304" pitchFamily="18" charset="0"/>
              </a:rPr>
              <a:t>遗传变异</a:t>
            </a:r>
            <a:r>
              <a:rPr lang="zh-CN" altLang="zh-CN" sz="2500" dirty="0" smtClean="0">
                <a:latin typeface="Times New Roman" panose="02020603050405020304" pitchFamily="18" charset="0"/>
                <a:ea typeface="黑体" panose="02010609060101010101" pitchFamily="49" charset="-122"/>
                <a:cs typeface="Times New Roman" panose="02020603050405020304" pitchFamily="18" charset="0"/>
              </a:rPr>
              <a:t>可以</a:t>
            </a:r>
            <a:r>
              <a:rPr lang="zh-CN" altLang="en-US" sz="2500" dirty="0" smtClean="0">
                <a:latin typeface="Times New Roman" panose="02020603050405020304" pitchFamily="18" charset="0"/>
                <a:ea typeface="黑体" panose="02010609060101010101" pitchFamily="49" charset="-122"/>
                <a:cs typeface="Times New Roman" panose="02020603050405020304" pitchFamily="18" charset="0"/>
              </a:rPr>
              <a:t>反映在</a:t>
            </a:r>
            <a:r>
              <a:rPr lang="zh-CN" altLang="zh-CN" sz="2500" dirty="0" smtClean="0">
                <a:latin typeface="Times New Roman" panose="02020603050405020304" pitchFamily="18" charset="0"/>
                <a:ea typeface="黑体" panose="02010609060101010101" pitchFamily="49" charset="-122"/>
                <a:cs typeface="Times New Roman" panose="02020603050405020304" pitchFamily="18" charset="0"/>
              </a:rPr>
              <a:t>性状</a:t>
            </a:r>
            <a:r>
              <a:rPr lang="zh-CN" altLang="zh-CN" sz="2500" dirty="0">
                <a:latin typeface="Times New Roman" panose="02020603050405020304" pitchFamily="18" charset="0"/>
                <a:ea typeface="黑体" panose="02010609060101010101" pitchFamily="49" charset="-122"/>
                <a:cs typeface="Times New Roman" panose="02020603050405020304" pitchFamily="18" charset="0"/>
              </a:rPr>
              <a:t>的表型、蛋白质的氨基酸序列和</a:t>
            </a:r>
            <a:r>
              <a:rPr lang="en-US" altLang="zh-CN" sz="2500" dirty="0">
                <a:latin typeface="Times New Roman" panose="02020603050405020304" pitchFamily="18" charset="0"/>
                <a:ea typeface="黑体" panose="02010609060101010101" pitchFamily="49" charset="-122"/>
                <a:cs typeface="Times New Roman" panose="02020603050405020304" pitchFamily="18" charset="0"/>
              </a:rPr>
              <a:t>DNA</a:t>
            </a:r>
            <a:r>
              <a:rPr lang="zh-CN" altLang="zh-CN" sz="2500" dirty="0">
                <a:latin typeface="Times New Roman" panose="02020603050405020304" pitchFamily="18" charset="0"/>
                <a:ea typeface="黑体" panose="02010609060101010101" pitchFamily="49" charset="-122"/>
                <a:cs typeface="Times New Roman" panose="02020603050405020304" pitchFamily="18" charset="0"/>
              </a:rPr>
              <a:t>的碱基序列等不同层次</a:t>
            </a:r>
            <a:r>
              <a:rPr lang="zh-CN" altLang="zh-CN" sz="2500" dirty="0" smtClean="0">
                <a:latin typeface="Times New Roman" panose="02020603050405020304" pitchFamily="18" charset="0"/>
                <a:ea typeface="黑体" panose="02010609060101010101" pitchFamily="49" charset="-122"/>
                <a:cs typeface="Times New Roman" panose="02020603050405020304" pitchFamily="18" charset="0"/>
              </a:rPr>
              <a:t>上。</a:t>
            </a:r>
            <a:endParaRPr lang="en-US" altLang="zh-CN" sz="2500" dirty="0" smtClean="0">
              <a:latin typeface="Times New Roman" panose="02020603050405020304" pitchFamily="18" charset="0"/>
              <a:ea typeface="黑体" panose="02010609060101010101" pitchFamily="49" charset="-122"/>
              <a:cs typeface="Times New Roman" panose="02020603050405020304" pitchFamily="18" charset="0"/>
            </a:endParaRPr>
          </a:p>
          <a:p>
            <a:r>
              <a:rPr lang="zh-CN" altLang="zh-CN" sz="2500" dirty="0" smtClean="0">
                <a:latin typeface="Times New Roman" panose="02020603050405020304" pitchFamily="18" charset="0"/>
                <a:ea typeface="黑体" panose="02010609060101010101" pitchFamily="49" charset="-122"/>
                <a:cs typeface="Times New Roman" panose="02020603050405020304" pitchFamily="18" charset="0"/>
              </a:rPr>
              <a:t>性状</a:t>
            </a:r>
            <a:r>
              <a:rPr lang="zh-CN" altLang="zh-CN" sz="2500" dirty="0">
                <a:latin typeface="Times New Roman" panose="02020603050405020304" pitchFamily="18" charset="0"/>
                <a:ea typeface="黑体" panose="02010609060101010101" pitchFamily="49" charset="-122"/>
                <a:cs typeface="Times New Roman" panose="02020603050405020304" pitchFamily="18" charset="0"/>
              </a:rPr>
              <a:t>在表型上的差异，除遗传因素外还受环境的影响，有时还存在不同基因座位间、同一座位内不同等位基因间的互作，表型上的差异很多时候难以完全反映遗传差异</a:t>
            </a:r>
            <a:r>
              <a:rPr lang="zh-CN" altLang="zh-CN" sz="25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500" dirty="0" smtClean="0">
              <a:latin typeface="Times New Roman" panose="02020603050405020304" pitchFamily="18" charset="0"/>
              <a:ea typeface="黑体" panose="02010609060101010101" pitchFamily="49" charset="-122"/>
              <a:cs typeface="Times New Roman" panose="02020603050405020304" pitchFamily="18" charset="0"/>
            </a:endParaRPr>
          </a:p>
          <a:p>
            <a:r>
              <a:rPr lang="zh-CN" altLang="zh-CN" sz="2500" dirty="0" smtClean="0">
                <a:latin typeface="Times New Roman" panose="02020603050405020304" pitchFamily="18" charset="0"/>
                <a:ea typeface="黑体" panose="02010609060101010101" pitchFamily="49" charset="-122"/>
                <a:cs typeface="Times New Roman" panose="02020603050405020304" pitchFamily="18" charset="0"/>
              </a:rPr>
              <a:t>在</a:t>
            </a:r>
            <a:r>
              <a:rPr lang="en-US" altLang="zh-CN" sz="2500" dirty="0">
                <a:latin typeface="Times New Roman" panose="02020603050405020304" pitchFamily="18" charset="0"/>
                <a:ea typeface="黑体" panose="02010609060101010101" pitchFamily="49" charset="-122"/>
                <a:cs typeface="Times New Roman" panose="02020603050405020304" pitchFamily="18" charset="0"/>
              </a:rPr>
              <a:t>DNA</a:t>
            </a:r>
            <a:r>
              <a:rPr lang="zh-CN" altLang="zh-CN" sz="2500" dirty="0">
                <a:latin typeface="Times New Roman" panose="02020603050405020304" pitchFamily="18" charset="0"/>
                <a:ea typeface="黑体" panose="02010609060101010101" pitchFamily="49" charset="-122"/>
                <a:cs typeface="Times New Roman" panose="02020603050405020304" pitchFamily="18" charset="0"/>
              </a:rPr>
              <a:t>的转录和翻译过程中，</a:t>
            </a:r>
            <a:r>
              <a:rPr lang="en-US" altLang="zh-CN" sz="2500" dirty="0">
                <a:latin typeface="Times New Roman" panose="02020603050405020304" pitchFamily="18" charset="0"/>
                <a:ea typeface="黑体" panose="02010609060101010101" pitchFamily="49" charset="-122"/>
                <a:cs typeface="Times New Roman" panose="02020603050405020304" pitchFamily="18" charset="0"/>
              </a:rPr>
              <a:t>64</a:t>
            </a:r>
            <a:r>
              <a:rPr lang="zh-CN" altLang="zh-CN" sz="2500" dirty="0">
                <a:latin typeface="Times New Roman" panose="02020603050405020304" pitchFamily="18" charset="0"/>
                <a:ea typeface="黑体" panose="02010609060101010101" pitchFamily="49" charset="-122"/>
                <a:cs typeface="Times New Roman" panose="02020603050405020304" pitchFamily="18" charset="0"/>
              </a:rPr>
              <a:t>种三联密码子控制着</a:t>
            </a:r>
            <a:r>
              <a:rPr lang="en-US" altLang="zh-CN" sz="2500" dirty="0">
                <a:latin typeface="Times New Roman" panose="02020603050405020304" pitchFamily="18" charset="0"/>
                <a:ea typeface="黑体" panose="02010609060101010101" pitchFamily="49" charset="-122"/>
                <a:cs typeface="Times New Roman" panose="02020603050405020304" pitchFamily="18" charset="0"/>
              </a:rPr>
              <a:t>20</a:t>
            </a:r>
            <a:r>
              <a:rPr lang="zh-CN" altLang="zh-CN" sz="2500" dirty="0">
                <a:latin typeface="Times New Roman" panose="02020603050405020304" pitchFamily="18" charset="0"/>
                <a:ea typeface="黑体" panose="02010609060101010101" pitchFamily="49" charset="-122"/>
                <a:cs typeface="Times New Roman" panose="02020603050405020304" pitchFamily="18" charset="0"/>
              </a:rPr>
              <a:t>种氨基酸的合成，大多数氨基酸是由两个或两个以上的三联密码子控制</a:t>
            </a:r>
            <a:r>
              <a:rPr lang="zh-CN" altLang="zh-CN" sz="2500" dirty="0" smtClean="0">
                <a:latin typeface="Times New Roman" panose="02020603050405020304" pitchFamily="18" charset="0"/>
                <a:ea typeface="黑体" panose="02010609060101010101" pitchFamily="49" charset="-122"/>
                <a:cs typeface="Times New Roman" panose="02020603050405020304" pitchFamily="18" charset="0"/>
              </a:rPr>
              <a:t>。</a:t>
            </a:r>
            <a:r>
              <a:rPr lang="en-US" altLang="zh-CN" sz="2500" dirty="0" smtClean="0">
                <a:latin typeface="Times New Roman" panose="02020603050405020304" pitchFamily="18" charset="0"/>
                <a:ea typeface="黑体" panose="02010609060101010101" pitchFamily="49" charset="-122"/>
                <a:cs typeface="Times New Roman" panose="02020603050405020304" pitchFamily="18" charset="0"/>
              </a:rPr>
              <a:t>DNA</a:t>
            </a:r>
            <a:r>
              <a:rPr lang="zh-CN" altLang="zh-CN" sz="2500" dirty="0">
                <a:latin typeface="Times New Roman" panose="02020603050405020304" pitchFamily="18" charset="0"/>
                <a:ea typeface="黑体" panose="02010609060101010101" pitchFamily="49" charset="-122"/>
                <a:cs typeface="Times New Roman" panose="02020603050405020304" pitchFamily="18" charset="0"/>
              </a:rPr>
              <a:t>序列上的差异也不一定都能在蛋白质的氨基酸序列上体现出来</a:t>
            </a:r>
            <a:r>
              <a:rPr lang="zh-CN" altLang="zh-CN" sz="25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500" dirty="0" smtClean="0">
              <a:latin typeface="Times New Roman" panose="02020603050405020304" pitchFamily="18" charset="0"/>
              <a:ea typeface="黑体" panose="02010609060101010101" pitchFamily="49" charset="-122"/>
              <a:cs typeface="Times New Roman" panose="02020603050405020304" pitchFamily="18" charset="0"/>
            </a:endParaRPr>
          </a:p>
          <a:p>
            <a:r>
              <a:rPr lang="zh-CN" altLang="zh-CN" sz="2500" dirty="0" smtClean="0">
                <a:latin typeface="Times New Roman" panose="02020603050405020304" pitchFamily="18" charset="0"/>
                <a:ea typeface="黑体" panose="02010609060101010101" pitchFamily="49" charset="-122"/>
                <a:cs typeface="Times New Roman" panose="02020603050405020304" pitchFamily="18" charset="0"/>
              </a:rPr>
              <a:t>基因组</a:t>
            </a:r>
            <a:r>
              <a:rPr lang="en-US" altLang="zh-CN" sz="2500" dirty="0">
                <a:latin typeface="Times New Roman" panose="02020603050405020304" pitchFamily="18" charset="0"/>
                <a:ea typeface="黑体" panose="02010609060101010101" pitchFamily="49" charset="-122"/>
                <a:cs typeface="Times New Roman" panose="02020603050405020304" pitchFamily="18" charset="0"/>
              </a:rPr>
              <a:t>DNA</a:t>
            </a:r>
            <a:r>
              <a:rPr lang="zh-CN" altLang="zh-CN" sz="2500" dirty="0">
                <a:latin typeface="Times New Roman" panose="02020603050405020304" pitchFamily="18" charset="0"/>
                <a:ea typeface="黑体" panose="02010609060101010101" pitchFamily="49" charset="-122"/>
                <a:cs typeface="Times New Roman" panose="02020603050405020304" pitchFamily="18" charset="0"/>
              </a:rPr>
              <a:t>序列上还有大量的内含子和非编码区域，如哺乳动物的基因组只有大约</a:t>
            </a:r>
            <a:r>
              <a:rPr lang="en-US" altLang="zh-CN" sz="2500" dirty="0">
                <a:latin typeface="Times New Roman" panose="02020603050405020304" pitchFamily="18" charset="0"/>
                <a:ea typeface="黑体" panose="02010609060101010101" pitchFamily="49" charset="-122"/>
                <a:cs typeface="Times New Roman" panose="02020603050405020304" pitchFamily="18" charset="0"/>
              </a:rPr>
              <a:t>1.5%</a:t>
            </a:r>
            <a:r>
              <a:rPr lang="zh-CN" altLang="zh-CN" sz="2500" dirty="0">
                <a:latin typeface="Times New Roman" panose="02020603050405020304" pitchFamily="18" charset="0"/>
                <a:ea typeface="黑体" panose="02010609060101010101" pitchFamily="49" charset="-122"/>
                <a:cs typeface="Times New Roman" panose="02020603050405020304" pitchFamily="18" charset="0"/>
              </a:rPr>
              <a:t>的序列编码各种功能蛋白质。大量非编码区域上</a:t>
            </a:r>
            <a:r>
              <a:rPr lang="en-US" altLang="zh-CN" sz="2500" dirty="0">
                <a:latin typeface="Times New Roman" panose="02020603050405020304" pitchFamily="18" charset="0"/>
                <a:ea typeface="黑体" panose="02010609060101010101" pitchFamily="49" charset="-122"/>
                <a:cs typeface="Times New Roman" panose="02020603050405020304" pitchFamily="18" charset="0"/>
              </a:rPr>
              <a:t>DNA</a:t>
            </a:r>
            <a:r>
              <a:rPr lang="zh-CN" altLang="zh-CN" sz="2500" dirty="0">
                <a:latin typeface="Times New Roman" panose="02020603050405020304" pitchFamily="18" charset="0"/>
                <a:ea typeface="黑体" panose="02010609060101010101" pitchFamily="49" charset="-122"/>
                <a:cs typeface="Times New Roman" panose="02020603050405020304" pitchFamily="18" charset="0"/>
              </a:rPr>
              <a:t>序列的改变，不会影响氨基酸的合成和蛋白质的功能，也就不会产生新的表型</a:t>
            </a:r>
            <a:r>
              <a:rPr lang="zh-CN" altLang="zh-CN" sz="25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500" dirty="0" smtClean="0">
              <a:latin typeface="Times New Roman" panose="02020603050405020304" pitchFamily="18" charset="0"/>
              <a:ea typeface="黑体" panose="02010609060101010101" pitchFamily="49" charset="-122"/>
              <a:cs typeface="Times New Roman" panose="02020603050405020304" pitchFamily="18" charset="0"/>
            </a:endParaRPr>
          </a:p>
        </p:txBody>
      </p:sp>
    </p:spTree>
    <p:extLst>
      <p:ext uri="{BB962C8B-B14F-4D97-AF65-F5344CB8AC3E}">
        <p14:creationId xmlns:p14="http://schemas.microsoft.com/office/powerpoint/2010/main" val="2747251013"/>
      </p:ext>
    </p:extLst>
  </p:cSld>
  <p:clrMapOvr>
    <a:masterClrMapping/>
  </p:clrMapOvr>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827584" y="260648"/>
            <a:ext cx="7704856" cy="648072"/>
          </a:xfrm>
        </p:spPr>
        <p:txBody>
          <a:bodyPr>
            <a:normAutofit fontScale="90000"/>
          </a:bodyPr>
          <a:lstStyle/>
          <a:p>
            <a:r>
              <a:rPr lang="zh-CN" altLang="zh-CN" sz="4000" b="1" dirty="0">
                <a:latin typeface="Times New Roman" panose="02020603050405020304" pitchFamily="18" charset="0"/>
                <a:ea typeface="黑体" panose="02010609060101010101" pitchFamily="49" charset="-122"/>
                <a:cs typeface="Times New Roman" panose="02020603050405020304" pitchFamily="18" charset="0"/>
              </a:rPr>
              <a:t>突变</a:t>
            </a:r>
            <a:r>
              <a:rPr lang="zh-CN" altLang="zh-CN" sz="4000" b="1" dirty="0" smtClean="0">
                <a:latin typeface="Times New Roman" panose="02020603050405020304" pitchFamily="18" charset="0"/>
                <a:ea typeface="黑体" panose="02010609060101010101" pitchFamily="49" charset="-122"/>
                <a:cs typeface="Times New Roman" panose="02020603050405020304" pitchFamily="18" charset="0"/>
              </a:rPr>
              <a:t>和漂移对</a:t>
            </a:r>
            <a:r>
              <a:rPr lang="zh-CN" altLang="en-US" sz="4000" b="1" dirty="0" smtClean="0">
                <a:latin typeface="Times New Roman" panose="02020603050405020304" pitchFamily="18" charset="0"/>
                <a:ea typeface="黑体" panose="02010609060101010101" pitchFamily="49" charset="-122"/>
                <a:cs typeface="Times New Roman" panose="02020603050405020304" pitchFamily="18" charset="0"/>
              </a:rPr>
              <a:t>群体结构</a:t>
            </a:r>
            <a:r>
              <a:rPr lang="zh-CN" altLang="zh-CN" sz="4000" b="1" dirty="0" smtClean="0">
                <a:latin typeface="Times New Roman" panose="02020603050405020304" pitchFamily="18" charset="0"/>
                <a:ea typeface="黑体" panose="02010609060101010101" pitchFamily="49" charset="-122"/>
                <a:cs typeface="Times New Roman" panose="02020603050405020304" pitchFamily="18" charset="0"/>
              </a:rPr>
              <a:t>的</a:t>
            </a:r>
            <a:r>
              <a:rPr lang="zh-CN" altLang="zh-CN" sz="4000" b="1" dirty="0">
                <a:latin typeface="Times New Roman" panose="02020603050405020304" pitchFamily="18" charset="0"/>
                <a:ea typeface="黑体" panose="02010609060101010101" pitchFamily="49" charset="-122"/>
                <a:cs typeface="Times New Roman" panose="02020603050405020304" pitchFamily="18" charset="0"/>
              </a:rPr>
              <a:t>共同</a:t>
            </a:r>
            <a:r>
              <a:rPr lang="zh-CN" altLang="zh-CN" sz="4000" b="1" dirty="0" smtClean="0">
                <a:latin typeface="Times New Roman" panose="02020603050405020304" pitchFamily="18" charset="0"/>
                <a:ea typeface="黑体" panose="02010609060101010101" pitchFamily="49" charset="-122"/>
                <a:cs typeface="Times New Roman" panose="02020603050405020304" pitchFamily="18" charset="0"/>
              </a:rPr>
              <a:t>影响</a:t>
            </a:r>
            <a:endParaRPr lang="en-US" altLang="zh-CN" sz="4000" b="1"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3" name="内容占位符 2"/>
          <p:cNvSpPr>
            <a:spLocks noGrp="1"/>
          </p:cNvSpPr>
          <p:nvPr>
            <p:ph idx="1"/>
          </p:nvPr>
        </p:nvSpPr>
        <p:spPr>
          <a:xfrm>
            <a:off x="395536" y="3573016"/>
            <a:ext cx="8424936" cy="3168352"/>
          </a:xfrm>
        </p:spPr>
        <p:txBody>
          <a:bodyPr>
            <a:noAutofit/>
          </a:bodyPr>
          <a:lstStyle/>
          <a:p>
            <a:r>
              <a:rPr lang="zh-CN" altLang="zh-CN" sz="2400" dirty="0" smtClean="0">
                <a:latin typeface="Times New Roman" panose="02020603050405020304" pitchFamily="18" charset="0"/>
                <a:ea typeface="黑体" panose="02010609060101010101" pitchFamily="49" charset="-122"/>
                <a:cs typeface="Times New Roman" panose="02020603050405020304" pitchFamily="18" charset="0"/>
              </a:rPr>
              <a:t>图</a:t>
            </a:r>
            <a:r>
              <a:rPr lang="en-US" altLang="zh-CN" sz="2400" dirty="0" smtClean="0">
                <a:latin typeface="Times New Roman" panose="02020603050405020304" pitchFamily="18" charset="0"/>
                <a:ea typeface="黑体" panose="02010609060101010101" pitchFamily="49" charset="-122"/>
                <a:cs typeface="Times New Roman" panose="02020603050405020304" pitchFamily="18" charset="0"/>
              </a:rPr>
              <a:t>A</a:t>
            </a:r>
            <a:r>
              <a:rPr lang="zh-CN" altLang="zh-CN" sz="2400" dirty="0">
                <a:latin typeface="Times New Roman" panose="02020603050405020304" pitchFamily="18" charset="0"/>
                <a:ea typeface="黑体" panose="02010609060101010101" pitchFamily="49" charset="-122"/>
                <a:cs typeface="Times New Roman" panose="02020603050405020304" pitchFamily="18" charset="0"/>
              </a:rPr>
              <a:t>中，</a:t>
            </a:r>
            <a:r>
              <a:rPr lang="en-US" altLang="zh-CN" sz="2400" i="1" dirty="0">
                <a:latin typeface="Times New Roman" panose="02020603050405020304" pitchFamily="18" charset="0"/>
                <a:ea typeface="黑体" panose="02010609060101010101" pitchFamily="49" charset="-122"/>
                <a:cs typeface="Times New Roman" panose="02020603050405020304" pitchFamily="18" charset="0"/>
              </a:rPr>
              <a:t>N</a:t>
            </a:r>
            <a:r>
              <a:rPr lang="en-US" altLang="zh-CN" sz="2400" dirty="0">
                <a:latin typeface="Times New Roman" panose="02020603050405020304" pitchFamily="18" charset="0"/>
                <a:ea typeface="黑体" panose="02010609060101010101" pitchFamily="49" charset="-122"/>
                <a:cs typeface="Times New Roman" panose="02020603050405020304" pitchFamily="18" charset="0"/>
              </a:rPr>
              <a:t>=100</a:t>
            </a:r>
            <a:r>
              <a:rPr lang="zh-CN" altLang="zh-CN" sz="2400"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sz="2400" i="1" dirty="0" smtClean="0">
                <a:latin typeface="Times New Roman" panose="02020603050405020304" pitchFamily="18" charset="0"/>
                <a:ea typeface="黑体" panose="02010609060101010101" pitchFamily="49" charset="-122"/>
                <a:cs typeface="Times New Roman" panose="02020603050405020304" pitchFamily="18" charset="0"/>
              </a:rPr>
              <a:t>u</a:t>
            </a:r>
            <a:r>
              <a:rPr lang="en-US" altLang="zh-CN" sz="2400" dirty="0" smtClean="0">
                <a:latin typeface="Times New Roman" panose="02020603050405020304" pitchFamily="18" charset="0"/>
                <a:ea typeface="黑体" panose="02010609060101010101" pitchFamily="49" charset="-122"/>
                <a:cs typeface="Times New Roman" panose="02020603050405020304" pitchFamily="18" charset="0"/>
              </a:rPr>
              <a:t>=0.001</a:t>
            </a:r>
            <a:r>
              <a:rPr lang="zh-CN" altLang="en-US" sz="2400" dirty="0" smtClean="0">
                <a:latin typeface="Times New Roman" panose="02020603050405020304" pitchFamily="18" charset="0"/>
                <a:ea typeface="黑体" panose="02010609060101010101" pitchFamily="49" charset="-122"/>
                <a:cs typeface="Times New Roman" panose="02020603050405020304" pitchFamily="18" charset="0"/>
              </a:rPr>
              <a:t>，</a:t>
            </a:r>
            <a:r>
              <a:rPr lang="el-GR" altLang="zh-CN" sz="2400" i="1" dirty="0">
                <a:latin typeface="Times New Roman" panose="02020603050405020304" pitchFamily="18" charset="0"/>
                <a:ea typeface="黑体" panose="02010609060101010101" pitchFamily="49" charset="-122"/>
                <a:cs typeface="Times New Roman" panose="02020603050405020304" pitchFamily="18" charset="0"/>
              </a:rPr>
              <a:t> θ </a:t>
            </a:r>
            <a:r>
              <a:rPr lang="en-US" altLang="zh-CN" sz="2400" dirty="0" smtClean="0">
                <a:latin typeface="Times New Roman" panose="02020603050405020304" pitchFamily="18" charset="0"/>
                <a:ea typeface="黑体" panose="02010609060101010101" pitchFamily="49" charset="-122"/>
                <a:cs typeface="Times New Roman" panose="02020603050405020304" pitchFamily="18" charset="0"/>
              </a:rPr>
              <a:t>=</a:t>
            </a:r>
            <a:r>
              <a:rPr lang="en-US" altLang="zh-CN" sz="2400" dirty="0">
                <a:latin typeface="Times New Roman" panose="02020603050405020304" pitchFamily="18" charset="0"/>
                <a:ea typeface="黑体" panose="02010609060101010101" pitchFamily="49" charset="-122"/>
                <a:cs typeface="Times New Roman" panose="02020603050405020304" pitchFamily="18" charset="0"/>
              </a:rPr>
              <a:t>0.4</a:t>
            </a:r>
            <a:r>
              <a:rPr lang="zh-CN" altLang="zh-CN" sz="2400" dirty="0">
                <a:latin typeface="Times New Roman" panose="02020603050405020304" pitchFamily="18" charset="0"/>
                <a:ea typeface="黑体" panose="02010609060101010101" pitchFamily="49" charset="-122"/>
                <a:cs typeface="Times New Roman" panose="02020603050405020304" pitchFamily="18" charset="0"/>
              </a:rPr>
              <a:t>，平衡时的</a:t>
            </a:r>
            <a:r>
              <a:rPr lang="zh-CN" altLang="zh-CN" sz="2400" dirty="0" smtClean="0">
                <a:latin typeface="Times New Roman" panose="02020603050405020304" pitchFamily="18" charset="0"/>
                <a:ea typeface="黑体" panose="02010609060101010101" pitchFamily="49" charset="-122"/>
                <a:cs typeface="Times New Roman" panose="02020603050405020304" pitchFamily="18" charset="0"/>
              </a:rPr>
              <a:t>近交系数</a:t>
            </a:r>
            <a:r>
              <a:rPr lang="en-US" altLang="zh-CN" sz="2400" dirty="0" smtClean="0">
                <a:latin typeface="Times New Roman" panose="02020603050405020304" pitchFamily="18" charset="0"/>
                <a:ea typeface="黑体" panose="02010609060101010101" pitchFamily="49" charset="-122"/>
                <a:cs typeface="Times New Roman" panose="02020603050405020304" pitchFamily="18" charset="0"/>
              </a:rPr>
              <a:t>=</a:t>
            </a:r>
            <a:r>
              <a:rPr lang="en-US" altLang="zh-CN" sz="2400" dirty="0">
                <a:latin typeface="Times New Roman" panose="02020603050405020304" pitchFamily="18" charset="0"/>
                <a:ea typeface="黑体" panose="02010609060101010101" pitchFamily="49" charset="-122"/>
                <a:cs typeface="Times New Roman" panose="02020603050405020304" pitchFamily="18" charset="0"/>
              </a:rPr>
              <a:t>0.7143</a:t>
            </a:r>
            <a:r>
              <a:rPr lang="zh-CN" altLang="zh-CN" sz="2400" dirty="0">
                <a:latin typeface="Times New Roman" panose="02020603050405020304" pitchFamily="18" charset="0"/>
                <a:ea typeface="黑体" panose="02010609060101010101" pitchFamily="49" charset="-122"/>
                <a:cs typeface="Times New Roman" panose="02020603050405020304" pitchFamily="18" charset="0"/>
              </a:rPr>
              <a:t>。四条实线自上而下代表</a:t>
            </a:r>
            <a:r>
              <a:rPr lang="en-US" altLang="zh-CN" sz="2400" dirty="0">
                <a:latin typeface="Times New Roman" panose="02020603050405020304" pitchFamily="18" charset="0"/>
                <a:ea typeface="黑体" panose="02010609060101010101" pitchFamily="49" charset="-122"/>
                <a:cs typeface="Times New Roman" panose="02020603050405020304" pitchFamily="18" charset="0"/>
              </a:rPr>
              <a:t>1</a:t>
            </a:r>
            <a:r>
              <a:rPr lang="zh-CN" altLang="zh-CN" sz="2400"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sz="2400" dirty="0">
                <a:latin typeface="Times New Roman" panose="02020603050405020304" pitchFamily="18" charset="0"/>
                <a:ea typeface="黑体" panose="02010609060101010101" pitchFamily="49" charset="-122"/>
                <a:cs typeface="Times New Roman" panose="02020603050405020304" pitchFamily="18" charset="0"/>
              </a:rPr>
              <a:t>0.9</a:t>
            </a:r>
            <a:r>
              <a:rPr lang="zh-CN" altLang="zh-CN" sz="2400"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sz="2400" dirty="0">
                <a:latin typeface="Times New Roman" panose="02020603050405020304" pitchFamily="18" charset="0"/>
                <a:ea typeface="黑体" panose="02010609060101010101" pitchFamily="49" charset="-122"/>
                <a:cs typeface="Times New Roman" panose="02020603050405020304" pitchFamily="18" charset="0"/>
              </a:rPr>
              <a:t>0.5</a:t>
            </a:r>
            <a:r>
              <a:rPr lang="zh-CN" altLang="zh-CN" sz="2400" dirty="0">
                <a:latin typeface="Times New Roman" panose="02020603050405020304" pitchFamily="18" charset="0"/>
                <a:ea typeface="黑体" panose="02010609060101010101" pitchFamily="49" charset="-122"/>
                <a:cs typeface="Times New Roman" panose="02020603050405020304" pitchFamily="18" charset="0"/>
              </a:rPr>
              <a:t>和</a:t>
            </a:r>
            <a:r>
              <a:rPr lang="en-US" altLang="zh-CN" sz="2400" dirty="0">
                <a:latin typeface="Times New Roman" panose="02020603050405020304" pitchFamily="18" charset="0"/>
                <a:ea typeface="黑体" panose="02010609060101010101" pitchFamily="49" charset="-122"/>
                <a:cs typeface="Times New Roman" panose="02020603050405020304" pitchFamily="18" charset="0"/>
              </a:rPr>
              <a:t>0</a:t>
            </a:r>
            <a:r>
              <a:rPr lang="zh-CN" altLang="zh-CN" sz="2400" dirty="0">
                <a:latin typeface="Times New Roman" panose="02020603050405020304" pitchFamily="18" charset="0"/>
                <a:ea typeface="黑体" panose="02010609060101010101" pitchFamily="49" charset="-122"/>
                <a:cs typeface="Times New Roman" panose="02020603050405020304" pitchFamily="18" charset="0"/>
              </a:rPr>
              <a:t>四种起始的近交系数，它们随世代的增加趋近于平衡</a:t>
            </a:r>
            <a:r>
              <a:rPr lang="zh-CN" altLang="zh-CN" sz="2400" dirty="0" smtClean="0">
                <a:latin typeface="Times New Roman" panose="02020603050405020304" pitchFamily="18" charset="0"/>
                <a:ea typeface="黑体" panose="02010609060101010101" pitchFamily="49" charset="-122"/>
                <a:cs typeface="Times New Roman" panose="02020603050405020304" pitchFamily="18" charset="0"/>
              </a:rPr>
              <a:t>近交系数，</a:t>
            </a:r>
            <a:r>
              <a:rPr lang="zh-CN" altLang="zh-CN" sz="2400" dirty="0">
                <a:latin typeface="Times New Roman" panose="02020603050405020304" pitchFamily="18" charset="0"/>
                <a:ea typeface="黑体" panose="02010609060101010101" pitchFamily="49" charset="-122"/>
                <a:cs typeface="Times New Roman" panose="02020603050405020304" pitchFamily="18" charset="0"/>
              </a:rPr>
              <a:t>但趋近平衡值的速度是很缓慢的</a:t>
            </a:r>
            <a:r>
              <a:rPr lang="zh-CN" altLang="zh-CN" sz="2400" dirty="0" smtClean="0">
                <a:latin typeface="Times New Roman" panose="02020603050405020304" pitchFamily="18" charset="0"/>
                <a:ea typeface="黑体" panose="02010609060101010101" pitchFamily="49" charset="-122"/>
                <a:cs typeface="Times New Roman" panose="02020603050405020304" pitchFamily="18" charset="0"/>
              </a:rPr>
              <a:t>。图</a:t>
            </a:r>
            <a:r>
              <a:rPr lang="en-US" altLang="zh-CN" sz="2400" dirty="0" smtClean="0">
                <a:latin typeface="Times New Roman" panose="02020603050405020304" pitchFamily="18" charset="0"/>
                <a:ea typeface="黑体" panose="02010609060101010101" pitchFamily="49" charset="-122"/>
                <a:cs typeface="Times New Roman" panose="02020603050405020304" pitchFamily="18" charset="0"/>
              </a:rPr>
              <a:t>A</a:t>
            </a:r>
            <a:r>
              <a:rPr lang="zh-CN" altLang="zh-CN" sz="2400" dirty="0">
                <a:latin typeface="Times New Roman" panose="02020603050405020304" pitchFamily="18" charset="0"/>
                <a:ea typeface="黑体" panose="02010609060101010101" pitchFamily="49" charset="-122"/>
                <a:cs typeface="Times New Roman" panose="02020603050405020304" pitchFamily="18" charset="0"/>
              </a:rPr>
              <a:t>还用虚线给出从</a:t>
            </a:r>
            <a:r>
              <a:rPr lang="en-US" altLang="zh-CN" sz="2400" dirty="0">
                <a:latin typeface="Times New Roman" panose="02020603050405020304" pitchFamily="18" charset="0"/>
                <a:ea typeface="黑体" panose="02010609060101010101" pitchFamily="49" charset="-122"/>
                <a:cs typeface="Times New Roman" panose="02020603050405020304" pitchFamily="18" charset="0"/>
              </a:rPr>
              <a:t>0.5</a:t>
            </a:r>
            <a:r>
              <a:rPr lang="zh-CN" altLang="zh-CN" sz="2400" dirty="0">
                <a:latin typeface="Times New Roman" panose="02020603050405020304" pitchFamily="18" charset="0"/>
                <a:ea typeface="黑体" panose="02010609060101010101" pitchFamily="49" charset="-122"/>
                <a:cs typeface="Times New Roman" panose="02020603050405020304" pitchFamily="18" charset="0"/>
              </a:rPr>
              <a:t>开始的无突变条件下近交系数的变化，这条虚线最终趋近于</a:t>
            </a:r>
            <a:r>
              <a:rPr lang="en-US" altLang="zh-CN" sz="2400" dirty="0">
                <a:latin typeface="Times New Roman" panose="02020603050405020304" pitchFamily="18" charset="0"/>
                <a:ea typeface="黑体" panose="02010609060101010101" pitchFamily="49" charset="-122"/>
                <a:cs typeface="Times New Roman" panose="02020603050405020304" pitchFamily="18" charset="0"/>
              </a:rPr>
              <a:t>1</a:t>
            </a:r>
            <a:r>
              <a:rPr lang="zh-CN" altLang="zh-CN" sz="24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400" dirty="0" smtClean="0">
              <a:latin typeface="Times New Roman" panose="02020603050405020304" pitchFamily="18" charset="0"/>
              <a:ea typeface="黑体" panose="02010609060101010101" pitchFamily="49" charset="-122"/>
              <a:cs typeface="Times New Roman" panose="02020603050405020304" pitchFamily="18" charset="0"/>
            </a:endParaRPr>
          </a:p>
          <a:p>
            <a:r>
              <a:rPr lang="zh-CN" altLang="zh-CN" sz="2400" dirty="0" smtClean="0">
                <a:latin typeface="Times New Roman" panose="02020603050405020304" pitchFamily="18" charset="0"/>
                <a:ea typeface="黑体" panose="02010609060101010101" pitchFamily="49" charset="-122"/>
                <a:cs typeface="Times New Roman" panose="02020603050405020304" pitchFamily="18" charset="0"/>
              </a:rPr>
              <a:t>图</a:t>
            </a:r>
            <a:r>
              <a:rPr lang="en-US" altLang="zh-CN" sz="2400" dirty="0" smtClean="0">
                <a:latin typeface="Times New Roman" panose="02020603050405020304" pitchFamily="18" charset="0"/>
                <a:ea typeface="黑体" panose="02010609060101010101" pitchFamily="49" charset="-122"/>
                <a:cs typeface="Times New Roman" panose="02020603050405020304" pitchFamily="18" charset="0"/>
              </a:rPr>
              <a:t>B</a:t>
            </a:r>
            <a:r>
              <a:rPr lang="zh-CN" altLang="zh-CN" sz="2400" dirty="0">
                <a:latin typeface="Times New Roman" panose="02020603050405020304" pitchFamily="18" charset="0"/>
                <a:ea typeface="黑体" panose="02010609060101010101" pitchFamily="49" charset="-122"/>
                <a:cs typeface="Times New Roman" panose="02020603050405020304" pitchFamily="18" charset="0"/>
              </a:rPr>
              <a:t>为突变和漂移达到平衡状态时，</a:t>
            </a:r>
            <a:r>
              <a:rPr lang="zh-CN" altLang="zh-CN" sz="2400" dirty="0" smtClean="0">
                <a:latin typeface="Times New Roman" panose="02020603050405020304" pitchFamily="18" charset="0"/>
                <a:ea typeface="黑体" panose="02010609060101010101" pitchFamily="49" charset="-122"/>
                <a:cs typeface="Times New Roman" panose="02020603050405020304" pitchFamily="18" charset="0"/>
              </a:rPr>
              <a:t>不同</a:t>
            </a:r>
            <a:r>
              <a:rPr lang="el-GR" altLang="zh-CN" sz="2400" i="1" dirty="0" smtClean="0">
                <a:latin typeface="Times New Roman" panose="02020603050405020304" pitchFamily="18" charset="0"/>
                <a:ea typeface="黑体" panose="02010609060101010101" pitchFamily="49" charset="-122"/>
                <a:cs typeface="Times New Roman" panose="02020603050405020304" pitchFamily="18" charset="0"/>
              </a:rPr>
              <a:t>θ</a:t>
            </a:r>
            <a:r>
              <a:rPr lang="zh-CN" altLang="zh-CN" sz="2400" dirty="0" smtClean="0">
                <a:latin typeface="Times New Roman" panose="02020603050405020304" pitchFamily="18" charset="0"/>
                <a:ea typeface="黑体" panose="02010609060101010101" pitchFamily="49" charset="-122"/>
                <a:cs typeface="Times New Roman" panose="02020603050405020304" pitchFamily="18" charset="0"/>
              </a:rPr>
              <a:t>取值</a:t>
            </a:r>
            <a:r>
              <a:rPr lang="zh-CN" altLang="zh-CN" sz="2400" dirty="0">
                <a:latin typeface="Times New Roman" panose="02020603050405020304" pitchFamily="18" charset="0"/>
                <a:ea typeface="黑体" panose="02010609060101010101" pitchFamily="49" charset="-122"/>
                <a:cs typeface="Times New Roman" panose="02020603050405020304" pitchFamily="18" charset="0"/>
              </a:rPr>
              <a:t>对应的杂合基因型和纯合基因型的频率</a:t>
            </a:r>
            <a:r>
              <a:rPr lang="zh-CN" altLang="zh-CN" sz="2400" dirty="0" smtClean="0">
                <a:latin typeface="Times New Roman" panose="02020603050405020304" pitchFamily="18" charset="0"/>
                <a:ea typeface="黑体" panose="02010609060101010101" pitchFamily="49" charset="-122"/>
                <a:cs typeface="Times New Roman" panose="02020603050405020304" pitchFamily="18" charset="0"/>
              </a:rPr>
              <a:t>。</a:t>
            </a:r>
            <a:r>
              <a:rPr lang="zh-CN" altLang="zh-CN" sz="2400" dirty="0">
                <a:latin typeface="Times New Roman" panose="02020603050405020304" pitchFamily="18" charset="0"/>
                <a:ea typeface="黑体" panose="02010609060101010101" pitchFamily="49" charset="-122"/>
                <a:cs typeface="Times New Roman" panose="02020603050405020304" pitchFamily="18" charset="0"/>
              </a:rPr>
              <a:t>一般来说，在</a:t>
            </a:r>
            <a:r>
              <a:rPr lang="en-US" altLang="zh-CN" sz="2400" dirty="0">
                <a:latin typeface="Times New Roman" panose="02020603050405020304" pitchFamily="18" charset="0"/>
                <a:ea typeface="黑体" panose="02010609060101010101" pitchFamily="49" charset="-122"/>
                <a:cs typeface="Times New Roman" panose="02020603050405020304" pitchFamily="18" charset="0"/>
              </a:rPr>
              <a:t>0.2</a:t>
            </a:r>
            <a:r>
              <a:rPr lang="zh-CN" altLang="zh-CN" sz="2400" dirty="0">
                <a:latin typeface="Times New Roman" panose="02020603050405020304" pitchFamily="18" charset="0"/>
                <a:ea typeface="黑体" panose="02010609060101010101" pitchFamily="49" charset="-122"/>
                <a:cs typeface="Times New Roman" panose="02020603050405020304" pitchFamily="18" charset="0"/>
              </a:rPr>
              <a:t>和</a:t>
            </a:r>
            <a:r>
              <a:rPr lang="en-US" altLang="zh-CN" sz="2400" dirty="0">
                <a:latin typeface="Times New Roman" panose="02020603050405020304" pitchFamily="18" charset="0"/>
                <a:ea typeface="黑体" panose="02010609060101010101" pitchFamily="49" charset="-122"/>
                <a:cs typeface="Times New Roman" panose="02020603050405020304" pitchFamily="18" charset="0"/>
              </a:rPr>
              <a:t>0.8</a:t>
            </a:r>
            <a:r>
              <a:rPr lang="zh-CN" altLang="zh-CN" sz="2400" dirty="0">
                <a:latin typeface="Times New Roman" panose="02020603050405020304" pitchFamily="18" charset="0"/>
                <a:ea typeface="黑体" panose="02010609060101010101" pitchFamily="49" charset="-122"/>
                <a:cs typeface="Times New Roman" panose="02020603050405020304" pitchFamily="18" charset="0"/>
              </a:rPr>
              <a:t>之间的杂合度已经很高了，它们对应</a:t>
            </a:r>
            <a:r>
              <a:rPr lang="zh-CN" altLang="zh-CN" sz="2400" dirty="0" smtClean="0">
                <a:latin typeface="Times New Roman" panose="02020603050405020304" pitchFamily="18" charset="0"/>
                <a:ea typeface="黑体" panose="02010609060101010101" pitchFamily="49" charset="-122"/>
                <a:cs typeface="Times New Roman" panose="02020603050405020304" pitchFamily="18" charset="0"/>
              </a:rPr>
              <a:t>的</a:t>
            </a:r>
            <a:r>
              <a:rPr lang="el-GR" altLang="zh-CN" sz="2400" i="1" dirty="0">
                <a:latin typeface="Times New Roman" panose="02020603050405020304" pitchFamily="18" charset="0"/>
                <a:ea typeface="黑体" panose="02010609060101010101" pitchFamily="49" charset="-122"/>
                <a:cs typeface="Times New Roman" panose="02020603050405020304" pitchFamily="18" charset="0"/>
              </a:rPr>
              <a:t>θ</a:t>
            </a:r>
            <a:r>
              <a:rPr lang="zh-CN" altLang="zh-CN" sz="2400" dirty="0" smtClean="0">
                <a:latin typeface="Times New Roman" panose="02020603050405020304" pitchFamily="18" charset="0"/>
                <a:ea typeface="黑体" panose="02010609060101010101" pitchFamily="49" charset="-122"/>
                <a:cs typeface="Times New Roman" panose="02020603050405020304" pitchFamily="18" charset="0"/>
              </a:rPr>
              <a:t>大约</a:t>
            </a:r>
            <a:r>
              <a:rPr lang="zh-CN" altLang="zh-CN" sz="2400" dirty="0">
                <a:latin typeface="Times New Roman" panose="02020603050405020304" pitchFamily="18" charset="0"/>
                <a:ea typeface="黑体" panose="02010609060101010101" pitchFamily="49" charset="-122"/>
                <a:cs typeface="Times New Roman" panose="02020603050405020304" pitchFamily="18" charset="0"/>
              </a:rPr>
              <a:t>在</a:t>
            </a:r>
            <a:r>
              <a:rPr lang="en-US" altLang="zh-CN" sz="2400" dirty="0">
                <a:latin typeface="Times New Roman" panose="02020603050405020304" pitchFamily="18" charset="0"/>
                <a:ea typeface="黑体" panose="02010609060101010101" pitchFamily="49" charset="-122"/>
                <a:cs typeface="Times New Roman" panose="02020603050405020304" pitchFamily="18" charset="0"/>
              </a:rPr>
              <a:t>0.25</a:t>
            </a:r>
            <a:r>
              <a:rPr lang="zh-CN" altLang="zh-CN" sz="2400" dirty="0">
                <a:latin typeface="Times New Roman" panose="02020603050405020304" pitchFamily="18" charset="0"/>
                <a:ea typeface="黑体" panose="02010609060101010101" pitchFamily="49" charset="-122"/>
                <a:cs typeface="Times New Roman" panose="02020603050405020304" pitchFamily="18" charset="0"/>
              </a:rPr>
              <a:t>和</a:t>
            </a:r>
            <a:r>
              <a:rPr lang="en-US" altLang="zh-CN" sz="2400" dirty="0">
                <a:latin typeface="Times New Roman" panose="02020603050405020304" pitchFamily="18" charset="0"/>
                <a:ea typeface="黑体" panose="02010609060101010101" pitchFamily="49" charset="-122"/>
                <a:cs typeface="Times New Roman" panose="02020603050405020304" pitchFamily="18" charset="0"/>
              </a:rPr>
              <a:t>4</a:t>
            </a:r>
            <a:r>
              <a:rPr lang="zh-CN" altLang="zh-CN" sz="2400" dirty="0">
                <a:latin typeface="Times New Roman" panose="02020603050405020304" pitchFamily="18" charset="0"/>
                <a:ea typeface="黑体" panose="02010609060101010101" pitchFamily="49" charset="-122"/>
                <a:cs typeface="Times New Roman" panose="02020603050405020304" pitchFamily="18" charset="0"/>
              </a:rPr>
              <a:t>之间。</a:t>
            </a:r>
            <a:endParaRPr lang="zh-CN" altLang="en-US" sz="2400" dirty="0">
              <a:latin typeface="Times New Roman" panose="02020603050405020304" pitchFamily="18" charset="0"/>
              <a:ea typeface="黑体" panose="02010609060101010101" pitchFamily="49" charset="-122"/>
              <a:cs typeface="Times New Roman" panose="02020603050405020304" pitchFamily="18" charset="0"/>
            </a:endParaRPr>
          </a:p>
        </p:txBody>
      </p:sp>
      <p:pic>
        <p:nvPicPr>
          <p:cNvPr id="4" name="图片 3"/>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475656" y="908720"/>
            <a:ext cx="6336704" cy="2567049"/>
          </a:xfrm>
          <a:prstGeom prst="rect">
            <a:avLst/>
          </a:prstGeom>
          <a:noFill/>
          <a:ln>
            <a:noFill/>
          </a:ln>
        </p:spPr>
      </p:pic>
    </p:spTree>
    <p:extLst>
      <p:ext uri="{BB962C8B-B14F-4D97-AF65-F5344CB8AC3E}">
        <p14:creationId xmlns:p14="http://schemas.microsoft.com/office/powerpoint/2010/main" val="871513501"/>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922114"/>
          </a:xfrm>
        </p:spPr>
        <p:txBody>
          <a:bodyPr>
            <a:normAutofit/>
          </a:bodyPr>
          <a:lstStyle/>
          <a:p>
            <a:r>
              <a:rPr lang="zh-CN" altLang="zh-CN" sz="4000" b="1" dirty="0">
                <a:latin typeface="Times New Roman" panose="02020603050405020304" pitchFamily="18" charset="0"/>
                <a:ea typeface="黑体" panose="02010609060101010101" pitchFamily="49" charset="-122"/>
                <a:cs typeface="Times New Roman" panose="02020603050405020304" pitchFamily="18" charset="0"/>
              </a:rPr>
              <a:t>突变</a:t>
            </a:r>
            <a:r>
              <a:rPr lang="zh-CN" altLang="zh-CN" sz="4000" b="1" dirty="0" smtClean="0">
                <a:latin typeface="Times New Roman" panose="02020603050405020304" pitchFamily="18" charset="0"/>
                <a:ea typeface="黑体" panose="02010609060101010101" pitchFamily="49" charset="-122"/>
                <a:cs typeface="Times New Roman" panose="02020603050405020304" pitchFamily="18" charset="0"/>
              </a:rPr>
              <a:t>和漂移</a:t>
            </a:r>
            <a:r>
              <a:rPr lang="zh-CN" altLang="en-US" sz="4000" b="1" dirty="0" smtClean="0">
                <a:latin typeface="Times New Roman" panose="02020603050405020304" pitchFamily="18" charset="0"/>
                <a:ea typeface="黑体" panose="02010609060101010101" pitchFamily="49" charset="-122"/>
                <a:cs typeface="Times New Roman" panose="02020603050405020304" pitchFamily="18" charset="0"/>
              </a:rPr>
              <a:t>达到平衡状态的特点</a:t>
            </a:r>
            <a:endParaRPr lang="en-US" altLang="zh-CN" sz="4000" b="1"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3" name="内容占位符 2"/>
          <p:cNvSpPr>
            <a:spLocks noGrp="1"/>
          </p:cNvSpPr>
          <p:nvPr>
            <p:ph idx="1"/>
          </p:nvPr>
        </p:nvSpPr>
        <p:spPr>
          <a:xfrm>
            <a:off x="395536" y="1196752"/>
            <a:ext cx="8363272" cy="5472608"/>
          </a:xfrm>
        </p:spPr>
        <p:txBody>
          <a:bodyPr>
            <a:noAutofit/>
          </a:bodyPr>
          <a:lstStyle/>
          <a:p>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在突变和漂移相互作用下达到平衡状态的群体中，突变的作用并不会因此而停止，仍然会不停地产生出新的等位基因；随机漂移的作用也不会因此而停止，已有的等位基因仍然会因为漂移而丢失，甚至原来已经被固定下来的基因也有可能丢失掉，原来已经丢失的基因也有可能被固定下来</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endParaRPr>
          </a:p>
          <a:p>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这</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一点</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从</a:t>
            </a:r>
            <a:r>
              <a:rPr lang="zh-CN" altLang="en-US" sz="2800" dirty="0" smtClean="0">
                <a:latin typeface="Times New Roman" panose="02020603050405020304" pitchFamily="18" charset="0"/>
                <a:ea typeface="黑体" panose="02010609060101010101" pitchFamily="49" charset="-122"/>
                <a:cs typeface="Times New Roman" panose="02020603050405020304" pitchFamily="18" charset="0"/>
              </a:rPr>
              <a:t>前</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图</a:t>
            </a:r>
            <a:r>
              <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rPr>
              <a:t>A</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可以明显看出，当突变和随机漂变两种因素同时存在时，近交系数为</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1</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的亚群体并不能永远保持在</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F</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=1</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的状态。由于突变和漂移的联合作用，近交系数高于平衡频率时就会不断下降。在近交系数下降的过程中，原来被固定下来的基因就又可能丢失，原来丢失的基因又可能被固定。</a:t>
            </a:r>
            <a:endParaRPr lang="zh-CN" altLang="en-US" sz="2800" dirty="0">
              <a:latin typeface="Times New Roman" panose="02020603050405020304" pitchFamily="18" charset="0"/>
              <a:ea typeface="黑体" panose="02010609060101010101" pitchFamily="49" charset="-122"/>
              <a:cs typeface="Times New Roman" panose="02020603050405020304" pitchFamily="18" charset="0"/>
            </a:endParaRPr>
          </a:p>
        </p:txBody>
      </p:sp>
    </p:spTree>
    <p:extLst>
      <p:ext uri="{BB962C8B-B14F-4D97-AF65-F5344CB8AC3E}">
        <p14:creationId xmlns:p14="http://schemas.microsoft.com/office/powerpoint/2010/main" val="148844377"/>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404664"/>
            <a:ext cx="8229600" cy="1012974"/>
          </a:xfrm>
        </p:spPr>
        <p:txBody>
          <a:bodyPr>
            <a:normAutofit/>
          </a:bodyPr>
          <a:lstStyle/>
          <a:p>
            <a:r>
              <a:rPr lang="zh-CN" altLang="zh-CN" sz="4000" b="1" dirty="0">
                <a:latin typeface="Times New Roman" panose="02020603050405020304" pitchFamily="18" charset="0"/>
                <a:ea typeface="黑体" panose="02010609060101010101" pitchFamily="49" charset="-122"/>
                <a:cs typeface="Times New Roman" panose="02020603050405020304" pitchFamily="18" charset="0"/>
              </a:rPr>
              <a:t>突变和漂移</a:t>
            </a:r>
            <a:r>
              <a:rPr lang="zh-CN" altLang="en-US" sz="4000" b="1" dirty="0">
                <a:latin typeface="Times New Roman" panose="02020603050405020304" pitchFamily="18" charset="0"/>
                <a:ea typeface="黑体" panose="02010609060101010101" pitchFamily="49" charset="-122"/>
                <a:cs typeface="Times New Roman" panose="02020603050405020304" pitchFamily="18" charset="0"/>
              </a:rPr>
              <a:t>达到平衡状态的特点</a:t>
            </a:r>
            <a:endParaRPr lang="en-US" altLang="zh-CN" sz="4000" b="1"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3" name="内容占位符 2"/>
          <p:cNvSpPr>
            <a:spLocks noGrp="1"/>
          </p:cNvSpPr>
          <p:nvPr>
            <p:ph idx="1"/>
          </p:nvPr>
        </p:nvSpPr>
        <p:spPr>
          <a:xfrm>
            <a:off x="611560" y="1484784"/>
            <a:ext cx="7992888" cy="4464497"/>
          </a:xfrm>
        </p:spPr>
        <p:txBody>
          <a:bodyPr>
            <a:noAutofit/>
          </a:bodyPr>
          <a:lstStyle/>
          <a:p>
            <a:r>
              <a:rPr lang="zh-CN" altLang="zh-CN" dirty="0">
                <a:latin typeface="Times New Roman" panose="02020603050405020304" pitchFamily="18" charset="0"/>
                <a:ea typeface="黑体" panose="02010609060101010101" pitchFamily="49" charset="-122"/>
                <a:cs typeface="Times New Roman" panose="02020603050405020304" pitchFamily="18" charset="0"/>
              </a:rPr>
              <a:t>突变和漂移的相互作用最终达到一种动态平衡状态，群体中的各种等位基因仍处在变动之中，单个等位基因的频率也仍在变化之中</a:t>
            </a:r>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dirty="0" smtClean="0">
              <a:latin typeface="Times New Roman" panose="02020603050405020304" pitchFamily="18" charset="0"/>
              <a:ea typeface="黑体" panose="02010609060101010101" pitchFamily="49" charset="-122"/>
              <a:cs typeface="Times New Roman" panose="02020603050405020304" pitchFamily="18" charset="0"/>
            </a:endParaRPr>
          </a:p>
          <a:p>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由于</a:t>
            </a:r>
            <a:r>
              <a:rPr lang="zh-CN" altLang="zh-CN" dirty="0">
                <a:latin typeface="Times New Roman" panose="02020603050405020304" pitchFamily="18" charset="0"/>
                <a:ea typeface="黑体" panose="02010609060101010101" pitchFamily="49" charset="-122"/>
                <a:cs typeface="Times New Roman" panose="02020603050405020304" pitchFamily="18" charset="0"/>
              </a:rPr>
              <a:t>突变产生的基因正好弥补了因为漂移而丢失的基因，群体中等位基因的个数、等位基因的频率分布、纯合基因型的频率、杂合度等保持相对稳定</a:t>
            </a:r>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dirty="0" smtClean="0">
              <a:latin typeface="Times New Roman" panose="02020603050405020304" pitchFamily="18" charset="0"/>
              <a:ea typeface="黑体" panose="02010609060101010101" pitchFamily="49" charset="-122"/>
              <a:cs typeface="Times New Roman" panose="02020603050405020304" pitchFamily="18" charset="0"/>
            </a:endParaRPr>
          </a:p>
        </p:txBody>
      </p:sp>
    </p:spTree>
    <p:extLst>
      <p:ext uri="{BB962C8B-B14F-4D97-AF65-F5344CB8AC3E}">
        <p14:creationId xmlns:p14="http://schemas.microsoft.com/office/powerpoint/2010/main" val="2490183107"/>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827584" y="260648"/>
            <a:ext cx="7560840" cy="864096"/>
          </a:xfrm>
        </p:spPr>
        <p:txBody>
          <a:bodyPr>
            <a:normAutofit/>
          </a:bodyPr>
          <a:lstStyle/>
          <a:p>
            <a:r>
              <a:rPr lang="zh-CN" altLang="en-US" sz="4000" b="1" dirty="0" smtClean="0">
                <a:latin typeface="Times New Roman" panose="02020603050405020304" pitchFamily="18" charset="0"/>
                <a:ea typeface="黑体" panose="02010609060101010101" pitchFamily="49" charset="-122"/>
                <a:cs typeface="Times New Roman" panose="02020603050405020304" pitchFamily="18" charset="0"/>
              </a:rPr>
              <a:t>平衡状态下的等位基因个数</a:t>
            </a:r>
            <a:endParaRPr lang="en-US" altLang="zh-CN" sz="4000" b="1"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3" name="内容占位符 2"/>
          <p:cNvSpPr>
            <a:spLocks noGrp="1"/>
          </p:cNvSpPr>
          <p:nvPr>
            <p:ph idx="1"/>
          </p:nvPr>
        </p:nvSpPr>
        <p:spPr>
          <a:xfrm>
            <a:off x="467544" y="1196752"/>
            <a:ext cx="8136904" cy="5400600"/>
          </a:xfrm>
        </p:spPr>
        <p:txBody>
          <a:bodyPr>
            <a:noAutofit/>
          </a:bodyPr>
          <a:lstStyle/>
          <a:p>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假定</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一个突变和漂移平衡群体中，某座位上有</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k</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个等位基因，按照频率从高到低的顺序排列，最常见等位基因的频率用</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p</a:t>
            </a:r>
            <a:r>
              <a:rPr lang="en-US" altLang="zh-CN" sz="2800" baseline="-25000" dirty="0">
                <a:latin typeface="Times New Roman" panose="02020603050405020304" pitchFamily="18" charset="0"/>
                <a:ea typeface="黑体" panose="02010609060101010101" pitchFamily="49" charset="-122"/>
                <a:cs typeface="Times New Roman" panose="02020603050405020304" pitchFamily="18" charset="0"/>
              </a:rPr>
              <a:t>1</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表示、接下来的用</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p</a:t>
            </a:r>
            <a:r>
              <a:rPr lang="en-US" altLang="zh-CN" sz="2800" baseline="-25000" dirty="0">
                <a:latin typeface="Times New Roman" panose="02020603050405020304" pitchFamily="18" charset="0"/>
                <a:ea typeface="黑体" panose="02010609060101010101" pitchFamily="49" charset="-122"/>
                <a:cs typeface="Times New Roman" panose="02020603050405020304" pitchFamily="18" charset="0"/>
              </a:rPr>
              <a:t>2</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表示等等。一个等位基因是否最常见，也不是一成不变的</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endParaRPr>
          </a:p>
          <a:p>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等位基因</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频率相等时的近交系数最高。换句话说，只有在等位基因频率存在差别时，才会有较低的近交系数，群体才会有较高的杂合度。因此，对于特定的平衡群体，将</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k</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个等位基因频率按照从高到低的顺序排列时，就会表现出一定的规律性</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。正是</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这种规律性，提供了一种检验中性突变理论的方法。</a:t>
            </a:r>
          </a:p>
        </p:txBody>
      </p:sp>
    </p:spTree>
    <p:extLst>
      <p:ext uri="{BB962C8B-B14F-4D97-AF65-F5344CB8AC3E}">
        <p14:creationId xmlns:p14="http://schemas.microsoft.com/office/powerpoint/2010/main" val="1850953888"/>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778098"/>
          </a:xfrm>
        </p:spPr>
        <p:txBody>
          <a:bodyPr>
            <a:normAutofit/>
          </a:bodyPr>
          <a:lstStyle/>
          <a:p>
            <a:r>
              <a:rPr lang="zh-CN" altLang="en-US" sz="4000" b="1" dirty="0" smtClean="0">
                <a:latin typeface="黑体" panose="02010609060101010101" pitchFamily="49" charset="-122"/>
                <a:ea typeface="黑体" panose="02010609060101010101" pitchFamily="49" charset="-122"/>
                <a:cs typeface="Times New Roman" panose="02020603050405020304" pitchFamily="18" charset="0"/>
              </a:rPr>
              <a:t>平衡状态下的</a:t>
            </a:r>
            <a:r>
              <a:rPr lang="zh-CN" altLang="zh-CN" sz="4000" b="1" dirty="0" smtClean="0">
                <a:latin typeface="黑体" panose="02010609060101010101" pitchFamily="49" charset="-122"/>
                <a:ea typeface="黑体" panose="02010609060101010101" pitchFamily="49" charset="-122"/>
              </a:rPr>
              <a:t>等位基因</a:t>
            </a:r>
            <a:r>
              <a:rPr lang="zh-CN" altLang="zh-CN" sz="4000" b="1" dirty="0">
                <a:latin typeface="黑体" panose="02010609060101010101" pitchFamily="49" charset="-122"/>
                <a:ea typeface="黑体" panose="02010609060101010101" pitchFamily="49" charset="-122"/>
              </a:rPr>
              <a:t>构成</a:t>
            </a:r>
            <a:endParaRPr lang="en-US" altLang="zh-CN" sz="4000" b="1" dirty="0">
              <a:latin typeface="黑体" panose="02010609060101010101" pitchFamily="49" charset="-122"/>
              <a:ea typeface="黑体" panose="02010609060101010101" pitchFamily="49" charset="-122"/>
              <a:cs typeface="Times New Roman" panose="02020603050405020304" pitchFamily="18" charset="0"/>
            </a:endParaRPr>
          </a:p>
        </p:txBody>
      </p:sp>
      <p:sp>
        <p:nvSpPr>
          <p:cNvPr id="3" name="内容占位符 2"/>
          <p:cNvSpPr>
            <a:spLocks noGrp="1"/>
          </p:cNvSpPr>
          <p:nvPr>
            <p:ph idx="1"/>
          </p:nvPr>
        </p:nvSpPr>
        <p:spPr>
          <a:xfrm>
            <a:off x="683568" y="1124744"/>
            <a:ext cx="7920880" cy="4608512"/>
          </a:xfrm>
        </p:spPr>
        <p:txBody>
          <a:bodyPr>
            <a:noAutofit/>
          </a:bodyPr>
          <a:lstStyle/>
          <a:p>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假定从一个突变和漂移的平衡群体中，随机抽取大小为</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n</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=2</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N</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=20</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的一组基因样本，调查共发现</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k</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=10</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个等位基因，一个出现了</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7</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次、一个出现了</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3</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次、两个出现了</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2</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次、其它六个各出现了</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1</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次。在这个样本群体中，按照从高到低顺序排列的等位基因观测个数，称为等位基因构成（</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allelic configuration</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endParaRPr>
          </a:p>
          <a:p>
            <a:r>
              <a:rPr lang="zh-CN" altLang="en-US" sz="2800" dirty="0" smtClean="0">
                <a:latin typeface="Times New Roman" panose="02020603050405020304" pitchFamily="18" charset="0"/>
                <a:ea typeface="黑体" panose="02010609060101010101" pitchFamily="49" charset="-122"/>
                <a:cs typeface="Times New Roman" panose="02020603050405020304" pitchFamily="18" charset="0"/>
              </a:rPr>
              <a:t>在中性突变和无限等位基因模型下，</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等位基因构成</a:t>
            </a:r>
            <a:r>
              <a:rPr lang="zh-CN" altLang="en-US" sz="2800" dirty="0" smtClean="0">
                <a:latin typeface="Times New Roman" panose="02020603050405020304" pitchFamily="18" charset="0"/>
                <a:ea typeface="黑体" panose="02010609060101010101" pitchFamily="49" charset="-122"/>
                <a:cs typeface="Times New Roman" panose="02020603050405020304" pitchFamily="18" charset="0"/>
              </a:rPr>
              <a:t>呈现出一定的规律性。这种规律性可以用来检验中性理论在一个自然群体中的适用性。</a:t>
            </a:r>
            <a:endPar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endParaRPr>
          </a:p>
        </p:txBody>
      </p:sp>
    </p:spTree>
    <p:extLst>
      <p:ext uri="{BB962C8B-B14F-4D97-AF65-F5344CB8AC3E}">
        <p14:creationId xmlns:p14="http://schemas.microsoft.com/office/powerpoint/2010/main" val="2000249832"/>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778098"/>
          </a:xfrm>
        </p:spPr>
        <p:txBody>
          <a:bodyPr>
            <a:normAutofit/>
          </a:bodyPr>
          <a:lstStyle/>
          <a:p>
            <a:r>
              <a:rPr lang="zh-CN" altLang="zh-CN" sz="4000" b="1" dirty="0" smtClean="0">
                <a:latin typeface="黑体" panose="02010609060101010101" pitchFamily="49" charset="-122"/>
                <a:ea typeface="黑体" panose="02010609060101010101" pitchFamily="49" charset="-122"/>
              </a:rPr>
              <a:t>等位基因</a:t>
            </a:r>
            <a:r>
              <a:rPr lang="zh-CN" altLang="en-US" sz="4000" b="1" dirty="0" smtClean="0">
                <a:latin typeface="黑体" panose="02010609060101010101" pitchFamily="49" charset="-122"/>
                <a:ea typeface="黑体" panose="02010609060101010101" pitchFamily="49" charset="-122"/>
              </a:rPr>
              <a:t>个数的估计</a:t>
            </a:r>
            <a:endParaRPr lang="en-US" altLang="zh-CN" sz="4000" b="1" dirty="0">
              <a:latin typeface="黑体" panose="02010609060101010101" pitchFamily="49" charset="-122"/>
              <a:ea typeface="黑体" panose="02010609060101010101" pitchFamily="49" charset="-122"/>
              <a:cs typeface="Times New Roman" panose="02020603050405020304" pitchFamily="18" charset="0"/>
            </a:endParaRPr>
          </a:p>
        </p:txBody>
      </p:sp>
      <p:sp>
        <p:nvSpPr>
          <p:cNvPr id="3" name="内容占位符 2"/>
          <p:cNvSpPr>
            <a:spLocks noGrp="1"/>
          </p:cNvSpPr>
          <p:nvPr>
            <p:ph idx="1"/>
          </p:nvPr>
        </p:nvSpPr>
        <p:spPr>
          <a:xfrm>
            <a:off x="467544" y="1196752"/>
            <a:ext cx="8136904" cy="4176464"/>
          </a:xfrm>
        </p:spPr>
        <p:txBody>
          <a:bodyPr>
            <a:noAutofit/>
          </a:bodyPr>
          <a:lstStyle/>
          <a:p>
            <a:r>
              <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rPr>
              <a:t>Kimura </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and Crow (1964) </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给出了等位基因个数相对于等位基因频率的概率密度函数</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公式</a:t>
            </a:r>
            <a:r>
              <a:rPr lang="zh-CN" altLang="en-US" sz="28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endParaRPr>
          </a:p>
          <a:p>
            <a:endParaRPr lang="en-US" altLang="zh-CN" sz="2800" dirty="0">
              <a:latin typeface="Times New Roman" panose="02020603050405020304" pitchFamily="18" charset="0"/>
              <a:ea typeface="黑体" panose="02010609060101010101" pitchFamily="49" charset="-122"/>
              <a:cs typeface="Times New Roman" panose="02020603050405020304" pitchFamily="18" charset="0"/>
            </a:endParaRPr>
          </a:p>
          <a:p>
            <a:endPar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endParaRPr>
          </a:p>
          <a:p>
            <a:endParaRPr lang="en-US" altLang="zh-CN" sz="2800" dirty="0">
              <a:latin typeface="Times New Roman" panose="02020603050405020304" pitchFamily="18" charset="0"/>
              <a:ea typeface="黑体" panose="02010609060101010101" pitchFamily="49" charset="-122"/>
              <a:cs typeface="Times New Roman" panose="02020603050405020304" pitchFamily="18" charset="0"/>
            </a:endParaRPr>
          </a:p>
          <a:p>
            <a:endPar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endParaRPr>
          </a:p>
          <a:p>
            <a:r>
              <a:rPr lang="zh-CN" altLang="en-US" sz="2800" dirty="0" smtClean="0">
                <a:latin typeface="Times New Roman" panose="02020603050405020304" pitchFamily="18" charset="0"/>
                <a:ea typeface="黑体" panose="02010609060101010101" pitchFamily="49" charset="-122"/>
                <a:cs typeface="Times New Roman" panose="02020603050405020304" pitchFamily="18" charset="0"/>
              </a:rPr>
              <a:t>基因样本量为</a:t>
            </a:r>
            <a:r>
              <a:rPr lang="en-US" altLang="zh-CN" sz="2800" i="1" dirty="0" smtClean="0">
                <a:latin typeface="Times New Roman" panose="02020603050405020304" pitchFamily="18" charset="0"/>
                <a:ea typeface="黑体" panose="02010609060101010101" pitchFamily="49" charset="-122"/>
                <a:cs typeface="Times New Roman" panose="02020603050405020304" pitchFamily="18" charset="0"/>
              </a:rPr>
              <a:t>n</a:t>
            </a:r>
            <a:r>
              <a:rPr lang="zh-CN" altLang="en-US" sz="2800" dirty="0" smtClean="0">
                <a:latin typeface="Times New Roman" panose="02020603050405020304" pitchFamily="18" charset="0"/>
                <a:ea typeface="黑体" panose="02010609060101010101" pitchFamily="49" charset="-122"/>
                <a:cs typeface="Times New Roman" panose="02020603050405020304" pitchFamily="18" charset="0"/>
              </a:rPr>
              <a:t>（</a:t>
            </a:r>
            <a:r>
              <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rPr>
              <a:t>=2</a:t>
            </a:r>
            <a:r>
              <a:rPr lang="en-US" altLang="zh-CN" sz="2800" i="1" dirty="0" smtClean="0">
                <a:latin typeface="Times New Roman" panose="02020603050405020304" pitchFamily="18" charset="0"/>
                <a:ea typeface="黑体" panose="02010609060101010101" pitchFamily="49" charset="-122"/>
                <a:cs typeface="Times New Roman" panose="02020603050405020304" pitchFamily="18" charset="0"/>
              </a:rPr>
              <a:t>N</a:t>
            </a:r>
            <a:r>
              <a:rPr lang="zh-CN" altLang="en-US" sz="2800" dirty="0" smtClean="0">
                <a:latin typeface="Times New Roman" panose="02020603050405020304" pitchFamily="18" charset="0"/>
                <a:ea typeface="黑体" panose="02010609060101010101" pitchFamily="49" charset="-122"/>
                <a:cs typeface="Times New Roman" panose="02020603050405020304" pitchFamily="18" charset="0"/>
              </a:rPr>
              <a:t>，</a:t>
            </a:r>
            <a:r>
              <a:rPr lang="en-US" altLang="zh-CN" sz="2800" i="1" dirty="0" smtClean="0">
                <a:latin typeface="Times New Roman" panose="02020603050405020304" pitchFamily="18" charset="0"/>
                <a:ea typeface="黑体" panose="02010609060101010101" pitchFamily="49" charset="-122"/>
                <a:cs typeface="Times New Roman" panose="02020603050405020304" pitchFamily="18" charset="0"/>
              </a:rPr>
              <a:t>N</a:t>
            </a:r>
            <a:r>
              <a:rPr lang="zh-CN" altLang="en-US" sz="2800" dirty="0" smtClean="0">
                <a:latin typeface="Times New Roman" panose="02020603050405020304" pitchFamily="18" charset="0"/>
                <a:ea typeface="黑体" panose="02010609060101010101" pitchFamily="49" charset="-122"/>
                <a:cs typeface="Times New Roman" panose="02020603050405020304" pitchFamily="18" charset="0"/>
              </a:rPr>
              <a:t>为二倍体个体数）的群体中，等位基因个数</a:t>
            </a:r>
            <a:r>
              <a:rPr lang="en-US" altLang="zh-CN" sz="2800" i="1" dirty="0" smtClean="0">
                <a:latin typeface="Times New Roman" panose="02020603050405020304" pitchFamily="18" charset="0"/>
                <a:ea typeface="黑体" panose="02010609060101010101" pitchFamily="49" charset="-122"/>
                <a:cs typeface="Times New Roman" panose="02020603050405020304" pitchFamily="18" charset="0"/>
              </a:rPr>
              <a:t>k</a:t>
            </a:r>
            <a:r>
              <a:rPr lang="zh-CN" altLang="en-US" sz="2800" dirty="0" smtClean="0">
                <a:latin typeface="Times New Roman" panose="02020603050405020304" pitchFamily="18" charset="0"/>
                <a:ea typeface="黑体" panose="02010609060101010101" pitchFamily="49" charset="-122"/>
                <a:cs typeface="Times New Roman" panose="02020603050405020304" pitchFamily="18" charset="0"/>
              </a:rPr>
              <a:t>的期望为：</a:t>
            </a:r>
            <a:endParaRPr lang="zh-CN" altLang="zh-CN" sz="2800" dirty="0">
              <a:latin typeface="Times New Roman" panose="02020603050405020304" pitchFamily="18" charset="0"/>
              <a:ea typeface="黑体" panose="02010609060101010101" pitchFamily="49" charset="-122"/>
              <a:cs typeface="Times New Roman" panose="02020603050405020304" pitchFamily="18" charset="0"/>
            </a:endParaRPr>
          </a:p>
        </p:txBody>
      </p:sp>
      <p:graphicFrame>
        <p:nvGraphicFramePr>
          <p:cNvPr id="5" name="对象 4"/>
          <p:cNvGraphicFramePr>
            <a:graphicFrameLocks noChangeAspect="1"/>
          </p:cNvGraphicFramePr>
          <p:nvPr>
            <p:extLst>
              <p:ext uri="{D42A27DB-BD31-4B8C-83A1-F6EECF244321}">
                <p14:modId xmlns:p14="http://schemas.microsoft.com/office/powerpoint/2010/main" val="2001680692"/>
              </p:ext>
            </p:extLst>
          </p:nvPr>
        </p:nvGraphicFramePr>
        <p:xfrm>
          <a:off x="899592" y="2420888"/>
          <a:ext cx="3228272" cy="576064"/>
        </p:xfrm>
        <a:graphic>
          <a:graphicData uri="http://schemas.openxmlformats.org/presentationml/2006/ole">
            <mc:AlternateContent xmlns:mc="http://schemas.openxmlformats.org/markup-compatibility/2006">
              <mc:Choice xmlns:v="urn:schemas-microsoft-com:vml" Requires="v">
                <p:oleObj spid="_x0000_s29784" name="公式" r:id="rId3" imgW="1320800" imgH="228600" progId="Equation.3">
                  <p:embed/>
                </p:oleObj>
              </mc:Choice>
              <mc:Fallback>
                <p:oleObj name="公式" r:id="rId3" imgW="1320800" imgH="22860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99592" y="2420888"/>
                        <a:ext cx="3228272" cy="576064"/>
                      </a:xfrm>
                      <a:prstGeom prst="rect">
                        <a:avLst/>
                      </a:prstGeom>
                      <a:noFill/>
                    </p:spPr>
                  </p:pic>
                </p:oleObj>
              </mc:Fallback>
            </mc:AlternateContent>
          </a:graphicData>
        </a:graphic>
      </p:graphicFrame>
      <p:graphicFrame>
        <p:nvGraphicFramePr>
          <p:cNvPr id="7" name="对象 6"/>
          <p:cNvGraphicFramePr>
            <a:graphicFrameLocks noChangeAspect="1"/>
          </p:cNvGraphicFramePr>
          <p:nvPr>
            <p:extLst>
              <p:ext uri="{D42A27DB-BD31-4B8C-83A1-F6EECF244321}">
                <p14:modId xmlns:p14="http://schemas.microsoft.com/office/powerpoint/2010/main" val="1823314112"/>
              </p:ext>
            </p:extLst>
          </p:nvPr>
        </p:nvGraphicFramePr>
        <p:xfrm>
          <a:off x="899592" y="3284984"/>
          <a:ext cx="1162347" cy="476672"/>
        </p:xfrm>
        <a:graphic>
          <a:graphicData uri="http://schemas.openxmlformats.org/presentationml/2006/ole">
            <mc:AlternateContent xmlns:mc="http://schemas.openxmlformats.org/markup-compatibility/2006">
              <mc:Choice xmlns:v="urn:schemas-microsoft-com:vml" Requires="v">
                <p:oleObj spid="_x0000_s29785" name="公式" r:id="rId5" imgW="494870" imgH="203024" progId="Equation.3">
                  <p:embed/>
                </p:oleObj>
              </mc:Choice>
              <mc:Fallback>
                <p:oleObj name="公式" r:id="rId5" imgW="494870" imgH="203024" progId="Equation.3">
                  <p:embed/>
                  <p:pic>
                    <p:nvPicPr>
                      <p:cNvPr id="0" name="Object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99592" y="3284984"/>
                        <a:ext cx="1162347" cy="476672"/>
                      </a:xfrm>
                      <a:prstGeom prst="rect">
                        <a:avLst/>
                      </a:prstGeom>
                      <a:noFill/>
                    </p:spPr>
                  </p:pic>
                </p:oleObj>
              </mc:Fallback>
            </mc:AlternateContent>
          </a:graphicData>
        </a:graphic>
      </p:graphicFrame>
      <p:sp>
        <p:nvSpPr>
          <p:cNvPr id="8" name="矩形 7"/>
          <p:cNvSpPr/>
          <p:nvPr/>
        </p:nvSpPr>
        <p:spPr>
          <a:xfrm>
            <a:off x="1979712" y="3212976"/>
            <a:ext cx="6428363" cy="523220"/>
          </a:xfrm>
          <a:prstGeom prst="rect">
            <a:avLst/>
          </a:prstGeom>
        </p:spPr>
        <p:txBody>
          <a:bodyPr wrap="none">
            <a:spAutoFit/>
          </a:bodyPr>
          <a:lstStyle/>
          <a:p>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表示频率在</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x</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和</a:t>
            </a:r>
            <a:r>
              <a:rPr lang="en-US" altLang="zh-CN" sz="2800" i="1" dirty="0" err="1">
                <a:latin typeface="Times New Roman" panose="02020603050405020304" pitchFamily="18" charset="0"/>
                <a:ea typeface="黑体" panose="02010609060101010101" pitchFamily="49" charset="-122"/>
                <a:cs typeface="Times New Roman" panose="02020603050405020304" pitchFamily="18" charset="0"/>
              </a:rPr>
              <a:t>x</a:t>
            </a:r>
            <a:r>
              <a:rPr lang="en-US" altLang="zh-CN" sz="2800" dirty="0" err="1">
                <a:latin typeface="Times New Roman" panose="02020603050405020304" pitchFamily="18" charset="0"/>
                <a:ea typeface="黑体" panose="02010609060101010101" pitchFamily="49" charset="-122"/>
                <a:cs typeface="Times New Roman" panose="02020603050405020304" pitchFamily="18" charset="0"/>
              </a:rPr>
              <a:t>+d</a:t>
            </a:r>
            <a:r>
              <a:rPr lang="en-US" altLang="zh-CN" sz="2800" i="1" dirty="0" err="1">
                <a:latin typeface="Times New Roman" panose="02020603050405020304" pitchFamily="18" charset="0"/>
                <a:ea typeface="黑体" panose="02010609060101010101" pitchFamily="49" charset="-122"/>
                <a:cs typeface="Times New Roman" panose="02020603050405020304" pitchFamily="18" charset="0"/>
              </a:rPr>
              <a:t>x</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之间的等位基因个数</a:t>
            </a:r>
            <a:endParaRPr lang="zh-CN" altLang="en-US" sz="2800" dirty="0">
              <a:latin typeface="Times New Roman" panose="02020603050405020304" pitchFamily="18" charset="0"/>
              <a:ea typeface="黑体" panose="02010609060101010101" pitchFamily="49" charset="-122"/>
              <a:cs typeface="Times New Roman" panose="02020603050405020304" pitchFamily="18" charset="0"/>
            </a:endParaRPr>
          </a:p>
        </p:txBody>
      </p:sp>
      <p:graphicFrame>
        <p:nvGraphicFramePr>
          <p:cNvPr id="10" name="对象 9"/>
          <p:cNvGraphicFramePr>
            <a:graphicFrameLocks noChangeAspect="1"/>
          </p:cNvGraphicFramePr>
          <p:nvPr>
            <p:extLst>
              <p:ext uri="{D42A27DB-BD31-4B8C-83A1-F6EECF244321}">
                <p14:modId xmlns:p14="http://schemas.microsoft.com/office/powerpoint/2010/main" val="522791496"/>
              </p:ext>
            </p:extLst>
          </p:nvPr>
        </p:nvGraphicFramePr>
        <p:xfrm>
          <a:off x="899592" y="5373216"/>
          <a:ext cx="5443217" cy="980728"/>
        </p:xfrm>
        <a:graphic>
          <a:graphicData uri="http://schemas.openxmlformats.org/presentationml/2006/ole">
            <mc:AlternateContent xmlns:mc="http://schemas.openxmlformats.org/markup-compatibility/2006">
              <mc:Choice xmlns:v="urn:schemas-microsoft-com:vml" Requires="v">
                <p:oleObj spid="_x0000_s29786" name="公式" r:id="rId7" imgW="2349500" imgH="406400" progId="Equation.3">
                  <p:embed/>
                </p:oleObj>
              </mc:Choice>
              <mc:Fallback>
                <p:oleObj name="公式" r:id="rId7" imgW="2349500" imgH="406400" progId="Equation.3">
                  <p:embed/>
                  <p:pic>
                    <p:nvPicPr>
                      <p:cNvPr id="0" name="Object 5"/>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899592" y="5373216"/>
                        <a:ext cx="5443217" cy="980728"/>
                      </a:xfrm>
                      <a:prstGeom prst="rect">
                        <a:avLst/>
                      </a:prstGeom>
                      <a:noFill/>
                    </p:spPr>
                  </p:pic>
                </p:oleObj>
              </mc:Fallback>
            </mc:AlternateContent>
          </a:graphicData>
        </a:graphic>
      </p:graphicFrame>
    </p:spTree>
    <p:extLst>
      <p:ext uri="{BB962C8B-B14F-4D97-AF65-F5344CB8AC3E}">
        <p14:creationId xmlns:p14="http://schemas.microsoft.com/office/powerpoint/2010/main" val="3668426732"/>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zh-CN" altLang="en-US" sz="4000" b="1" dirty="0" smtClean="0">
                <a:latin typeface="黑体" panose="02010609060101010101" pitchFamily="49" charset="-122"/>
                <a:ea typeface="黑体" panose="02010609060101010101" pitchFamily="49" charset="-122"/>
              </a:rPr>
              <a:t>特殊条件下的</a:t>
            </a:r>
            <a:r>
              <a:rPr lang="zh-CN" altLang="zh-CN" sz="4000" b="1" dirty="0" smtClean="0">
                <a:latin typeface="黑体" panose="02010609060101010101" pitchFamily="49" charset="-122"/>
                <a:ea typeface="黑体" panose="02010609060101010101" pitchFamily="49" charset="-122"/>
              </a:rPr>
              <a:t>等位基因</a:t>
            </a:r>
            <a:r>
              <a:rPr lang="zh-CN" altLang="en-US" sz="4000" b="1" dirty="0" smtClean="0">
                <a:latin typeface="黑体" panose="02010609060101010101" pitchFamily="49" charset="-122"/>
                <a:ea typeface="黑体" panose="02010609060101010101" pitchFamily="49" charset="-122"/>
              </a:rPr>
              <a:t>个数</a:t>
            </a:r>
            <a:endParaRPr lang="en-US" altLang="zh-CN" sz="4000" b="1" dirty="0">
              <a:latin typeface="黑体" panose="02010609060101010101" pitchFamily="49" charset="-122"/>
              <a:ea typeface="黑体" panose="02010609060101010101" pitchFamily="49" charset="-122"/>
              <a:cs typeface="Times New Roman" panose="02020603050405020304" pitchFamily="18" charset="0"/>
            </a:endParaRPr>
          </a:p>
        </p:txBody>
      </p:sp>
      <p:sp>
        <p:nvSpPr>
          <p:cNvPr id="3" name="内容占位符 2"/>
          <p:cNvSpPr>
            <a:spLocks noGrp="1"/>
          </p:cNvSpPr>
          <p:nvPr>
            <p:ph idx="1"/>
          </p:nvPr>
        </p:nvSpPr>
        <p:spPr/>
        <p:txBody>
          <a:bodyPr>
            <a:noAutofit/>
          </a:bodyPr>
          <a:lstStyle/>
          <a:p>
            <a:r>
              <a:rPr lang="el-GR" altLang="zh-CN" sz="2800" i="1" dirty="0" smtClean="0">
                <a:latin typeface="Times New Roman" panose="02020603050405020304" pitchFamily="18" charset="0"/>
                <a:ea typeface="黑体" panose="02010609060101010101" pitchFamily="49" charset="-122"/>
                <a:cs typeface="Times New Roman" panose="02020603050405020304" pitchFamily="18" charset="0"/>
              </a:rPr>
              <a:t>θ</a:t>
            </a:r>
            <a:r>
              <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rPr>
              <a:t>=1</a:t>
            </a:r>
            <a:r>
              <a:rPr lang="zh-CN" altLang="en-US" sz="2800" dirty="0" smtClean="0">
                <a:latin typeface="Times New Roman" panose="02020603050405020304" pitchFamily="18" charset="0"/>
                <a:ea typeface="黑体" panose="02010609060101010101" pitchFamily="49" charset="-122"/>
                <a:cs typeface="Times New Roman" panose="02020603050405020304" pitchFamily="18" charset="0"/>
              </a:rPr>
              <a:t>时：</a:t>
            </a:r>
            <a:endParaRPr lang="en-US" altLang="zh-CN" sz="2800" dirty="0">
              <a:latin typeface="Times New Roman" panose="02020603050405020304" pitchFamily="18" charset="0"/>
              <a:ea typeface="黑体" panose="02010609060101010101" pitchFamily="49" charset="-122"/>
              <a:cs typeface="Times New Roman" panose="02020603050405020304" pitchFamily="18" charset="0"/>
            </a:endParaRPr>
          </a:p>
          <a:p>
            <a:endParaRPr lang="en-US" altLang="zh-CN" sz="2800" i="1" dirty="0" smtClean="0">
              <a:latin typeface="Times New Roman" panose="02020603050405020304" pitchFamily="18" charset="0"/>
              <a:ea typeface="黑体" panose="02010609060101010101" pitchFamily="49" charset="-122"/>
              <a:cs typeface="Times New Roman" panose="02020603050405020304" pitchFamily="18" charset="0"/>
            </a:endParaRPr>
          </a:p>
          <a:p>
            <a:r>
              <a:rPr lang="el-GR" altLang="zh-CN" sz="2800" i="1" dirty="0" smtClean="0">
                <a:latin typeface="Times New Roman" panose="02020603050405020304" pitchFamily="18" charset="0"/>
                <a:ea typeface="黑体" panose="02010609060101010101" pitchFamily="49" charset="-122"/>
                <a:cs typeface="Times New Roman" panose="02020603050405020304" pitchFamily="18" charset="0"/>
              </a:rPr>
              <a:t>θ</a:t>
            </a:r>
            <a:r>
              <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rPr>
              <a:t>=2</a:t>
            </a:r>
            <a:r>
              <a:rPr lang="zh-CN" altLang="en-US" sz="2800" dirty="0" smtClean="0">
                <a:latin typeface="Times New Roman" panose="02020603050405020304" pitchFamily="18" charset="0"/>
                <a:ea typeface="黑体" panose="02010609060101010101" pitchFamily="49" charset="-122"/>
                <a:cs typeface="Times New Roman" panose="02020603050405020304" pitchFamily="18" charset="0"/>
              </a:rPr>
              <a:t>时：</a:t>
            </a:r>
            <a:endParaRPr lang="en-US" altLang="zh-CN" sz="2800" dirty="0">
              <a:latin typeface="Times New Roman" panose="02020603050405020304" pitchFamily="18" charset="0"/>
              <a:ea typeface="黑体" panose="02010609060101010101" pitchFamily="49" charset="-122"/>
              <a:cs typeface="Times New Roman" panose="02020603050405020304" pitchFamily="18" charset="0"/>
            </a:endParaRPr>
          </a:p>
          <a:p>
            <a:pPr marL="0" indent="0">
              <a:buNone/>
            </a:pPr>
            <a:endParaRPr lang="en-US" altLang="zh-CN" sz="2800" dirty="0">
              <a:latin typeface="Times New Roman" panose="02020603050405020304" pitchFamily="18" charset="0"/>
              <a:ea typeface="黑体" panose="02010609060101010101" pitchFamily="49" charset="-122"/>
              <a:cs typeface="Times New Roman" panose="02020603050405020304" pitchFamily="18" charset="0"/>
            </a:endParaRPr>
          </a:p>
          <a:p>
            <a:r>
              <a:rPr lang="en-US" altLang="zh-CN" sz="2800" dirty="0" err="1">
                <a:latin typeface="Times New Roman" panose="02020603050405020304" pitchFamily="18" charset="0"/>
                <a:ea typeface="黑体" panose="02010609060101010101" pitchFamily="49" charset="-122"/>
                <a:cs typeface="Times New Roman" panose="02020603050405020304" pitchFamily="18" charset="0"/>
              </a:rPr>
              <a:t>Ewens</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1972</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）近似</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公式</a:t>
            </a:r>
            <a:r>
              <a:rPr lang="zh-CN" altLang="en-US" sz="2800" dirty="0" smtClean="0">
                <a:latin typeface="Times New Roman" panose="02020603050405020304" pitchFamily="18" charset="0"/>
                <a:ea typeface="黑体" panose="02010609060101010101" pitchFamily="49" charset="-122"/>
                <a:cs typeface="Times New Roman" panose="02020603050405020304" pitchFamily="18" charset="0"/>
              </a:rPr>
              <a:t>：</a:t>
            </a:r>
            <a:endParaRPr lang="zh-CN" altLang="zh-CN" sz="2800" dirty="0">
              <a:latin typeface="Times New Roman" panose="02020603050405020304" pitchFamily="18" charset="0"/>
              <a:ea typeface="黑体" panose="02010609060101010101" pitchFamily="49" charset="-122"/>
              <a:cs typeface="Times New Roman" panose="02020603050405020304" pitchFamily="18" charset="0"/>
            </a:endParaRPr>
          </a:p>
        </p:txBody>
      </p:sp>
      <p:graphicFrame>
        <p:nvGraphicFramePr>
          <p:cNvPr id="6" name="对象 5"/>
          <p:cNvGraphicFramePr>
            <a:graphicFrameLocks noChangeAspect="1"/>
          </p:cNvGraphicFramePr>
          <p:nvPr>
            <p:extLst>
              <p:ext uri="{D42A27DB-BD31-4B8C-83A1-F6EECF244321}">
                <p14:modId xmlns:p14="http://schemas.microsoft.com/office/powerpoint/2010/main" val="3468840354"/>
              </p:ext>
            </p:extLst>
          </p:nvPr>
        </p:nvGraphicFramePr>
        <p:xfrm>
          <a:off x="2267744" y="1656184"/>
          <a:ext cx="2958652" cy="548680"/>
        </p:xfrm>
        <a:graphic>
          <a:graphicData uri="http://schemas.openxmlformats.org/presentationml/2006/ole">
            <mc:AlternateContent xmlns:mc="http://schemas.openxmlformats.org/markup-compatibility/2006">
              <mc:Choice xmlns:v="urn:schemas-microsoft-com:vml" Requires="v">
                <p:oleObj spid="_x0000_s30805" name="公式" r:id="rId3" imgW="1104900" imgH="203200" progId="Equation.3">
                  <p:embed/>
                </p:oleObj>
              </mc:Choice>
              <mc:Fallback>
                <p:oleObj name="公式" r:id="rId3" imgW="1104900" imgH="203200" progId="Equation.3">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267744" y="1656184"/>
                        <a:ext cx="2958652" cy="548680"/>
                      </a:xfrm>
                      <a:prstGeom prst="rect">
                        <a:avLst/>
                      </a:prstGeom>
                      <a:noFill/>
                    </p:spPr>
                  </p:pic>
                </p:oleObj>
              </mc:Fallback>
            </mc:AlternateContent>
          </a:graphicData>
        </a:graphic>
      </p:graphicFrame>
      <p:graphicFrame>
        <p:nvGraphicFramePr>
          <p:cNvPr id="12" name="对象 11"/>
          <p:cNvGraphicFramePr>
            <a:graphicFrameLocks noChangeAspect="1"/>
          </p:cNvGraphicFramePr>
          <p:nvPr>
            <p:extLst>
              <p:ext uri="{D42A27DB-BD31-4B8C-83A1-F6EECF244321}">
                <p14:modId xmlns:p14="http://schemas.microsoft.com/office/powerpoint/2010/main" val="222893521"/>
              </p:ext>
            </p:extLst>
          </p:nvPr>
        </p:nvGraphicFramePr>
        <p:xfrm>
          <a:off x="2267744" y="2420888"/>
          <a:ext cx="4381715" cy="1008112"/>
        </p:xfrm>
        <a:graphic>
          <a:graphicData uri="http://schemas.openxmlformats.org/presentationml/2006/ole">
            <mc:AlternateContent xmlns:mc="http://schemas.openxmlformats.org/markup-compatibility/2006">
              <mc:Choice xmlns:v="urn:schemas-microsoft-com:vml" Requires="v">
                <p:oleObj spid="_x0000_s30806" name="公式" r:id="rId5" imgW="1739900" imgH="393700" progId="Equation.3">
                  <p:embed/>
                </p:oleObj>
              </mc:Choice>
              <mc:Fallback>
                <p:oleObj name="公式" r:id="rId5" imgW="1739900" imgH="393700" progId="Equation.3">
                  <p:embed/>
                  <p:pic>
                    <p:nvPicPr>
                      <p:cNvPr id="0" name="Object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267744" y="2420888"/>
                        <a:ext cx="4381715" cy="1008112"/>
                      </a:xfrm>
                      <a:prstGeom prst="rect">
                        <a:avLst/>
                      </a:prstGeom>
                      <a:noFill/>
                    </p:spPr>
                  </p:pic>
                </p:oleObj>
              </mc:Fallback>
            </mc:AlternateContent>
          </a:graphicData>
        </a:graphic>
      </p:graphicFrame>
      <p:graphicFrame>
        <p:nvGraphicFramePr>
          <p:cNvPr id="14" name="对象 13"/>
          <p:cNvGraphicFramePr>
            <a:graphicFrameLocks noChangeAspect="1"/>
          </p:cNvGraphicFramePr>
          <p:nvPr>
            <p:extLst>
              <p:ext uri="{D42A27DB-BD31-4B8C-83A1-F6EECF244321}">
                <p14:modId xmlns:p14="http://schemas.microsoft.com/office/powerpoint/2010/main" val="1578087161"/>
              </p:ext>
            </p:extLst>
          </p:nvPr>
        </p:nvGraphicFramePr>
        <p:xfrm>
          <a:off x="827584" y="4328334"/>
          <a:ext cx="6120680" cy="972874"/>
        </p:xfrm>
        <a:graphic>
          <a:graphicData uri="http://schemas.openxmlformats.org/presentationml/2006/ole">
            <mc:AlternateContent xmlns:mc="http://schemas.openxmlformats.org/markup-compatibility/2006">
              <mc:Choice xmlns:v="urn:schemas-microsoft-com:vml" Requires="v">
                <p:oleObj spid="_x0000_s30807" name="公式" r:id="rId7" imgW="2514600" imgH="393700" progId="Equation.3">
                  <p:embed/>
                </p:oleObj>
              </mc:Choice>
              <mc:Fallback>
                <p:oleObj name="公式" r:id="rId7" imgW="2514600" imgH="393700" progId="Equation.3">
                  <p:embed/>
                  <p:pic>
                    <p:nvPicPr>
                      <p:cNvPr id="0" name="Object 5"/>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827584" y="4328334"/>
                        <a:ext cx="6120680" cy="972874"/>
                      </a:xfrm>
                      <a:prstGeom prst="rect">
                        <a:avLst/>
                      </a:prstGeom>
                      <a:noFill/>
                    </p:spPr>
                  </p:pic>
                </p:oleObj>
              </mc:Fallback>
            </mc:AlternateContent>
          </a:graphicData>
        </a:graphic>
      </p:graphicFrame>
    </p:spTree>
    <p:extLst>
      <p:ext uri="{BB962C8B-B14F-4D97-AF65-F5344CB8AC3E}">
        <p14:creationId xmlns:p14="http://schemas.microsoft.com/office/powerpoint/2010/main" val="1010035651"/>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251520" y="548680"/>
            <a:ext cx="8568952" cy="720080"/>
          </a:xfrm>
        </p:spPr>
        <p:txBody>
          <a:bodyPr>
            <a:normAutofit fontScale="90000"/>
          </a:bodyPr>
          <a:lstStyle/>
          <a:p>
            <a:r>
              <a:rPr lang="zh-CN" altLang="zh-CN" sz="4000" b="1" dirty="0">
                <a:latin typeface="黑体" panose="02010609060101010101" pitchFamily="49" charset="-122"/>
                <a:ea typeface="黑体" panose="02010609060101010101" pitchFamily="49" charset="-122"/>
              </a:rPr>
              <a:t>不同大小样本群体中的平均等位基因个数</a:t>
            </a:r>
            <a:endParaRPr lang="en-US" altLang="zh-CN" sz="4000" b="1" dirty="0">
              <a:latin typeface="黑体" panose="02010609060101010101" pitchFamily="49" charset="-122"/>
              <a:ea typeface="黑体" panose="02010609060101010101" pitchFamily="49" charset="-122"/>
              <a:cs typeface="Times New Roman" panose="02020603050405020304" pitchFamily="18" charset="0"/>
            </a:endParaRPr>
          </a:p>
        </p:txBody>
      </p:sp>
      <p:graphicFrame>
        <p:nvGraphicFramePr>
          <p:cNvPr id="7" name="表格 6"/>
          <p:cNvGraphicFramePr>
            <a:graphicFrameLocks noGrp="1"/>
          </p:cNvGraphicFramePr>
          <p:nvPr>
            <p:extLst>
              <p:ext uri="{D42A27DB-BD31-4B8C-83A1-F6EECF244321}">
                <p14:modId xmlns:p14="http://schemas.microsoft.com/office/powerpoint/2010/main" val="429997987"/>
              </p:ext>
            </p:extLst>
          </p:nvPr>
        </p:nvGraphicFramePr>
        <p:xfrm>
          <a:off x="179512" y="1628800"/>
          <a:ext cx="8763957" cy="2987040"/>
        </p:xfrm>
        <a:graphic>
          <a:graphicData uri="http://schemas.openxmlformats.org/drawingml/2006/table">
            <a:tbl>
              <a:tblPr firstRow="1" firstCol="1" bandRow="1">
                <a:tableStyleId>{5C22544A-7EE6-4342-B048-85BDC9FD1C3A}</a:tableStyleId>
              </a:tblPr>
              <a:tblGrid>
                <a:gridCol w="761048"/>
                <a:gridCol w="932498"/>
                <a:gridCol w="932498"/>
                <a:gridCol w="932498"/>
                <a:gridCol w="1113473"/>
                <a:gridCol w="1113473"/>
                <a:gridCol w="1113473"/>
                <a:gridCol w="932498"/>
                <a:gridCol w="932498"/>
              </a:tblGrid>
              <a:tr h="182880">
                <a:tc rowSpan="2">
                  <a:txBody>
                    <a:bodyPr/>
                    <a:lstStyle/>
                    <a:p>
                      <a:pPr algn="l">
                        <a:spcAft>
                          <a:spcPts val="0"/>
                        </a:spcAft>
                      </a:pPr>
                      <a:r>
                        <a:rPr lang="en-US" sz="2800" kern="0" dirty="0" smtClean="0">
                          <a:effectLst/>
                        </a:rPr>
                        <a:t>2</a:t>
                      </a:r>
                      <a:r>
                        <a:rPr lang="en-US" sz="2800" i="1" kern="0" dirty="0" smtClean="0">
                          <a:effectLst/>
                        </a:rPr>
                        <a:t>N</a:t>
                      </a:r>
                      <a:r>
                        <a:rPr lang="en-US" sz="2800" kern="0" baseline="0" dirty="0" smtClean="0">
                          <a:effectLst/>
                        </a:rPr>
                        <a:t> </a:t>
                      </a:r>
                      <a:endParaRPr lang="zh-CN" sz="2800" kern="100" dirty="0">
                        <a:effectLst/>
                        <a:latin typeface="Calibri"/>
                        <a:ea typeface="宋体"/>
                        <a:cs typeface="Times New Roman"/>
                      </a:endParaRPr>
                    </a:p>
                  </a:txBody>
                  <a:tcPr marL="68580" marR="68580" marT="0" marB="0"/>
                </a:tc>
                <a:tc gridSpan="8">
                  <a:txBody>
                    <a:bodyPr/>
                    <a:lstStyle/>
                    <a:p>
                      <a:pPr algn="l">
                        <a:spcAft>
                          <a:spcPts val="0"/>
                        </a:spcAft>
                      </a:pPr>
                      <a:r>
                        <a:rPr lang="el-GR" altLang="zh-CN" sz="2800" i="1" dirty="0" smtClean="0">
                          <a:latin typeface="Times New Roman" panose="02020603050405020304" pitchFamily="18" charset="0"/>
                          <a:ea typeface="黑体" panose="02010609060101010101" pitchFamily="49" charset="-122"/>
                          <a:cs typeface="Times New Roman" panose="02020603050405020304" pitchFamily="18" charset="0"/>
                        </a:rPr>
                        <a:t>θ</a:t>
                      </a:r>
                      <a:r>
                        <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rPr>
                        <a:t>=4</a:t>
                      </a:r>
                      <a:r>
                        <a:rPr lang="en-US" altLang="zh-CN" sz="2800" i="1" dirty="0" smtClean="0">
                          <a:latin typeface="Times New Roman" panose="02020603050405020304" pitchFamily="18" charset="0"/>
                          <a:ea typeface="黑体" panose="02010609060101010101" pitchFamily="49" charset="-122"/>
                          <a:cs typeface="Times New Roman" panose="02020603050405020304" pitchFamily="18" charset="0"/>
                        </a:rPr>
                        <a:t>Nu</a:t>
                      </a:r>
                      <a:endParaRPr lang="en-US" sz="2800" kern="0" dirty="0">
                        <a:effectLst/>
                        <a:latin typeface="Times New Roman"/>
                        <a:ea typeface="宋体"/>
                        <a:cs typeface="Times New Roman"/>
                      </a:endParaRPr>
                    </a:p>
                  </a:txBody>
                  <a:tcPr marL="68580" marR="68580" marT="0" marB="0"/>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r>
              <a:tr h="182880">
                <a:tc vMerge="1">
                  <a:txBody>
                    <a:bodyPr/>
                    <a:lstStyle/>
                    <a:p>
                      <a:endParaRPr lang="zh-CN" altLang="en-US"/>
                    </a:p>
                  </a:txBody>
                  <a:tcPr/>
                </a:tc>
                <a:tc>
                  <a:txBody>
                    <a:bodyPr/>
                    <a:lstStyle/>
                    <a:p>
                      <a:pPr algn="l">
                        <a:spcAft>
                          <a:spcPts val="0"/>
                        </a:spcAft>
                      </a:pPr>
                      <a:r>
                        <a:rPr lang="en-US" sz="2800" kern="0" dirty="0">
                          <a:effectLst/>
                        </a:rPr>
                        <a:t>0.1</a:t>
                      </a:r>
                      <a:endParaRPr lang="zh-CN" sz="2800" kern="100" dirty="0">
                        <a:effectLst/>
                        <a:latin typeface="Calibri"/>
                        <a:ea typeface="宋体"/>
                        <a:cs typeface="Times New Roman"/>
                      </a:endParaRPr>
                    </a:p>
                  </a:txBody>
                  <a:tcPr marL="68580" marR="68580" marT="0" marB="0"/>
                </a:tc>
                <a:tc>
                  <a:txBody>
                    <a:bodyPr/>
                    <a:lstStyle/>
                    <a:p>
                      <a:pPr algn="l">
                        <a:spcAft>
                          <a:spcPts val="0"/>
                        </a:spcAft>
                      </a:pPr>
                      <a:r>
                        <a:rPr lang="en-US" sz="2800" kern="0">
                          <a:effectLst/>
                        </a:rPr>
                        <a:t>0.5</a:t>
                      </a:r>
                      <a:endParaRPr lang="zh-CN" sz="2800" kern="100">
                        <a:effectLst/>
                        <a:latin typeface="Calibri"/>
                        <a:ea typeface="宋体"/>
                        <a:cs typeface="Times New Roman"/>
                      </a:endParaRPr>
                    </a:p>
                  </a:txBody>
                  <a:tcPr marL="68580" marR="68580" marT="0" marB="0"/>
                </a:tc>
                <a:tc>
                  <a:txBody>
                    <a:bodyPr/>
                    <a:lstStyle/>
                    <a:p>
                      <a:pPr algn="l">
                        <a:spcAft>
                          <a:spcPts val="0"/>
                        </a:spcAft>
                      </a:pPr>
                      <a:r>
                        <a:rPr lang="en-US" sz="2800" kern="0">
                          <a:effectLst/>
                        </a:rPr>
                        <a:t>1</a:t>
                      </a:r>
                      <a:endParaRPr lang="zh-CN" sz="2800" kern="100">
                        <a:effectLst/>
                        <a:latin typeface="Calibri"/>
                        <a:ea typeface="宋体"/>
                        <a:cs typeface="Times New Roman"/>
                      </a:endParaRPr>
                    </a:p>
                  </a:txBody>
                  <a:tcPr marL="68580" marR="68580" marT="0" marB="0"/>
                </a:tc>
                <a:tc>
                  <a:txBody>
                    <a:bodyPr/>
                    <a:lstStyle/>
                    <a:p>
                      <a:pPr algn="l">
                        <a:spcAft>
                          <a:spcPts val="0"/>
                        </a:spcAft>
                      </a:pPr>
                      <a:r>
                        <a:rPr lang="en-US" sz="2800" kern="0">
                          <a:effectLst/>
                        </a:rPr>
                        <a:t>2</a:t>
                      </a:r>
                      <a:endParaRPr lang="zh-CN" sz="2800" kern="100">
                        <a:effectLst/>
                        <a:latin typeface="Calibri"/>
                        <a:ea typeface="宋体"/>
                        <a:cs typeface="Times New Roman"/>
                      </a:endParaRPr>
                    </a:p>
                  </a:txBody>
                  <a:tcPr marL="68580" marR="68580" marT="0" marB="0"/>
                </a:tc>
                <a:tc>
                  <a:txBody>
                    <a:bodyPr/>
                    <a:lstStyle/>
                    <a:p>
                      <a:pPr algn="l">
                        <a:spcAft>
                          <a:spcPts val="0"/>
                        </a:spcAft>
                      </a:pPr>
                      <a:r>
                        <a:rPr lang="en-US" sz="2800" kern="0">
                          <a:effectLst/>
                        </a:rPr>
                        <a:t>5</a:t>
                      </a:r>
                      <a:endParaRPr lang="zh-CN" sz="2800" kern="100">
                        <a:effectLst/>
                        <a:latin typeface="Calibri"/>
                        <a:ea typeface="宋体"/>
                        <a:cs typeface="Times New Roman"/>
                      </a:endParaRPr>
                    </a:p>
                  </a:txBody>
                  <a:tcPr marL="68580" marR="68580" marT="0" marB="0"/>
                </a:tc>
                <a:tc>
                  <a:txBody>
                    <a:bodyPr/>
                    <a:lstStyle/>
                    <a:p>
                      <a:pPr algn="l">
                        <a:spcAft>
                          <a:spcPts val="0"/>
                        </a:spcAft>
                      </a:pPr>
                      <a:r>
                        <a:rPr lang="en-US" sz="2800" kern="0">
                          <a:effectLst/>
                        </a:rPr>
                        <a:t>10</a:t>
                      </a:r>
                      <a:endParaRPr lang="zh-CN" sz="2800" kern="100">
                        <a:effectLst/>
                        <a:latin typeface="Calibri"/>
                        <a:ea typeface="宋体"/>
                        <a:cs typeface="Times New Roman"/>
                      </a:endParaRPr>
                    </a:p>
                  </a:txBody>
                  <a:tcPr marL="68580" marR="68580" marT="0" marB="0"/>
                </a:tc>
                <a:tc>
                  <a:txBody>
                    <a:bodyPr/>
                    <a:lstStyle/>
                    <a:p>
                      <a:pPr algn="l">
                        <a:spcAft>
                          <a:spcPts val="0"/>
                        </a:spcAft>
                      </a:pPr>
                      <a:r>
                        <a:rPr lang="en-US" sz="2800" kern="0">
                          <a:effectLst/>
                        </a:rPr>
                        <a:t>1</a:t>
                      </a:r>
                      <a:endParaRPr lang="zh-CN" sz="2800" kern="100">
                        <a:effectLst/>
                        <a:latin typeface="Calibri"/>
                        <a:ea typeface="宋体"/>
                        <a:cs typeface="Times New Roman"/>
                      </a:endParaRPr>
                    </a:p>
                  </a:txBody>
                  <a:tcPr marL="68580" marR="68580" marT="0" marB="0"/>
                </a:tc>
                <a:tc>
                  <a:txBody>
                    <a:bodyPr/>
                    <a:lstStyle/>
                    <a:p>
                      <a:pPr algn="l">
                        <a:spcAft>
                          <a:spcPts val="0"/>
                        </a:spcAft>
                      </a:pPr>
                      <a:r>
                        <a:rPr lang="en-US" sz="2800" kern="0">
                          <a:effectLst/>
                        </a:rPr>
                        <a:t>2</a:t>
                      </a:r>
                      <a:endParaRPr lang="zh-CN" sz="2800" kern="100">
                        <a:effectLst/>
                        <a:latin typeface="Calibri"/>
                        <a:ea typeface="宋体"/>
                        <a:cs typeface="Times New Roman"/>
                      </a:endParaRPr>
                    </a:p>
                  </a:txBody>
                  <a:tcPr marL="68580" marR="68580" marT="0" marB="0"/>
                </a:tc>
              </a:tr>
              <a:tr h="182880">
                <a:tc>
                  <a:txBody>
                    <a:bodyPr/>
                    <a:lstStyle/>
                    <a:p>
                      <a:pPr algn="l">
                        <a:spcAft>
                          <a:spcPts val="0"/>
                        </a:spcAft>
                      </a:pPr>
                      <a:r>
                        <a:rPr lang="en-US" sz="2800" kern="0">
                          <a:effectLst/>
                        </a:rPr>
                        <a:t>10</a:t>
                      </a:r>
                      <a:endParaRPr lang="zh-CN" sz="2800" kern="100">
                        <a:effectLst/>
                        <a:latin typeface="Calibri"/>
                        <a:ea typeface="宋体"/>
                        <a:cs typeface="Times New Roman"/>
                      </a:endParaRPr>
                    </a:p>
                  </a:txBody>
                  <a:tcPr marL="68580" marR="68580" marT="0" marB="0"/>
                </a:tc>
                <a:tc>
                  <a:txBody>
                    <a:bodyPr/>
                    <a:lstStyle/>
                    <a:p>
                      <a:pPr algn="l">
                        <a:spcAft>
                          <a:spcPts val="0"/>
                        </a:spcAft>
                      </a:pPr>
                      <a:r>
                        <a:rPr lang="en-US" sz="2800" kern="0">
                          <a:effectLst/>
                        </a:rPr>
                        <a:t>1.27 </a:t>
                      </a:r>
                      <a:endParaRPr lang="zh-CN" sz="2800" kern="100">
                        <a:effectLst/>
                        <a:latin typeface="Calibri"/>
                        <a:ea typeface="宋体"/>
                        <a:cs typeface="Times New Roman"/>
                      </a:endParaRPr>
                    </a:p>
                  </a:txBody>
                  <a:tcPr marL="68580" marR="68580" marT="0" marB="0"/>
                </a:tc>
                <a:tc>
                  <a:txBody>
                    <a:bodyPr/>
                    <a:lstStyle/>
                    <a:p>
                      <a:pPr algn="l">
                        <a:spcAft>
                          <a:spcPts val="0"/>
                        </a:spcAft>
                      </a:pPr>
                      <a:r>
                        <a:rPr lang="en-US" sz="2800" kern="0">
                          <a:effectLst/>
                        </a:rPr>
                        <a:t>2.13 </a:t>
                      </a:r>
                      <a:endParaRPr lang="zh-CN" sz="2800" kern="100">
                        <a:effectLst/>
                        <a:latin typeface="Calibri"/>
                        <a:ea typeface="宋体"/>
                        <a:cs typeface="Times New Roman"/>
                      </a:endParaRPr>
                    </a:p>
                  </a:txBody>
                  <a:tcPr marL="68580" marR="68580" marT="0" marB="0"/>
                </a:tc>
                <a:tc>
                  <a:txBody>
                    <a:bodyPr/>
                    <a:lstStyle/>
                    <a:p>
                      <a:pPr algn="l">
                        <a:spcAft>
                          <a:spcPts val="0"/>
                        </a:spcAft>
                      </a:pPr>
                      <a:r>
                        <a:rPr lang="en-US" sz="2800" kern="0">
                          <a:effectLst/>
                        </a:rPr>
                        <a:t>2.93 </a:t>
                      </a:r>
                      <a:endParaRPr lang="zh-CN" sz="2800" kern="100">
                        <a:effectLst/>
                        <a:latin typeface="Calibri"/>
                        <a:ea typeface="宋体"/>
                        <a:cs typeface="Times New Roman"/>
                      </a:endParaRPr>
                    </a:p>
                  </a:txBody>
                  <a:tcPr marL="68580" marR="68580" marT="0" marB="0"/>
                </a:tc>
                <a:tc>
                  <a:txBody>
                    <a:bodyPr/>
                    <a:lstStyle/>
                    <a:p>
                      <a:pPr algn="l">
                        <a:spcAft>
                          <a:spcPts val="0"/>
                        </a:spcAft>
                      </a:pPr>
                      <a:r>
                        <a:rPr lang="en-US" sz="2800" kern="0">
                          <a:effectLst/>
                        </a:rPr>
                        <a:t>4.04 </a:t>
                      </a:r>
                      <a:endParaRPr lang="zh-CN" sz="2800" kern="100">
                        <a:effectLst/>
                        <a:latin typeface="Calibri"/>
                        <a:ea typeface="宋体"/>
                        <a:cs typeface="Times New Roman"/>
                      </a:endParaRPr>
                    </a:p>
                  </a:txBody>
                  <a:tcPr marL="68580" marR="68580" marT="0" marB="0"/>
                </a:tc>
                <a:tc>
                  <a:txBody>
                    <a:bodyPr/>
                    <a:lstStyle/>
                    <a:p>
                      <a:pPr algn="l">
                        <a:spcAft>
                          <a:spcPts val="0"/>
                        </a:spcAft>
                      </a:pPr>
                      <a:r>
                        <a:rPr lang="en-US" sz="2800" kern="0">
                          <a:effectLst/>
                        </a:rPr>
                        <a:t>5.84 </a:t>
                      </a:r>
                      <a:endParaRPr lang="zh-CN" sz="2800" kern="100">
                        <a:effectLst/>
                        <a:latin typeface="Calibri"/>
                        <a:ea typeface="宋体"/>
                        <a:cs typeface="Times New Roman"/>
                      </a:endParaRPr>
                    </a:p>
                  </a:txBody>
                  <a:tcPr marL="68580" marR="68580" marT="0" marB="0"/>
                </a:tc>
                <a:tc>
                  <a:txBody>
                    <a:bodyPr/>
                    <a:lstStyle/>
                    <a:p>
                      <a:pPr algn="l">
                        <a:spcAft>
                          <a:spcPts val="0"/>
                        </a:spcAft>
                      </a:pPr>
                      <a:r>
                        <a:rPr lang="en-US" sz="2800" kern="0">
                          <a:effectLst/>
                        </a:rPr>
                        <a:t>7.19 </a:t>
                      </a:r>
                      <a:endParaRPr lang="zh-CN" sz="2800" kern="100">
                        <a:effectLst/>
                        <a:latin typeface="Calibri"/>
                        <a:ea typeface="宋体"/>
                        <a:cs typeface="Times New Roman"/>
                      </a:endParaRPr>
                    </a:p>
                  </a:txBody>
                  <a:tcPr marL="68580" marR="68580" marT="0" marB="0"/>
                </a:tc>
                <a:tc>
                  <a:txBody>
                    <a:bodyPr/>
                    <a:lstStyle/>
                    <a:p>
                      <a:pPr algn="l">
                        <a:spcAft>
                          <a:spcPts val="0"/>
                        </a:spcAft>
                      </a:pPr>
                      <a:r>
                        <a:rPr lang="en-US" sz="2800" kern="0">
                          <a:effectLst/>
                        </a:rPr>
                        <a:t>2.30 </a:t>
                      </a:r>
                      <a:endParaRPr lang="zh-CN" sz="2800" kern="100">
                        <a:effectLst/>
                        <a:latin typeface="Calibri"/>
                        <a:ea typeface="宋体"/>
                        <a:cs typeface="Times New Roman"/>
                      </a:endParaRPr>
                    </a:p>
                  </a:txBody>
                  <a:tcPr marL="68580" marR="68580" marT="0" marB="0"/>
                </a:tc>
                <a:tc>
                  <a:txBody>
                    <a:bodyPr/>
                    <a:lstStyle/>
                    <a:p>
                      <a:pPr algn="l">
                        <a:spcAft>
                          <a:spcPts val="0"/>
                        </a:spcAft>
                      </a:pPr>
                      <a:r>
                        <a:rPr lang="en-US" sz="2800" kern="0">
                          <a:effectLst/>
                        </a:rPr>
                        <a:t>2.81 </a:t>
                      </a:r>
                      <a:endParaRPr lang="zh-CN" sz="2800" kern="100">
                        <a:effectLst/>
                        <a:latin typeface="Calibri"/>
                        <a:ea typeface="宋体"/>
                        <a:cs typeface="Times New Roman"/>
                      </a:endParaRPr>
                    </a:p>
                  </a:txBody>
                  <a:tcPr marL="68580" marR="68580" marT="0" marB="0"/>
                </a:tc>
              </a:tr>
              <a:tr h="182880">
                <a:tc>
                  <a:txBody>
                    <a:bodyPr/>
                    <a:lstStyle/>
                    <a:p>
                      <a:pPr algn="l">
                        <a:spcAft>
                          <a:spcPts val="0"/>
                        </a:spcAft>
                      </a:pPr>
                      <a:r>
                        <a:rPr lang="en-US" sz="2800" kern="0">
                          <a:effectLst/>
                        </a:rPr>
                        <a:t>20</a:t>
                      </a:r>
                      <a:endParaRPr lang="zh-CN" sz="2800" kern="100">
                        <a:effectLst/>
                        <a:latin typeface="Calibri"/>
                        <a:ea typeface="宋体"/>
                        <a:cs typeface="Times New Roman"/>
                      </a:endParaRPr>
                    </a:p>
                  </a:txBody>
                  <a:tcPr marL="68580" marR="68580" marT="0" marB="0"/>
                </a:tc>
                <a:tc>
                  <a:txBody>
                    <a:bodyPr/>
                    <a:lstStyle/>
                    <a:p>
                      <a:pPr algn="l">
                        <a:spcAft>
                          <a:spcPts val="0"/>
                        </a:spcAft>
                      </a:pPr>
                      <a:r>
                        <a:rPr lang="en-US" sz="2800" kern="0">
                          <a:effectLst/>
                        </a:rPr>
                        <a:t>1.34 </a:t>
                      </a:r>
                      <a:endParaRPr lang="zh-CN" sz="2800" kern="100">
                        <a:effectLst/>
                        <a:latin typeface="Calibri"/>
                        <a:ea typeface="宋体"/>
                        <a:cs typeface="Times New Roman"/>
                      </a:endParaRPr>
                    </a:p>
                  </a:txBody>
                  <a:tcPr marL="68580" marR="68580" marT="0" marB="0"/>
                </a:tc>
                <a:tc>
                  <a:txBody>
                    <a:bodyPr/>
                    <a:lstStyle/>
                    <a:p>
                      <a:pPr algn="l">
                        <a:spcAft>
                          <a:spcPts val="0"/>
                        </a:spcAft>
                      </a:pPr>
                      <a:r>
                        <a:rPr lang="en-US" sz="2800" kern="0">
                          <a:effectLst/>
                        </a:rPr>
                        <a:t>2.48 </a:t>
                      </a:r>
                      <a:endParaRPr lang="zh-CN" sz="2800" kern="100">
                        <a:effectLst/>
                        <a:latin typeface="Calibri"/>
                        <a:ea typeface="宋体"/>
                        <a:cs typeface="Times New Roman"/>
                      </a:endParaRPr>
                    </a:p>
                  </a:txBody>
                  <a:tcPr marL="68580" marR="68580" marT="0" marB="0"/>
                </a:tc>
                <a:tc>
                  <a:txBody>
                    <a:bodyPr/>
                    <a:lstStyle/>
                    <a:p>
                      <a:pPr algn="l">
                        <a:spcAft>
                          <a:spcPts val="0"/>
                        </a:spcAft>
                      </a:pPr>
                      <a:r>
                        <a:rPr lang="en-US" sz="2800" kern="0">
                          <a:effectLst/>
                        </a:rPr>
                        <a:t>3.60 </a:t>
                      </a:r>
                      <a:endParaRPr lang="zh-CN" sz="2800" kern="100">
                        <a:effectLst/>
                        <a:latin typeface="Calibri"/>
                        <a:ea typeface="宋体"/>
                        <a:cs typeface="Times New Roman"/>
                      </a:endParaRPr>
                    </a:p>
                  </a:txBody>
                  <a:tcPr marL="68580" marR="68580" marT="0" marB="0"/>
                </a:tc>
                <a:tc>
                  <a:txBody>
                    <a:bodyPr/>
                    <a:lstStyle/>
                    <a:p>
                      <a:pPr algn="l">
                        <a:spcAft>
                          <a:spcPts val="0"/>
                        </a:spcAft>
                      </a:pPr>
                      <a:r>
                        <a:rPr lang="en-US" sz="2800" kern="0">
                          <a:effectLst/>
                        </a:rPr>
                        <a:t>5.29 </a:t>
                      </a:r>
                      <a:endParaRPr lang="zh-CN" sz="2800" kern="100">
                        <a:effectLst/>
                        <a:latin typeface="Calibri"/>
                        <a:ea typeface="宋体"/>
                        <a:cs typeface="Times New Roman"/>
                      </a:endParaRPr>
                    </a:p>
                  </a:txBody>
                  <a:tcPr marL="68580" marR="68580" marT="0" marB="0"/>
                </a:tc>
                <a:tc>
                  <a:txBody>
                    <a:bodyPr/>
                    <a:lstStyle/>
                    <a:p>
                      <a:pPr algn="l">
                        <a:spcAft>
                          <a:spcPts val="0"/>
                        </a:spcAft>
                      </a:pPr>
                      <a:r>
                        <a:rPr lang="en-US" sz="2800" kern="0">
                          <a:effectLst/>
                        </a:rPr>
                        <a:t>8.46 </a:t>
                      </a:r>
                      <a:endParaRPr lang="zh-CN" sz="2800" kern="100">
                        <a:effectLst/>
                        <a:latin typeface="Calibri"/>
                        <a:ea typeface="宋体"/>
                        <a:cs typeface="Times New Roman"/>
                      </a:endParaRPr>
                    </a:p>
                  </a:txBody>
                  <a:tcPr marL="68580" marR="68580" marT="0" marB="0"/>
                </a:tc>
                <a:tc>
                  <a:txBody>
                    <a:bodyPr/>
                    <a:lstStyle/>
                    <a:p>
                      <a:pPr algn="l">
                        <a:spcAft>
                          <a:spcPts val="0"/>
                        </a:spcAft>
                      </a:pPr>
                      <a:r>
                        <a:rPr lang="en-US" sz="2800" kern="0">
                          <a:effectLst/>
                        </a:rPr>
                        <a:t>11.33 </a:t>
                      </a:r>
                      <a:endParaRPr lang="zh-CN" sz="2800" kern="100">
                        <a:effectLst/>
                        <a:latin typeface="Calibri"/>
                        <a:ea typeface="宋体"/>
                        <a:cs typeface="Times New Roman"/>
                      </a:endParaRPr>
                    </a:p>
                  </a:txBody>
                  <a:tcPr marL="68580" marR="68580" marT="0" marB="0"/>
                </a:tc>
                <a:tc>
                  <a:txBody>
                    <a:bodyPr/>
                    <a:lstStyle/>
                    <a:p>
                      <a:pPr algn="l">
                        <a:spcAft>
                          <a:spcPts val="0"/>
                        </a:spcAft>
                      </a:pPr>
                      <a:r>
                        <a:rPr lang="en-US" sz="2800" kern="0">
                          <a:effectLst/>
                        </a:rPr>
                        <a:t>3.00 </a:t>
                      </a:r>
                      <a:endParaRPr lang="zh-CN" sz="2800" kern="100">
                        <a:effectLst/>
                        <a:latin typeface="Calibri"/>
                        <a:ea typeface="宋体"/>
                        <a:cs typeface="Times New Roman"/>
                      </a:endParaRPr>
                    </a:p>
                  </a:txBody>
                  <a:tcPr marL="68580" marR="68580" marT="0" marB="0"/>
                </a:tc>
                <a:tc>
                  <a:txBody>
                    <a:bodyPr/>
                    <a:lstStyle/>
                    <a:p>
                      <a:pPr algn="l">
                        <a:spcAft>
                          <a:spcPts val="0"/>
                        </a:spcAft>
                      </a:pPr>
                      <a:r>
                        <a:rPr lang="en-US" sz="2800" kern="0">
                          <a:effectLst/>
                        </a:rPr>
                        <a:t>4.09 </a:t>
                      </a:r>
                      <a:endParaRPr lang="zh-CN" sz="2800" kern="100">
                        <a:effectLst/>
                        <a:latin typeface="Calibri"/>
                        <a:ea typeface="宋体"/>
                        <a:cs typeface="Times New Roman"/>
                      </a:endParaRPr>
                    </a:p>
                  </a:txBody>
                  <a:tcPr marL="68580" marR="68580" marT="0" marB="0"/>
                </a:tc>
              </a:tr>
              <a:tr h="182880">
                <a:tc>
                  <a:txBody>
                    <a:bodyPr/>
                    <a:lstStyle/>
                    <a:p>
                      <a:pPr algn="l">
                        <a:spcAft>
                          <a:spcPts val="0"/>
                        </a:spcAft>
                      </a:pPr>
                      <a:r>
                        <a:rPr lang="en-US" sz="2800" kern="0">
                          <a:effectLst/>
                        </a:rPr>
                        <a:t>50</a:t>
                      </a:r>
                      <a:endParaRPr lang="zh-CN" sz="2800" kern="100">
                        <a:effectLst/>
                        <a:latin typeface="Calibri"/>
                        <a:ea typeface="宋体"/>
                        <a:cs typeface="Times New Roman"/>
                      </a:endParaRPr>
                    </a:p>
                  </a:txBody>
                  <a:tcPr marL="68580" marR="68580" marT="0" marB="0"/>
                </a:tc>
                <a:tc>
                  <a:txBody>
                    <a:bodyPr/>
                    <a:lstStyle/>
                    <a:p>
                      <a:pPr algn="l">
                        <a:spcAft>
                          <a:spcPts val="0"/>
                        </a:spcAft>
                      </a:pPr>
                      <a:r>
                        <a:rPr lang="en-US" sz="2800" kern="0">
                          <a:effectLst/>
                        </a:rPr>
                        <a:t>1.43 </a:t>
                      </a:r>
                      <a:endParaRPr lang="zh-CN" sz="2800" kern="100">
                        <a:effectLst/>
                        <a:latin typeface="Calibri"/>
                        <a:ea typeface="宋体"/>
                        <a:cs typeface="Times New Roman"/>
                      </a:endParaRPr>
                    </a:p>
                  </a:txBody>
                  <a:tcPr marL="68580" marR="68580" marT="0" marB="0"/>
                </a:tc>
                <a:tc>
                  <a:txBody>
                    <a:bodyPr/>
                    <a:lstStyle/>
                    <a:p>
                      <a:pPr algn="l">
                        <a:spcAft>
                          <a:spcPts val="0"/>
                        </a:spcAft>
                      </a:pPr>
                      <a:r>
                        <a:rPr lang="en-US" sz="2800" kern="0">
                          <a:effectLst/>
                        </a:rPr>
                        <a:t>2.94 </a:t>
                      </a:r>
                      <a:endParaRPr lang="zh-CN" sz="2800" kern="100">
                        <a:effectLst/>
                        <a:latin typeface="Calibri"/>
                        <a:ea typeface="宋体"/>
                        <a:cs typeface="Times New Roman"/>
                      </a:endParaRPr>
                    </a:p>
                  </a:txBody>
                  <a:tcPr marL="68580" marR="68580" marT="0" marB="0"/>
                </a:tc>
                <a:tc>
                  <a:txBody>
                    <a:bodyPr/>
                    <a:lstStyle/>
                    <a:p>
                      <a:pPr algn="l">
                        <a:spcAft>
                          <a:spcPts val="0"/>
                        </a:spcAft>
                      </a:pPr>
                      <a:r>
                        <a:rPr lang="en-US" sz="2800" kern="0">
                          <a:effectLst/>
                        </a:rPr>
                        <a:t>4.50 </a:t>
                      </a:r>
                      <a:endParaRPr lang="zh-CN" sz="2800" kern="100">
                        <a:effectLst/>
                        <a:latin typeface="Calibri"/>
                        <a:ea typeface="宋体"/>
                        <a:cs typeface="Times New Roman"/>
                      </a:endParaRPr>
                    </a:p>
                  </a:txBody>
                  <a:tcPr marL="68580" marR="68580" marT="0" marB="0"/>
                </a:tc>
                <a:tc>
                  <a:txBody>
                    <a:bodyPr/>
                    <a:lstStyle/>
                    <a:p>
                      <a:pPr algn="l">
                        <a:spcAft>
                          <a:spcPts val="0"/>
                        </a:spcAft>
                      </a:pPr>
                      <a:r>
                        <a:rPr lang="en-US" sz="2800" kern="0">
                          <a:effectLst/>
                        </a:rPr>
                        <a:t>7.04 </a:t>
                      </a:r>
                      <a:endParaRPr lang="zh-CN" sz="2800" kern="100">
                        <a:effectLst/>
                        <a:latin typeface="Calibri"/>
                        <a:ea typeface="宋体"/>
                        <a:cs typeface="Times New Roman"/>
                      </a:endParaRPr>
                    </a:p>
                  </a:txBody>
                  <a:tcPr marL="68580" marR="68580" marT="0" marB="0"/>
                </a:tc>
                <a:tc>
                  <a:txBody>
                    <a:bodyPr/>
                    <a:lstStyle/>
                    <a:p>
                      <a:pPr algn="l">
                        <a:spcAft>
                          <a:spcPts val="0"/>
                        </a:spcAft>
                      </a:pPr>
                      <a:r>
                        <a:rPr lang="en-US" sz="2800" kern="0">
                          <a:effectLst/>
                        </a:rPr>
                        <a:t>12.46 </a:t>
                      </a:r>
                      <a:endParaRPr lang="zh-CN" sz="2800" kern="100">
                        <a:effectLst/>
                        <a:latin typeface="Calibri"/>
                        <a:ea typeface="宋体"/>
                        <a:cs typeface="Times New Roman"/>
                      </a:endParaRPr>
                    </a:p>
                  </a:txBody>
                  <a:tcPr marL="68580" marR="68580" marT="0" marB="0"/>
                </a:tc>
                <a:tc>
                  <a:txBody>
                    <a:bodyPr/>
                    <a:lstStyle/>
                    <a:p>
                      <a:pPr algn="l">
                        <a:spcAft>
                          <a:spcPts val="0"/>
                        </a:spcAft>
                      </a:pPr>
                      <a:r>
                        <a:rPr lang="en-US" sz="2800" kern="0">
                          <a:effectLst/>
                        </a:rPr>
                        <a:t>18.34 </a:t>
                      </a:r>
                      <a:endParaRPr lang="zh-CN" sz="2800" kern="100">
                        <a:effectLst/>
                        <a:latin typeface="Calibri"/>
                        <a:ea typeface="宋体"/>
                        <a:cs typeface="Times New Roman"/>
                      </a:endParaRPr>
                    </a:p>
                  </a:txBody>
                  <a:tcPr marL="68580" marR="68580" marT="0" marB="0"/>
                </a:tc>
                <a:tc>
                  <a:txBody>
                    <a:bodyPr/>
                    <a:lstStyle/>
                    <a:p>
                      <a:pPr algn="l">
                        <a:spcAft>
                          <a:spcPts val="0"/>
                        </a:spcAft>
                      </a:pPr>
                      <a:r>
                        <a:rPr lang="en-US" sz="2800" kern="0">
                          <a:effectLst/>
                        </a:rPr>
                        <a:t>3.91 </a:t>
                      </a:r>
                      <a:endParaRPr lang="zh-CN" sz="2800" kern="100">
                        <a:effectLst/>
                        <a:latin typeface="Calibri"/>
                        <a:ea typeface="宋体"/>
                        <a:cs typeface="Times New Roman"/>
                      </a:endParaRPr>
                    </a:p>
                  </a:txBody>
                  <a:tcPr marL="68580" marR="68580" marT="0" marB="0"/>
                </a:tc>
                <a:tc>
                  <a:txBody>
                    <a:bodyPr/>
                    <a:lstStyle/>
                    <a:p>
                      <a:pPr algn="l">
                        <a:spcAft>
                          <a:spcPts val="0"/>
                        </a:spcAft>
                      </a:pPr>
                      <a:r>
                        <a:rPr lang="en-US" sz="2800" kern="0">
                          <a:effectLst/>
                        </a:rPr>
                        <a:t>5.86 </a:t>
                      </a:r>
                      <a:endParaRPr lang="zh-CN" sz="2800" kern="100">
                        <a:effectLst/>
                        <a:latin typeface="Calibri"/>
                        <a:ea typeface="宋体"/>
                        <a:cs typeface="Times New Roman"/>
                      </a:endParaRPr>
                    </a:p>
                  </a:txBody>
                  <a:tcPr marL="68580" marR="68580" marT="0" marB="0"/>
                </a:tc>
              </a:tr>
              <a:tr h="182880">
                <a:tc>
                  <a:txBody>
                    <a:bodyPr/>
                    <a:lstStyle/>
                    <a:p>
                      <a:pPr algn="l">
                        <a:spcAft>
                          <a:spcPts val="0"/>
                        </a:spcAft>
                      </a:pPr>
                      <a:r>
                        <a:rPr lang="en-US" sz="2800" kern="0">
                          <a:effectLst/>
                        </a:rPr>
                        <a:t>100</a:t>
                      </a:r>
                      <a:endParaRPr lang="zh-CN" sz="2800" kern="100">
                        <a:effectLst/>
                        <a:latin typeface="Calibri"/>
                        <a:ea typeface="宋体"/>
                        <a:cs typeface="Times New Roman"/>
                      </a:endParaRPr>
                    </a:p>
                  </a:txBody>
                  <a:tcPr marL="68580" marR="68580" marT="0" marB="0"/>
                </a:tc>
                <a:tc>
                  <a:txBody>
                    <a:bodyPr/>
                    <a:lstStyle/>
                    <a:p>
                      <a:pPr algn="l">
                        <a:spcAft>
                          <a:spcPts val="0"/>
                        </a:spcAft>
                      </a:pPr>
                      <a:r>
                        <a:rPr lang="en-US" sz="2800" kern="0">
                          <a:effectLst/>
                        </a:rPr>
                        <a:t>1.50 </a:t>
                      </a:r>
                      <a:endParaRPr lang="zh-CN" sz="2800" kern="100">
                        <a:effectLst/>
                        <a:latin typeface="Calibri"/>
                        <a:ea typeface="宋体"/>
                        <a:cs typeface="Times New Roman"/>
                      </a:endParaRPr>
                    </a:p>
                  </a:txBody>
                  <a:tcPr marL="68580" marR="68580" marT="0" marB="0"/>
                </a:tc>
                <a:tc>
                  <a:txBody>
                    <a:bodyPr/>
                    <a:lstStyle/>
                    <a:p>
                      <a:pPr algn="l">
                        <a:spcAft>
                          <a:spcPts val="0"/>
                        </a:spcAft>
                      </a:pPr>
                      <a:r>
                        <a:rPr lang="en-US" sz="2800" kern="0">
                          <a:effectLst/>
                        </a:rPr>
                        <a:t>3.28 </a:t>
                      </a:r>
                      <a:endParaRPr lang="zh-CN" sz="2800" kern="100">
                        <a:effectLst/>
                        <a:latin typeface="Calibri"/>
                        <a:ea typeface="宋体"/>
                        <a:cs typeface="Times New Roman"/>
                      </a:endParaRPr>
                    </a:p>
                  </a:txBody>
                  <a:tcPr marL="68580" marR="68580" marT="0" marB="0"/>
                </a:tc>
                <a:tc>
                  <a:txBody>
                    <a:bodyPr/>
                    <a:lstStyle/>
                    <a:p>
                      <a:pPr algn="l">
                        <a:spcAft>
                          <a:spcPts val="0"/>
                        </a:spcAft>
                      </a:pPr>
                      <a:r>
                        <a:rPr lang="en-US" sz="2800" kern="0">
                          <a:effectLst/>
                        </a:rPr>
                        <a:t>5.19 </a:t>
                      </a:r>
                      <a:endParaRPr lang="zh-CN" sz="2800" kern="100">
                        <a:effectLst/>
                        <a:latin typeface="Calibri"/>
                        <a:ea typeface="宋体"/>
                        <a:cs typeface="Times New Roman"/>
                      </a:endParaRPr>
                    </a:p>
                  </a:txBody>
                  <a:tcPr marL="68580" marR="68580" marT="0" marB="0"/>
                </a:tc>
                <a:tc>
                  <a:txBody>
                    <a:bodyPr/>
                    <a:lstStyle/>
                    <a:p>
                      <a:pPr algn="l">
                        <a:spcAft>
                          <a:spcPts val="0"/>
                        </a:spcAft>
                      </a:pPr>
                      <a:r>
                        <a:rPr lang="en-US" sz="2800" kern="0">
                          <a:effectLst/>
                        </a:rPr>
                        <a:t>8.39 </a:t>
                      </a:r>
                      <a:endParaRPr lang="zh-CN" sz="2800" kern="100">
                        <a:effectLst/>
                        <a:latin typeface="Calibri"/>
                        <a:ea typeface="宋体"/>
                        <a:cs typeface="Times New Roman"/>
                      </a:endParaRPr>
                    </a:p>
                  </a:txBody>
                  <a:tcPr marL="68580" marR="68580" marT="0" marB="0"/>
                </a:tc>
                <a:tc>
                  <a:txBody>
                    <a:bodyPr/>
                    <a:lstStyle/>
                    <a:p>
                      <a:pPr algn="l">
                        <a:spcAft>
                          <a:spcPts val="0"/>
                        </a:spcAft>
                      </a:pPr>
                      <a:r>
                        <a:rPr lang="en-US" sz="2800" kern="0">
                          <a:effectLst/>
                        </a:rPr>
                        <a:t>15.72 </a:t>
                      </a:r>
                      <a:endParaRPr lang="zh-CN" sz="2800" kern="100">
                        <a:effectLst/>
                        <a:latin typeface="Calibri"/>
                        <a:ea typeface="宋体"/>
                        <a:cs typeface="Times New Roman"/>
                      </a:endParaRPr>
                    </a:p>
                  </a:txBody>
                  <a:tcPr marL="68580" marR="68580" marT="0" marB="0"/>
                </a:tc>
                <a:tc>
                  <a:txBody>
                    <a:bodyPr/>
                    <a:lstStyle/>
                    <a:p>
                      <a:pPr algn="l">
                        <a:spcAft>
                          <a:spcPts val="0"/>
                        </a:spcAft>
                      </a:pPr>
                      <a:r>
                        <a:rPr lang="en-US" sz="2800" kern="0">
                          <a:effectLst/>
                        </a:rPr>
                        <a:t>24.44 </a:t>
                      </a:r>
                      <a:endParaRPr lang="zh-CN" sz="2800" kern="100">
                        <a:effectLst/>
                        <a:latin typeface="Calibri"/>
                        <a:ea typeface="宋体"/>
                        <a:cs typeface="Times New Roman"/>
                      </a:endParaRPr>
                    </a:p>
                  </a:txBody>
                  <a:tcPr marL="68580" marR="68580" marT="0" marB="0"/>
                </a:tc>
                <a:tc>
                  <a:txBody>
                    <a:bodyPr/>
                    <a:lstStyle/>
                    <a:p>
                      <a:pPr algn="l">
                        <a:spcAft>
                          <a:spcPts val="0"/>
                        </a:spcAft>
                      </a:pPr>
                      <a:r>
                        <a:rPr lang="en-US" sz="2800" kern="0">
                          <a:effectLst/>
                        </a:rPr>
                        <a:t>4.61 </a:t>
                      </a:r>
                      <a:endParaRPr lang="zh-CN" sz="2800" kern="100">
                        <a:effectLst/>
                        <a:latin typeface="Calibri"/>
                        <a:ea typeface="宋体"/>
                        <a:cs typeface="Times New Roman"/>
                      </a:endParaRPr>
                    </a:p>
                  </a:txBody>
                  <a:tcPr marL="68580" marR="68580" marT="0" marB="0"/>
                </a:tc>
                <a:tc>
                  <a:txBody>
                    <a:bodyPr/>
                    <a:lstStyle/>
                    <a:p>
                      <a:pPr algn="l">
                        <a:spcAft>
                          <a:spcPts val="0"/>
                        </a:spcAft>
                      </a:pPr>
                      <a:r>
                        <a:rPr lang="en-US" sz="2800" kern="0">
                          <a:effectLst/>
                        </a:rPr>
                        <a:t>7.23 </a:t>
                      </a:r>
                      <a:endParaRPr lang="zh-CN" sz="2800" kern="100">
                        <a:effectLst/>
                        <a:latin typeface="Calibri"/>
                        <a:ea typeface="宋体"/>
                        <a:cs typeface="Times New Roman"/>
                      </a:endParaRPr>
                    </a:p>
                  </a:txBody>
                  <a:tcPr marL="68580" marR="68580" marT="0" marB="0"/>
                </a:tc>
              </a:tr>
              <a:tr h="182880">
                <a:tc>
                  <a:txBody>
                    <a:bodyPr/>
                    <a:lstStyle/>
                    <a:p>
                      <a:pPr algn="l">
                        <a:spcAft>
                          <a:spcPts val="0"/>
                        </a:spcAft>
                      </a:pPr>
                      <a:r>
                        <a:rPr lang="en-US" sz="2800" kern="0">
                          <a:effectLst/>
                        </a:rPr>
                        <a:t>250</a:t>
                      </a:r>
                      <a:endParaRPr lang="zh-CN" sz="2800" kern="100">
                        <a:effectLst/>
                        <a:latin typeface="Calibri"/>
                        <a:ea typeface="宋体"/>
                        <a:cs typeface="Times New Roman"/>
                      </a:endParaRPr>
                    </a:p>
                  </a:txBody>
                  <a:tcPr marL="68580" marR="68580" marT="0" marB="0"/>
                </a:tc>
                <a:tc>
                  <a:txBody>
                    <a:bodyPr/>
                    <a:lstStyle/>
                    <a:p>
                      <a:pPr algn="l">
                        <a:spcAft>
                          <a:spcPts val="0"/>
                        </a:spcAft>
                      </a:pPr>
                      <a:r>
                        <a:rPr lang="en-US" sz="2800" kern="0">
                          <a:effectLst/>
                        </a:rPr>
                        <a:t>1.59 </a:t>
                      </a:r>
                      <a:endParaRPr lang="zh-CN" sz="2800" kern="100">
                        <a:effectLst/>
                        <a:latin typeface="Calibri"/>
                        <a:ea typeface="宋体"/>
                        <a:cs typeface="Times New Roman"/>
                      </a:endParaRPr>
                    </a:p>
                  </a:txBody>
                  <a:tcPr marL="68580" marR="68580" marT="0" marB="0"/>
                </a:tc>
                <a:tc>
                  <a:txBody>
                    <a:bodyPr/>
                    <a:lstStyle/>
                    <a:p>
                      <a:pPr algn="l">
                        <a:spcAft>
                          <a:spcPts val="0"/>
                        </a:spcAft>
                      </a:pPr>
                      <a:r>
                        <a:rPr lang="en-US" sz="2800" kern="0" dirty="0">
                          <a:effectLst/>
                        </a:rPr>
                        <a:t>3.74 </a:t>
                      </a:r>
                      <a:endParaRPr lang="zh-CN" sz="2800" kern="100" dirty="0">
                        <a:effectLst/>
                        <a:latin typeface="Calibri"/>
                        <a:ea typeface="宋体"/>
                        <a:cs typeface="Times New Roman"/>
                      </a:endParaRPr>
                    </a:p>
                  </a:txBody>
                  <a:tcPr marL="68580" marR="68580" marT="0" marB="0"/>
                </a:tc>
                <a:tc>
                  <a:txBody>
                    <a:bodyPr/>
                    <a:lstStyle/>
                    <a:p>
                      <a:pPr algn="l">
                        <a:spcAft>
                          <a:spcPts val="0"/>
                        </a:spcAft>
                      </a:pPr>
                      <a:r>
                        <a:rPr lang="en-US" sz="2800" kern="0">
                          <a:effectLst/>
                        </a:rPr>
                        <a:t>6.10 </a:t>
                      </a:r>
                      <a:endParaRPr lang="zh-CN" sz="2800" kern="100">
                        <a:effectLst/>
                        <a:latin typeface="Calibri"/>
                        <a:ea typeface="宋体"/>
                        <a:cs typeface="Times New Roman"/>
                      </a:endParaRPr>
                    </a:p>
                  </a:txBody>
                  <a:tcPr marL="68580" marR="68580" marT="0" marB="0"/>
                </a:tc>
                <a:tc>
                  <a:txBody>
                    <a:bodyPr/>
                    <a:lstStyle/>
                    <a:p>
                      <a:pPr algn="l">
                        <a:spcAft>
                          <a:spcPts val="0"/>
                        </a:spcAft>
                      </a:pPr>
                      <a:r>
                        <a:rPr lang="en-US" sz="2800" kern="0" dirty="0">
                          <a:effectLst/>
                        </a:rPr>
                        <a:t>10.21 </a:t>
                      </a:r>
                      <a:endParaRPr lang="zh-CN" sz="2800" kern="100" dirty="0">
                        <a:effectLst/>
                        <a:latin typeface="Calibri"/>
                        <a:ea typeface="宋体"/>
                        <a:cs typeface="Times New Roman"/>
                      </a:endParaRPr>
                    </a:p>
                  </a:txBody>
                  <a:tcPr marL="68580" marR="68580" marT="0" marB="0"/>
                </a:tc>
                <a:tc>
                  <a:txBody>
                    <a:bodyPr/>
                    <a:lstStyle/>
                    <a:p>
                      <a:pPr algn="l">
                        <a:spcAft>
                          <a:spcPts val="0"/>
                        </a:spcAft>
                      </a:pPr>
                      <a:r>
                        <a:rPr lang="en-US" sz="2800" kern="0">
                          <a:effectLst/>
                        </a:rPr>
                        <a:t>20.17 </a:t>
                      </a:r>
                      <a:endParaRPr lang="zh-CN" sz="2800" kern="100">
                        <a:effectLst/>
                        <a:latin typeface="Calibri"/>
                        <a:ea typeface="宋体"/>
                        <a:cs typeface="Times New Roman"/>
                      </a:endParaRPr>
                    </a:p>
                  </a:txBody>
                  <a:tcPr marL="68580" marR="68580" marT="0" marB="0"/>
                </a:tc>
                <a:tc>
                  <a:txBody>
                    <a:bodyPr/>
                    <a:lstStyle/>
                    <a:p>
                      <a:pPr algn="l">
                        <a:spcAft>
                          <a:spcPts val="0"/>
                        </a:spcAft>
                      </a:pPr>
                      <a:r>
                        <a:rPr lang="en-US" sz="2800" kern="0">
                          <a:effectLst/>
                        </a:rPr>
                        <a:t>33.07 </a:t>
                      </a:r>
                      <a:endParaRPr lang="zh-CN" sz="2800" kern="100">
                        <a:effectLst/>
                        <a:latin typeface="Calibri"/>
                        <a:ea typeface="宋体"/>
                        <a:cs typeface="Times New Roman"/>
                      </a:endParaRPr>
                    </a:p>
                  </a:txBody>
                  <a:tcPr marL="68580" marR="68580" marT="0" marB="0"/>
                </a:tc>
                <a:tc>
                  <a:txBody>
                    <a:bodyPr/>
                    <a:lstStyle/>
                    <a:p>
                      <a:pPr algn="l">
                        <a:spcAft>
                          <a:spcPts val="0"/>
                        </a:spcAft>
                      </a:pPr>
                      <a:r>
                        <a:rPr lang="en-US" sz="2800" kern="0">
                          <a:effectLst/>
                        </a:rPr>
                        <a:t>5.52 </a:t>
                      </a:r>
                      <a:endParaRPr lang="zh-CN" sz="2800" kern="100">
                        <a:effectLst/>
                        <a:latin typeface="Calibri"/>
                        <a:ea typeface="宋体"/>
                        <a:cs typeface="Times New Roman"/>
                      </a:endParaRPr>
                    </a:p>
                  </a:txBody>
                  <a:tcPr marL="68580" marR="68580" marT="0" marB="0"/>
                </a:tc>
                <a:tc>
                  <a:txBody>
                    <a:bodyPr/>
                    <a:lstStyle/>
                    <a:p>
                      <a:pPr algn="l">
                        <a:spcAft>
                          <a:spcPts val="0"/>
                        </a:spcAft>
                      </a:pPr>
                      <a:r>
                        <a:rPr lang="en-US" sz="2800" kern="0" dirty="0">
                          <a:effectLst/>
                        </a:rPr>
                        <a:t>9.05 </a:t>
                      </a:r>
                      <a:endParaRPr lang="zh-CN" sz="2800" kern="100" dirty="0">
                        <a:effectLst/>
                        <a:latin typeface="Calibri"/>
                        <a:ea typeface="宋体"/>
                        <a:cs typeface="Times New Roman"/>
                      </a:endParaRPr>
                    </a:p>
                  </a:txBody>
                  <a:tcPr marL="68580" marR="68580" marT="0" marB="0"/>
                </a:tc>
              </a:tr>
            </a:tbl>
          </a:graphicData>
        </a:graphic>
      </p:graphicFrame>
    </p:spTree>
    <p:extLst>
      <p:ext uri="{BB962C8B-B14F-4D97-AF65-F5344CB8AC3E}">
        <p14:creationId xmlns:p14="http://schemas.microsoft.com/office/powerpoint/2010/main" val="2672524633"/>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922114"/>
          </a:xfrm>
        </p:spPr>
        <p:txBody>
          <a:bodyPr>
            <a:normAutofit/>
          </a:bodyPr>
          <a:lstStyle/>
          <a:p>
            <a:r>
              <a:rPr lang="zh-CN" altLang="zh-CN" sz="3600" b="1" dirty="0">
                <a:latin typeface="黑体" panose="02010609060101010101" pitchFamily="49" charset="-122"/>
                <a:ea typeface="黑体" panose="02010609060101010101" pitchFamily="49" charset="-122"/>
              </a:rPr>
              <a:t>样本群体中观测等位基因</a:t>
            </a:r>
            <a:r>
              <a:rPr lang="zh-CN" altLang="zh-CN" sz="3600" b="1" dirty="0" smtClean="0">
                <a:latin typeface="黑体" panose="02010609060101010101" pitchFamily="49" charset="-122"/>
                <a:ea typeface="黑体" panose="02010609060101010101" pitchFamily="49" charset="-122"/>
              </a:rPr>
              <a:t>构成</a:t>
            </a:r>
            <a:r>
              <a:rPr lang="zh-CN" altLang="zh-CN" sz="3600" b="1" dirty="0">
                <a:latin typeface="黑体" panose="02010609060101010101" pitchFamily="49" charset="-122"/>
                <a:ea typeface="黑体" panose="02010609060101010101" pitchFamily="49" charset="-122"/>
              </a:rPr>
              <a:t>的</a:t>
            </a:r>
            <a:r>
              <a:rPr lang="zh-CN" altLang="zh-CN" sz="3600" b="1" dirty="0" smtClean="0">
                <a:latin typeface="黑体" panose="02010609060101010101" pitchFamily="49" charset="-122"/>
                <a:ea typeface="黑体" panose="02010609060101010101" pitchFamily="49" charset="-122"/>
              </a:rPr>
              <a:t>概率</a:t>
            </a:r>
            <a:endParaRPr lang="en-US" altLang="zh-CN" sz="4000" b="1" dirty="0">
              <a:latin typeface="黑体" panose="02010609060101010101" pitchFamily="49" charset="-122"/>
              <a:ea typeface="黑体" panose="02010609060101010101" pitchFamily="49" charset="-122"/>
              <a:cs typeface="Times New Roman" panose="02020603050405020304" pitchFamily="18" charset="0"/>
            </a:endParaRPr>
          </a:p>
        </p:txBody>
      </p:sp>
      <p:sp>
        <p:nvSpPr>
          <p:cNvPr id="3" name="内容占位符 2"/>
          <p:cNvSpPr>
            <a:spLocks noGrp="1"/>
          </p:cNvSpPr>
          <p:nvPr>
            <p:ph idx="1"/>
          </p:nvPr>
        </p:nvSpPr>
        <p:spPr>
          <a:xfrm>
            <a:off x="457200" y="1412776"/>
            <a:ext cx="8229600" cy="4032448"/>
          </a:xfrm>
        </p:spPr>
        <p:txBody>
          <a:bodyPr>
            <a:normAutofit/>
          </a:bodyPr>
          <a:lstStyle/>
          <a:p>
            <a:r>
              <a:rPr lang="en-US" altLang="zh-CN" dirty="0" err="1">
                <a:latin typeface="Times New Roman" panose="02020603050405020304" pitchFamily="18" charset="0"/>
                <a:ea typeface="黑体" panose="02010609060101010101" pitchFamily="49" charset="-122"/>
                <a:cs typeface="Times New Roman" panose="02020603050405020304" pitchFamily="18" charset="0"/>
              </a:rPr>
              <a:t>Karlin</a:t>
            </a:r>
            <a:r>
              <a:rPr lang="zh-CN" altLang="zh-CN" dirty="0">
                <a:latin typeface="Times New Roman" panose="02020603050405020304" pitchFamily="18" charset="0"/>
                <a:ea typeface="黑体" panose="02010609060101010101" pitchFamily="49" charset="-122"/>
                <a:cs typeface="Times New Roman" panose="02020603050405020304" pitchFamily="18" charset="0"/>
              </a:rPr>
              <a:t>和</a:t>
            </a:r>
            <a:r>
              <a:rPr lang="en-US" altLang="zh-CN" dirty="0">
                <a:latin typeface="Times New Roman" panose="02020603050405020304" pitchFamily="18" charset="0"/>
                <a:ea typeface="黑体" panose="02010609060101010101" pitchFamily="49" charset="-122"/>
                <a:cs typeface="Times New Roman" panose="02020603050405020304" pitchFamily="18" charset="0"/>
              </a:rPr>
              <a:t>McGregor</a:t>
            </a:r>
            <a:r>
              <a:rPr lang="zh-CN" altLang="zh-CN"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dirty="0">
                <a:latin typeface="Times New Roman" panose="02020603050405020304" pitchFamily="18" charset="0"/>
                <a:ea typeface="黑体" panose="02010609060101010101" pitchFamily="49" charset="-122"/>
                <a:cs typeface="Times New Roman" panose="02020603050405020304" pitchFamily="18" charset="0"/>
              </a:rPr>
              <a:t>1972</a:t>
            </a:r>
            <a:r>
              <a:rPr lang="zh-CN" altLang="zh-CN" dirty="0">
                <a:latin typeface="Times New Roman" panose="02020603050405020304" pitchFamily="18" charset="0"/>
                <a:ea typeface="黑体" panose="02010609060101010101" pitchFamily="49" charset="-122"/>
                <a:cs typeface="Times New Roman" panose="02020603050405020304" pitchFamily="18" charset="0"/>
              </a:rPr>
              <a:t>）给出了样本群体中观测等位基因构成概率的</a:t>
            </a:r>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计算方法</a:t>
            </a:r>
            <a:r>
              <a:rPr lang="zh-CN" altLang="en-US"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dirty="0" smtClean="0">
              <a:latin typeface="Times New Roman" panose="02020603050405020304" pitchFamily="18" charset="0"/>
              <a:ea typeface="黑体" panose="02010609060101010101" pitchFamily="49" charset="-122"/>
              <a:cs typeface="Times New Roman" panose="02020603050405020304" pitchFamily="18" charset="0"/>
            </a:endParaRPr>
          </a:p>
          <a:p>
            <a:endParaRPr lang="en-US" altLang="zh-CN" dirty="0">
              <a:latin typeface="Times New Roman" panose="02020603050405020304" pitchFamily="18" charset="0"/>
              <a:ea typeface="黑体" panose="02010609060101010101" pitchFamily="49" charset="-122"/>
              <a:cs typeface="Times New Roman" panose="02020603050405020304" pitchFamily="18" charset="0"/>
            </a:endParaRPr>
          </a:p>
          <a:p>
            <a:endParaRPr lang="en-US" altLang="zh-CN" dirty="0" smtClean="0">
              <a:latin typeface="Times New Roman" panose="02020603050405020304" pitchFamily="18" charset="0"/>
              <a:ea typeface="黑体" panose="02010609060101010101" pitchFamily="49" charset="-122"/>
              <a:cs typeface="Times New Roman" panose="02020603050405020304" pitchFamily="18" charset="0"/>
            </a:endParaRPr>
          </a:p>
          <a:p>
            <a:endParaRPr lang="en-US" altLang="zh-CN" dirty="0" smtClean="0">
              <a:latin typeface="Times New Roman" panose="02020603050405020304" pitchFamily="18" charset="0"/>
              <a:ea typeface="黑体" panose="02010609060101010101" pitchFamily="49" charset="-122"/>
              <a:cs typeface="Times New Roman" panose="02020603050405020304" pitchFamily="18" charset="0"/>
            </a:endParaRPr>
          </a:p>
          <a:p>
            <a:r>
              <a:rPr lang="zh-CN" altLang="en-US" dirty="0" smtClean="0">
                <a:latin typeface="Times New Roman" panose="02020603050405020304" pitchFamily="18" charset="0"/>
                <a:ea typeface="黑体" panose="02010609060101010101" pitchFamily="49" charset="-122"/>
                <a:cs typeface="Times New Roman" panose="02020603050405020304" pitchFamily="18" charset="0"/>
              </a:rPr>
              <a:t>其中，</a:t>
            </a:r>
            <a:r>
              <a:rPr lang="en-US" altLang="zh-CN" i="1" dirty="0">
                <a:latin typeface="Times New Roman" panose="02020603050405020304" pitchFamily="18" charset="0"/>
                <a:ea typeface="黑体" panose="02010609060101010101" pitchFamily="49" charset="-122"/>
                <a:cs typeface="Times New Roman" panose="02020603050405020304" pitchFamily="18" charset="0"/>
              </a:rPr>
              <a:t> n</a:t>
            </a:r>
            <a:r>
              <a:rPr lang="en-US" altLang="zh-CN" dirty="0">
                <a:latin typeface="Times New Roman" panose="02020603050405020304" pitchFamily="18" charset="0"/>
                <a:ea typeface="黑体" panose="02010609060101010101" pitchFamily="49" charset="-122"/>
                <a:cs typeface="Times New Roman" panose="02020603050405020304" pitchFamily="18" charset="0"/>
              </a:rPr>
              <a:t>=2</a:t>
            </a:r>
            <a:r>
              <a:rPr lang="en-US" altLang="zh-CN" i="1" dirty="0">
                <a:latin typeface="Times New Roman" panose="02020603050405020304" pitchFamily="18" charset="0"/>
                <a:ea typeface="黑体" panose="02010609060101010101" pitchFamily="49" charset="-122"/>
                <a:cs typeface="Times New Roman" panose="02020603050405020304" pitchFamily="18" charset="0"/>
              </a:rPr>
              <a:t>N</a:t>
            </a:r>
            <a:r>
              <a:rPr lang="zh-CN" altLang="zh-CN"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i="1" dirty="0">
                <a:latin typeface="Times New Roman" panose="02020603050405020304" pitchFamily="18" charset="0"/>
                <a:ea typeface="黑体" panose="02010609060101010101" pitchFamily="49" charset="-122"/>
                <a:cs typeface="Times New Roman" panose="02020603050405020304" pitchFamily="18" charset="0"/>
              </a:rPr>
              <a:t>k</a:t>
            </a:r>
            <a:r>
              <a:rPr lang="zh-CN" altLang="zh-CN" dirty="0">
                <a:latin typeface="Times New Roman" panose="02020603050405020304" pitchFamily="18" charset="0"/>
                <a:ea typeface="黑体" panose="02010609060101010101" pitchFamily="49" charset="-122"/>
                <a:cs typeface="Times New Roman" panose="02020603050405020304" pitchFamily="18" charset="0"/>
              </a:rPr>
              <a:t>为观察到的等位基因个数，</a:t>
            </a:r>
            <a:r>
              <a:rPr lang="en-US" altLang="zh-CN" i="1" dirty="0">
                <a:latin typeface="Times New Roman" panose="02020603050405020304" pitchFamily="18" charset="0"/>
                <a:ea typeface="黑体" panose="02010609060101010101" pitchFamily="49" charset="-122"/>
                <a:cs typeface="Times New Roman" panose="02020603050405020304" pitchFamily="18" charset="0"/>
              </a:rPr>
              <a:t>n</a:t>
            </a:r>
            <a:r>
              <a:rPr lang="en-US" altLang="zh-CN" baseline="-25000" dirty="0">
                <a:latin typeface="Times New Roman" panose="02020603050405020304" pitchFamily="18" charset="0"/>
                <a:ea typeface="黑体" panose="02010609060101010101" pitchFamily="49" charset="-122"/>
                <a:cs typeface="Times New Roman" panose="02020603050405020304" pitchFamily="18" charset="0"/>
              </a:rPr>
              <a:t>1</a:t>
            </a:r>
            <a:r>
              <a:rPr lang="en-US" altLang="zh-CN" dirty="0">
                <a:latin typeface="Times New Roman" panose="02020603050405020304" pitchFamily="18" charset="0"/>
                <a:ea typeface="黑体" panose="02010609060101010101" pitchFamily="49" charset="-122"/>
                <a:cs typeface="Times New Roman" panose="02020603050405020304" pitchFamily="18" charset="0"/>
              </a:rPr>
              <a:t>, </a:t>
            </a:r>
            <a:r>
              <a:rPr lang="en-US" altLang="zh-CN" i="1" dirty="0">
                <a:latin typeface="Times New Roman" panose="02020603050405020304" pitchFamily="18" charset="0"/>
                <a:ea typeface="黑体" panose="02010609060101010101" pitchFamily="49" charset="-122"/>
                <a:cs typeface="Times New Roman" panose="02020603050405020304" pitchFamily="18" charset="0"/>
              </a:rPr>
              <a:t>n</a:t>
            </a:r>
            <a:r>
              <a:rPr lang="en-US" altLang="zh-CN" baseline="-25000" dirty="0">
                <a:latin typeface="Times New Roman" panose="02020603050405020304" pitchFamily="18" charset="0"/>
                <a:ea typeface="黑体" panose="02010609060101010101" pitchFamily="49" charset="-122"/>
                <a:cs typeface="Times New Roman" panose="02020603050405020304" pitchFamily="18" charset="0"/>
              </a:rPr>
              <a:t>2</a:t>
            </a:r>
            <a:r>
              <a:rPr lang="en-US" altLang="zh-CN" dirty="0">
                <a:latin typeface="Times New Roman" panose="02020603050405020304" pitchFamily="18" charset="0"/>
                <a:ea typeface="黑体" panose="02010609060101010101" pitchFamily="49" charset="-122"/>
                <a:cs typeface="Times New Roman" panose="02020603050405020304" pitchFamily="18" charset="0"/>
              </a:rPr>
              <a:t>, </a:t>
            </a:r>
            <a:r>
              <a:rPr lang="zh-CN" altLang="zh-CN"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dirty="0">
                <a:latin typeface="Times New Roman" panose="02020603050405020304" pitchFamily="18" charset="0"/>
                <a:ea typeface="黑体" panose="02010609060101010101" pitchFamily="49" charset="-122"/>
                <a:cs typeface="Times New Roman" panose="02020603050405020304" pitchFamily="18" charset="0"/>
              </a:rPr>
              <a:t>, </a:t>
            </a:r>
            <a:r>
              <a:rPr lang="en-US" altLang="zh-CN" i="1" dirty="0" err="1">
                <a:latin typeface="Times New Roman" panose="02020603050405020304" pitchFamily="18" charset="0"/>
                <a:ea typeface="黑体" panose="02010609060101010101" pitchFamily="49" charset="-122"/>
                <a:cs typeface="Times New Roman" panose="02020603050405020304" pitchFamily="18" charset="0"/>
              </a:rPr>
              <a:t>n</a:t>
            </a:r>
            <a:r>
              <a:rPr lang="en-US" altLang="zh-CN" i="1" baseline="-25000" dirty="0" err="1">
                <a:latin typeface="Times New Roman" panose="02020603050405020304" pitchFamily="18" charset="0"/>
                <a:ea typeface="黑体" panose="02010609060101010101" pitchFamily="49" charset="-122"/>
                <a:cs typeface="Times New Roman" panose="02020603050405020304" pitchFamily="18" charset="0"/>
              </a:rPr>
              <a:t>k</a:t>
            </a:r>
            <a:r>
              <a:rPr lang="zh-CN" altLang="zh-CN" dirty="0">
                <a:latin typeface="Times New Roman" panose="02020603050405020304" pitchFamily="18" charset="0"/>
                <a:ea typeface="黑体" panose="02010609060101010101" pitchFamily="49" charset="-122"/>
                <a:cs typeface="Times New Roman" panose="02020603050405020304" pitchFamily="18" charset="0"/>
              </a:rPr>
              <a:t>为各种等位基因的观测</a:t>
            </a:r>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个数</a:t>
            </a:r>
            <a:r>
              <a:rPr lang="zh-CN" altLang="en-US" dirty="0" smtClean="0">
                <a:latin typeface="Times New Roman" panose="02020603050405020304" pitchFamily="18" charset="0"/>
                <a:ea typeface="黑体" panose="02010609060101010101" pitchFamily="49" charset="-122"/>
                <a:cs typeface="Times New Roman" panose="02020603050405020304" pitchFamily="18" charset="0"/>
              </a:rPr>
              <a:t>，</a:t>
            </a:r>
            <a:endParaRPr lang="zh-CN" altLang="en-US" dirty="0">
              <a:latin typeface="Times New Roman" panose="02020603050405020304" pitchFamily="18" charset="0"/>
              <a:ea typeface="黑体" panose="02010609060101010101" pitchFamily="49" charset="-122"/>
              <a:cs typeface="Times New Roman" panose="02020603050405020304" pitchFamily="18" charset="0"/>
            </a:endParaRPr>
          </a:p>
        </p:txBody>
      </p:sp>
      <p:graphicFrame>
        <p:nvGraphicFramePr>
          <p:cNvPr id="6" name="对象 5"/>
          <p:cNvGraphicFramePr>
            <a:graphicFrameLocks noChangeAspect="1"/>
          </p:cNvGraphicFramePr>
          <p:nvPr>
            <p:extLst>
              <p:ext uri="{D42A27DB-BD31-4B8C-83A1-F6EECF244321}">
                <p14:modId xmlns:p14="http://schemas.microsoft.com/office/powerpoint/2010/main" val="3164241714"/>
              </p:ext>
            </p:extLst>
          </p:nvPr>
        </p:nvGraphicFramePr>
        <p:xfrm>
          <a:off x="899592" y="2564904"/>
          <a:ext cx="6678862" cy="1440160"/>
        </p:xfrm>
        <a:graphic>
          <a:graphicData uri="http://schemas.openxmlformats.org/presentationml/2006/ole">
            <mc:AlternateContent xmlns:mc="http://schemas.openxmlformats.org/markup-compatibility/2006">
              <mc:Choice xmlns:v="urn:schemas-microsoft-com:vml" Requires="v">
                <p:oleObj spid="_x0000_s32821" name="公式" r:id="rId3" imgW="2184400" imgH="457200" progId="Equation.3">
                  <p:embed/>
                </p:oleObj>
              </mc:Choice>
              <mc:Fallback>
                <p:oleObj name="公式" r:id="rId3" imgW="2184400" imgH="457200" progId="Equation.3">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99592" y="2564904"/>
                        <a:ext cx="6678862" cy="1440160"/>
                      </a:xfrm>
                      <a:prstGeom prst="rect">
                        <a:avLst/>
                      </a:prstGeom>
                      <a:noFill/>
                    </p:spPr>
                  </p:pic>
                </p:oleObj>
              </mc:Fallback>
            </mc:AlternateContent>
          </a:graphicData>
        </a:graphic>
      </p:graphicFrame>
      <p:graphicFrame>
        <p:nvGraphicFramePr>
          <p:cNvPr id="10" name="对象 9"/>
          <p:cNvGraphicFramePr>
            <a:graphicFrameLocks noChangeAspect="1"/>
          </p:cNvGraphicFramePr>
          <p:nvPr>
            <p:extLst>
              <p:ext uri="{D42A27DB-BD31-4B8C-83A1-F6EECF244321}">
                <p14:modId xmlns:p14="http://schemas.microsoft.com/office/powerpoint/2010/main" val="1012364149"/>
              </p:ext>
            </p:extLst>
          </p:nvPr>
        </p:nvGraphicFramePr>
        <p:xfrm>
          <a:off x="899592" y="5544616"/>
          <a:ext cx="5898606" cy="620688"/>
        </p:xfrm>
        <a:graphic>
          <a:graphicData uri="http://schemas.openxmlformats.org/presentationml/2006/ole">
            <mc:AlternateContent xmlns:mc="http://schemas.openxmlformats.org/markup-compatibility/2006">
              <mc:Choice xmlns:v="urn:schemas-microsoft-com:vml" Requires="v">
                <p:oleObj spid="_x0000_s32822" name="公式" r:id="rId5" imgW="2235200" imgH="228600" progId="Equation.3">
                  <p:embed/>
                </p:oleObj>
              </mc:Choice>
              <mc:Fallback>
                <p:oleObj name="公式" r:id="rId5" imgW="2235200" imgH="228600" progId="Equation.3">
                  <p:embed/>
                  <p:pic>
                    <p:nvPicPr>
                      <p:cNvPr id="0" name="Object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99592" y="5544616"/>
                        <a:ext cx="5898606" cy="620688"/>
                      </a:xfrm>
                      <a:prstGeom prst="rect">
                        <a:avLst/>
                      </a:prstGeom>
                      <a:noFill/>
                    </p:spPr>
                  </p:pic>
                </p:oleObj>
              </mc:Fallback>
            </mc:AlternateContent>
          </a:graphicData>
        </a:graphic>
      </p:graphicFrame>
    </p:spTree>
    <p:extLst>
      <p:ext uri="{BB962C8B-B14F-4D97-AF65-F5344CB8AC3E}">
        <p14:creationId xmlns:p14="http://schemas.microsoft.com/office/powerpoint/2010/main" val="2192011422"/>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778098"/>
          </a:xfrm>
        </p:spPr>
        <p:txBody>
          <a:bodyPr>
            <a:normAutofit/>
          </a:bodyPr>
          <a:lstStyle/>
          <a:p>
            <a:r>
              <a:rPr lang="zh-CN" altLang="en-US" sz="4000" b="1" dirty="0" smtClean="0">
                <a:latin typeface="Times New Roman" panose="02020603050405020304" pitchFamily="18" charset="0"/>
                <a:ea typeface="黑体" panose="02010609060101010101" pitchFamily="49" charset="-122"/>
                <a:cs typeface="Times New Roman" panose="02020603050405020304" pitchFamily="18" charset="0"/>
              </a:rPr>
              <a:t>例子：</a:t>
            </a:r>
            <a:r>
              <a:rPr lang="en-US" altLang="zh-CN" sz="4000" b="1" i="1" dirty="0" smtClean="0">
                <a:latin typeface="Times New Roman" panose="02020603050405020304" pitchFamily="18" charset="0"/>
                <a:ea typeface="黑体" panose="02010609060101010101" pitchFamily="49" charset="-122"/>
                <a:cs typeface="Times New Roman" panose="02020603050405020304" pitchFamily="18" charset="0"/>
              </a:rPr>
              <a:t>N</a:t>
            </a:r>
            <a:r>
              <a:rPr lang="en-US" altLang="zh-CN" sz="4000" b="1" dirty="0" smtClean="0">
                <a:latin typeface="Times New Roman" panose="02020603050405020304" pitchFamily="18" charset="0"/>
                <a:ea typeface="黑体" panose="02010609060101010101" pitchFamily="49" charset="-122"/>
                <a:cs typeface="Times New Roman" panose="02020603050405020304" pitchFamily="18" charset="0"/>
              </a:rPr>
              <a:t>=5</a:t>
            </a:r>
            <a:r>
              <a:rPr lang="zh-CN" altLang="en-US" sz="4000" b="1" dirty="0" smtClean="0">
                <a:latin typeface="Times New Roman" panose="02020603050405020304" pitchFamily="18" charset="0"/>
                <a:ea typeface="黑体" panose="02010609060101010101" pitchFamily="49" charset="-122"/>
                <a:cs typeface="Times New Roman" panose="02020603050405020304" pitchFamily="18" charset="0"/>
              </a:rPr>
              <a:t>，</a:t>
            </a:r>
            <a:r>
              <a:rPr lang="en-US" altLang="zh-CN" sz="4000" b="1" i="1" dirty="0" smtClean="0">
                <a:latin typeface="Times New Roman" panose="02020603050405020304" pitchFamily="18" charset="0"/>
                <a:ea typeface="黑体" panose="02010609060101010101" pitchFamily="49" charset="-122"/>
                <a:cs typeface="Times New Roman" panose="02020603050405020304" pitchFamily="18" charset="0"/>
              </a:rPr>
              <a:t>n</a:t>
            </a:r>
            <a:r>
              <a:rPr lang="en-US" altLang="zh-CN" sz="4000" b="1" dirty="0" smtClean="0">
                <a:latin typeface="Times New Roman" panose="02020603050405020304" pitchFamily="18" charset="0"/>
                <a:ea typeface="黑体" panose="02010609060101010101" pitchFamily="49" charset="-122"/>
                <a:cs typeface="Times New Roman" panose="02020603050405020304" pitchFamily="18" charset="0"/>
              </a:rPr>
              <a:t>=10 </a:t>
            </a:r>
            <a:endParaRPr lang="en-US" altLang="zh-CN" sz="4000" b="1"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3" name="内容占位符 2"/>
          <p:cNvSpPr>
            <a:spLocks noGrp="1"/>
          </p:cNvSpPr>
          <p:nvPr>
            <p:ph idx="1"/>
          </p:nvPr>
        </p:nvSpPr>
        <p:spPr>
          <a:xfrm>
            <a:off x="251520" y="4437112"/>
            <a:ext cx="8507288" cy="2160240"/>
          </a:xfrm>
        </p:spPr>
        <p:txBody>
          <a:bodyPr>
            <a:noAutofit/>
          </a:bodyPr>
          <a:lstStyle/>
          <a:p>
            <a:pPr>
              <a:lnSpc>
                <a:spcPct val="120000"/>
              </a:lnSpc>
            </a:pPr>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不</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考虑等位基因的顺序，两个等位基因存在时只有</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5</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种可能的频率，三个等位基因存在时只有</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8</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种可能的频率</a:t>
            </a:r>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600" dirty="0" smtClean="0">
              <a:latin typeface="Times New Roman" panose="02020603050405020304" pitchFamily="18" charset="0"/>
              <a:ea typeface="黑体" panose="02010609060101010101" pitchFamily="49" charset="-122"/>
              <a:cs typeface="Times New Roman" panose="02020603050405020304" pitchFamily="18" charset="0"/>
            </a:endParaRPr>
          </a:p>
          <a:p>
            <a:pPr>
              <a:lnSpc>
                <a:spcPct val="120000"/>
              </a:lnSpc>
            </a:pPr>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图</a:t>
            </a:r>
            <a:r>
              <a:rPr lang="en-US" altLang="zh-CN" sz="2600" dirty="0" smtClean="0">
                <a:latin typeface="Times New Roman" panose="02020603050405020304" pitchFamily="18" charset="0"/>
                <a:ea typeface="黑体" panose="02010609060101010101" pitchFamily="49" charset="-122"/>
                <a:cs typeface="Times New Roman" panose="02020603050405020304" pitchFamily="18" charset="0"/>
              </a:rPr>
              <a:t>B</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中，第三个等位基因的频率等于</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1</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减去前两个的频率之和，在</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X</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轴上未给出第三个的</a:t>
            </a:r>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频率</a:t>
            </a:r>
            <a:r>
              <a:rPr lang="zh-CN" altLang="en-US" sz="2600" dirty="0" smtClean="0">
                <a:latin typeface="Times New Roman" panose="02020603050405020304" pitchFamily="18" charset="0"/>
                <a:ea typeface="黑体" panose="02010609060101010101" pitchFamily="49" charset="-122"/>
                <a:cs typeface="Times New Roman" panose="02020603050405020304" pitchFamily="18" charset="0"/>
              </a:rPr>
              <a:t>。</a:t>
            </a:r>
            <a:endParaRPr lang="zh-CN" altLang="en-US" sz="2600" dirty="0">
              <a:latin typeface="Times New Roman" panose="02020603050405020304" pitchFamily="18" charset="0"/>
              <a:ea typeface="黑体" panose="02010609060101010101" pitchFamily="49" charset="-122"/>
              <a:cs typeface="Times New Roman" panose="02020603050405020304" pitchFamily="18" charset="0"/>
            </a:endParaRPr>
          </a:p>
        </p:txBody>
      </p:sp>
      <p:pic>
        <p:nvPicPr>
          <p:cNvPr id="12" name="图片 1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11560" y="1124744"/>
            <a:ext cx="5328591" cy="3240360"/>
          </a:xfrm>
          <a:prstGeom prst="rect">
            <a:avLst/>
          </a:prstGeom>
          <a:noFill/>
          <a:ln>
            <a:noFill/>
          </a:ln>
        </p:spPr>
      </p:pic>
      <p:sp>
        <p:nvSpPr>
          <p:cNvPr id="4" name="TextBox 3"/>
          <p:cNvSpPr txBox="1"/>
          <p:nvPr/>
        </p:nvSpPr>
        <p:spPr>
          <a:xfrm>
            <a:off x="5965962" y="1359929"/>
            <a:ext cx="3070534" cy="954107"/>
          </a:xfrm>
          <a:prstGeom prst="rect">
            <a:avLst/>
          </a:prstGeom>
          <a:noFill/>
        </p:spPr>
        <p:txBody>
          <a:bodyPr wrap="square" rtlCol="0">
            <a:spAutoFit/>
          </a:bodyPr>
          <a:lstStyle/>
          <a:p>
            <a:r>
              <a:rPr lang="zh-CN" altLang="en-US" sz="2800" dirty="0" smtClean="0">
                <a:latin typeface="黑体" panose="02010609060101010101" pitchFamily="49" charset="-122"/>
                <a:ea typeface="黑体" panose="02010609060101010101" pitchFamily="49" charset="-122"/>
              </a:rPr>
              <a:t>两个等位基因频率均等的概率最低</a:t>
            </a:r>
            <a:endParaRPr lang="zh-CN" altLang="en-US" sz="2800" dirty="0">
              <a:latin typeface="黑体" panose="02010609060101010101" pitchFamily="49" charset="-122"/>
              <a:ea typeface="黑体" panose="02010609060101010101" pitchFamily="49" charset="-122"/>
            </a:endParaRPr>
          </a:p>
        </p:txBody>
      </p:sp>
      <p:sp>
        <p:nvSpPr>
          <p:cNvPr id="6" name="TextBox 5"/>
          <p:cNvSpPr txBox="1"/>
          <p:nvPr/>
        </p:nvSpPr>
        <p:spPr>
          <a:xfrm>
            <a:off x="5991339" y="2906941"/>
            <a:ext cx="3045157" cy="954107"/>
          </a:xfrm>
          <a:prstGeom prst="rect">
            <a:avLst/>
          </a:prstGeom>
          <a:noFill/>
        </p:spPr>
        <p:txBody>
          <a:bodyPr wrap="square" rtlCol="0">
            <a:spAutoFit/>
          </a:bodyPr>
          <a:lstStyle/>
          <a:p>
            <a:r>
              <a:rPr lang="zh-CN" altLang="en-US" sz="2800" dirty="0" smtClean="0">
                <a:latin typeface="黑体" panose="02010609060101010101" pitchFamily="49" charset="-122"/>
                <a:ea typeface="黑体" panose="02010609060101010101" pitchFamily="49" charset="-122"/>
              </a:rPr>
              <a:t>三个等位基因频率均等的概率最低</a:t>
            </a:r>
            <a:endParaRPr lang="zh-CN" altLang="en-US" sz="2800" dirty="0">
              <a:latin typeface="黑体" panose="02010609060101010101" pitchFamily="49" charset="-122"/>
              <a:ea typeface="黑体" panose="02010609060101010101" pitchFamily="49" charset="-122"/>
            </a:endParaRPr>
          </a:p>
        </p:txBody>
      </p:sp>
    </p:spTree>
    <p:extLst>
      <p:ext uri="{BB962C8B-B14F-4D97-AF65-F5344CB8AC3E}">
        <p14:creationId xmlns:p14="http://schemas.microsoft.com/office/powerpoint/2010/main" val="143818060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1115616" y="332656"/>
            <a:ext cx="7056784" cy="864096"/>
          </a:xfrm>
        </p:spPr>
        <p:txBody>
          <a:bodyPr/>
          <a:lstStyle/>
          <a:p>
            <a:pPr>
              <a:lnSpc>
                <a:spcPct val="90000"/>
              </a:lnSpc>
            </a:pPr>
            <a:r>
              <a:rPr lang="en-US" altLang="zh-CN" b="1" dirty="0">
                <a:latin typeface="Times New Roman" panose="02020603050405020304" pitchFamily="18" charset="0"/>
                <a:ea typeface="黑体" panose="02010609060101010101" pitchFamily="49" charset="-122"/>
                <a:cs typeface="Times New Roman" panose="02020603050405020304" pitchFamily="18" charset="0"/>
              </a:rPr>
              <a:t>DNA</a:t>
            </a:r>
            <a:r>
              <a:rPr lang="zh-CN" altLang="zh-CN" b="1" dirty="0">
                <a:latin typeface="Times New Roman" panose="02020603050405020304" pitchFamily="18" charset="0"/>
                <a:ea typeface="黑体" panose="02010609060101010101" pitchFamily="49" charset="-122"/>
                <a:cs typeface="Times New Roman" panose="02020603050405020304" pitchFamily="18" charset="0"/>
              </a:rPr>
              <a:t>序列的多态性</a:t>
            </a:r>
            <a:endParaRPr lang="zh-CN" altLang="en-US" b="1" dirty="0" smtClean="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31747" name="Rectangle 3"/>
          <p:cNvSpPr>
            <a:spLocks noGrp="1" noChangeArrowheads="1"/>
          </p:cNvSpPr>
          <p:nvPr>
            <p:ph idx="1"/>
          </p:nvPr>
        </p:nvSpPr>
        <p:spPr>
          <a:xfrm>
            <a:off x="611560" y="1340768"/>
            <a:ext cx="7992888" cy="4392487"/>
          </a:xfrm>
        </p:spPr>
        <p:txBody>
          <a:bodyPr>
            <a:noAutofit/>
          </a:bodyPr>
          <a:lstStyle/>
          <a:p>
            <a:r>
              <a:rPr lang="zh-CN" altLang="en-US" dirty="0" smtClean="0">
                <a:latin typeface="Times New Roman" panose="02020603050405020304" pitchFamily="18" charset="0"/>
                <a:ea typeface="黑体" panose="02010609060101010101" pitchFamily="49" charset="-122"/>
                <a:cs typeface="Times New Roman" panose="02020603050405020304" pitchFamily="18" charset="0"/>
              </a:rPr>
              <a:t>前面所说的那些</a:t>
            </a:r>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差异</a:t>
            </a:r>
            <a:r>
              <a:rPr lang="zh-CN" altLang="zh-CN" dirty="0">
                <a:latin typeface="Times New Roman" panose="02020603050405020304" pitchFamily="18" charset="0"/>
                <a:ea typeface="黑体" panose="02010609060101010101" pitchFamily="49" charset="-122"/>
                <a:cs typeface="Times New Roman" panose="02020603050405020304" pitchFamily="18" charset="0"/>
              </a:rPr>
              <a:t>都能通过</a:t>
            </a:r>
            <a:r>
              <a:rPr lang="en-US" altLang="zh-CN" dirty="0">
                <a:latin typeface="Times New Roman" panose="02020603050405020304" pitchFamily="18" charset="0"/>
                <a:ea typeface="黑体" panose="02010609060101010101" pitchFamily="49" charset="-122"/>
                <a:cs typeface="Times New Roman" panose="02020603050405020304" pitchFamily="18" charset="0"/>
              </a:rPr>
              <a:t>DNA</a:t>
            </a:r>
            <a:r>
              <a:rPr lang="zh-CN" altLang="zh-CN" dirty="0">
                <a:latin typeface="Times New Roman" panose="02020603050405020304" pitchFamily="18" charset="0"/>
                <a:ea typeface="黑体" panose="02010609060101010101" pitchFamily="49" charset="-122"/>
                <a:cs typeface="Times New Roman" panose="02020603050405020304" pitchFamily="18" charset="0"/>
              </a:rPr>
              <a:t>序列的比对检测出来。因此，</a:t>
            </a:r>
            <a:r>
              <a:rPr lang="en-US" altLang="zh-CN" dirty="0">
                <a:latin typeface="Times New Roman" panose="02020603050405020304" pitchFamily="18" charset="0"/>
                <a:ea typeface="黑体" panose="02010609060101010101" pitchFamily="49" charset="-122"/>
                <a:cs typeface="Times New Roman" panose="02020603050405020304" pitchFamily="18" charset="0"/>
              </a:rPr>
              <a:t>DNA</a:t>
            </a:r>
            <a:r>
              <a:rPr lang="zh-CN" altLang="zh-CN" dirty="0">
                <a:latin typeface="Times New Roman" panose="02020603050405020304" pitchFamily="18" charset="0"/>
                <a:ea typeface="黑体" panose="02010609060101010101" pitchFamily="49" charset="-122"/>
                <a:cs typeface="Times New Roman" panose="02020603050405020304" pitchFamily="18" charset="0"/>
              </a:rPr>
              <a:t>序列数据包含了比蛋白质的氨基酸序列和性状的表型更加丰富的遗传变异</a:t>
            </a:r>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信息</a:t>
            </a:r>
            <a:r>
              <a:rPr lang="zh-CN" altLang="en-US"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dirty="0" smtClean="0">
              <a:latin typeface="Times New Roman" panose="02020603050405020304" pitchFamily="18" charset="0"/>
              <a:ea typeface="黑体" panose="02010609060101010101" pitchFamily="49" charset="-122"/>
              <a:cs typeface="Times New Roman" panose="02020603050405020304" pitchFamily="18" charset="0"/>
            </a:endParaRPr>
          </a:p>
          <a:p>
            <a:r>
              <a:rPr lang="en-US" altLang="zh-CN" dirty="0">
                <a:latin typeface="Times New Roman" panose="02020603050405020304" pitchFamily="18" charset="0"/>
                <a:ea typeface="黑体" panose="02010609060101010101" pitchFamily="49" charset="-122"/>
                <a:cs typeface="Times New Roman" panose="02020603050405020304" pitchFamily="18" charset="0"/>
              </a:rPr>
              <a:t>DNA</a:t>
            </a:r>
            <a:r>
              <a:rPr lang="zh-CN" altLang="zh-CN" dirty="0">
                <a:latin typeface="Times New Roman" panose="02020603050405020304" pitchFamily="18" charset="0"/>
                <a:ea typeface="黑体" panose="02010609060101010101" pitchFamily="49" charset="-122"/>
                <a:cs typeface="Times New Roman" panose="02020603050405020304" pitchFamily="18" charset="0"/>
              </a:rPr>
              <a:t>序列上的差异是所有其他层次上遗传差异的基础，最小的差异单元是单核苷酸多态性（</a:t>
            </a:r>
            <a:r>
              <a:rPr lang="en-US" altLang="zh-CN" dirty="0">
                <a:latin typeface="Times New Roman" panose="02020603050405020304" pitchFamily="18" charset="0"/>
                <a:ea typeface="黑体" panose="02010609060101010101" pitchFamily="49" charset="-122"/>
                <a:cs typeface="Times New Roman" panose="02020603050405020304" pitchFamily="18" charset="0"/>
              </a:rPr>
              <a:t>single nucleotide polymorphism</a:t>
            </a:r>
            <a:r>
              <a:rPr lang="zh-CN" altLang="zh-CN" dirty="0">
                <a:latin typeface="Times New Roman" panose="02020603050405020304" pitchFamily="18" charset="0"/>
                <a:ea typeface="黑体" panose="02010609060101010101" pitchFamily="49" charset="-122"/>
                <a:cs typeface="Times New Roman" panose="02020603050405020304" pitchFamily="18" charset="0"/>
              </a:rPr>
              <a:t>，简称</a:t>
            </a:r>
            <a:r>
              <a:rPr lang="en-US" altLang="zh-CN" dirty="0">
                <a:latin typeface="Times New Roman" panose="02020603050405020304" pitchFamily="18" charset="0"/>
                <a:ea typeface="黑体" panose="02010609060101010101" pitchFamily="49" charset="-122"/>
                <a:cs typeface="Times New Roman" panose="02020603050405020304" pitchFamily="18" charset="0"/>
              </a:rPr>
              <a:t>SNP</a:t>
            </a:r>
            <a:r>
              <a:rPr lang="zh-CN" altLang="zh-CN" dirty="0">
                <a:latin typeface="Times New Roman" panose="02020603050405020304" pitchFamily="18" charset="0"/>
                <a:ea typeface="黑体" panose="02010609060101010101" pitchFamily="49" charset="-122"/>
                <a:cs typeface="Times New Roman" panose="02020603050405020304" pitchFamily="18" charset="0"/>
              </a:rPr>
              <a:t>）。</a:t>
            </a:r>
            <a:endParaRPr lang="en-US" altLang="zh-CN" dirty="0" smtClean="0">
              <a:latin typeface="Times New Roman" panose="02020603050405020304" pitchFamily="18" charset="0"/>
              <a:ea typeface="黑体" panose="02010609060101010101" pitchFamily="49" charset="-122"/>
              <a:cs typeface="Times New Roman" panose="02020603050405020304" pitchFamily="18" charset="0"/>
            </a:endParaRPr>
          </a:p>
        </p:txBody>
      </p:sp>
    </p:spTree>
    <p:extLst>
      <p:ext uri="{BB962C8B-B14F-4D97-AF65-F5344CB8AC3E}">
        <p14:creationId xmlns:p14="http://schemas.microsoft.com/office/powerpoint/2010/main" val="86674944"/>
      </p:ext>
    </p:extLst>
  </p:cSld>
  <p:clrMapOvr>
    <a:masterClrMapping/>
  </p:clrMapOvr>
  <p:transition/>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188640"/>
            <a:ext cx="8229600" cy="864096"/>
          </a:xfrm>
        </p:spPr>
        <p:txBody>
          <a:bodyPr>
            <a:normAutofit/>
          </a:bodyPr>
          <a:lstStyle/>
          <a:p>
            <a:r>
              <a:rPr lang="zh-CN" altLang="en-US" sz="4000" b="1" dirty="0" smtClean="0">
                <a:latin typeface="黑体" panose="02010609060101010101" pitchFamily="49" charset="-122"/>
                <a:ea typeface="黑体" panose="02010609060101010101" pitchFamily="49" charset="-122"/>
              </a:rPr>
              <a:t>利用</a:t>
            </a:r>
            <a:r>
              <a:rPr lang="zh-CN" altLang="zh-CN" sz="4000" b="1" dirty="0" smtClean="0">
                <a:latin typeface="黑体" panose="02010609060101010101" pitchFamily="49" charset="-122"/>
                <a:ea typeface="黑体" panose="02010609060101010101" pitchFamily="49" charset="-122"/>
              </a:rPr>
              <a:t>等位基因构成</a:t>
            </a:r>
            <a:r>
              <a:rPr lang="zh-CN" altLang="en-US" sz="4000" b="1" dirty="0" smtClean="0">
                <a:latin typeface="黑体" panose="02010609060101010101" pitchFamily="49" charset="-122"/>
                <a:ea typeface="黑体" panose="02010609060101010101" pitchFamily="49" charset="-122"/>
              </a:rPr>
              <a:t>检验中性理论</a:t>
            </a:r>
            <a:endParaRPr lang="en-US" altLang="zh-CN" sz="4000" b="1"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3" name="内容占位符 2"/>
          <p:cNvSpPr>
            <a:spLocks noGrp="1"/>
          </p:cNvSpPr>
          <p:nvPr>
            <p:ph idx="1"/>
          </p:nvPr>
        </p:nvSpPr>
        <p:spPr>
          <a:xfrm>
            <a:off x="636712" y="1124744"/>
            <a:ext cx="7751712" cy="5472608"/>
          </a:xfrm>
        </p:spPr>
        <p:txBody>
          <a:bodyPr>
            <a:noAutofit/>
          </a:bodyPr>
          <a:lstStyle/>
          <a:p>
            <a:pPr>
              <a:lnSpc>
                <a:spcPct val="120000"/>
              </a:lnSpc>
            </a:pP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如果样本群体的观测频率与理论频率有较大的差异，如高频等位基因的频率过高或过低，中性理论可能不适合被考察的群体。高频等位基因的频率过高，说明这个等位基因对选择可能是有利的；高频等位基因的频率过低，说明这个等位基因可能对选择是不利的</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endParaRPr>
          </a:p>
          <a:p>
            <a:pPr>
              <a:lnSpc>
                <a:spcPct val="120000"/>
              </a:lnSpc>
            </a:pP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实际</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数据的样本量</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n</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都很大，可能的等位基因个数</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n</a:t>
            </a:r>
            <a:r>
              <a:rPr lang="en-US" altLang="zh-CN" sz="2800" baseline="-25000" dirty="0">
                <a:latin typeface="Times New Roman" panose="02020603050405020304" pitchFamily="18" charset="0"/>
                <a:ea typeface="黑体" panose="02010609060101010101" pitchFamily="49" charset="-122"/>
                <a:cs typeface="Times New Roman" panose="02020603050405020304" pitchFamily="18" charset="0"/>
              </a:rPr>
              <a:t>1</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 </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n</a:t>
            </a:r>
            <a:r>
              <a:rPr lang="en-US" altLang="zh-CN" sz="2800" baseline="-25000" dirty="0">
                <a:latin typeface="Times New Roman" panose="02020603050405020304" pitchFamily="18" charset="0"/>
                <a:ea typeface="黑体" panose="02010609060101010101" pitchFamily="49" charset="-122"/>
                <a:cs typeface="Times New Roman" panose="02020603050405020304" pitchFamily="18" charset="0"/>
              </a:rPr>
              <a:t>2</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 </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 </a:t>
            </a:r>
            <a:r>
              <a:rPr lang="en-US" altLang="zh-CN" sz="2800" i="1" dirty="0" err="1">
                <a:latin typeface="Times New Roman" panose="02020603050405020304" pitchFamily="18" charset="0"/>
                <a:ea typeface="黑体" panose="02010609060101010101" pitchFamily="49" charset="-122"/>
                <a:cs typeface="Times New Roman" panose="02020603050405020304" pitchFamily="18" charset="0"/>
              </a:rPr>
              <a:t>n</a:t>
            </a:r>
            <a:r>
              <a:rPr lang="en-US" altLang="zh-CN" sz="2800" i="1" baseline="-25000" dirty="0" err="1">
                <a:latin typeface="Times New Roman" panose="02020603050405020304" pitchFamily="18" charset="0"/>
                <a:ea typeface="黑体" panose="02010609060101010101" pitchFamily="49" charset="-122"/>
                <a:cs typeface="Times New Roman" panose="02020603050405020304" pitchFamily="18" charset="0"/>
              </a:rPr>
              <a:t>k</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非常多，难以通过穷举的方法计算理论频率，一般都是采用计算机模拟的方法获得平衡群体的理论频率。</a:t>
            </a:r>
            <a:endParaRPr lang="zh-CN" altLang="en-US" sz="2600" dirty="0">
              <a:latin typeface="Times New Roman" panose="02020603050405020304" pitchFamily="18" charset="0"/>
              <a:ea typeface="黑体" panose="02010609060101010101" pitchFamily="49" charset="-122"/>
              <a:cs typeface="Times New Roman" panose="02020603050405020304" pitchFamily="18" charset="0"/>
            </a:endParaRPr>
          </a:p>
        </p:txBody>
      </p:sp>
    </p:spTree>
    <p:extLst>
      <p:ext uri="{BB962C8B-B14F-4D97-AF65-F5344CB8AC3E}">
        <p14:creationId xmlns:p14="http://schemas.microsoft.com/office/powerpoint/2010/main" val="1731803460"/>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778098"/>
          </a:xfrm>
        </p:spPr>
        <p:txBody>
          <a:bodyPr>
            <a:normAutofit/>
          </a:bodyPr>
          <a:lstStyle/>
          <a:p>
            <a:r>
              <a:rPr lang="zh-CN" altLang="en-US" sz="4000" b="1" dirty="0" smtClean="0">
                <a:latin typeface="Times New Roman" panose="02020603050405020304" pitchFamily="18" charset="0"/>
                <a:ea typeface="黑体" panose="02010609060101010101" pitchFamily="49" charset="-122"/>
                <a:cs typeface="Times New Roman" panose="02020603050405020304" pitchFamily="18" charset="0"/>
              </a:rPr>
              <a:t>参数</a:t>
            </a:r>
            <a:r>
              <a:rPr lang="el-GR" altLang="zh-CN" sz="4000" b="1" i="1" dirty="0" smtClean="0">
                <a:latin typeface="Times New Roman" panose="02020603050405020304" pitchFamily="18" charset="0"/>
                <a:ea typeface="宋体"/>
                <a:cs typeface="Times New Roman" panose="02020603050405020304" pitchFamily="18" charset="0"/>
              </a:rPr>
              <a:t>θ</a:t>
            </a:r>
            <a:r>
              <a:rPr lang="zh-CN" altLang="en-US" sz="4000" b="1" dirty="0" smtClean="0">
                <a:latin typeface="Times New Roman" panose="02020603050405020304" pitchFamily="18" charset="0"/>
                <a:ea typeface="黑体" panose="02010609060101010101" pitchFamily="49" charset="-122"/>
                <a:cs typeface="Times New Roman" panose="02020603050405020304" pitchFamily="18" charset="0"/>
              </a:rPr>
              <a:t>的两种估计方法</a:t>
            </a:r>
            <a:endParaRPr lang="en-US" altLang="zh-CN" sz="4000" b="1"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3" name="内容占位符 2"/>
          <p:cNvSpPr>
            <a:spLocks noGrp="1"/>
          </p:cNvSpPr>
          <p:nvPr>
            <p:ph idx="1"/>
          </p:nvPr>
        </p:nvSpPr>
        <p:spPr>
          <a:xfrm>
            <a:off x="636712" y="3573016"/>
            <a:ext cx="5735488" cy="648072"/>
          </a:xfrm>
        </p:spPr>
        <p:txBody>
          <a:bodyPr>
            <a:noAutofit/>
          </a:bodyPr>
          <a:lstStyle/>
          <a:p>
            <a:pPr>
              <a:lnSpc>
                <a:spcPct val="120000"/>
              </a:lnSpc>
            </a:pPr>
            <a:r>
              <a:rPr lang="zh-CN" altLang="en-US" dirty="0" smtClean="0">
                <a:latin typeface="Times New Roman" panose="02020603050405020304" pitchFamily="18" charset="0"/>
                <a:ea typeface="黑体" panose="02010609060101010101" pitchFamily="49" charset="-122"/>
                <a:cs typeface="Times New Roman" panose="02020603050405020304" pitchFamily="18" charset="0"/>
              </a:rPr>
              <a:t>因此得到</a:t>
            </a:r>
            <a:r>
              <a:rPr lang="el-GR" altLang="zh-CN" i="1" dirty="0" smtClean="0">
                <a:latin typeface="Times New Roman" panose="02020603050405020304" pitchFamily="18" charset="0"/>
                <a:ea typeface="黑体" panose="02010609060101010101" pitchFamily="49" charset="-122"/>
                <a:cs typeface="Times New Roman" panose="02020603050405020304" pitchFamily="18" charset="0"/>
              </a:rPr>
              <a:t>θ</a:t>
            </a:r>
            <a:r>
              <a:rPr lang="zh-CN" altLang="en-US" dirty="0" smtClean="0">
                <a:latin typeface="Times New Roman" panose="02020603050405020304" pitchFamily="18" charset="0"/>
                <a:ea typeface="黑体" panose="02010609060101010101" pitchFamily="49" charset="-122"/>
                <a:cs typeface="Times New Roman" panose="02020603050405020304" pitchFamily="18" charset="0"/>
              </a:rPr>
              <a:t>的一个无偏估计</a:t>
            </a:r>
            <a:endParaRPr lang="zh-CN" altLang="en-US" dirty="0">
              <a:latin typeface="Times New Roman" panose="02020603050405020304" pitchFamily="18" charset="0"/>
              <a:ea typeface="黑体" panose="02010609060101010101" pitchFamily="49" charset="-122"/>
              <a:cs typeface="Times New Roman" panose="02020603050405020304" pitchFamily="18" charset="0"/>
            </a:endParaRPr>
          </a:p>
        </p:txBody>
      </p:sp>
      <p:graphicFrame>
        <p:nvGraphicFramePr>
          <p:cNvPr id="7" name="对象 6"/>
          <p:cNvGraphicFramePr>
            <a:graphicFrameLocks noChangeAspect="1"/>
          </p:cNvGraphicFramePr>
          <p:nvPr>
            <p:extLst>
              <p:ext uri="{D42A27DB-BD31-4B8C-83A1-F6EECF244321}">
                <p14:modId xmlns:p14="http://schemas.microsoft.com/office/powerpoint/2010/main" val="2670747110"/>
              </p:ext>
            </p:extLst>
          </p:nvPr>
        </p:nvGraphicFramePr>
        <p:xfrm>
          <a:off x="971600" y="1269430"/>
          <a:ext cx="5501656" cy="1151458"/>
        </p:xfrm>
        <a:graphic>
          <a:graphicData uri="http://schemas.openxmlformats.org/presentationml/2006/ole">
            <mc:AlternateContent xmlns:mc="http://schemas.openxmlformats.org/markup-compatibility/2006">
              <mc:Choice xmlns:v="urn:schemas-microsoft-com:vml" Requires="v">
                <p:oleObj spid="_x0000_s34918" name="公式" r:id="rId3" imgW="2082600" imgH="431640" progId="Equation.3">
                  <p:embed/>
                </p:oleObj>
              </mc:Choice>
              <mc:Fallback>
                <p:oleObj name="公式" r:id="rId3" imgW="2082600" imgH="431640" progId="Equation.3">
                  <p:embed/>
                  <p:pic>
                    <p:nvPicPr>
                      <p:cNvPr id="0" name="Object 1"/>
                      <p:cNvPicPr>
                        <a:picLocks noChangeAspect="1" noChangeArrowheads="1"/>
                      </p:cNvPicPr>
                      <p:nvPr/>
                    </p:nvPicPr>
                    <p:blipFill>
                      <a:blip r:embed="rId4"/>
                      <a:srcRect/>
                      <a:stretch>
                        <a:fillRect/>
                      </a:stretch>
                    </p:blipFill>
                    <p:spPr bwMode="auto">
                      <a:xfrm>
                        <a:off x="971600" y="1269430"/>
                        <a:ext cx="5501656" cy="1151458"/>
                      </a:xfrm>
                      <a:prstGeom prst="rect">
                        <a:avLst/>
                      </a:prstGeom>
                      <a:noFill/>
                    </p:spPr>
                  </p:pic>
                </p:oleObj>
              </mc:Fallback>
            </mc:AlternateContent>
          </a:graphicData>
        </a:graphic>
      </p:graphicFrame>
      <p:graphicFrame>
        <p:nvGraphicFramePr>
          <p:cNvPr id="5" name="对象 4"/>
          <p:cNvGraphicFramePr>
            <a:graphicFrameLocks noChangeAspect="1"/>
          </p:cNvGraphicFramePr>
          <p:nvPr>
            <p:extLst>
              <p:ext uri="{D42A27DB-BD31-4B8C-83A1-F6EECF244321}">
                <p14:modId xmlns:p14="http://schemas.microsoft.com/office/powerpoint/2010/main" val="202267483"/>
              </p:ext>
            </p:extLst>
          </p:nvPr>
        </p:nvGraphicFramePr>
        <p:xfrm>
          <a:off x="1084104" y="2448272"/>
          <a:ext cx="3199864" cy="1052736"/>
        </p:xfrm>
        <a:graphic>
          <a:graphicData uri="http://schemas.openxmlformats.org/presentationml/2006/ole">
            <mc:AlternateContent xmlns:mc="http://schemas.openxmlformats.org/markup-compatibility/2006">
              <mc:Choice xmlns:v="urn:schemas-microsoft-com:vml" Requires="v">
                <p:oleObj spid="_x0000_s34919" name="公式" r:id="rId5" imgW="1320227" imgH="431613" progId="Equation.3">
                  <p:embed/>
                </p:oleObj>
              </mc:Choice>
              <mc:Fallback>
                <p:oleObj name="公式" r:id="rId5" imgW="1320227" imgH="431613" progId="Equation.3">
                  <p:embed/>
                  <p:pic>
                    <p:nvPicPr>
                      <p:cNvPr id="0" name="Object 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084104" y="2448272"/>
                        <a:ext cx="3199864" cy="1052736"/>
                      </a:xfrm>
                      <a:prstGeom prst="rect">
                        <a:avLst/>
                      </a:prstGeom>
                      <a:noFill/>
                    </p:spPr>
                  </p:pic>
                </p:oleObj>
              </mc:Fallback>
            </mc:AlternateContent>
          </a:graphicData>
        </a:graphic>
      </p:graphicFrame>
      <p:graphicFrame>
        <p:nvGraphicFramePr>
          <p:cNvPr id="8" name="对象 7"/>
          <p:cNvGraphicFramePr>
            <a:graphicFrameLocks noChangeAspect="1"/>
          </p:cNvGraphicFramePr>
          <p:nvPr>
            <p:extLst>
              <p:ext uri="{D42A27DB-BD31-4B8C-83A1-F6EECF244321}">
                <p14:modId xmlns:p14="http://schemas.microsoft.com/office/powerpoint/2010/main" val="2947030926"/>
              </p:ext>
            </p:extLst>
          </p:nvPr>
        </p:nvGraphicFramePr>
        <p:xfrm>
          <a:off x="2483768" y="4437112"/>
          <a:ext cx="899592" cy="899592"/>
        </p:xfrm>
        <a:graphic>
          <a:graphicData uri="http://schemas.openxmlformats.org/presentationml/2006/ole">
            <mc:AlternateContent xmlns:mc="http://schemas.openxmlformats.org/markup-compatibility/2006">
              <mc:Choice xmlns:v="urn:schemas-microsoft-com:vml" Requires="v">
                <p:oleObj spid="_x0000_s34920" name="公式" r:id="rId7" imgW="406048" imgH="393359" progId="Equation.3">
                  <p:embed/>
                </p:oleObj>
              </mc:Choice>
              <mc:Fallback>
                <p:oleObj name="公式" r:id="rId7" imgW="406048" imgH="393359" progId="Equation.3">
                  <p:embed/>
                  <p:pic>
                    <p:nvPicPr>
                      <p:cNvPr id="0" name="Object 6"/>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483768" y="4437112"/>
                        <a:ext cx="899592" cy="899592"/>
                      </a:xfrm>
                      <a:prstGeom prst="rect">
                        <a:avLst/>
                      </a:prstGeom>
                      <a:noFill/>
                    </p:spPr>
                  </p:pic>
                </p:oleObj>
              </mc:Fallback>
            </mc:AlternateContent>
          </a:graphicData>
        </a:graphic>
      </p:graphicFrame>
      <p:graphicFrame>
        <p:nvGraphicFramePr>
          <p:cNvPr id="10" name="对象 9"/>
          <p:cNvGraphicFramePr>
            <a:graphicFrameLocks noChangeAspect="1"/>
          </p:cNvGraphicFramePr>
          <p:nvPr>
            <p:extLst>
              <p:ext uri="{D42A27DB-BD31-4B8C-83A1-F6EECF244321}">
                <p14:modId xmlns:p14="http://schemas.microsoft.com/office/powerpoint/2010/main" val="2641317043"/>
              </p:ext>
            </p:extLst>
          </p:nvPr>
        </p:nvGraphicFramePr>
        <p:xfrm>
          <a:off x="4842284" y="4365104"/>
          <a:ext cx="1169876" cy="953740"/>
        </p:xfrm>
        <a:graphic>
          <a:graphicData uri="http://schemas.openxmlformats.org/presentationml/2006/ole">
            <mc:AlternateContent xmlns:mc="http://schemas.openxmlformats.org/markup-compatibility/2006">
              <mc:Choice xmlns:v="urn:schemas-microsoft-com:vml" Requires="v">
                <p:oleObj spid="_x0000_s34921" name="公式" r:id="rId9" imgW="533169" imgH="431613" progId="Equation.3">
                  <p:embed/>
                </p:oleObj>
              </mc:Choice>
              <mc:Fallback>
                <p:oleObj name="公式" r:id="rId9" imgW="533169" imgH="431613" progId="Equation.3">
                  <p:embed/>
                  <p:pic>
                    <p:nvPicPr>
                      <p:cNvPr id="0" name="Object 8"/>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4842284" y="4365104"/>
                        <a:ext cx="1169876" cy="953740"/>
                      </a:xfrm>
                      <a:prstGeom prst="rect">
                        <a:avLst/>
                      </a:prstGeom>
                      <a:noFill/>
                    </p:spPr>
                  </p:pic>
                </p:oleObj>
              </mc:Fallback>
            </mc:AlternateContent>
          </a:graphicData>
        </a:graphic>
      </p:graphicFrame>
      <p:sp>
        <p:nvSpPr>
          <p:cNvPr id="4" name="TextBox 3"/>
          <p:cNvSpPr txBox="1"/>
          <p:nvPr/>
        </p:nvSpPr>
        <p:spPr>
          <a:xfrm>
            <a:off x="3419872" y="4561964"/>
            <a:ext cx="1440160" cy="584775"/>
          </a:xfrm>
          <a:prstGeom prst="rect">
            <a:avLst/>
          </a:prstGeom>
          <a:noFill/>
        </p:spPr>
        <p:txBody>
          <a:bodyPr wrap="square" rtlCol="0">
            <a:spAutoFit/>
          </a:bodyPr>
          <a:lstStyle/>
          <a:p>
            <a:r>
              <a:rPr lang="zh-CN" altLang="en-US" sz="3200" dirty="0" smtClean="0">
                <a:latin typeface="黑体" panose="02010609060101010101" pitchFamily="49" charset="-122"/>
                <a:ea typeface="黑体" panose="02010609060101010101" pitchFamily="49" charset="-122"/>
              </a:rPr>
              <a:t>，其中</a:t>
            </a:r>
            <a:endParaRPr lang="zh-CN" altLang="en-US" sz="3200" dirty="0">
              <a:latin typeface="黑体" panose="02010609060101010101" pitchFamily="49" charset="-122"/>
              <a:ea typeface="黑体" panose="02010609060101010101" pitchFamily="49" charset="-122"/>
            </a:endParaRPr>
          </a:p>
        </p:txBody>
      </p:sp>
    </p:spTree>
    <p:extLst>
      <p:ext uri="{BB962C8B-B14F-4D97-AF65-F5344CB8AC3E}">
        <p14:creationId xmlns:p14="http://schemas.microsoft.com/office/powerpoint/2010/main" val="801959066"/>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922114"/>
          </a:xfrm>
        </p:spPr>
        <p:txBody>
          <a:bodyPr>
            <a:normAutofit/>
          </a:bodyPr>
          <a:lstStyle/>
          <a:p>
            <a:r>
              <a:rPr lang="zh-CN" altLang="en-US" sz="4000" b="1" dirty="0" smtClean="0">
                <a:latin typeface="Times New Roman" panose="02020603050405020304" pitchFamily="18" charset="0"/>
                <a:ea typeface="黑体" panose="02010609060101010101" pitchFamily="49" charset="-122"/>
                <a:cs typeface="Times New Roman" panose="02020603050405020304" pitchFamily="18" charset="0"/>
              </a:rPr>
              <a:t>参数</a:t>
            </a:r>
            <a:r>
              <a:rPr lang="el-GR" altLang="zh-CN" sz="4000" b="1" i="1" dirty="0" smtClean="0">
                <a:latin typeface="Times New Roman" panose="02020603050405020304" pitchFamily="18" charset="0"/>
                <a:ea typeface="宋体"/>
                <a:cs typeface="Times New Roman" panose="02020603050405020304" pitchFamily="18" charset="0"/>
              </a:rPr>
              <a:t>θ</a:t>
            </a:r>
            <a:r>
              <a:rPr lang="zh-CN" altLang="en-US" sz="4000" b="1" dirty="0" smtClean="0">
                <a:latin typeface="Times New Roman" panose="02020603050405020304" pitchFamily="18" charset="0"/>
                <a:ea typeface="黑体" panose="02010609060101010101" pitchFamily="49" charset="-122"/>
                <a:cs typeface="Times New Roman" panose="02020603050405020304" pitchFamily="18" charset="0"/>
              </a:rPr>
              <a:t>的两种估计方法</a:t>
            </a:r>
            <a:endParaRPr lang="en-US" altLang="zh-CN" sz="4000" b="1"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3" name="内容占位符 2"/>
          <p:cNvSpPr>
            <a:spLocks noGrp="1"/>
          </p:cNvSpPr>
          <p:nvPr>
            <p:ph idx="1"/>
          </p:nvPr>
        </p:nvSpPr>
        <p:spPr>
          <a:xfrm>
            <a:off x="457200" y="1268760"/>
            <a:ext cx="8229600" cy="4597971"/>
          </a:xfrm>
        </p:spPr>
        <p:txBody>
          <a:bodyPr>
            <a:noAutofit/>
          </a:bodyPr>
          <a:lstStyle/>
          <a:p>
            <a:pPr>
              <a:lnSpc>
                <a:spcPct val="120000"/>
              </a:lnSpc>
            </a:pPr>
            <a:r>
              <a:rPr lang="en-US" altLang="zh-CN" dirty="0" smtClean="0">
                <a:latin typeface="Times New Roman" panose="02020603050405020304" pitchFamily="18" charset="0"/>
                <a:ea typeface="黑体" panose="02010609060101010101" pitchFamily="49" charset="-122"/>
                <a:cs typeface="Times New Roman" panose="02020603050405020304" pitchFamily="18" charset="0"/>
              </a:rPr>
              <a:t>Tajima</a:t>
            </a:r>
            <a:r>
              <a:rPr lang="zh-CN" altLang="en-US" dirty="0" smtClean="0">
                <a:latin typeface="Times New Roman" panose="02020603050405020304" pitchFamily="18" charset="0"/>
                <a:ea typeface="黑体" panose="02010609060101010101" pitchFamily="49" charset="-122"/>
                <a:cs typeface="Times New Roman" panose="02020603050405020304" pitchFamily="18" charset="0"/>
              </a:rPr>
              <a:t>（</a:t>
            </a:r>
            <a:r>
              <a:rPr lang="en-US" altLang="zh-CN" dirty="0" smtClean="0">
                <a:latin typeface="Times New Roman" panose="02020603050405020304" pitchFamily="18" charset="0"/>
                <a:ea typeface="黑体" panose="02010609060101010101" pitchFamily="49" charset="-122"/>
                <a:cs typeface="Times New Roman" panose="02020603050405020304" pitchFamily="18" charset="0"/>
              </a:rPr>
              <a:t>1983</a:t>
            </a:r>
            <a:r>
              <a:rPr lang="zh-CN" altLang="en-US" dirty="0" smtClean="0">
                <a:latin typeface="Times New Roman" panose="02020603050405020304" pitchFamily="18" charset="0"/>
                <a:ea typeface="黑体" panose="02010609060101010101" pitchFamily="49" charset="-122"/>
                <a:cs typeface="Times New Roman" panose="02020603050405020304" pitchFamily="18" charset="0"/>
              </a:rPr>
              <a:t>）给出：</a:t>
            </a:r>
            <a:endParaRPr lang="en-US" altLang="zh-CN" dirty="0" smtClean="0">
              <a:latin typeface="Times New Roman" panose="02020603050405020304" pitchFamily="18" charset="0"/>
              <a:ea typeface="黑体" panose="02010609060101010101" pitchFamily="49" charset="-122"/>
              <a:cs typeface="Times New Roman" panose="02020603050405020304" pitchFamily="18" charset="0"/>
            </a:endParaRPr>
          </a:p>
          <a:p>
            <a:pPr>
              <a:lnSpc>
                <a:spcPct val="120000"/>
              </a:lnSpc>
            </a:pPr>
            <a:endParaRPr lang="en-US" altLang="zh-CN" dirty="0">
              <a:latin typeface="Times New Roman" panose="02020603050405020304" pitchFamily="18" charset="0"/>
              <a:ea typeface="黑体" panose="02010609060101010101" pitchFamily="49" charset="-122"/>
              <a:cs typeface="Times New Roman" panose="02020603050405020304" pitchFamily="18" charset="0"/>
            </a:endParaRPr>
          </a:p>
          <a:p>
            <a:pPr>
              <a:lnSpc>
                <a:spcPct val="120000"/>
              </a:lnSpc>
            </a:pPr>
            <a:endParaRPr lang="en-US" altLang="zh-CN" dirty="0" smtClean="0">
              <a:latin typeface="Times New Roman" panose="02020603050405020304" pitchFamily="18" charset="0"/>
              <a:ea typeface="黑体" panose="02010609060101010101" pitchFamily="49" charset="-122"/>
              <a:cs typeface="Times New Roman" panose="02020603050405020304" pitchFamily="18" charset="0"/>
            </a:endParaRPr>
          </a:p>
          <a:p>
            <a:pPr>
              <a:lnSpc>
                <a:spcPct val="120000"/>
              </a:lnSpc>
            </a:pPr>
            <a:endParaRPr lang="en-US" altLang="zh-CN" dirty="0" smtClean="0">
              <a:latin typeface="Times New Roman" panose="02020603050405020304" pitchFamily="18" charset="0"/>
              <a:ea typeface="黑体" panose="02010609060101010101" pitchFamily="49" charset="-122"/>
              <a:cs typeface="Times New Roman" panose="02020603050405020304" pitchFamily="18" charset="0"/>
            </a:endParaRPr>
          </a:p>
          <a:p>
            <a:pPr>
              <a:lnSpc>
                <a:spcPct val="120000"/>
              </a:lnSpc>
            </a:pPr>
            <a:r>
              <a:rPr lang="zh-CN" altLang="en-US" dirty="0" smtClean="0">
                <a:latin typeface="Times New Roman" panose="02020603050405020304" pitchFamily="18" charset="0"/>
                <a:ea typeface="黑体" panose="02010609060101010101" pitchFamily="49" charset="-122"/>
                <a:cs typeface="Times New Roman" panose="02020603050405020304" pitchFamily="18" charset="0"/>
              </a:rPr>
              <a:t>因此得到</a:t>
            </a:r>
            <a:r>
              <a:rPr lang="el-GR" altLang="zh-CN" i="1" dirty="0" smtClean="0">
                <a:latin typeface="Times New Roman" panose="02020603050405020304" pitchFamily="18" charset="0"/>
                <a:ea typeface="黑体" panose="02010609060101010101" pitchFamily="49" charset="-122"/>
                <a:cs typeface="Times New Roman" panose="02020603050405020304" pitchFamily="18" charset="0"/>
              </a:rPr>
              <a:t>θ</a:t>
            </a:r>
            <a:r>
              <a:rPr lang="zh-CN" altLang="en-US" dirty="0" smtClean="0">
                <a:latin typeface="Times New Roman" panose="02020603050405020304" pitchFamily="18" charset="0"/>
                <a:ea typeface="黑体" panose="02010609060101010101" pitchFamily="49" charset="-122"/>
                <a:cs typeface="Times New Roman" panose="02020603050405020304" pitchFamily="18" charset="0"/>
              </a:rPr>
              <a:t>的另一个无偏估计</a:t>
            </a:r>
            <a:endParaRPr lang="zh-CN" altLang="en-US" dirty="0">
              <a:latin typeface="Times New Roman" panose="02020603050405020304" pitchFamily="18" charset="0"/>
              <a:ea typeface="黑体" panose="02010609060101010101" pitchFamily="49" charset="-122"/>
              <a:cs typeface="Times New Roman" panose="02020603050405020304" pitchFamily="18" charset="0"/>
            </a:endParaRPr>
          </a:p>
        </p:txBody>
      </p:sp>
      <p:graphicFrame>
        <p:nvGraphicFramePr>
          <p:cNvPr id="8" name="对象 7"/>
          <p:cNvGraphicFramePr>
            <a:graphicFrameLocks noChangeAspect="1"/>
          </p:cNvGraphicFramePr>
          <p:nvPr>
            <p:extLst>
              <p:ext uri="{D42A27DB-BD31-4B8C-83A1-F6EECF244321}">
                <p14:modId xmlns:p14="http://schemas.microsoft.com/office/powerpoint/2010/main" val="4170911021"/>
              </p:ext>
            </p:extLst>
          </p:nvPr>
        </p:nvGraphicFramePr>
        <p:xfrm>
          <a:off x="2418936" y="4941168"/>
          <a:ext cx="1216960" cy="648072"/>
        </p:xfrm>
        <a:graphic>
          <a:graphicData uri="http://schemas.openxmlformats.org/presentationml/2006/ole">
            <mc:AlternateContent xmlns:mc="http://schemas.openxmlformats.org/markup-compatibility/2006">
              <mc:Choice xmlns:v="urn:schemas-microsoft-com:vml" Requires="v">
                <p:oleObj spid="_x0000_s35914" name="公式" r:id="rId3" imgW="419040" imgH="215640" progId="Equation.3">
                  <p:embed/>
                </p:oleObj>
              </mc:Choice>
              <mc:Fallback>
                <p:oleObj name="公式" r:id="rId3" imgW="419040" imgH="215640" progId="Equation.3">
                  <p:embed/>
                  <p:pic>
                    <p:nvPicPr>
                      <p:cNvPr id="0" name=""/>
                      <p:cNvPicPr>
                        <a:picLocks noChangeAspect="1" noChangeArrowheads="1"/>
                      </p:cNvPicPr>
                      <p:nvPr/>
                    </p:nvPicPr>
                    <p:blipFill>
                      <a:blip r:embed="rId4"/>
                      <a:srcRect/>
                      <a:stretch>
                        <a:fillRect/>
                      </a:stretch>
                    </p:blipFill>
                    <p:spPr bwMode="auto">
                      <a:xfrm>
                        <a:off x="2418936" y="4941168"/>
                        <a:ext cx="1216960" cy="648072"/>
                      </a:xfrm>
                      <a:prstGeom prst="rect">
                        <a:avLst/>
                      </a:prstGeom>
                      <a:noFill/>
                    </p:spPr>
                  </p:pic>
                </p:oleObj>
              </mc:Fallback>
            </mc:AlternateContent>
          </a:graphicData>
        </a:graphic>
      </p:graphicFrame>
      <p:graphicFrame>
        <p:nvGraphicFramePr>
          <p:cNvPr id="12" name="对象 11"/>
          <p:cNvGraphicFramePr>
            <a:graphicFrameLocks noChangeAspect="1"/>
          </p:cNvGraphicFramePr>
          <p:nvPr>
            <p:extLst>
              <p:ext uri="{D42A27DB-BD31-4B8C-83A1-F6EECF244321}">
                <p14:modId xmlns:p14="http://schemas.microsoft.com/office/powerpoint/2010/main" val="3594953613"/>
              </p:ext>
            </p:extLst>
          </p:nvPr>
        </p:nvGraphicFramePr>
        <p:xfrm>
          <a:off x="1763688" y="2125888"/>
          <a:ext cx="1584176" cy="511024"/>
        </p:xfrm>
        <a:graphic>
          <a:graphicData uri="http://schemas.openxmlformats.org/presentationml/2006/ole">
            <mc:AlternateContent xmlns:mc="http://schemas.openxmlformats.org/markup-compatibility/2006">
              <mc:Choice xmlns:v="urn:schemas-microsoft-com:vml" Requires="v">
                <p:oleObj spid="_x0000_s35915" name="公式" r:id="rId5" imgW="634725" imgH="203112" progId="Equation.3">
                  <p:embed/>
                </p:oleObj>
              </mc:Choice>
              <mc:Fallback>
                <p:oleObj name="公式" r:id="rId5" imgW="634725" imgH="203112" progId="Equation.3">
                  <p:embed/>
                  <p:pic>
                    <p:nvPicPr>
                      <p:cNvPr id="0" name="Object 1"/>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763688" y="2125888"/>
                        <a:ext cx="1584176" cy="511024"/>
                      </a:xfrm>
                      <a:prstGeom prst="rect">
                        <a:avLst/>
                      </a:prstGeom>
                      <a:noFill/>
                    </p:spPr>
                  </p:pic>
                </p:oleObj>
              </mc:Fallback>
            </mc:AlternateContent>
          </a:graphicData>
        </a:graphic>
      </p:graphicFrame>
      <p:graphicFrame>
        <p:nvGraphicFramePr>
          <p:cNvPr id="14" name="对象 13"/>
          <p:cNvGraphicFramePr>
            <a:graphicFrameLocks noChangeAspect="1"/>
          </p:cNvGraphicFramePr>
          <p:nvPr>
            <p:extLst>
              <p:ext uri="{D42A27DB-BD31-4B8C-83A1-F6EECF244321}">
                <p14:modId xmlns:p14="http://schemas.microsoft.com/office/powerpoint/2010/main" val="67703086"/>
              </p:ext>
            </p:extLst>
          </p:nvPr>
        </p:nvGraphicFramePr>
        <p:xfrm>
          <a:off x="1853698" y="2708920"/>
          <a:ext cx="5310590" cy="1080120"/>
        </p:xfrm>
        <a:graphic>
          <a:graphicData uri="http://schemas.openxmlformats.org/presentationml/2006/ole">
            <mc:AlternateContent xmlns:mc="http://schemas.openxmlformats.org/markup-compatibility/2006">
              <mc:Choice xmlns:v="urn:schemas-microsoft-com:vml" Requires="v">
                <p:oleObj spid="_x0000_s35916" name="公式" r:id="rId7" imgW="2222500" imgH="444500" progId="Equation.3">
                  <p:embed/>
                </p:oleObj>
              </mc:Choice>
              <mc:Fallback>
                <p:oleObj name="公式" r:id="rId7" imgW="2222500" imgH="444500" progId="Equation.3">
                  <p:embed/>
                  <p:pic>
                    <p:nvPicPr>
                      <p:cNvPr id="0" name="Object 3"/>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853698" y="2708920"/>
                        <a:ext cx="5310590" cy="1080120"/>
                      </a:xfrm>
                      <a:prstGeom prst="rect">
                        <a:avLst/>
                      </a:prstGeom>
                      <a:noFill/>
                    </p:spPr>
                  </p:pic>
                </p:oleObj>
              </mc:Fallback>
            </mc:AlternateContent>
          </a:graphicData>
        </a:graphic>
      </p:graphicFrame>
    </p:spTree>
    <p:extLst>
      <p:ext uri="{BB962C8B-B14F-4D97-AF65-F5344CB8AC3E}">
        <p14:creationId xmlns:p14="http://schemas.microsoft.com/office/powerpoint/2010/main" val="69704815"/>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8229600" cy="778098"/>
          </a:xfrm>
        </p:spPr>
        <p:txBody>
          <a:bodyPr>
            <a:normAutofit/>
          </a:bodyPr>
          <a:lstStyle/>
          <a:p>
            <a:r>
              <a:rPr lang="zh-CN" altLang="zh-CN" sz="4000" b="1" dirty="0">
                <a:latin typeface="Times New Roman" panose="02020603050405020304" pitchFamily="18" charset="0"/>
                <a:ea typeface="黑体" panose="02010609060101010101" pitchFamily="49" charset="-122"/>
                <a:cs typeface="Times New Roman" panose="02020603050405020304" pitchFamily="18" charset="0"/>
              </a:rPr>
              <a:t>中性突变理论的</a:t>
            </a:r>
            <a:r>
              <a:rPr lang="en-US" altLang="zh-CN" sz="4000" b="1" dirty="0">
                <a:latin typeface="Times New Roman" panose="02020603050405020304" pitchFamily="18" charset="0"/>
                <a:ea typeface="黑体" panose="02010609060101010101" pitchFamily="49" charset="-122"/>
                <a:cs typeface="Times New Roman" panose="02020603050405020304" pitchFamily="18" charset="0"/>
              </a:rPr>
              <a:t>Tajima </a:t>
            </a:r>
            <a:r>
              <a:rPr lang="en-US" altLang="zh-CN" sz="4000" b="1" i="1" dirty="0">
                <a:latin typeface="Times New Roman" panose="02020603050405020304" pitchFamily="18" charset="0"/>
                <a:ea typeface="黑体" panose="02010609060101010101" pitchFamily="49" charset="-122"/>
                <a:cs typeface="Times New Roman" panose="02020603050405020304" pitchFamily="18" charset="0"/>
              </a:rPr>
              <a:t>D</a:t>
            </a:r>
            <a:r>
              <a:rPr lang="zh-CN" altLang="zh-CN" sz="4000" b="1" dirty="0">
                <a:latin typeface="Times New Roman" panose="02020603050405020304" pitchFamily="18" charset="0"/>
                <a:ea typeface="黑体" panose="02010609060101010101" pitchFamily="49" charset="-122"/>
                <a:cs typeface="Times New Roman" panose="02020603050405020304" pitchFamily="18" charset="0"/>
              </a:rPr>
              <a:t>检验</a:t>
            </a:r>
            <a:endParaRPr lang="en-US" altLang="zh-CN" sz="4000" b="1"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3" name="内容占位符 2"/>
          <p:cNvSpPr>
            <a:spLocks noGrp="1"/>
          </p:cNvSpPr>
          <p:nvPr>
            <p:ph idx="1"/>
          </p:nvPr>
        </p:nvSpPr>
        <p:spPr>
          <a:xfrm>
            <a:off x="539552" y="1196752"/>
            <a:ext cx="8064896" cy="5112568"/>
          </a:xfrm>
        </p:spPr>
        <p:txBody>
          <a:bodyPr>
            <a:noAutofit/>
          </a:bodyPr>
          <a:lstStyle/>
          <a:p>
            <a:pPr>
              <a:lnSpc>
                <a:spcPct val="120000"/>
              </a:lnSpc>
            </a:pPr>
            <a:r>
              <a:rPr lang="zh-CN" altLang="zh-CN" dirty="0">
                <a:latin typeface="Times New Roman" panose="02020603050405020304" pitchFamily="18" charset="0"/>
                <a:ea typeface="黑体" panose="02010609060101010101" pitchFamily="49" charset="-122"/>
                <a:cs typeface="Times New Roman" panose="02020603050405020304" pitchFamily="18" charset="0"/>
              </a:rPr>
              <a:t>在选择的作用下，有害突变在群体中的存在频率会很低。</a:t>
            </a:r>
            <a:r>
              <a:rPr lang="en-US" altLang="zh-CN" dirty="0">
                <a:latin typeface="Times New Roman" panose="02020603050405020304" pitchFamily="18" charset="0"/>
                <a:ea typeface="黑体" panose="02010609060101010101" pitchFamily="49" charset="-122"/>
                <a:cs typeface="Times New Roman" panose="02020603050405020304" pitchFamily="18" charset="0"/>
              </a:rPr>
              <a:t>Tajima</a:t>
            </a:r>
            <a:r>
              <a:rPr lang="zh-CN" altLang="zh-CN"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dirty="0">
                <a:latin typeface="Times New Roman" panose="02020603050405020304" pitchFamily="18" charset="0"/>
                <a:ea typeface="黑体" panose="02010609060101010101" pitchFamily="49" charset="-122"/>
                <a:cs typeface="Times New Roman" panose="02020603050405020304" pitchFamily="18" charset="0"/>
              </a:rPr>
              <a:t>1989</a:t>
            </a:r>
            <a:r>
              <a:rPr lang="zh-CN" altLang="zh-CN" dirty="0">
                <a:latin typeface="Times New Roman" panose="02020603050405020304" pitchFamily="18" charset="0"/>
                <a:ea typeface="黑体" panose="02010609060101010101" pitchFamily="49" charset="-122"/>
                <a:cs typeface="Times New Roman" panose="02020603050405020304" pitchFamily="18" charset="0"/>
              </a:rPr>
              <a:t>）指出，在计算多态性位点的个数时，没有考虑等位基因频率高低这一因素，会放大有害突变对多态性位点个数的影响。另外，在计算非匹配平均数时，考虑到等位基因频率这一因素，低频有害突变的存在对非匹配平均数的影响不会很大</a:t>
            </a:r>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dirty="0" smtClean="0">
              <a:latin typeface="Times New Roman" panose="02020603050405020304" pitchFamily="18" charset="0"/>
              <a:ea typeface="黑体" panose="02010609060101010101" pitchFamily="49" charset="-122"/>
              <a:cs typeface="Times New Roman" panose="02020603050405020304" pitchFamily="18" charset="0"/>
            </a:endParaRPr>
          </a:p>
        </p:txBody>
      </p:sp>
    </p:spTree>
    <p:extLst>
      <p:ext uri="{BB962C8B-B14F-4D97-AF65-F5344CB8AC3E}">
        <p14:creationId xmlns:p14="http://schemas.microsoft.com/office/powerpoint/2010/main" val="3365041691"/>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187624" y="260648"/>
            <a:ext cx="6984776" cy="778098"/>
          </a:xfrm>
        </p:spPr>
        <p:txBody>
          <a:bodyPr>
            <a:normAutofit/>
          </a:bodyPr>
          <a:lstStyle/>
          <a:p>
            <a:r>
              <a:rPr lang="en-US" altLang="zh-CN" sz="4000" b="1" dirty="0" smtClean="0">
                <a:latin typeface="Times New Roman" panose="02020603050405020304" pitchFamily="18" charset="0"/>
                <a:ea typeface="黑体" panose="02010609060101010101" pitchFamily="49" charset="-122"/>
                <a:cs typeface="Times New Roman" panose="02020603050405020304" pitchFamily="18" charset="0"/>
              </a:rPr>
              <a:t>Tajima </a:t>
            </a:r>
            <a:r>
              <a:rPr lang="en-US" altLang="zh-CN" sz="4000" b="1" i="1" dirty="0">
                <a:latin typeface="Times New Roman" panose="02020603050405020304" pitchFamily="18" charset="0"/>
                <a:ea typeface="黑体" panose="02010609060101010101" pitchFamily="49" charset="-122"/>
                <a:cs typeface="Times New Roman" panose="02020603050405020304" pitchFamily="18" charset="0"/>
              </a:rPr>
              <a:t>D</a:t>
            </a:r>
            <a:r>
              <a:rPr lang="zh-CN" altLang="zh-CN" sz="4000" b="1" dirty="0" smtClean="0">
                <a:latin typeface="Times New Roman" panose="02020603050405020304" pitchFamily="18" charset="0"/>
                <a:ea typeface="黑体" panose="02010609060101010101" pitchFamily="49" charset="-122"/>
                <a:cs typeface="Times New Roman" panose="02020603050405020304" pitchFamily="18" charset="0"/>
              </a:rPr>
              <a:t>检验</a:t>
            </a:r>
            <a:r>
              <a:rPr lang="zh-CN" altLang="en-US" sz="4000" b="1" dirty="0" smtClean="0">
                <a:latin typeface="Times New Roman" panose="02020603050405020304" pitchFamily="18" charset="0"/>
                <a:ea typeface="黑体" panose="02010609060101010101" pitchFamily="49" charset="-122"/>
                <a:cs typeface="Times New Roman" panose="02020603050405020304" pitchFamily="18" charset="0"/>
              </a:rPr>
              <a:t>统计量</a:t>
            </a:r>
            <a:endParaRPr lang="en-US" altLang="zh-CN" sz="4000" b="1"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3" name="内容占位符 2"/>
          <p:cNvSpPr>
            <a:spLocks noGrp="1"/>
          </p:cNvSpPr>
          <p:nvPr>
            <p:ph idx="1"/>
          </p:nvPr>
        </p:nvSpPr>
        <p:spPr>
          <a:xfrm>
            <a:off x="636712" y="1196752"/>
            <a:ext cx="7823720" cy="2880320"/>
          </a:xfrm>
        </p:spPr>
        <p:txBody>
          <a:bodyPr>
            <a:noAutofit/>
          </a:bodyPr>
          <a:lstStyle/>
          <a:p>
            <a:pPr>
              <a:lnSpc>
                <a:spcPct val="120000"/>
              </a:lnSpc>
            </a:pPr>
            <a:r>
              <a:rPr lang="zh-CN" altLang="en-US" sz="3000" dirty="0" smtClean="0">
                <a:latin typeface="Times New Roman" panose="02020603050405020304" pitchFamily="18" charset="0"/>
                <a:ea typeface="黑体" panose="02010609060101010101" pitchFamily="49" charset="-122"/>
                <a:cs typeface="Times New Roman" panose="02020603050405020304" pitchFamily="18" charset="0"/>
              </a:rPr>
              <a:t>参数</a:t>
            </a:r>
            <a:r>
              <a:rPr lang="el-GR" altLang="zh-CN" sz="3000" i="1" dirty="0" smtClean="0">
                <a:latin typeface="Times New Roman" panose="02020603050405020304" pitchFamily="18" charset="0"/>
                <a:cs typeface="Times New Roman" panose="02020603050405020304" pitchFamily="18" charset="0"/>
              </a:rPr>
              <a:t>θ</a:t>
            </a:r>
            <a:r>
              <a:rPr lang="zh-CN" altLang="zh-CN" sz="3000" dirty="0" smtClean="0">
                <a:latin typeface="Times New Roman" panose="02020603050405020304" pitchFamily="18" charset="0"/>
                <a:ea typeface="黑体" panose="02010609060101010101" pitchFamily="49" charset="-122"/>
                <a:cs typeface="Times New Roman" panose="02020603050405020304" pitchFamily="18" charset="0"/>
              </a:rPr>
              <a:t>两</a:t>
            </a:r>
            <a:r>
              <a:rPr lang="zh-CN" altLang="zh-CN" sz="3000" dirty="0">
                <a:latin typeface="Times New Roman" panose="02020603050405020304" pitchFamily="18" charset="0"/>
                <a:ea typeface="黑体" panose="02010609060101010101" pitchFamily="49" charset="-122"/>
                <a:cs typeface="Times New Roman" panose="02020603050405020304" pitchFamily="18" charset="0"/>
              </a:rPr>
              <a:t>个估计值之间的差异，在某种程度上反映了选择的效应，显著差异预示着选择的存在。因此，二者之间的差异可以用于中性理论的检验。这一检验方法称</a:t>
            </a:r>
            <a:r>
              <a:rPr lang="en-US" altLang="zh-CN" sz="3000" dirty="0">
                <a:latin typeface="Times New Roman" panose="02020603050405020304" pitchFamily="18" charset="0"/>
                <a:ea typeface="黑体" panose="02010609060101010101" pitchFamily="49" charset="-122"/>
                <a:cs typeface="Times New Roman" panose="02020603050405020304" pitchFamily="18" charset="0"/>
              </a:rPr>
              <a:t>Tajima </a:t>
            </a:r>
            <a:r>
              <a:rPr lang="en-US" altLang="zh-CN" sz="3000" i="1" dirty="0">
                <a:latin typeface="Times New Roman" panose="02020603050405020304" pitchFamily="18" charset="0"/>
                <a:ea typeface="黑体" panose="02010609060101010101" pitchFamily="49" charset="-122"/>
                <a:cs typeface="Times New Roman" panose="02020603050405020304" pitchFamily="18" charset="0"/>
              </a:rPr>
              <a:t>D</a:t>
            </a:r>
            <a:r>
              <a:rPr lang="zh-CN" altLang="zh-CN" sz="3000" dirty="0">
                <a:latin typeface="Times New Roman" panose="02020603050405020304" pitchFamily="18" charset="0"/>
                <a:ea typeface="黑体" panose="02010609060101010101" pitchFamily="49" charset="-122"/>
                <a:cs typeface="Times New Roman" panose="02020603050405020304" pitchFamily="18" charset="0"/>
              </a:rPr>
              <a:t>检验，自</a:t>
            </a:r>
            <a:r>
              <a:rPr lang="en-US" altLang="zh-CN" sz="3000" dirty="0">
                <a:latin typeface="Times New Roman" panose="02020603050405020304" pitchFamily="18" charset="0"/>
                <a:ea typeface="黑体" panose="02010609060101010101" pitchFamily="49" charset="-122"/>
                <a:cs typeface="Times New Roman" panose="02020603050405020304" pitchFamily="18" charset="0"/>
              </a:rPr>
              <a:t>1989</a:t>
            </a:r>
            <a:r>
              <a:rPr lang="zh-CN" altLang="zh-CN" sz="3000" dirty="0">
                <a:latin typeface="Times New Roman" panose="02020603050405020304" pitchFamily="18" charset="0"/>
                <a:ea typeface="黑体" panose="02010609060101010101" pitchFamily="49" charset="-122"/>
                <a:cs typeface="Times New Roman" panose="02020603050405020304" pitchFamily="18" charset="0"/>
              </a:rPr>
              <a:t>年提出之后得到广泛</a:t>
            </a:r>
            <a:r>
              <a:rPr lang="zh-CN" altLang="zh-CN" sz="3000" dirty="0" smtClean="0">
                <a:latin typeface="Times New Roman" panose="02020603050405020304" pitchFamily="18" charset="0"/>
                <a:ea typeface="黑体" panose="02010609060101010101" pitchFamily="49" charset="-122"/>
                <a:cs typeface="Times New Roman" panose="02020603050405020304" pitchFamily="18" charset="0"/>
              </a:rPr>
              <a:t>应用。</a:t>
            </a:r>
            <a:endParaRPr lang="zh-CN" altLang="en-US" sz="3000" dirty="0">
              <a:latin typeface="Times New Roman" panose="02020603050405020304" pitchFamily="18" charset="0"/>
              <a:ea typeface="黑体" panose="02010609060101010101" pitchFamily="49" charset="-122"/>
              <a:cs typeface="Times New Roman" panose="02020603050405020304" pitchFamily="18" charset="0"/>
            </a:endParaRPr>
          </a:p>
        </p:txBody>
      </p:sp>
      <p:graphicFrame>
        <p:nvGraphicFramePr>
          <p:cNvPr id="7" name="对象 6"/>
          <p:cNvGraphicFramePr>
            <a:graphicFrameLocks noChangeAspect="1"/>
          </p:cNvGraphicFramePr>
          <p:nvPr>
            <p:extLst>
              <p:ext uri="{D42A27DB-BD31-4B8C-83A1-F6EECF244321}">
                <p14:modId xmlns:p14="http://schemas.microsoft.com/office/powerpoint/2010/main" val="3629800321"/>
              </p:ext>
            </p:extLst>
          </p:nvPr>
        </p:nvGraphicFramePr>
        <p:xfrm>
          <a:off x="2483768" y="4221088"/>
          <a:ext cx="3456385" cy="1296144"/>
        </p:xfrm>
        <a:graphic>
          <a:graphicData uri="http://schemas.openxmlformats.org/presentationml/2006/ole">
            <mc:AlternateContent xmlns:mc="http://schemas.openxmlformats.org/markup-compatibility/2006">
              <mc:Choice xmlns:v="urn:schemas-microsoft-com:vml" Requires="v">
                <p:oleObj spid="_x0000_s36889" name="公式" r:id="rId3" imgW="1205977" imgH="444307" progId="Equation.3">
                  <p:embed/>
                </p:oleObj>
              </mc:Choice>
              <mc:Fallback>
                <p:oleObj name="公式" r:id="rId3" imgW="1205977" imgH="444307" progId="Equation.3">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483768" y="4221088"/>
                        <a:ext cx="3456385" cy="1296144"/>
                      </a:xfrm>
                      <a:prstGeom prst="rect">
                        <a:avLst/>
                      </a:prstGeom>
                      <a:noFill/>
                    </p:spPr>
                  </p:pic>
                </p:oleObj>
              </mc:Fallback>
            </mc:AlternateContent>
          </a:graphicData>
        </a:graphic>
      </p:graphicFrame>
    </p:spTree>
    <p:extLst>
      <p:ext uri="{BB962C8B-B14F-4D97-AF65-F5344CB8AC3E}">
        <p14:creationId xmlns:p14="http://schemas.microsoft.com/office/powerpoint/2010/main" val="3862122177"/>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188640"/>
            <a:ext cx="8229600" cy="936104"/>
          </a:xfrm>
        </p:spPr>
        <p:txBody>
          <a:bodyPr>
            <a:normAutofit/>
          </a:bodyPr>
          <a:lstStyle/>
          <a:p>
            <a:r>
              <a:rPr lang="zh-CN" altLang="en-US" sz="4000" b="1" dirty="0" smtClean="0">
                <a:latin typeface="Times New Roman" panose="02020603050405020304" pitchFamily="18" charset="0"/>
                <a:ea typeface="黑体" panose="02010609060101010101" pitchFamily="49" charset="-122"/>
                <a:cs typeface="Times New Roman" panose="02020603050405020304" pitchFamily="18" charset="0"/>
              </a:rPr>
              <a:t>例子（表</a:t>
            </a:r>
            <a:r>
              <a:rPr lang="en-US" altLang="zh-CN" sz="4000" b="1" dirty="0" smtClean="0">
                <a:latin typeface="Times New Roman" panose="02020603050405020304" pitchFamily="18" charset="0"/>
                <a:ea typeface="黑体" panose="02010609060101010101" pitchFamily="49" charset="-122"/>
                <a:cs typeface="Times New Roman" panose="02020603050405020304" pitchFamily="18" charset="0"/>
              </a:rPr>
              <a:t>5.1</a:t>
            </a:r>
            <a:r>
              <a:rPr lang="zh-CN" altLang="en-US" sz="4000" b="1" dirty="0" smtClean="0">
                <a:latin typeface="Times New Roman" panose="02020603050405020304" pitchFamily="18" charset="0"/>
                <a:ea typeface="黑体" panose="02010609060101010101" pitchFamily="49" charset="-122"/>
                <a:cs typeface="Times New Roman" panose="02020603050405020304" pitchFamily="18" charset="0"/>
              </a:rPr>
              <a:t>中的</a:t>
            </a:r>
            <a:r>
              <a:rPr lang="en-US" altLang="zh-CN" sz="4000" b="1" dirty="0" smtClean="0">
                <a:latin typeface="Times New Roman" panose="02020603050405020304" pitchFamily="18" charset="0"/>
                <a:ea typeface="黑体" panose="02010609060101010101" pitchFamily="49" charset="-122"/>
                <a:cs typeface="Times New Roman" panose="02020603050405020304" pitchFamily="18" charset="0"/>
              </a:rPr>
              <a:t>5</a:t>
            </a:r>
            <a:r>
              <a:rPr lang="zh-CN" altLang="en-US" sz="4000" b="1" dirty="0" smtClean="0">
                <a:latin typeface="Times New Roman" panose="02020603050405020304" pitchFamily="18" charset="0"/>
                <a:ea typeface="黑体" panose="02010609060101010101" pitchFamily="49" charset="-122"/>
                <a:cs typeface="Times New Roman" panose="02020603050405020304" pitchFamily="18" charset="0"/>
              </a:rPr>
              <a:t>条</a:t>
            </a:r>
            <a:r>
              <a:rPr lang="en-US" altLang="zh-CN" sz="4000" b="1" dirty="0" smtClean="0">
                <a:latin typeface="Times New Roman" panose="02020603050405020304" pitchFamily="18" charset="0"/>
                <a:ea typeface="黑体" panose="02010609060101010101" pitchFamily="49" charset="-122"/>
                <a:cs typeface="Times New Roman" panose="02020603050405020304" pitchFamily="18" charset="0"/>
              </a:rPr>
              <a:t>DNA</a:t>
            </a:r>
            <a:r>
              <a:rPr lang="zh-CN" altLang="en-US" sz="4000" b="1" dirty="0" smtClean="0">
                <a:latin typeface="Times New Roman" panose="02020603050405020304" pitchFamily="18" charset="0"/>
                <a:ea typeface="黑体" panose="02010609060101010101" pitchFamily="49" charset="-122"/>
                <a:cs typeface="Times New Roman" panose="02020603050405020304" pitchFamily="18" charset="0"/>
              </a:rPr>
              <a:t>序列）</a:t>
            </a:r>
            <a:endParaRPr lang="en-US" altLang="zh-CN" sz="4000" b="1"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3" name="内容占位符 2"/>
          <p:cNvSpPr>
            <a:spLocks noGrp="1"/>
          </p:cNvSpPr>
          <p:nvPr>
            <p:ph idx="1"/>
          </p:nvPr>
        </p:nvSpPr>
        <p:spPr>
          <a:xfrm>
            <a:off x="755576" y="1196752"/>
            <a:ext cx="7632848" cy="4958011"/>
          </a:xfrm>
        </p:spPr>
        <p:txBody>
          <a:bodyPr>
            <a:noAutofit/>
          </a:bodyPr>
          <a:lstStyle/>
          <a:p>
            <a:pPr>
              <a:lnSpc>
                <a:spcPct val="120000"/>
              </a:lnSpc>
            </a:pPr>
            <a:r>
              <a:rPr lang="zh-CN" altLang="zh-CN" dirty="0">
                <a:latin typeface="Times New Roman" panose="02020603050405020304" pitchFamily="18" charset="0"/>
                <a:ea typeface="黑体" panose="02010609060101010101" pitchFamily="49" charset="-122"/>
                <a:cs typeface="Times New Roman" panose="02020603050405020304" pitchFamily="18" charset="0"/>
              </a:rPr>
              <a:t>多态性位点数</a:t>
            </a:r>
            <a:r>
              <a:rPr lang="en-US" altLang="zh-CN" i="1" dirty="0" smtClean="0">
                <a:latin typeface="Times New Roman" panose="02020603050405020304" pitchFamily="18" charset="0"/>
                <a:ea typeface="黑体" panose="02010609060101010101" pitchFamily="49" charset="-122"/>
                <a:cs typeface="Times New Roman" panose="02020603050405020304" pitchFamily="18" charset="0"/>
              </a:rPr>
              <a:t>S</a:t>
            </a:r>
            <a:r>
              <a:rPr lang="en-US" altLang="zh-CN" dirty="0" smtClean="0">
                <a:latin typeface="Times New Roman" panose="02020603050405020304" pitchFamily="18" charset="0"/>
                <a:ea typeface="黑体" panose="02010609060101010101" pitchFamily="49" charset="-122"/>
                <a:cs typeface="Times New Roman" panose="02020603050405020304" pitchFamily="18" charset="0"/>
              </a:rPr>
              <a:t>=10</a:t>
            </a:r>
            <a:r>
              <a:rPr lang="zh-CN" altLang="en-US" dirty="0" smtClean="0">
                <a:latin typeface="Times New Roman" panose="02020603050405020304" pitchFamily="18" charset="0"/>
                <a:ea typeface="黑体" panose="02010609060101010101" pitchFamily="49" charset="-122"/>
                <a:cs typeface="Times New Roman" panose="02020603050405020304" pitchFamily="18" charset="0"/>
              </a:rPr>
              <a:t>，非匹配数</a:t>
            </a:r>
            <a:r>
              <a:rPr lang="el-GR" altLang="zh-CN" dirty="0" smtClean="0">
                <a:latin typeface="Times New Roman" panose="02020603050405020304" pitchFamily="18" charset="0"/>
                <a:ea typeface="黑体" panose="02010609060101010101" pitchFamily="49" charset="-122"/>
                <a:cs typeface="Times New Roman" panose="02020603050405020304" pitchFamily="18" charset="0"/>
              </a:rPr>
              <a:t>Π</a:t>
            </a:r>
            <a:r>
              <a:rPr lang="en-US" altLang="zh-CN" dirty="0" smtClean="0">
                <a:latin typeface="Times New Roman" panose="02020603050405020304" pitchFamily="18" charset="0"/>
                <a:ea typeface="黑体" panose="02010609060101010101" pitchFamily="49" charset="-122"/>
                <a:cs typeface="Times New Roman" panose="02020603050405020304" pitchFamily="18" charset="0"/>
              </a:rPr>
              <a:t>=4.3</a:t>
            </a:r>
            <a:r>
              <a:rPr lang="zh-CN" altLang="en-US"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dirty="0" smtClean="0">
              <a:latin typeface="Times New Roman" panose="02020603050405020304" pitchFamily="18" charset="0"/>
              <a:ea typeface="黑体" panose="02010609060101010101" pitchFamily="49" charset="-122"/>
              <a:cs typeface="Times New Roman" panose="02020603050405020304" pitchFamily="18" charset="0"/>
            </a:endParaRPr>
          </a:p>
          <a:p>
            <a:pPr>
              <a:lnSpc>
                <a:spcPct val="120000"/>
              </a:lnSpc>
            </a:pPr>
            <a:r>
              <a:rPr lang="en-US" altLang="zh-CN" i="1" dirty="0" smtClean="0">
                <a:latin typeface="Times New Roman" panose="02020603050405020304" pitchFamily="18" charset="0"/>
                <a:ea typeface="黑体" panose="02010609060101010101" pitchFamily="49" charset="-122"/>
                <a:cs typeface="Times New Roman" panose="02020603050405020304" pitchFamily="18" charset="0"/>
              </a:rPr>
              <a:t>a</a:t>
            </a:r>
            <a:r>
              <a:rPr lang="en-US" altLang="zh-CN" dirty="0" smtClean="0">
                <a:latin typeface="Times New Roman" panose="02020603050405020304" pitchFamily="18" charset="0"/>
                <a:ea typeface="黑体" panose="02010609060101010101" pitchFamily="49" charset="-122"/>
                <a:cs typeface="Times New Roman" panose="02020603050405020304" pitchFamily="18" charset="0"/>
              </a:rPr>
              <a:t>=1+1/2+1/3+1/4=2.0833</a:t>
            </a:r>
            <a:r>
              <a:rPr lang="zh-CN" altLang="en-US" dirty="0" smtClean="0">
                <a:latin typeface="Times New Roman" panose="02020603050405020304" pitchFamily="18" charset="0"/>
                <a:ea typeface="黑体" panose="02010609060101010101" pitchFamily="49" charset="-122"/>
                <a:cs typeface="Times New Roman" panose="02020603050405020304" pitchFamily="18" charset="0"/>
              </a:rPr>
              <a:t>，</a:t>
            </a:r>
            <a:r>
              <a:rPr lang="en-US" altLang="zh-CN" i="1" dirty="0" smtClean="0">
                <a:latin typeface="Times New Roman" panose="02020603050405020304" pitchFamily="18" charset="0"/>
                <a:ea typeface="黑体" panose="02010609060101010101" pitchFamily="49" charset="-122"/>
                <a:cs typeface="Times New Roman" panose="02020603050405020304" pitchFamily="18" charset="0"/>
              </a:rPr>
              <a:t>S</a:t>
            </a:r>
            <a:r>
              <a:rPr lang="en-US" altLang="zh-CN" dirty="0" smtClean="0">
                <a:latin typeface="Times New Roman" panose="02020603050405020304" pitchFamily="18" charset="0"/>
                <a:ea typeface="黑体" panose="02010609060101010101" pitchFamily="49" charset="-122"/>
                <a:cs typeface="Times New Roman" panose="02020603050405020304" pitchFamily="18" charset="0"/>
              </a:rPr>
              <a:t>/</a:t>
            </a:r>
            <a:r>
              <a:rPr lang="en-US" altLang="zh-CN" i="1" dirty="0" smtClean="0">
                <a:latin typeface="Times New Roman" panose="02020603050405020304" pitchFamily="18" charset="0"/>
                <a:ea typeface="黑体" panose="02010609060101010101" pitchFamily="49" charset="-122"/>
                <a:cs typeface="Times New Roman" panose="02020603050405020304" pitchFamily="18" charset="0"/>
              </a:rPr>
              <a:t>a</a:t>
            </a:r>
            <a:r>
              <a:rPr lang="en-US" altLang="zh-CN" dirty="0" smtClean="0">
                <a:latin typeface="Times New Roman" panose="02020603050405020304" pitchFamily="18" charset="0"/>
                <a:ea typeface="黑体" panose="02010609060101010101" pitchFamily="49" charset="-122"/>
                <a:cs typeface="Times New Roman" panose="02020603050405020304" pitchFamily="18" charset="0"/>
              </a:rPr>
              <a:t>=4.32</a:t>
            </a:r>
            <a:r>
              <a:rPr lang="zh-CN" altLang="en-US"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dirty="0" smtClean="0">
              <a:latin typeface="Times New Roman" panose="02020603050405020304" pitchFamily="18" charset="0"/>
              <a:ea typeface="黑体" panose="02010609060101010101" pitchFamily="49" charset="-122"/>
              <a:cs typeface="Times New Roman" panose="02020603050405020304" pitchFamily="18" charset="0"/>
            </a:endParaRPr>
          </a:p>
          <a:p>
            <a:pPr>
              <a:lnSpc>
                <a:spcPct val="120000"/>
              </a:lnSpc>
            </a:pPr>
            <a:r>
              <a:rPr lang="zh-CN" altLang="en-US" dirty="0" smtClean="0">
                <a:latin typeface="Times New Roman" panose="02020603050405020304" pitchFamily="18" charset="0"/>
                <a:ea typeface="黑体" panose="02010609060101010101" pitchFamily="49" charset="-122"/>
                <a:cs typeface="Times New Roman" panose="02020603050405020304" pitchFamily="18" charset="0"/>
              </a:rPr>
              <a:t>两种估计值</a:t>
            </a:r>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之间</a:t>
            </a:r>
            <a:r>
              <a:rPr lang="zh-CN" altLang="zh-CN" dirty="0">
                <a:latin typeface="Times New Roman" panose="02020603050405020304" pitchFamily="18" charset="0"/>
                <a:ea typeface="黑体" panose="02010609060101010101" pitchFamily="49" charset="-122"/>
                <a:cs typeface="Times New Roman" panose="02020603050405020304" pitchFamily="18" charset="0"/>
              </a:rPr>
              <a:t>的差别不是很大。因此</a:t>
            </a:r>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a:t>
            </a:r>
            <a:r>
              <a:rPr lang="zh-CN" altLang="en-US" dirty="0" smtClean="0">
                <a:latin typeface="Times New Roman" panose="02020603050405020304" pitchFamily="18" charset="0"/>
                <a:ea typeface="黑体" panose="02010609060101010101" pitchFamily="49" charset="-122"/>
                <a:cs typeface="Times New Roman" panose="02020603050405020304" pitchFamily="18" charset="0"/>
              </a:rPr>
              <a:t>可以认为</a:t>
            </a:r>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这个</a:t>
            </a:r>
            <a:r>
              <a:rPr lang="zh-CN" altLang="zh-CN" dirty="0">
                <a:latin typeface="Times New Roman" panose="02020603050405020304" pitchFamily="18" charset="0"/>
                <a:ea typeface="黑体" panose="02010609060101010101" pitchFamily="49" charset="-122"/>
                <a:cs typeface="Times New Roman" panose="02020603050405020304" pitchFamily="18" charset="0"/>
              </a:rPr>
              <a:t>基因座位上表现出的</a:t>
            </a:r>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多态性</a:t>
            </a:r>
            <a:r>
              <a:rPr lang="zh-CN" altLang="en-US" dirty="0" smtClean="0">
                <a:latin typeface="Times New Roman" panose="02020603050405020304" pitchFamily="18" charset="0"/>
                <a:ea typeface="黑体" panose="02010609060101010101" pitchFamily="49" charset="-122"/>
                <a:cs typeface="Times New Roman" panose="02020603050405020304" pitchFamily="18" charset="0"/>
              </a:rPr>
              <a:t>符合</a:t>
            </a:r>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中性</a:t>
            </a:r>
            <a:r>
              <a:rPr lang="zh-CN" altLang="zh-CN" dirty="0">
                <a:latin typeface="Times New Roman" panose="02020603050405020304" pitchFamily="18" charset="0"/>
                <a:ea typeface="黑体" panose="02010609060101010101" pitchFamily="49" charset="-122"/>
                <a:cs typeface="Times New Roman" panose="02020603050405020304" pitchFamily="18" charset="0"/>
              </a:rPr>
              <a:t>理论</a:t>
            </a:r>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dirty="0" smtClean="0">
              <a:latin typeface="Times New Roman" panose="02020603050405020304" pitchFamily="18" charset="0"/>
              <a:ea typeface="黑体" panose="02010609060101010101" pitchFamily="49" charset="-122"/>
              <a:cs typeface="Times New Roman" panose="02020603050405020304" pitchFamily="18" charset="0"/>
            </a:endParaRPr>
          </a:p>
          <a:p>
            <a:pPr>
              <a:lnSpc>
                <a:spcPct val="120000"/>
              </a:lnSpc>
            </a:pPr>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需要</a:t>
            </a:r>
            <a:r>
              <a:rPr lang="zh-CN" altLang="zh-CN" dirty="0">
                <a:latin typeface="Times New Roman" panose="02020603050405020304" pitchFamily="18" charset="0"/>
                <a:ea typeface="黑体" panose="02010609060101010101" pitchFamily="49" charset="-122"/>
                <a:cs typeface="Times New Roman" panose="02020603050405020304" pitchFamily="18" charset="0"/>
              </a:rPr>
              <a:t>说明的是，这里只是用了一个很小的样本，实际数据的样本要大得多。</a:t>
            </a:r>
            <a:endParaRPr lang="zh-CN" altLang="en-US" dirty="0">
              <a:latin typeface="Times New Roman" panose="02020603050405020304" pitchFamily="18" charset="0"/>
              <a:ea typeface="黑体" panose="02010609060101010101" pitchFamily="49" charset="-122"/>
              <a:cs typeface="Times New Roman" panose="02020603050405020304" pitchFamily="18" charset="0"/>
            </a:endParaRPr>
          </a:p>
        </p:txBody>
      </p:sp>
    </p:spTree>
    <p:extLst>
      <p:ext uri="{BB962C8B-B14F-4D97-AF65-F5344CB8AC3E}">
        <p14:creationId xmlns:p14="http://schemas.microsoft.com/office/powerpoint/2010/main" val="1536065186"/>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971600" y="274638"/>
            <a:ext cx="7128792" cy="778098"/>
          </a:xfrm>
        </p:spPr>
        <p:txBody>
          <a:bodyPr>
            <a:normAutofit/>
          </a:bodyPr>
          <a:lstStyle/>
          <a:p>
            <a:r>
              <a:rPr lang="zh-CN" altLang="zh-CN" sz="4000" b="1" dirty="0" smtClean="0">
                <a:latin typeface="黑体" panose="02010609060101010101" pitchFamily="49" charset="-122"/>
                <a:ea typeface="黑体" panose="02010609060101010101" pitchFamily="49" charset="-122"/>
              </a:rPr>
              <a:t>迁移</a:t>
            </a:r>
            <a:r>
              <a:rPr lang="zh-CN" altLang="en-US" sz="4000" b="1" dirty="0" smtClean="0">
                <a:latin typeface="黑体" panose="02010609060101010101" pitchFamily="49" charset="-122"/>
                <a:ea typeface="黑体" panose="02010609060101010101" pitchFamily="49" charset="-122"/>
              </a:rPr>
              <a:t>和漂变的联合作用</a:t>
            </a:r>
            <a:endParaRPr lang="en-US" altLang="zh-CN" sz="4000" b="1" dirty="0">
              <a:latin typeface="黑体" panose="02010609060101010101" pitchFamily="49" charset="-122"/>
              <a:ea typeface="黑体" panose="02010609060101010101" pitchFamily="49" charset="-122"/>
              <a:cs typeface="Times New Roman" panose="02020603050405020304" pitchFamily="18" charset="0"/>
            </a:endParaRPr>
          </a:p>
        </p:txBody>
      </p:sp>
      <p:sp>
        <p:nvSpPr>
          <p:cNvPr id="3" name="内容占位符 2"/>
          <p:cNvSpPr>
            <a:spLocks noGrp="1"/>
          </p:cNvSpPr>
          <p:nvPr>
            <p:ph idx="1"/>
          </p:nvPr>
        </p:nvSpPr>
        <p:spPr>
          <a:xfrm>
            <a:off x="457200" y="1196753"/>
            <a:ext cx="8229600" cy="2952328"/>
          </a:xfrm>
        </p:spPr>
        <p:txBody>
          <a:bodyPr>
            <a:noAutofit/>
          </a:bodyPr>
          <a:lstStyle/>
          <a:p>
            <a:r>
              <a:rPr lang="zh-CN" altLang="zh-CN" sz="3000" dirty="0">
                <a:latin typeface="Times New Roman" panose="02020603050405020304" pitchFamily="18" charset="0"/>
                <a:ea typeface="黑体" panose="02010609060101010101" pitchFamily="49" charset="-122"/>
                <a:cs typeface="Times New Roman" panose="02020603050405020304" pitchFamily="18" charset="0"/>
              </a:rPr>
              <a:t>在图</a:t>
            </a:r>
            <a:r>
              <a:rPr lang="en-US" altLang="zh-CN" sz="3000" dirty="0">
                <a:latin typeface="Times New Roman" panose="02020603050405020304" pitchFamily="18" charset="0"/>
                <a:ea typeface="黑体" panose="02010609060101010101" pitchFamily="49" charset="-122"/>
                <a:cs typeface="Times New Roman" panose="02020603050405020304" pitchFamily="18" charset="0"/>
              </a:rPr>
              <a:t>2.3</a:t>
            </a:r>
            <a:r>
              <a:rPr lang="zh-CN" altLang="zh-CN" sz="3000" dirty="0">
                <a:latin typeface="Times New Roman" panose="02020603050405020304" pitchFamily="18" charset="0"/>
                <a:ea typeface="黑体" panose="02010609060101010101" pitchFamily="49" charset="-122"/>
                <a:cs typeface="Times New Roman" panose="02020603050405020304" pitchFamily="18" charset="0"/>
              </a:rPr>
              <a:t>表示的大陆群体向岛屿群体单向迁移模型中，假定岛屿群体有固定大小</a:t>
            </a:r>
            <a:r>
              <a:rPr lang="en-US" altLang="zh-CN" sz="3000" i="1" dirty="0">
                <a:latin typeface="Times New Roman" panose="02020603050405020304" pitchFamily="18" charset="0"/>
                <a:ea typeface="黑体" panose="02010609060101010101" pitchFamily="49" charset="-122"/>
                <a:cs typeface="Times New Roman" panose="02020603050405020304" pitchFamily="18" charset="0"/>
              </a:rPr>
              <a:t>N</a:t>
            </a:r>
            <a:r>
              <a:rPr lang="zh-CN" altLang="zh-CN" sz="3000" dirty="0">
                <a:latin typeface="Times New Roman" panose="02020603050405020304" pitchFamily="18" charset="0"/>
                <a:ea typeface="黑体" panose="02010609060101010101" pitchFamily="49" charset="-122"/>
                <a:cs typeface="Times New Roman" panose="02020603050405020304" pitchFamily="18" charset="0"/>
              </a:rPr>
              <a:t>，每个世代的迁入个体比例为</a:t>
            </a:r>
            <a:r>
              <a:rPr lang="en-US" altLang="zh-CN" sz="3000" i="1" dirty="0">
                <a:latin typeface="Times New Roman" panose="02020603050405020304" pitchFamily="18" charset="0"/>
                <a:ea typeface="黑体" panose="02010609060101010101" pitchFamily="49" charset="-122"/>
                <a:cs typeface="Times New Roman" panose="02020603050405020304" pitchFamily="18" charset="0"/>
              </a:rPr>
              <a:t>m</a:t>
            </a:r>
            <a:r>
              <a:rPr lang="zh-CN" altLang="zh-CN" sz="3000" dirty="0">
                <a:latin typeface="Times New Roman" panose="02020603050405020304" pitchFamily="18" charset="0"/>
                <a:ea typeface="黑体" panose="02010609060101010101" pitchFamily="49" charset="-122"/>
                <a:cs typeface="Times New Roman" panose="02020603050405020304" pitchFamily="18" charset="0"/>
              </a:rPr>
              <a:t>，即迁入个体数等于</a:t>
            </a:r>
            <a:r>
              <a:rPr lang="en-US" altLang="zh-CN" sz="3000" i="1" dirty="0">
                <a:latin typeface="Times New Roman" panose="02020603050405020304" pitchFamily="18" charset="0"/>
                <a:ea typeface="黑体" panose="02010609060101010101" pitchFamily="49" charset="-122"/>
                <a:cs typeface="Times New Roman" panose="02020603050405020304" pitchFamily="18" charset="0"/>
              </a:rPr>
              <a:t>Nm</a:t>
            </a:r>
            <a:r>
              <a:rPr lang="zh-CN" altLang="zh-CN" sz="3000" dirty="0">
                <a:latin typeface="Times New Roman" panose="02020603050405020304" pitchFamily="18" charset="0"/>
                <a:ea typeface="黑体" panose="02010609060101010101" pitchFamily="49" charset="-122"/>
                <a:cs typeface="Times New Roman" panose="02020603050405020304" pitchFamily="18" charset="0"/>
              </a:rPr>
              <a:t>。分别用</a:t>
            </a:r>
            <a:r>
              <a:rPr lang="en-US" altLang="zh-CN" sz="3000" i="1" dirty="0">
                <a:latin typeface="Times New Roman" panose="02020603050405020304" pitchFamily="18" charset="0"/>
                <a:ea typeface="黑体" panose="02010609060101010101" pitchFamily="49" charset="-122"/>
                <a:cs typeface="Times New Roman" panose="02020603050405020304" pitchFamily="18" charset="0"/>
              </a:rPr>
              <a:t>F</a:t>
            </a:r>
            <a:r>
              <a:rPr lang="en-US" altLang="zh-CN" sz="3000" i="1" baseline="-25000" dirty="0">
                <a:latin typeface="Times New Roman" panose="02020603050405020304" pitchFamily="18" charset="0"/>
                <a:ea typeface="黑体" panose="02010609060101010101" pitchFamily="49" charset="-122"/>
                <a:cs typeface="Times New Roman" panose="02020603050405020304" pitchFamily="18" charset="0"/>
              </a:rPr>
              <a:t>t</a:t>
            </a:r>
            <a:r>
              <a:rPr lang="zh-CN" altLang="zh-CN" sz="3000" dirty="0">
                <a:latin typeface="Times New Roman" panose="02020603050405020304" pitchFamily="18" charset="0"/>
                <a:ea typeface="黑体" panose="02010609060101010101" pitchFamily="49" charset="-122"/>
                <a:cs typeface="Times New Roman" panose="02020603050405020304" pitchFamily="18" charset="0"/>
              </a:rPr>
              <a:t>和</a:t>
            </a:r>
            <a:r>
              <a:rPr lang="en-US" altLang="zh-CN" sz="3000" i="1" dirty="0">
                <a:latin typeface="Times New Roman" panose="02020603050405020304" pitchFamily="18" charset="0"/>
                <a:ea typeface="黑体" panose="02010609060101010101" pitchFamily="49" charset="-122"/>
                <a:cs typeface="Times New Roman" panose="02020603050405020304" pitchFamily="18" charset="0"/>
              </a:rPr>
              <a:t>F</a:t>
            </a:r>
            <a:r>
              <a:rPr lang="en-US" altLang="zh-CN" sz="3000" i="1" baseline="-25000" dirty="0">
                <a:latin typeface="Times New Roman" panose="02020603050405020304" pitchFamily="18" charset="0"/>
                <a:ea typeface="黑体" panose="02010609060101010101" pitchFamily="49" charset="-122"/>
                <a:cs typeface="Times New Roman" panose="02020603050405020304" pitchFamily="18" charset="0"/>
              </a:rPr>
              <a:t>t</a:t>
            </a:r>
            <a:r>
              <a:rPr lang="en-US" altLang="zh-CN" sz="3000" baseline="-25000" dirty="0">
                <a:latin typeface="Times New Roman" panose="02020603050405020304" pitchFamily="18" charset="0"/>
                <a:ea typeface="黑体" panose="02010609060101010101" pitchFamily="49" charset="-122"/>
                <a:cs typeface="Times New Roman" panose="02020603050405020304" pitchFamily="18" charset="0"/>
              </a:rPr>
              <a:t>-1</a:t>
            </a:r>
            <a:r>
              <a:rPr lang="zh-CN" altLang="zh-CN" sz="3000" dirty="0">
                <a:latin typeface="Times New Roman" panose="02020603050405020304" pitchFamily="18" charset="0"/>
                <a:ea typeface="黑体" panose="02010609060101010101" pitchFamily="49" charset="-122"/>
                <a:cs typeface="Times New Roman" panose="02020603050405020304" pitchFamily="18" charset="0"/>
              </a:rPr>
              <a:t>表示当前世代</a:t>
            </a:r>
            <a:r>
              <a:rPr lang="en-US" altLang="zh-CN" sz="3000" i="1" dirty="0">
                <a:latin typeface="Times New Roman" panose="02020603050405020304" pitchFamily="18" charset="0"/>
                <a:ea typeface="黑体" panose="02010609060101010101" pitchFamily="49" charset="-122"/>
                <a:cs typeface="Times New Roman" panose="02020603050405020304" pitchFamily="18" charset="0"/>
              </a:rPr>
              <a:t>t</a:t>
            </a:r>
            <a:r>
              <a:rPr lang="zh-CN" altLang="zh-CN" sz="3000" dirty="0">
                <a:latin typeface="Times New Roman" panose="02020603050405020304" pitchFamily="18" charset="0"/>
                <a:ea typeface="黑体" panose="02010609060101010101" pitchFamily="49" charset="-122"/>
                <a:cs typeface="Times New Roman" panose="02020603050405020304" pitchFamily="18" charset="0"/>
              </a:rPr>
              <a:t>和前一世代</a:t>
            </a:r>
            <a:r>
              <a:rPr lang="en-US" altLang="zh-CN" sz="3000" i="1" dirty="0">
                <a:latin typeface="Times New Roman" panose="02020603050405020304" pitchFamily="18" charset="0"/>
                <a:ea typeface="黑体" panose="02010609060101010101" pitchFamily="49" charset="-122"/>
                <a:cs typeface="Times New Roman" panose="02020603050405020304" pitchFamily="18" charset="0"/>
              </a:rPr>
              <a:t>t</a:t>
            </a:r>
            <a:r>
              <a:rPr lang="en-US" altLang="zh-CN" sz="3000" dirty="0">
                <a:latin typeface="Times New Roman" panose="02020603050405020304" pitchFamily="18" charset="0"/>
                <a:ea typeface="黑体" panose="02010609060101010101" pitchFamily="49" charset="-122"/>
                <a:cs typeface="Times New Roman" panose="02020603050405020304" pitchFamily="18" charset="0"/>
              </a:rPr>
              <a:t>-1</a:t>
            </a:r>
            <a:r>
              <a:rPr lang="zh-CN" altLang="zh-CN" sz="3000" dirty="0">
                <a:latin typeface="Times New Roman" panose="02020603050405020304" pitchFamily="18" charset="0"/>
                <a:ea typeface="黑体" panose="02010609060101010101" pitchFamily="49" charset="-122"/>
                <a:cs typeface="Times New Roman" panose="02020603050405020304" pitchFamily="18" charset="0"/>
              </a:rPr>
              <a:t>的近交系数</a:t>
            </a:r>
            <a:r>
              <a:rPr lang="zh-CN" altLang="zh-CN" sz="3000" dirty="0" smtClean="0">
                <a:latin typeface="Times New Roman" panose="02020603050405020304" pitchFamily="18" charset="0"/>
                <a:ea typeface="黑体" panose="02010609060101010101" pitchFamily="49" charset="-122"/>
                <a:cs typeface="Times New Roman" panose="02020603050405020304" pitchFamily="18" charset="0"/>
              </a:rPr>
              <a:t>。无</a:t>
            </a:r>
            <a:r>
              <a:rPr lang="zh-CN" altLang="zh-CN" sz="3000" dirty="0">
                <a:latin typeface="Times New Roman" panose="02020603050405020304" pitchFamily="18" charset="0"/>
                <a:ea typeface="黑体" panose="02010609060101010101" pitchFamily="49" charset="-122"/>
                <a:cs typeface="Times New Roman" panose="02020603050405020304" pitchFamily="18" charset="0"/>
              </a:rPr>
              <a:t>迁移发生时，公式</a:t>
            </a:r>
            <a:r>
              <a:rPr lang="en-US" altLang="zh-CN" sz="3000" dirty="0">
                <a:latin typeface="Times New Roman" panose="02020603050405020304" pitchFamily="18" charset="0"/>
                <a:ea typeface="黑体" panose="02010609060101010101" pitchFamily="49" charset="-122"/>
                <a:cs typeface="Times New Roman" panose="02020603050405020304" pitchFamily="18" charset="0"/>
              </a:rPr>
              <a:t>3.31</a:t>
            </a:r>
            <a:r>
              <a:rPr lang="zh-CN" altLang="zh-CN" sz="3000" dirty="0">
                <a:latin typeface="Times New Roman" panose="02020603050405020304" pitchFamily="18" charset="0"/>
                <a:ea typeface="黑体" panose="02010609060101010101" pitchFamily="49" charset="-122"/>
                <a:cs typeface="Times New Roman" panose="02020603050405020304" pitchFamily="18" charset="0"/>
              </a:rPr>
              <a:t>给出了相邻两个世代近交系数之间的关系</a:t>
            </a:r>
            <a:r>
              <a:rPr lang="zh-CN" altLang="zh-CN" sz="3000" dirty="0" smtClean="0">
                <a:latin typeface="Times New Roman" panose="02020603050405020304" pitchFamily="18" charset="0"/>
                <a:ea typeface="黑体" panose="02010609060101010101" pitchFamily="49" charset="-122"/>
                <a:cs typeface="Times New Roman" panose="02020603050405020304" pitchFamily="18" charset="0"/>
              </a:rPr>
              <a:t>。</a:t>
            </a:r>
            <a:r>
              <a:rPr lang="zh-CN" altLang="en-US" sz="3000" dirty="0" smtClean="0">
                <a:latin typeface="Times New Roman" panose="02020603050405020304" pitchFamily="18" charset="0"/>
                <a:ea typeface="黑体" panose="02010609060101010101" pitchFamily="49" charset="-122"/>
                <a:cs typeface="Times New Roman" panose="02020603050405020304" pitchFamily="18" charset="0"/>
              </a:rPr>
              <a:t>即：</a:t>
            </a:r>
            <a:endParaRPr lang="en-US" altLang="zh-CN" sz="3000" dirty="0" smtClean="0">
              <a:latin typeface="Times New Roman" panose="02020603050405020304" pitchFamily="18" charset="0"/>
              <a:ea typeface="黑体" panose="02010609060101010101" pitchFamily="49" charset="-122"/>
              <a:cs typeface="Times New Roman" panose="02020603050405020304" pitchFamily="18" charset="0"/>
            </a:endParaRPr>
          </a:p>
        </p:txBody>
      </p:sp>
      <p:graphicFrame>
        <p:nvGraphicFramePr>
          <p:cNvPr id="10" name="对象 9"/>
          <p:cNvGraphicFramePr>
            <a:graphicFrameLocks noChangeAspect="1"/>
          </p:cNvGraphicFramePr>
          <p:nvPr>
            <p:extLst>
              <p:ext uri="{D42A27DB-BD31-4B8C-83A1-F6EECF244321}">
                <p14:modId xmlns:p14="http://schemas.microsoft.com/office/powerpoint/2010/main" val="3560456473"/>
              </p:ext>
            </p:extLst>
          </p:nvPr>
        </p:nvGraphicFramePr>
        <p:xfrm>
          <a:off x="2483768" y="4221088"/>
          <a:ext cx="3911939" cy="1008112"/>
        </p:xfrm>
        <a:graphic>
          <a:graphicData uri="http://schemas.openxmlformats.org/presentationml/2006/ole">
            <mc:AlternateContent xmlns:mc="http://schemas.openxmlformats.org/markup-compatibility/2006">
              <mc:Choice xmlns:v="urn:schemas-microsoft-com:vml" Requires="v">
                <p:oleObj spid="_x0000_s39961" name="公式" r:id="rId3" imgW="1549080" imgH="393480" progId="Equation.3">
                  <p:embed/>
                </p:oleObj>
              </mc:Choice>
              <mc:Fallback>
                <p:oleObj name="公式" r:id="rId3" imgW="1549080" imgH="393480" progId="Equation.3">
                  <p:embed/>
                  <p:pic>
                    <p:nvPicPr>
                      <p:cNvPr id="0" name="Object 1"/>
                      <p:cNvPicPr>
                        <a:picLocks noChangeAspect="1" noChangeArrowheads="1"/>
                      </p:cNvPicPr>
                      <p:nvPr/>
                    </p:nvPicPr>
                    <p:blipFill>
                      <a:blip r:embed="rId4"/>
                      <a:srcRect/>
                      <a:stretch>
                        <a:fillRect/>
                      </a:stretch>
                    </p:blipFill>
                    <p:spPr bwMode="auto">
                      <a:xfrm>
                        <a:off x="2483768" y="4221088"/>
                        <a:ext cx="3911939" cy="1008112"/>
                      </a:xfrm>
                      <a:prstGeom prst="rect">
                        <a:avLst/>
                      </a:prstGeom>
                      <a:noFill/>
                    </p:spPr>
                  </p:pic>
                </p:oleObj>
              </mc:Fallback>
            </mc:AlternateContent>
          </a:graphicData>
        </a:graphic>
      </p:graphicFrame>
    </p:spTree>
    <p:extLst>
      <p:ext uri="{BB962C8B-B14F-4D97-AF65-F5344CB8AC3E}">
        <p14:creationId xmlns:p14="http://schemas.microsoft.com/office/powerpoint/2010/main" val="1529922322"/>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827584" y="274638"/>
            <a:ext cx="7488832" cy="778098"/>
          </a:xfrm>
        </p:spPr>
        <p:txBody>
          <a:bodyPr>
            <a:normAutofit/>
          </a:bodyPr>
          <a:lstStyle/>
          <a:p>
            <a:r>
              <a:rPr lang="zh-CN" altLang="zh-CN" sz="4000" b="1" dirty="0" smtClean="0">
                <a:latin typeface="黑体" panose="02010609060101010101" pitchFamily="49" charset="-122"/>
                <a:ea typeface="黑体" panose="02010609060101010101" pitchFamily="49" charset="-122"/>
              </a:rPr>
              <a:t>迁移</a:t>
            </a:r>
            <a:r>
              <a:rPr lang="zh-CN" altLang="en-US" sz="4000" b="1" dirty="0" smtClean="0">
                <a:latin typeface="黑体" panose="02010609060101010101" pitchFamily="49" charset="-122"/>
                <a:ea typeface="黑体" panose="02010609060101010101" pitchFamily="49" charset="-122"/>
              </a:rPr>
              <a:t>和漂变的联合作用</a:t>
            </a:r>
            <a:endParaRPr lang="en-US" altLang="zh-CN" sz="4000" b="1" dirty="0">
              <a:latin typeface="黑体" panose="02010609060101010101" pitchFamily="49" charset="-122"/>
              <a:ea typeface="黑体" panose="02010609060101010101" pitchFamily="49" charset="-122"/>
              <a:cs typeface="Times New Roman" panose="02020603050405020304" pitchFamily="18" charset="0"/>
            </a:endParaRPr>
          </a:p>
        </p:txBody>
      </p:sp>
      <p:sp>
        <p:nvSpPr>
          <p:cNvPr id="3" name="内容占位符 2"/>
          <p:cNvSpPr>
            <a:spLocks noGrp="1"/>
          </p:cNvSpPr>
          <p:nvPr>
            <p:ph idx="1"/>
          </p:nvPr>
        </p:nvSpPr>
        <p:spPr>
          <a:xfrm>
            <a:off x="611560" y="1196753"/>
            <a:ext cx="7920880" cy="3024336"/>
          </a:xfrm>
        </p:spPr>
        <p:txBody>
          <a:bodyPr>
            <a:noAutofit/>
          </a:bodyPr>
          <a:lstStyle/>
          <a:p>
            <a:r>
              <a:rPr lang="zh-CN" altLang="zh-CN" sz="3000" dirty="0" smtClean="0">
                <a:latin typeface="Times New Roman" panose="02020603050405020304" pitchFamily="18" charset="0"/>
                <a:ea typeface="黑体" panose="02010609060101010101" pitchFamily="49" charset="-122"/>
                <a:cs typeface="Times New Roman" panose="02020603050405020304" pitchFamily="18" charset="0"/>
              </a:rPr>
              <a:t>当</a:t>
            </a:r>
            <a:r>
              <a:rPr lang="zh-CN" altLang="zh-CN" sz="3000" dirty="0">
                <a:latin typeface="Times New Roman" panose="02020603050405020304" pitchFamily="18" charset="0"/>
                <a:ea typeface="黑体" panose="02010609060101010101" pitchFamily="49" charset="-122"/>
                <a:cs typeface="Times New Roman" panose="02020603050405020304" pitchFamily="18" charset="0"/>
              </a:rPr>
              <a:t>迁移存在时，只要两个基因中有一个是迁移而来，它们就不再是后裔同样。换句话说，要保持两个基因的后裔同样状态，必须要求它们都不是迁入过来的，该事件发生的概率</a:t>
            </a:r>
            <a:r>
              <a:rPr lang="zh-CN" altLang="zh-CN" sz="3000" dirty="0" smtClean="0">
                <a:latin typeface="Times New Roman" panose="02020603050405020304" pitchFamily="18" charset="0"/>
                <a:ea typeface="黑体" panose="02010609060101010101" pitchFamily="49" charset="-122"/>
                <a:cs typeface="Times New Roman" panose="02020603050405020304" pitchFamily="18" charset="0"/>
              </a:rPr>
              <a:t>为</a:t>
            </a:r>
            <a:r>
              <a:rPr lang="en-US" altLang="zh-CN" sz="3000" dirty="0" smtClean="0">
                <a:latin typeface="Times New Roman" panose="02020603050405020304" pitchFamily="18" charset="0"/>
                <a:ea typeface="黑体" panose="02010609060101010101" pitchFamily="49" charset="-122"/>
                <a:cs typeface="Times New Roman" panose="02020603050405020304" pitchFamily="18" charset="0"/>
              </a:rPr>
              <a:t>(1-</a:t>
            </a:r>
            <a:r>
              <a:rPr lang="en-US" altLang="zh-CN" sz="3000" i="1" dirty="0" smtClean="0">
                <a:latin typeface="Times New Roman" panose="02020603050405020304" pitchFamily="18" charset="0"/>
                <a:ea typeface="黑体" panose="02010609060101010101" pitchFamily="49" charset="-122"/>
                <a:cs typeface="Times New Roman" panose="02020603050405020304" pitchFamily="18" charset="0"/>
              </a:rPr>
              <a:t>m</a:t>
            </a:r>
            <a:r>
              <a:rPr lang="en-US" altLang="zh-CN" sz="3000" dirty="0" smtClean="0">
                <a:latin typeface="Times New Roman" panose="02020603050405020304" pitchFamily="18" charset="0"/>
                <a:ea typeface="黑体" panose="02010609060101010101" pitchFamily="49" charset="-122"/>
                <a:cs typeface="Times New Roman" panose="02020603050405020304" pitchFamily="18" charset="0"/>
              </a:rPr>
              <a:t>)</a:t>
            </a:r>
            <a:r>
              <a:rPr lang="en-US" altLang="zh-CN" sz="3000" baseline="30000" dirty="0" smtClean="0">
                <a:latin typeface="Times New Roman" panose="02020603050405020304" pitchFamily="18" charset="0"/>
                <a:ea typeface="黑体" panose="02010609060101010101" pitchFamily="49" charset="-122"/>
                <a:cs typeface="Times New Roman" panose="02020603050405020304" pitchFamily="18" charset="0"/>
              </a:rPr>
              <a:t>2</a:t>
            </a:r>
            <a:r>
              <a:rPr lang="zh-CN" altLang="zh-CN" sz="3000" dirty="0" smtClean="0">
                <a:latin typeface="Times New Roman" panose="02020603050405020304" pitchFamily="18" charset="0"/>
                <a:ea typeface="黑体" panose="02010609060101010101" pitchFamily="49" charset="-122"/>
                <a:cs typeface="Times New Roman" panose="02020603050405020304" pitchFamily="18" charset="0"/>
              </a:rPr>
              <a:t>。</a:t>
            </a:r>
            <a:r>
              <a:rPr lang="zh-CN" altLang="zh-CN" sz="3000" dirty="0">
                <a:latin typeface="Times New Roman" panose="02020603050405020304" pitchFamily="18" charset="0"/>
                <a:ea typeface="黑体" panose="02010609060101010101" pitchFamily="49" charset="-122"/>
                <a:cs typeface="Times New Roman" panose="02020603050405020304" pitchFamily="18" charset="0"/>
              </a:rPr>
              <a:t>因此，公式</a:t>
            </a:r>
            <a:r>
              <a:rPr lang="en-US" altLang="zh-CN" sz="3000" dirty="0">
                <a:latin typeface="Times New Roman" panose="02020603050405020304" pitchFamily="18" charset="0"/>
                <a:ea typeface="黑体" panose="02010609060101010101" pitchFamily="49" charset="-122"/>
                <a:cs typeface="Times New Roman" panose="02020603050405020304" pitchFamily="18" charset="0"/>
              </a:rPr>
              <a:t>3.31</a:t>
            </a:r>
            <a:r>
              <a:rPr lang="zh-CN" altLang="zh-CN" sz="3000" dirty="0">
                <a:latin typeface="Times New Roman" panose="02020603050405020304" pitchFamily="18" charset="0"/>
                <a:ea typeface="黑体" panose="02010609060101010101" pitchFamily="49" charset="-122"/>
                <a:cs typeface="Times New Roman" panose="02020603050405020304" pitchFamily="18" charset="0"/>
              </a:rPr>
              <a:t>的右端项乘</a:t>
            </a:r>
            <a:r>
              <a:rPr lang="zh-CN" altLang="zh-CN" sz="3000" dirty="0" smtClean="0">
                <a:latin typeface="Times New Roman" panose="02020603050405020304" pitchFamily="18" charset="0"/>
                <a:ea typeface="黑体" panose="02010609060101010101" pitchFamily="49" charset="-122"/>
                <a:cs typeface="Times New Roman" panose="02020603050405020304" pitchFamily="18" charset="0"/>
              </a:rPr>
              <a:t>以</a:t>
            </a:r>
            <a:r>
              <a:rPr lang="en-US" altLang="zh-CN" sz="3000" dirty="0">
                <a:latin typeface="Times New Roman" panose="02020603050405020304" pitchFamily="18" charset="0"/>
                <a:ea typeface="黑体" panose="02010609060101010101" pitchFamily="49" charset="-122"/>
                <a:cs typeface="Times New Roman" panose="02020603050405020304" pitchFamily="18" charset="0"/>
              </a:rPr>
              <a:t>(1-</a:t>
            </a:r>
            <a:r>
              <a:rPr lang="en-US" altLang="zh-CN" sz="3000" i="1" dirty="0">
                <a:latin typeface="Times New Roman" panose="02020603050405020304" pitchFamily="18" charset="0"/>
                <a:ea typeface="黑体" panose="02010609060101010101" pitchFamily="49" charset="-122"/>
                <a:cs typeface="Times New Roman" panose="02020603050405020304" pitchFamily="18" charset="0"/>
              </a:rPr>
              <a:t>m</a:t>
            </a:r>
            <a:r>
              <a:rPr lang="en-US" altLang="zh-CN" sz="3000"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sz="3000" baseline="30000" dirty="0">
                <a:latin typeface="Times New Roman" panose="02020603050405020304" pitchFamily="18" charset="0"/>
                <a:ea typeface="黑体" panose="02010609060101010101" pitchFamily="49" charset="-122"/>
                <a:cs typeface="Times New Roman" panose="02020603050405020304" pitchFamily="18" charset="0"/>
              </a:rPr>
              <a:t>2</a:t>
            </a:r>
            <a:r>
              <a:rPr lang="zh-CN" altLang="zh-CN" sz="3000" dirty="0" smtClean="0">
                <a:latin typeface="Times New Roman" panose="02020603050405020304" pitchFamily="18" charset="0"/>
                <a:ea typeface="黑体" panose="02010609060101010101" pitchFamily="49" charset="-122"/>
                <a:cs typeface="Times New Roman" panose="02020603050405020304" pitchFamily="18" charset="0"/>
              </a:rPr>
              <a:t>之后</a:t>
            </a:r>
            <a:r>
              <a:rPr lang="zh-CN" altLang="zh-CN" sz="3000" dirty="0">
                <a:latin typeface="Times New Roman" panose="02020603050405020304" pitchFamily="18" charset="0"/>
                <a:ea typeface="黑体" panose="02010609060101010101" pitchFamily="49" charset="-122"/>
                <a:cs typeface="Times New Roman" panose="02020603050405020304" pitchFamily="18" charset="0"/>
              </a:rPr>
              <a:t>就得到当前世代</a:t>
            </a:r>
            <a:r>
              <a:rPr lang="en-US" altLang="zh-CN" sz="3000" i="1" dirty="0">
                <a:latin typeface="Times New Roman" panose="02020603050405020304" pitchFamily="18" charset="0"/>
                <a:ea typeface="黑体" panose="02010609060101010101" pitchFamily="49" charset="-122"/>
                <a:cs typeface="Times New Roman" panose="02020603050405020304" pitchFamily="18" charset="0"/>
              </a:rPr>
              <a:t>t</a:t>
            </a:r>
            <a:r>
              <a:rPr lang="zh-CN" altLang="zh-CN" sz="3000" dirty="0">
                <a:latin typeface="Times New Roman" panose="02020603050405020304" pitchFamily="18" charset="0"/>
                <a:ea typeface="黑体" panose="02010609060101010101" pitchFamily="49" charset="-122"/>
                <a:cs typeface="Times New Roman" panose="02020603050405020304" pitchFamily="18" charset="0"/>
              </a:rPr>
              <a:t>的近交系数，</a:t>
            </a:r>
            <a:r>
              <a:rPr lang="zh-CN" altLang="zh-CN" sz="3000" dirty="0" smtClean="0">
                <a:latin typeface="Times New Roman" panose="02020603050405020304" pitchFamily="18" charset="0"/>
                <a:ea typeface="黑体" panose="02010609060101010101" pitchFamily="49" charset="-122"/>
                <a:cs typeface="Times New Roman" panose="02020603050405020304" pitchFamily="18" charset="0"/>
              </a:rPr>
              <a:t>即</a:t>
            </a:r>
            <a:endParaRPr lang="en-US" altLang="zh-CN" sz="3000" dirty="0" smtClean="0">
              <a:latin typeface="Times New Roman" panose="02020603050405020304" pitchFamily="18" charset="0"/>
              <a:ea typeface="黑体" panose="02010609060101010101" pitchFamily="49" charset="-122"/>
              <a:cs typeface="Times New Roman" panose="02020603050405020304" pitchFamily="18" charset="0"/>
            </a:endParaRPr>
          </a:p>
        </p:txBody>
      </p:sp>
      <p:graphicFrame>
        <p:nvGraphicFramePr>
          <p:cNvPr id="10" name="对象 9"/>
          <p:cNvGraphicFramePr>
            <a:graphicFrameLocks noChangeAspect="1"/>
          </p:cNvGraphicFramePr>
          <p:nvPr>
            <p:extLst>
              <p:ext uri="{D42A27DB-BD31-4B8C-83A1-F6EECF244321}">
                <p14:modId xmlns:p14="http://schemas.microsoft.com/office/powerpoint/2010/main" val="2959340737"/>
              </p:ext>
            </p:extLst>
          </p:nvPr>
        </p:nvGraphicFramePr>
        <p:xfrm>
          <a:off x="1763688" y="4149080"/>
          <a:ext cx="5532426" cy="1080120"/>
        </p:xfrm>
        <a:graphic>
          <a:graphicData uri="http://schemas.openxmlformats.org/presentationml/2006/ole">
            <mc:AlternateContent xmlns:mc="http://schemas.openxmlformats.org/markup-compatibility/2006">
              <mc:Choice xmlns:v="urn:schemas-microsoft-com:vml" Requires="v">
                <p:oleObj spid="_x0000_s42008" name="公式" r:id="rId3" imgW="2044700" imgH="393700" progId="Equation.3">
                  <p:embed/>
                </p:oleObj>
              </mc:Choice>
              <mc:Fallback>
                <p:oleObj name="公式" r:id="rId3" imgW="2044700" imgH="39370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763688" y="4149080"/>
                        <a:ext cx="5532426" cy="1080120"/>
                      </a:xfrm>
                      <a:prstGeom prst="rect">
                        <a:avLst/>
                      </a:prstGeom>
                      <a:noFill/>
                    </p:spPr>
                  </p:pic>
                </p:oleObj>
              </mc:Fallback>
            </mc:AlternateContent>
          </a:graphicData>
        </a:graphic>
      </p:graphicFrame>
    </p:spTree>
    <p:extLst>
      <p:ext uri="{BB962C8B-B14F-4D97-AF65-F5344CB8AC3E}">
        <p14:creationId xmlns:p14="http://schemas.microsoft.com/office/powerpoint/2010/main" val="2387895254"/>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115616" y="116632"/>
            <a:ext cx="6984776" cy="720080"/>
          </a:xfrm>
        </p:spPr>
        <p:txBody>
          <a:bodyPr>
            <a:normAutofit/>
          </a:bodyPr>
          <a:lstStyle/>
          <a:p>
            <a:r>
              <a:rPr lang="zh-CN" altLang="zh-CN" sz="4000" b="1" dirty="0" smtClean="0">
                <a:latin typeface="黑体" panose="02010609060101010101" pitchFamily="49" charset="-122"/>
                <a:ea typeface="黑体" panose="02010609060101010101" pitchFamily="49" charset="-122"/>
              </a:rPr>
              <a:t>迁移</a:t>
            </a:r>
            <a:r>
              <a:rPr lang="zh-CN" altLang="en-US" sz="4000" b="1" dirty="0" smtClean="0">
                <a:latin typeface="黑体" panose="02010609060101010101" pitchFamily="49" charset="-122"/>
                <a:ea typeface="黑体" panose="02010609060101010101" pitchFamily="49" charset="-122"/>
              </a:rPr>
              <a:t>与突变之间的相似性</a:t>
            </a:r>
            <a:endParaRPr lang="en-US" altLang="zh-CN" sz="4000" b="1" dirty="0">
              <a:latin typeface="黑体" panose="02010609060101010101" pitchFamily="49" charset="-122"/>
              <a:ea typeface="黑体" panose="02010609060101010101" pitchFamily="49" charset="-122"/>
              <a:cs typeface="Times New Roman" panose="02020603050405020304" pitchFamily="18" charset="0"/>
            </a:endParaRPr>
          </a:p>
        </p:txBody>
      </p:sp>
      <p:sp>
        <p:nvSpPr>
          <p:cNvPr id="3" name="内容占位符 2"/>
          <p:cNvSpPr>
            <a:spLocks noGrp="1"/>
          </p:cNvSpPr>
          <p:nvPr>
            <p:ph idx="1"/>
          </p:nvPr>
        </p:nvSpPr>
        <p:spPr>
          <a:xfrm>
            <a:off x="539552" y="980728"/>
            <a:ext cx="8136904" cy="5760640"/>
          </a:xfrm>
        </p:spPr>
        <p:txBody>
          <a:bodyPr>
            <a:noAutofit/>
          </a:bodyPr>
          <a:lstStyle/>
          <a:p>
            <a:r>
              <a:rPr lang="zh-CN" altLang="en-US" sz="2800" dirty="0" smtClean="0">
                <a:latin typeface="Times New Roman" panose="02020603050405020304" pitchFamily="18" charset="0"/>
                <a:ea typeface="黑体" panose="02010609060101010101" pitchFamily="49" charset="-122"/>
                <a:cs typeface="Times New Roman" panose="02020603050405020304" pitchFamily="18" charset="0"/>
              </a:rPr>
              <a:t>突变和漂变的共同作用</a:t>
            </a:r>
            <a:endPar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endParaRPr>
          </a:p>
          <a:p>
            <a:endParaRPr lang="en-US" altLang="zh-CN" sz="2800" dirty="0">
              <a:latin typeface="Times New Roman" panose="02020603050405020304" pitchFamily="18" charset="0"/>
              <a:ea typeface="黑体" panose="02010609060101010101" pitchFamily="49" charset="-122"/>
              <a:cs typeface="Times New Roman" panose="02020603050405020304" pitchFamily="18" charset="0"/>
            </a:endParaRPr>
          </a:p>
          <a:p>
            <a:r>
              <a:rPr lang="zh-CN" altLang="en-US" sz="2800" dirty="0" smtClean="0">
                <a:latin typeface="Times New Roman" panose="02020603050405020304" pitchFamily="18" charset="0"/>
                <a:ea typeface="黑体" panose="02010609060101010101" pitchFamily="49" charset="-122"/>
                <a:cs typeface="Times New Roman" panose="02020603050405020304" pitchFamily="18" charset="0"/>
              </a:rPr>
              <a:t>迁移和漂变的共同作用</a:t>
            </a:r>
            <a:endPar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endParaRPr>
          </a:p>
          <a:p>
            <a:endPar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endParaRPr>
          </a:p>
          <a:p>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对比</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发现，除了一个地方是突变频率</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u</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、一个地方是迁移比例</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m</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外</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r>
              <a:rPr lang="zh-CN" altLang="en-US" sz="2800" dirty="0" smtClean="0">
                <a:latin typeface="Times New Roman" panose="02020603050405020304" pitchFamily="18" charset="0"/>
                <a:ea typeface="黑体" panose="02010609060101010101" pitchFamily="49" charset="-122"/>
                <a:cs typeface="Times New Roman" panose="02020603050405020304" pitchFamily="18" charset="0"/>
              </a:rPr>
              <a:t>两个</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公式完全</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相同。迁移</a:t>
            </a:r>
            <a:r>
              <a:rPr lang="zh-CN" altLang="en-US" sz="2800" dirty="0" smtClean="0">
                <a:latin typeface="Times New Roman" panose="02020603050405020304" pitchFamily="18" charset="0"/>
                <a:ea typeface="黑体" panose="02010609060101010101" pitchFamily="49" charset="-122"/>
                <a:cs typeface="Times New Roman" panose="02020603050405020304" pitchFamily="18" charset="0"/>
              </a:rPr>
              <a:t>与</a:t>
            </a:r>
            <a:r>
              <a:rPr lang="zh-CN" altLang="en-US" sz="2800" dirty="0">
                <a:latin typeface="Times New Roman" panose="02020603050405020304" pitchFamily="18" charset="0"/>
                <a:ea typeface="黑体" panose="02010609060101010101" pitchFamily="49" charset="-122"/>
                <a:cs typeface="Times New Roman" panose="02020603050405020304" pitchFamily="18" charset="0"/>
              </a:rPr>
              <a:t>漂</a:t>
            </a:r>
            <a:r>
              <a:rPr lang="zh-CN" altLang="en-US" sz="2800" dirty="0" smtClean="0">
                <a:latin typeface="Times New Roman" panose="02020603050405020304" pitchFamily="18" charset="0"/>
                <a:ea typeface="黑体" panose="02010609060101010101" pitchFamily="49" charset="-122"/>
                <a:cs typeface="Times New Roman" panose="02020603050405020304" pitchFamily="18" charset="0"/>
              </a:rPr>
              <a:t>变的平衡近交系数为</a:t>
            </a:r>
            <a:endPar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endParaRPr>
          </a:p>
          <a:p>
            <a:endPar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endParaRPr>
          </a:p>
          <a:p>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与</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突变类似，纯合基因型的两个等位基因一定是后裔同样</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r>
              <a:rPr lang="zh-CN" altLang="en-US" sz="2800" dirty="0" smtClean="0">
                <a:latin typeface="Times New Roman" panose="02020603050405020304" pitchFamily="18" charset="0"/>
                <a:ea typeface="黑体" panose="02010609060101010101" pitchFamily="49" charset="-122"/>
                <a:cs typeface="Times New Roman" panose="02020603050405020304" pitchFamily="18" charset="0"/>
              </a:rPr>
              <a:t>上面</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公式给</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出的近交系数，同时也等于群体中纯合基因型频率之和，因此有时也称为固定系数（</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fixation index</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a:t>
            </a:r>
          </a:p>
        </p:txBody>
      </p:sp>
      <p:graphicFrame>
        <p:nvGraphicFramePr>
          <p:cNvPr id="10" name="对象 9"/>
          <p:cNvGraphicFramePr>
            <a:graphicFrameLocks noChangeAspect="1"/>
          </p:cNvGraphicFramePr>
          <p:nvPr>
            <p:extLst>
              <p:ext uri="{D42A27DB-BD31-4B8C-83A1-F6EECF244321}">
                <p14:modId xmlns:p14="http://schemas.microsoft.com/office/powerpoint/2010/main" val="1707402228"/>
              </p:ext>
            </p:extLst>
          </p:nvPr>
        </p:nvGraphicFramePr>
        <p:xfrm>
          <a:off x="4617541" y="884263"/>
          <a:ext cx="3698875" cy="744537"/>
        </p:xfrm>
        <a:graphic>
          <a:graphicData uri="http://schemas.openxmlformats.org/presentationml/2006/ole">
            <mc:AlternateContent xmlns:mc="http://schemas.openxmlformats.org/markup-compatibility/2006">
              <mc:Choice xmlns:v="urn:schemas-microsoft-com:vml" Requires="v">
                <p:oleObj spid="_x0000_s43078" name="公式" r:id="rId3" imgW="1981080" imgH="393480" progId="Equation.3">
                  <p:embed/>
                </p:oleObj>
              </mc:Choice>
              <mc:Fallback>
                <p:oleObj name="公式" r:id="rId3" imgW="1981080" imgH="393480" progId="Equation.3">
                  <p:embed/>
                  <p:pic>
                    <p:nvPicPr>
                      <p:cNvPr id="0" name=""/>
                      <p:cNvPicPr>
                        <a:picLocks noChangeAspect="1" noChangeArrowheads="1"/>
                      </p:cNvPicPr>
                      <p:nvPr/>
                    </p:nvPicPr>
                    <p:blipFill>
                      <a:blip r:embed="rId4"/>
                      <a:srcRect/>
                      <a:stretch>
                        <a:fillRect/>
                      </a:stretch>
                    </p:blipFill>
                    <p:spPr bwMode="auto">
                      <a:xfrm>
                        <a:off x="4617541" y="884263"/>
                        <a:ext cx="3698875" cy="744537"/>
                      </a:xfrm>
                      <a:prstGeom prst="rect">
                        <a:avLst/>
                      </a:prstGeom>
                      <a:noFill/>
                    </p:spPr>
                  </p:pic>
                </p:oleObj>
              </mc:Fallback>
            </mc:AlternateContent>
          </a:graphicData>
        </a:graphic>
      </p:graphicFrame>
      <p:graphicFrame>
        <p:nvGraphicFramePr>
          <p:cNvPr id="4" name="对象 3"/>
          <p:cNvGraphicFramePr>
            <a:graphicFrameLocks noChangeAspect="1"/>
          </p:cNvGraphicFramePr>
          <p:nvPr>
            <p:extLst>
              <p:ext uri="{D42A27DB-BD31-4B8C-83A1-F6EECF244321}">
                <p14:modId xmlns:p14="http://schemas.microsoft.com/office/powerpoint/2010/main" val="3816550864"/>
              </p:ext>
            </p:extLst>
          </p:nvPr>
        </p:nvGraphicFramePr>
        <p:xfrm>
          <a:off x="4644082" y="1916832"/>
          <a:ext cx="3816350" cy="744538"/>
        </p:xfrm>
        <a:graphic>
          <a:graphicData uri="http://schemas.openxmlformats.org/presentationml/2006/ole">
            <mc:AlternateContent xmlns:mc="http://schemas.openxmlformats.org/markup-compatibility/2006">
              <mc:Choice xmlns:v="urn:schemas-microsoft-com:vml" Requires="v">
                <p:oleObj spid="_x0000_s43079" name="公式" r:id="rId5" imgW="2044700" imgH="393700" progId="Equation.3">
                  <p:embed/>
                </p:oleObj>
              </mc:Choice>
              <mc:Fallback>
                <p:oleObj name="公式" r:id="rId5" imgW="2044700" imgH="393700" progId="Equation.3">
                  <p:embed/>
                  <p:pic>
                    <p:nvPicPr>
                      <p:cNvPr id="0" name="对象 9"/>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644082" y="1916832"/>
                        <a:ext cx="3816350" cy="744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6" name="对象 5"/>
          <p:cNvGraphicFramePr>
            <a:graphicFrameLocks noChangeAspect="1"/>
          </p:cNvGraphicFramePr>
          <p:nvPr>
            <p:extLst>
              <p:ext uri="{D42A27DB-BD31-4B8C-83A1-F6EECF244321}">
                <p14:modId xmlns:p14="http://schemas.microsoft.com/office/powerpoint/2010/main" val="2111280340"/>
              </p:ext>
            </p:extLst>
          </p:nvPr>
        </p:nvGraphicFramePr>
        <p:xfrm>
          <a:off x="4688429" y="3888432"/>
          <a:ext cx="1971803" cy="939658"/>
        </p:xfrm>
        <a:graphic>
          <a:graphicData uri="http://schemas.openxmlformats.org/presentationml/2006/ole">
            <mc:AlternateContent xmlns:mc="http://schemas.openxmlformats.org/markup-compatibility/2006">
              <mc:Choice xmlns:v="urn:schemas-microsoft-com:vml" Requires="v">
                <p:oleObj spid="_x0000_s43080" name="公式" r:id="rId7" imgW="837836" imgH="393529" progId="Equation.3">
                  <p:embed/>
                </p:oleObj>
              </mc:Choice>
              <mc:Fallback>
                <p:oleObj name="公式" r:id="rId7" imgW="837836" imgH="393529" progId="Equation.3">
                  <p:embed/>
                  <p:pic>
                    <p:nvPicPr>
                      <p:cNvPr id="0" name="Object 5"/>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688429" y="3888432"/>
                        <a:ext cx="1971803" cy="939658"/>
                      </a:xfrm>
                      <a:prstGeom prst="rect">
                        <a:avLst/>
                      </a:prstGeom>
                      <a:noFill/>
                    </p:spPr>
                  </p:pic>
                </p:oleObj>
              </mc:Fallback>
            </mc:AlternateContent>
          </a:graphicData>
        </a:graphic>
      </p:graphicFrame>
    </p:spTree>
    <p:extLst>
      <p:ext uri="{BB962C8B-B14F-4D97-AF65-F5344CB8AC3E}">
        <p14:creationId xmlns:p14="http://schemas.microsoft.com/office/powerpoint/2010/main" val="2238542859"/>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395536" y="274638"/>
            <a:ext cx="4104456" cy="2290266"/>
          </a:xfrm>
        </p:spPr>
        <p:txBody>
          <a:bodyPr>
            <a:normAutofit/>
          </a:bodyPr>
          <a:lstStyle/>
          <a:p>
            <a:r>
              <a:rPr lang="zh-CN" altLang="zh-CN" sz="4000" b="1" dirty="0">
                <a:latin typeface="黑体" panose="02010609060101010101" pitchFamily="49" charset="-122"/>
                <a:ea typeface="黑体" panose="02010609060101010101" pitchFamily="49" charset="-122"/>
              </a:rPr>
              <a:t>平衡群体的</a:t>
            </a:r>
            <a:r>
              <a:rPr lang="zh-CN" altLang="zh-CN" sz="4000" b="1" dirty="0" smtClean="0">
                <a:latin typeface="黑体" panose="02010609060101010101" pitchFamily="49" charset="-122"/>
                <a:ea typeface="黑体" panose="02010609060101010101" pitchFamily="49" charset="-122"/>
              </a:rPr>
              <a:t>近交系数随迁</a:t>
            </a:r>
            <a:r>
              <a:rPr lang="zh-CN" altLang="zh-CN" sz="4000" b="1" dirty="0">
                <a:latin typeface="黑体" panose="02010609060101010101" pitchFamily="49" charset="-122"/>
                <a:ea typeface="黑体" panose="02010609060101010101" pitchFamily="49" charset="-122"/>
              </a:rPr>
              <a:t>入个体数的变化曲线</a:t>
            </a:r>
            <a:endParaRPr lang="en-US" altLang="zh-CN" sz="4000" b="1" dirty="0">
              <a:latin typeface="黑体" panose="02010609060101010101" pitchFamily="49" charset="-122"/>
              <a:ea typeface="黑体" panose="02010609060101010101" pitchFamily="49" charset="-122"/>
              <a:cs typeface="Times New Roman" panose="02020603050405020304" pitchFamily="18" charset="0"/>
            </a:endParaRPr>
          </a:p>
        </p:txBody>
      </p:sp>
      <p:sp>
        <p:nvSpPr>
          <p:cNvPr id="3" name="内容占位符 2"/>
          <p:cNvSpPr>
            <a:spLocks noGrp="1"/>
          </p:cNvSpPr>
          <p:nvPr>
            <p:ph idx="1"/>
          </p:nvPr>
        </p:nvSpPr>
        <p:spPr>
          <a:xfrm>
            <a:off x="89756" y="2964408"/>
            <a:ext cx="8964488" cy="3776960"/>
          </a:xfrm>
        </p:spPr>
        <p:txBody>
          <a:bodyPr>
            <a:noAutofit/>
          </a:bodyPr>
          <a:lstStyle/>
          <a:p>
            <a:pPr>
              <a:lnSpc>
                <a:spcPct val="120000"/>
              </a:lnSpc>
            </a:pPr>
            <a:r>
              <a:rPr lang="zh-CN" altLang="zh-CN" sz="2400" dirty="0">
                <a:latin typeface="Times New Roman" panose="02020603050405020304" pitchFamily="18" charset="0"/>
                <a:ea typeface="黑体" panose="02010609060101010101" pitchFamily="49" charset="-122"/>
                <a:cs typeface="Times New Roman" panose="02020603050405020304" pitchFamily="18" charset="0"/>
              </a:rPr>
              <a:t>每个世代迁入</a:t>
            </a:r>
            <a:r>
              <a:rPr lang="en-US" altLang="zh-CN" sz="2400" dirty="0">
                <a:latin typeface="Times New Roman" panose="02020603050405020304" pitchFamily="18" charset="0"/>
                <a:ea typeface="黑体" panose="02010609060101010101" pitchFamily="49" charset="-122"/>
                <a:cs typeface="Times New Roman" panose="02020603050405020304" pitchFamily="18" charset="0"/>
              </a:rPr>
              <a:t>0.25</a:t>
            </a:r>
            <a:r>
              <a:rPr lang="zh-CN" altLang="zh-CN" sz="2400" dirty="0">
                <a:latin typeface="Times New Roman" panose="02020603050405020304" pitchFamily="18" charset="0"/>
                <a:ea typeface="黑体" panose="02010609060101010101" pitchFamily="49" charset="-122"/>
                <a:cs typeface="Times New Roman" panose="02020603050405020304" pitchFamily="18" charset="0"/>
              </a:rPr>
              <a:t>个个体，平衡群体的固定系数就从</a:t>
            </a:r>
            <a:r>
              <a:rPr lang="en-US" altLang="zh-CN" sz="2400" dirty="0">
                <a:latin typeface="Times New Roman" panose="02020603050405020304" pitchFamily="18" charset="0"/>
                <a:ea typeface="黑体" panose="02010609060101010101" pitchFamily="49" charset="-122"/>
                <a:cs typeface="Times New Roman" panose="02020603050405020304" pitchFamily="18" charset="0"/>
              </a:rPr>
              <a:t>1</a:t>
            </a:r>
            <a:r>
              <a:rPr lang="zh-CN" altLang="zh-CN" sz="2400" dirty="0">
                <a:latin typeface="Times New Roman" panose="02020603050405020304" pitchFamily="18" charset="0"/>
                <a:ea typeface="黑体" panose="02010609060101010101" pitchFamily="49" charset="-122"/>
                <a:cs typeface="Times New Roman" panose="02020603050405020304" pitchFamily="18" charset="0"/>
              </a:rPr>
              <a:t>下降到</a:t>
            </a:r>
            <a:r>
              <a:rPr lang="en-US" altLang="zh-CN" sz="2400" dirty="0">
                <a:latin typeface="Times New Roman" panose="02020603050405020304" pitchFamily="18" charset="0"/>
                <a:ea typeface="黑体" panose="02010609060101010101" pitchFamily="49" charset="-122"/>
                <a:cs typeface="Times New Roman" panose="02020603050405020304" pitchFamily="18" charset="0"/>
              </a:rPr>
              <a:t>0.5</a:t>
            </a:r>
            <a:r>
              <a:rPr lang="zh-CN" altLang="zh-CN" sz="2400" dirty="0">
                <a:latin typeface="Times New Roman" panose="02020603050405020304" pitchFamily="18" charset="0"/>
                <a:ea typeface="黑体" panose="02010609060101010101" pitchFamily="49" charset="-122"/>
                <a:cs typeface="Times New Roman" panose="02020603050405020304" pitchFamily="18" charset="0"/>
              </a:rPr>
              <a:t>；每个世代迁入</a:t>
            </a:r>
            <a:r>
              <a:rPr lang="en-US" altLang="zh-CN" sz="2400" dirty="0">
                <a:latin typeface="Times New Roman" panose="02020603050405020304" pitchFamily="18" charset="0"/>
                <a:ea typeface="黑体" panose="02010609060101010101" pitchFamily="49" charset="-122"/>
                <a:cs typeface="Times New Roman" panose="02020603050405020304" pitchFamily="18" charset="0"/>
              </a:rPr>
              <a:t>1</a:t>
            </a:r>
            <a:r>
              <a:rPr lang="zh-CN" altLang="zh-CN" sz="2400" dirty="0">
                <a:latin typeface="Times New Roman" panose="02020603050405020304" pitchFamily="18" charset="0"/>
                <a:ea typeface="黑体" panose="02010609060101010101" pitchFamily="49" charset="-122"/>
                <a:cs typeface="Times New Roman" panose="02020603050405020304" pitchFamily="18" charset="0"/>
              </a:rPr>
              <a:t>个个体，固定系数下降到</a:t>
            </a:r>
            <a:r>
              <a:rPr lang="en-US" altLang="zh-CN" sz="2400" dirty="0">
                <a:latin typeface="Times New Roman" panose="02020603050405020304" pitchFamily="18" charset="0"/>
                <a:ea typeface="黑体" panose="02010609060101010101" pitchFamily="49" charset="-122"/>
                <a:cs typeface="Times New Roman" panose="02020603050405020304" pitchFamily="18" charset="0"/>
              </a:rPr>
              <a:t>0.2</a:t>
            </a:r>
            <a:r>
              <a:rPr lang="zh-CN" altLang="zh-CN" sz="2400" dirty="0">
                <a:latin typeface="Times New Roman" panose="02020603050405020304" pitchFamily="18" charset="0"/>
                <a:ea typeface="黑体" panose="02010609060101010101" pitchFamily="49" charset="-122"/>
                <a:cs typeface="Times New Roman" panose="02020603050405020304" pitchFamily="18" charset="0"/>
              </a:rPr>
              <a:t>；每个世代迁入</a:t>
            </a:r>
            <a:r>
              <a:rPr lang="en-US" altLang="zh-CN" sz="2400" dirty="0">
                <a:latin typeface="Times New Roman" panose="02020603050405020304" pitchFamily="18" charset="0"/>
                <a:ea typeface="黑体" panose="02010609060101010101" pitchFamily="49" charset="-122"/>
                <a:cs typeface="Times New Roman" panose="02020603050405020304" pitchFamily="18" charset="0"/>
              </a:rPr>
              <a:t>2</a:t>
            </a:r>
            <a:r>
              <a:rPr lang="zh-CN" altLang="zh-CN" sz="2400" dirty="0">
                <a:latin typeface="Times New Roman" panose="02020603050405020304" pitchFamily="18" charset="0"/>
                <a:ea typeface="黑体" panose="02010609060101010101" pitchFamily="49" charset="-122"/>
                <a:cs typeface="Times New Roman" panose="02020603050405020304" pitchFamily="18" charset="0"/>
              </a:rPr>
              <a:t>个个体，固定系数下降到</a:t>
            </a:r>
            <a:r>
              <a:rPr lang="en-US" altLang="zh-CN" sz="2400" dirty="0">
                <a:latin typeface="Times New Roman" panose="02020603050405020304" pitchFamily="18" charset="0"/>
                <a:ea typeface="黑体" panose="02010609060101010101" pitchFamily="49" charset="-122"/>
                <a:cs typeface="Times New Roman" panose="02020603050405020304" pitchFamily="18" charset="0"/>
              </a:rPr>
              <a:t>0.11</a:t>
            </a:r>
            <a:r>
              <a:rPr lang="zh-CN" altLang="zh-CN" sz="2400" dirty="0">
                <a:latin typeface="Times New Roman" panose="02020603050405020304" pitchFamily="18" charset="0"/>
                <a:ea typeface="黑体" panose="02010609060101010101" pitchFamily="49" charset="-122"/>
                <a:cs typeface="Times New Roman" panose="02020603050405020304" pitchFamily="18" charset="0"/>
              </a:rPr>
              <a:t>。每个世代迁入</a:t>
            </a:r>
            <a:r>
              <a:rPr lang="en-US" altLang="zh-CN" sz="2400" dirty="0">
                <a:latin typeface="Times New Roman" panose="02020603050405020304" pitchFamily="18" charset="0"/>
                <a:ea typeface="黑体" panose="02010609060101010101" pitchFamily="49" charset="-122"/>
                <a:cs typeface="Times New Roman" panose="02020603050405020304" pitchFamily="18" charset="0"/>
              </a:rPr>
              <a:t>5</a:t>
            </a:r>
            <a:r>
              <a:rPr lang="zh-CN" altLang="zh-CN" sz="2400" dirty="0">
                <a:latin typeface="Times New Roman" panose="02020603050405020304" pitchFamily="18" charset="0"/>
                <a:ea typeface="黑体" panose="02010609060101010101" pitchFamily="49" charset="-122"/>
                <a:cs typeface="Times New Roman" panose="02020603050405020304" pitchFamily="18" charset="0"/>
              </a:rPr>
              <a:t>个或更多个个体时，固定系数就低于</a:t>
            </a:r>
            <a:r>
              <a:rPr lang="en-US" altLang="zh-CN" sz="2400" dirty="0">
                <a:latin typeface="Times New Roman" panose="02020603050405020304" pitchFamily="18" charset="0"/>
                <a:ea typeface="黑体" panose="02010609060101010101" pitchFamily="49" charset="-122"/>
                <a:cs typeface="Times New Roman" panose="02020603050405020304" pitchFamily="18" charset="0"/>
              </a:rPr>
              <a:t>5%</a:t>
            </a:r>
            <a:r>
              <a:rPr lang="zh-CN" altLang="zh-CN" sz="2400" dirty="0" smtClean="0">
                <a:latin typeface="Times New Roman" panose="02020603050405020304" pitchFamily="18" charset="0"/>
                <a:ea typeface="黑体" panose="02010609060101010101" pitchFamily="49" charset="-122"/>
                <a:cs typeface="Times New Roman" panose="02020603050405020304" pitchFamily="18" charset="0"/>
              </a:rPr>
              <a:t>。也就是说</a:t>
            </a:r>
            <a:r>
              <a:rPr lang="zh-CN" altLang="zh-CN" sz="2400" dirty="0">
                <a:latin typeface="Times New Roman" panose="02020603050405020304" pitchFamily="18" charset="0"/>
                <a:ea typeface="黑体" panose="02010609060101010101" pitchFamily="49" charset="-122"/>
                <a:cs typeface="Times New Roman" panose="02020603050405020304" pitchFamily="18" charset="0"/>
              </a:rPr>
              <a:t>，平衡群体的近交程度变得很低</a:t>
            </a:r>
            <a:r>
              <a:rPr lang="zh-CN" altLang="zh-CN" sz="24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400" dirty="0" smtClean="0">
              <a:latin typeface="Times New Roman" panose="02020603050405020304" pitchFamily="18" charset="0"/>
              <a:ea typeface="黑体" panose="02010609060101010101" pitchFamily="49" charset="-122"/>
              <a:cs typeface="Times New Roman" panose="02020603050405020304" pitchFamily="18" charset="0"/>
            </a:endParaRPr>
          </a:p>
          <a:p>
            <a:pPr>
              <a:lnSpc>
                <a:spcPct val="120000"/>
              </a:lnSpc>
            </a:pPr>
            <a:r>
              <a:rPr lang="zh-CN" altLang="zh-CN" sz="2400" dirty="0" smtClean="0">
                <a:latin typeface="Times New Roman" panose="02020603050405020304" pitchFamily="18" charset="0"/>
                <a:ea typeface="黑体" panose="02010609060101010101" pitchFamily="49" charset="-122"/>
                <a:cs typeface="Times New Roman" panose="02020603050405020304" pitchFamily="18" charset="0"/>
              </a:rPr>
              <a:t>迁移</a:t>
            </a:r>
            <a:r>
              <a:rPr lang="zh-CN" altLang="zh-CN" sz="2400" dirty="0">
                <a:latin typeface="Times New Roman" panose="02020603050405020304" pitchFamily="18" charset="0"/>
                <a:ea typeface="黑体" panose="02010609060101010101" pitchFamily="49" charset="-122"/>
                <a:cs typeface="Times New Roman" panose="02020603050405020304" pitchFamily="18" charset="0"/>
              </a:rPr>
              <a:t>对群体的影响与突变是类似的，只存在程度上的差异。迁移比例</a:t>
            </a:r>
            <a:r>
              <a:rPr lang="en-US" altLang="zh-CN" sz="2400" i="1" dirty="0">
                <a:latin typeface="Times New Roman" panose="02020603050405020304" pitchFamily="18" charset="0"/>
                <a:ea typeface="黑体" panose="02010609060101010101" pitchFamily="49" charset="-122"/>
                <a:cs typeface="Times New Roman" panose="02020603050405020304" pitchFamily="18" charset="0"/>
              </a:rPr>
              <a:t>m</a:t>
            </a:r>
            <a:r>
              <a:rPr lang="zh-CN" altLang="zh-CN" sz="2400" dirty="0">
                <a:latin typeface="Times New Roman" panose="02020603050405020304" pitchFamily="18" charset="0"/>
                <a:ea typeface="黑体" panose="02010609060101010101" pitchFamily="49" charset="-122"/>
                <a:cs typeface="Times New Roman" panose="02020603050405020304" pitchFamily="18" charset="0"/>
              </a:rPr>
              <a:t>往往远大于突变频率</a:t>
            </a:r>
            <a:r>
              <a:rPr lang="en-US" altLang="zh-CN" sz="2400" i="1" dirty="0">
                <a:latin typeface="Times New Roman" panose="02020603050405020304" pitchFamily="18" charset="0"/>
                <a:ea typeface="黑体" panose="02010609060101010101" pitchFamily="49" charset="-122"/>
                <a:cs typeface="Times New Roman" panose="02020603050405020304" pitchFamily="18" charset="0"/>
              </a:rPr>
              <a:t>u</a:t>
            </a:r>
            <a:r>
              <a:rPr lang="zh-CN" altLang="zh-CN" sz="2400" dirty="0">
                <a:latin typeface="Times New Roman" panose="02020603050405020304" pitchFamily="18" charset="0"/>
                <a:ea typeface="黑体" panose="02010609060101010101" pitchFamily="49" charset="-122"/>
                <a:cs typeface="Times New Roman" panose="02020603050405020304" pitchFamily="18" charset="0"/>
              </a:rPr>
              <a:t>，因此迁移对群体的影响程度要远大于突变。但最终的结果，都是降低了群体的固定系数，提高了群体的杂合度和遗传多样性。</a:t>
            </a:r>
            <a:endParaRPr lang="zh-CN" altLang="en-US" sz="2400" dirty="0">
              <a:latin typeface="Times New Roman" panose="02020603050405020304" pitchFamily="18" charset="0"/>
              <a:ea typeface="黑体" panose="02010609060101010101" pitchFamily="49" charset="-122"/>
              <a:cs typeface="Times New Roman" panose="02020603050405020304" pitchFamily="18" charset="0"/>
            </a:endParaRPr>
          </a:p>
        </p:txBody>
      </p:sp>
      <p:pic>
        <p:nvPicPr>
          <p:cNvPr id="12" name="图片 1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704184" y="104552"/>
            <a:ext cx="4260304" cy="2892400"/>
          </a:xfrm>
          <a:prstGeom prst="rect">
            <a:avLst/>
          </a:prstGeom>
          <a:noFill/>
          <a:ln>
            <a:noFill/>
          </a:ln>
        </p:spPr>
      </p:pic>
    </p:spTree>
    <p:extLst>
      <p:ext uri="{BB962C8B-B14F-4D97-AF65-F5344CB8AC3E}">
        <p14:creationId xmlns:p14="http://schemas.microsoft.com/office/powerpoint/2010/main" val="336702962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1115616" y="332656"/>
            <a:ext cx="7056784" cy="864096"/>
          </a:xfrm>
        </p:spPr>
        <p:txBody>
          <a:bodyPr/>
          <a:lstStyle/>
          <a:p>
            <a:pPr>
              <a:lnSpc>
                <a:spcPct val="90000"/>
              </a:lnSpc>
            </a:pPr>
            <a:r>
              <a:rPr lang="zh-CN" altLang="zh-CN" b="1" dirty="0">
                <a:latin typeface="Times New Roman" panose="02020603050405020304" pitchFamily="18" charset="0"/>
                <a:ea typeface="黑体" panose="02010609060101010101" pitchFamily="49" charset="-122"/>
                <a:cs typeface="Times New Roman" panose="02020603050405020304" pitchFamily="18" charset="0"/>
              </a:rPr>
              <a:t>无限等位基因模型</a:t>
            </a:r>
            <a:endParaRPr lang="zh-CN" altLang="en-US" b="1" dirty="0" smtClean="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31747" name="Rectangle 3"/>
          <p:cNvSpPr>
            <a:spLocks noGrp="1" noChangeArrowheads="1"/>
          </p:cNvSpPr>
          <p:nvPr>
            <p:ph idx="1"/>
          </p:nvPr>
        </p:nvSpPr>
        <p:spPr>
          <a:xfrm>
            <a:off x="755576" y="1412775"/>
            <a:ext cx="7704856" cy="3384377"/>
          </a:xfrm>
        </p:spPr>
        <p:txBody>
          <a:bodyPr>
            <a:noAutofit/>
          </a:bodyPr>
          <a:lstStyle/>
          <a:p>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编码一个功能蛋白的</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DNA</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序列长度一般都有数千碱基对（</a:t>
            </a:r>
            <a:r>
              <a:rPr lang="en-US" altLang="zh-CN" sz="2800" dirty="0" err="1">
                <a:latin typeface="Times New Roman" panose="02020603050405020304" pitchFamily="18" charset="0"/>
                <a:ea typeface="黑体" panose="02010609060101010101" pitchFamily="49" charset="-122"/>
                <a:cs typeface="Times New Roman" panose="02020603050405020304" pitchFamily="18" charset="0"/>
              </a:rPr>
              <a:t>bp</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），每个核苷酸位置上都有</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A</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T</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C</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G 4</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种可能。可能</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DNA</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序列的个数是一个非常大的数字。因此，有理由认为每次单核苷酸改变产生的突变，都是群体中不存在的新等位基因，称为突变的无限等位基因模型（</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infinite-alleles model of mutation</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endParaRPr>
          </a:p>
        </p:txBody>
      </p:sp>
    </p:spTree>
    <p:extLst>
      <p:ext uri="{BB962C8B-B14F-4D97-AF65-F5344CB8AC3E}">
        <p14:creationId xmlns:p14="http://schemas.microsoft.com/office/powerpoint/2010/main" val="3013829928"/>
      </p:ext>
    </p:extLst>
  </p:cSld>
  <p:clrMapOvr>
    <a:masterClrMapping/>
  </p:clrMapOvr>
  <p:transition/>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332656"/>
            <a:ext cx="8229600" cy="864096"/>
          </a:xfrm>
        </p:spPr>
        <p:txBody>
          <a:bodyPr/>
          <a:lstStyle/>
          <a:p>
            <a:r>
              <a:rPr lang="zh-CN" altLang="en-US" b="1" dirty="0" smtClean="0">
                <a:latin typeface="黑体" panose="02010609060101010101" pitchFamily="49" charset="-122"/>
                <a:ea typeface="黑体" panose="02010609060101010101" pitchFamily="49" charset="-122"/>
              </a:rPr>
              <a:t>可逆突变和</a:t>
            </a:r>
            <a:r>
              <a:rPr lang="zh-CN" altLang="en-US" b="1" dirty="0">
                <a:latin typeface="黑体" panose="02010609060101010101" pitchFamily="49" charset="-122"/>
                <a:ea typeface="黑体" panose="02010609060101010101" pitchFamily="49" charset="-122"/>
              </a:rPr>
              <a:t>漂变的联合作用</a:t>
            </a:r>
            <a:endParaRPr lang="zh-CN" altLang="en-US" dirty="0"/>
          </a:p>
        </p:txBody>
      </p:sp>
      <p:sp>
        <p:nvSpPr>
          <p:cNvPr id="3" name="内容占位符 2"/>
          <p:cNvSpPr>
            <a:spLocks noGrp="1"/>
          </p:cNvSpPr>
          <p:nvPr>
            <p:ph idx="1"/>
          </p:nvPr>
        </p:nvSpPr>
        <p:spPr>
          <a:xfrm>
            <a:off x="457200" y="1340768"/>
            <a:ext cx="8229600" cy="2448271"/>
          </a:xfrm>
        </p:spPr>
        <p:txBody>
          <a:bodyPr>
            <a:noAutofit/>
          </a:bodyPr>
          <a:lstStyle/>
          <a:p>
            <a:r>
              <a:rPr lang="zh-CN" altLang="zh-CN" sz="3000" dirty="0">
                <a:latin typeface="Times New Roman" panose="02020603050405020304" pitchFamily="18" charset="0"/>
                <a:ea typeface="黑体" panose="02010609060101010101" pitchFamily="49" charset="-122"/>
                <a:cs typeface="Times New Roman" panose="02020603050405020304" pitchFamily="18" charset="0"/>
              </a:rPr>
              <a:t>对于向前和向后同时发生的突变，分别用</a:t>
            </a:r>
            <a:r>
              <a:rPr lang="en-US" altLang="zh-CN" sz="3000" i="1" dirty="0">
                <a:latin typeface="Times New Roman" panose="02020603050405020304" pitchFamily="18" charset="0"/>
                <a:ea typeface="黑体" panose="02010609060101010101" pitchFamily="49" charset="-122"/>
                <a:cs typeface="Times New Roman" panose="02020603050405020304" pitchFamily="18" charset="0"/>
              </a:rPr>
              <a:t>u</a:t>
            </a:r>
            <a:r>
              <a:rPr lang="zh-CN" altLang="zh-CN" sz="3000" dirty="0">
                <a:latin typeface="Times New Roman" panose="02020603050405020304" pitchFamily="18" charset="0"/>
                <a:ea typeface="黑体" panose="02010609060101010101" pitchFamily="49" charset="-122"/>
                <a:cs typeface="Times New Roman" panose="02020603050405020304" pitchFamily="18" charset="0"/>
              </a:rPr>
              <a:t>和</a:t>
            </a:r>
            <a:r>
              <a:rPr lang="en-US" altLang="zh-CN" sz="3000" i="1" dirty="0">
                <a:latin typeface="Times New Roman" panose="02020603050405020304" pitchFamily="18" charset="0"/>
                <a:ea typeface="黑体" panose="02010609060101010101" pitchFamily="49" charset="-122"/>
                <a:cs typeface="Times New Roman" panose="02020603050405020304" pitchFamily="18" charset="0"/>
              </a:rPr>
              <a:t>v</a:t>
            </a:r>
            <a:r>
              <a:rPr lang="zh-CN" altLang="zh-CN" sz="3000" dirty="0">
                <a:latin typeface="Times New Roman" panose="02020603050405020304" pitchFamily="18" charset="0"/>
                <a:ea typeface="黑体" panose="02010609060101010101" pitchFamily="49" charset="-122"/>
                <a:cs typeface="Times New Roman" panose="02020603050405020304" pitchFamily="18" charset="0"/>
              </a:rPr>
              <a:t>表示两个方向的突变频率。这时，不论哪个基因发生了突变，也不论突变的方向是什么，都会打破两个基因的后裔同样状态。因此，维持两个后裔同样基因的概率</a:t>
            </a:r>
            <a:r>
              <a:rPr lang="zh-CN" altLang="zh-CN" sz="3000" dirty="0" smtClean="0">
                <a:latin typeface="Times New Roman" panose="02020603050405020304" pitchFamily="18" charset="0"/>
                <a:ea typeface="黑体" panose="02010609060101010101" pitchFamily="49" charset="-122"/>
                <a:cs typeface="Times New Roman" panose="02020603050405020304" pitchFamily="18" charset="0"/>
              </a:rPr>
              <a:t>为</a:t>
            </a:r>
            <a:r>
              <a:rPr lang="en-US" altLang="zh-CN" sz="3000"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sz="3000" dirty="0" smtClean="0">
                <a:latin typeface="Times New Roman" panose="02020603050405020304" pitchFamily="18" charset="0"/>
                <a:ea typeface="黑体" panose="02010609060101010101" pitchFamily="49" charset="-122"/>
                <a:cs typeface="Times New Roman" panose="02020603050405020304" pitchFamily="18" charset="0"/>
              </a:rPr>
              <a:t>1-</a:t>
            </a:r>
            <a:r>
              <a:rPr lang="en-US" altLang="zh-CN" sz="3000" i="1" dirty="0" smtClean="0">
                <a:latin typeface="Times New Roman" panose="02020603050405020304" pitchFamily="18" charset="0"/>
                <a:ea typeface="黑体" panose="02010609060101010101" pitchFamily="49" charset="-122"/>
                <a:cs typeface="Times New Roman" panose="02020603050405020304" pitchFamily="18" charset="0"/>
              </a:rPr>
              <a:t>u-v</a:t>
            </a:r>
            <a:r>
              <a:rPr lang="en-US" altLang="zh-CN" sz="3000" dirty="0" smtClean="0">
                <a:latin typeface="Times New Roman" panose="02020603050405020304" pitchFamily="18" charset="0"/>
                <a:ea typeface="黑体" panose="02010609060101010101" pitchFamily="49" charset="-122"/>
                <a:cs typeface="Times New Roman" panose="02020603050405020304" pitchFamily="18" charset="0"/>
              </a:rPr>
              <a:t>)</a:t>
            </a:r>
            <a:r>
              <a:rPr lang="en-US" altLang="zh-CN" sz="3000" baseline="30000" dirty="0" smtClean="0">
                <a:latin typeface="Times New Roman" panose="02020603050405020304" pitchFamily="18" charset="0"/>
                <a:ea typeface="黑体" panose="02010609060101010101" pitchFamily="49" charset="-122"/>
                <a:cs typeface="Times New Roman" panose="02020603050405020304" pitchFamily="18" charset="0"/>
              </a:rPr>
              <a:t>2 </a:t>
            </a:r>
            <a:r>
              <a:rPr lang="zh-CN" altLang="zh-CN" sz="3000" dirty="0" smtClean="0">
                <a:latin typeface="Times New Roman" panose="02020603050405020304" pitchFamily="18" charset="0"/>
                <a:ea typeface="黑体" panose="02010609060101010101" pitchFamily="49" charset="-122"/>
                <a:cs typeface="Times New Roman" panose="02020603050405020304" pitchFamily="18" charset="0"/>
              </a:rPr>
              <a:t>。</a:t>
            </a:r>
            <a:endParaRPr lang="zh-CN" altLang="en-US" sz="3000" dirty="0">
              <a:latin typeface="Times New Roman" panose="02020603050405020304" pitchFamily="18" charset="0"/>
              <a:ea typeface="黑体" panose="02010609060101010101" pitchFamily="49" charset="-122"/>
              <a:cs typeface="Times New Roman" panose="02020603050405020304" pitchFamily="18" charset="0"/>
            </a:endParaRPr>
          </a:p>
        </p:txBody>
      </p:sp>
      <p:graphicFrame>
        <p:nvGraphicFramePr>
          <p:cNvPr id="4" name="对象 3"/>
          <p:cNvGraphicFramePr>
            <a:graphicFrameLocks noChangeAspect="1"/>
          </p:cNvGraphicFramePr>
          <p:nvPr>
            <p:extLst>
              <p:ext uri="{D42A27DB-BD31-4B8C-83A1-F6EECF244321}">
                <p14:modId xmlns:p14="http://schemas.microsoft.com/office/powerpoint/2010/main" val="1169378202"/>
              </p:ext>
            </p:extLst>
          </p:nvPr>
        </p:nvGraphicFramePr>
        <p:xfrm>
          <a:off x="1274763" y="3842048"/>
          <a:ext cx="5657850" cy="1027112"/>
        </p:xfrm>
        <a:graphic>
          <a:graphicData uri="http://schemas.openxmlformats.org/presentationml/2006/ole">
            <mc:AlternateContent xmlns:mc="http://schemas.openxmlformats.org/markup-compatibility/2006">
              <mc:Choice xmlns:v="urn:schemas-microsoft-com:vml" Requires="v">
                <p:oleObj spid="_x0000_s45100" name="公式" r:id="rId3" imgW="2197080" imgH="393480" progId="Equation.3">
                  <p:embed/>
                </p:oleObj>
              </mc:Choice>
              <mc:Fallback>
                <p:oleObj name="公式" r:id="rId3" imgW="2197080" imgH="393480" progId="Equation.3">
                  <p:embed/>
                  <p:pic>
                    <p:nvPicPr>
                      <p:cNvPr id="0" name="对象 4"/>
                      <p:cNvPicPr>
                        <a:picLocks noChangeAspect="1" noChangeArrowheads="1"/>
                      </p:cNvPicPr>
                      <p:nvPr/>
                    </p:nvPicPr>
                    <p:blipFill>
                      <a:blip r:embed="rId4"/>
                      <a:srcRect/>
                      <a:stretch>
                        <a:fillRect/>
                      </a:stretch>
                    </p:blipFill>
                    <p:spPr bwMode="auto">
                      <a:xfrm>
                        <a:off x="1274763" y="3842048"/>
                        <a:ext cx="5657850" cy="1027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graphicFrame>
        <p:nvGraphicFramePr>
          <p:cNvPr id="5" name="对象 4"/>
          <p:cNvGraphicFramePr>
            <a:graphicFrameLocks noChangeAspect="1"/>
          </p:cNvGraphicFramePr>
          <p:nvPr>
            <p:extLst>
              <p:ext uri="{D42A27DB-BD31-4B8C-83A1-F6EECF244321}">
                <p14:modId xmlns:p14="http://schemas.microsoft.com/office/powerpoint/2010/main" val="3294697919"/>
              </p:ext>
            </p:extLst>
          </p:nvPr>
        </p:nvGraphicFramePr>
        <p:xfrm>
          <a:off x="1341760" y="5012209"/>
          <a:ext cx="2870200" cy="1081087"/>
        </p:xfrm>
        <a:graphic>
          <a:graphicData uri="http://schemas.openxmlformats.org/presentationml/2006/ole">
            <mc:AlternateContent xmlns:mc="http://schemas.openxmlformats.org/markup-compatibility/2006">
              <mc:Choice xmlns:v="urn:schemas-microsoft-com:vml" Requires="v">
                <p:oleObj spid="_x0000_s45101" name="公式" r:id="rId5" imgW="1143000" imgH="419040" progId="Equation.3">
                  <p:embed/>
                </p:oleObj>
              </mc:Choice>
              <mc:Fallback>
                <p:oleObj name="公式" r:id="rId5" imgW="1143000" imgH="419040" progId="Equation.3">
                  <p:embed/>
                  <p:pic>
                    <p:nvPicPr>
                      <p:cNvPr id="0" name="对象 6"/>
                      <p:cNvPicPr>
                        <a:picLocks noChangeAspect="1" noChangeArrowheads="1"/>
                      </p:cNvPicPr>
                      <p:nvPr/>
                    </p:nvPicPr>
                    <p:blipFill>
                      <a:blip r:embed="rId6"/>
                      <a:srcRect/>
                      <a:stretch>
                        <a:fillRect/>
                      </a:stretch>
                    </p:blipFill>
                    <p:spPr bwMode="auto">
                      <a:xfrm>
                        <a:off x="1341760" y="5012209"/>
                        <a:ext cx="2870200" cy="1081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3517644237"/>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fontScale="90000"/>
          </a:bodyPr>
          <a:lstStyle/>
          <a:p>
            <a:r>
              <a:rPr lang="zh-CN" altLang="en-US" b="1" dirty="0" smtClean="0">
                <a:latin typeface="黑体" panose="02010609060101010101" pitchFamily="49" charset="-122"/>
                <a:ea typeface="黑体" panose="02010609060101010101" pitchFamily="49" charset="-122"/>
              </a:rPr>
              <a:t>可逆突变、迁移和</a:t>
            </a:r>
            <a:r>
              <a:rPr lang="zh-CN" altLang="en-US" b="1" dirty="0">
                <a:latin typeface="黑体" panose="02010609060101010101" pitchFamily="49" charset="-122"/>
                <a:ea typeface="黑体" panose="02010609060101010101" pitchFamily="49" charset="-122"/>
              </a:rPr>
              <a:t>漂变的联合作用</a:t>
            </a:r>
            <a:endParaRPr lang="zh-CN" altLang="en-US" dirty="0"/>
          </a:p>
        </p:txBody>
      </p:sp>
      <p:sp>
        <p:nvSpPr>
          <p:cNvPr id="3" name="内容占位符 2"/>
          <p:cNvSpPr>
            <a:spLocks noGrp="1"/>
          </p:cNvSpPr>
          <p:nvPr>
            <p:ph idx="1"/>
          </p:nvPr>
        </p:nvSpPr>
        <p:spPr>
          <a:xfrm>
            <a:off x="323528" y="1312168"/>
            <a:ext cx="8568952" cy="3268960"/>
          </a:xfrm>
        </p:spPr>
        <p:txBody>
          <a:bodyPr>
            <a:normAutofit/>
          </a:bodyPr>
          <a:lstStyle/>
          <a:p>
            <a:r>
              <a:rPr lang="zh-CN" altLang="zh-CN" sz="3000" dirty="0">
                <a:latin typeface="Times New Roman" panose="02020603050405020304" pitchFamily="18" charset="0"/>
                <a:ea typeface="黑体" panose="02010609060101010101" pitchFamily="49" charset="-122"/>
                <a:cs typeface="Times New Roman" panose="02020603050405020304" pitchFamily="18" charset="0"/>
              </a:rPr>
              <a:t>如果同时还有迁移存在，每个世代迁入个体占的比例为</a:t>
            </a:r>
            <a:r>
              <a:rPr lang="en-US" altLang="zh-CN" sz="3000" i="1" dirty="0">
                <a:latin typeface="Times New Roman" panose="02020603050405020304" pitchFamily="18" charset="0"/>
                <a:ea typeface="黑体" panose="02010609060101010101" pitchFamily="49" charset="-122"/>
                <a:cs typeface="Times New Roman" panose="02020603050405020304" pitchFamily="18" charset="0"/>
              </a:rPr>
              <a:t>m</a:t>
            </a:r>
            <a:r>
              <a:rPr lang="zh-CN" altLang="zh-CN" sz="3000" dirty="0">
                <a:latin typeface="Times New Roman" panose="02020603050405020304" pitchFamily="18" charset="0"/>
                <a:ea typeface="黑体" panose="02010609060101010101" pitchFamily="49" charset="-122"/>
                <a:cs typeface="Times New Roman" panose="02020603050405020304" pitchFamily="18" charset="0"/>
              </a:rPr>
              <a:t>。这时，不论哪个基因发生了突变，也不论突变的方向是什么，不论哪个基因是迁移而来的，都会打破两个基因的后裔同样状态</a:t>
            </a:r>
            <a:r>
              <a:rPr lang="zh-CN" altLang="zh-CN" sz="3000" dirty="0" smtClean="0">
                <a:latin typeface="Times New Roman" panose="02020603050405020304" pitchFamily="18" charset="0"/>
                <a:ea typeface="黑体" panose="02010609060101010101" pitchFamily="49" charset="-122"/>
                <a:cs typeface="Times New Roman" panose="02020603050405020304" pitchFamily="18" charset="0"/>
              </a:rPr>
              <a:t>因此</a:t>
            </a:r>
            <a:r>
              <a:rPr lang="zh-CN" altLang="zh-CN" sz="3000" dirty="0">
                <a:latin typeface="Times New Roman" panose="02020603050405020304" pitchFamily="18" charset="0"/>
                <a:ea typeface="黑体" panose="02010609060101010101" pitchFamily="49" charset="-122"/>
                <a:cs typeface="Times New Roman" panose="02020603050405020304" pitchFamily="18" charset="0"/>
              </a:rPr>
              <a:t>，维持两个后裔同样基因的概率</a:t>
            </a:r>
            <a:r>
              <a:rPr lang="zh-CN" altLang="zh-CN" sz="3000" dirty="0" smtClean="0">
                <a:latin typeface="Times New Roman" panose="02020603050405020304" pitchFamily="18" charset="0"/>
                <a:ea typeface="黑体" panose="02010609060101010101" pitchFamily="49" charset="-122"/>
                <a:cs typeface="Times New Roman" panose="02020603050405020304" pitchFamily="18" charset="0"/>
              </a:rPr>
              <a:t>为</a:t>
            </a:r>
            <a:r>
              <a:rPr lang="en-US" altLang="zh-CN" sz="3000"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sz="3000" dirty="0" smtClean="0">
                <a:latin typeface="Times New Roman" panose="02020603050405020304" pitchFamily="18" charset="0"/>
                <a:ea typeface="黑体" panose="02010609060101010101" pitchFamily="49" charset="-122"/>
                <a:cs typeface="Times New Roman" panose="02020603050405020304" pitchFamily="18" charset="0"/>
              </a:rPr>
              <a:t>1-</a:t>
            </a:r>
            <a:r>
              <a:rPr lang="en-US" altLang="zh-CN" sz="3000" i="1" dirty="0" smtClean="0">
                <a:latin typeface="Times New Roman" panose="02020603050405020304" pitchFamily="18" charset="0"/>
                <a:ea typeface="黑体" panose="02010609060101010101" pitchFamily="49" charset="-122"/>
                <a:cs typeface="Times New Roman" panose="02020603050405020304" pitchFamily="18" charset="0"/>
              </a:rPr>
              <a:t>u-v-m</a:t>
            </a:r>
            <a:r>
              <a:rPr lang="en-US" altLang="zh-CN" sz="3000" dirty="0" smtClean="0">
                <a:latin typeface="Times New Roman" panose="02020603050405020304" pitchFamily="18" charset="0"/>
                <a:ea typeface="黑体" panose="02010609060101010101" pitchFamily="49" charset="-122"/>
                <a:cs typeface="Times New Roman" panose="02020603050405020304" pitchFamily="18" charset="0"/>
              </a:rPr>
              <a:t>)</a:t>
            </a:r>
            <a:r>
              <a:rPr lang="en-US" altLang="zh-CN" sz="3000" baseline="30000" dirty="0" smtClean="0">
                <a:latin typeface="Times New Roman" panose="02020603050405020304" pitchFamily="18" charset="0"/>
                <a:ea typeface="黑体" panose="02010609060101010101" pitchFamily="49" charset="-122"/>
                <a:cs typeface="Times New Roman" panose="02020603050405020304" pitchFamily="18" charset="0"/>
              </a:rPr>
              <a:t>2 </a:t>
            </a:r>
            <a:r>
              <a:rPr lang="zh-CN" altLang="zh-CN" sz="3000" dirty="0" smtClean="0">
                <a:latin typeface="Times New Roman" panose="02020603050405020304" pitchFamily="18" charset="0"/>
                <a:ea typeface="黑体" panose="02010609060101010101" pitchFamily="49" charset="-122"/>
                <a:cs typeface="Times New Roman" panose="02020603050405020304" pitchFamily="18" charset="0"/>
              </a:rPr>
              <a:t>。</a:t>
            </a:r>
            <a:endParaRPr lang="zh-CN" altLang="en-US" sz="3000" dirty="0">
              <a:latin typeface="Times New Roman" panose="02020603050405020304" pitchFamily="18" charset="0"/>
              <a:ea typeface="黑体" panose="02010609060101010101" pitchFamily="49" charset="-122"/>
              <a:cs typeface="Times New Roman" panose="02020603050405020304" pitchFamily="18" charset="0"/>
            </a:endParaRPr>
          </a:p>
        </p:txBody>
      </p:sp>
      <p:graphicFrame>
        <p:nvGraphicFramePr>
          <p:cNvPr id="5" name="对象 4"/>
          <p:cNvGraphicFramePr>
            <a:graphicFrameLocks noChangeAspect="1"/>
          </p:cNvGraphicFramePr>
          <p:nvPr>
            <p:extLst>
              <p:ext uri="{D42A27DB-BD31-4B8C-83A1-F6EECF244321}">
                <p14:modId xmlns:p14="http://schemas.microsoft.com/office/powerpoint/2010/main" val="3168494038"/>
              </p:ext>
            </p:extLst>
          </p:nvPr>
        </p:nvGraphicFramePr>
        <p:xfrm>
          <a:off x="899593" y="3769493"/>
          <a:ext cx="6408711" cy="1027659"/>
        </p:xfrm>
        <a:graphic>
          <a:graphicData uri="http://schemas.openxmlformats.org/presentationml/2006/ole">
            <mc:AlternateContent xmlns:mc="http://schemas.openxmlformats.org/markup-compatibility/2006">
              <mc:Choice xmlns:v="urn:schemas-microsoft-com:vml" Requires="v">
                <p:oleObj spid="_x0000_s44081" name="公式" r:id="rId3" imgW="2489200" imgH="393700" progId="Equation.3">
                  <p:embed/>
                </p:oleObj>
              </mc:Choice>
              <mc:Fallback>
                <p:oleObj name="公式" r:id="rId3" imgW="2489200" imgH="393700" progId="Equation.3">
                  <p:embed/>
                  <p:pic>
                    <p:nvPicPr>
                      <p:cNvPr id="0" name="Object 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99593" y="3769493"/>
                        <a:ext cx="6408711" cy="1027659"/>
                      </a:xfrm>
                      <a:prstGeom prst="rect">
                        <a:avLst/>
                      </a:prstGeom>
                      <a:noFill/>
                    </p:spPr>
                  </p:pic>
                </p:oleObj>
              </mc:Fallback>
            </mc:AlternateContent>
          </a:graphicData>
        </a:graphic>
      </p:graphicFrame>
      <p:graphicFrame>
        <p:nvGraphicFramePr>
          <p:cNvPr id="7" name="对象 6"/>
          <p:cNvGraphicFramePr>
            <a:graphicFrameLocks noChangeAspect="1"/>
          </p:cNvGraphicFramePr>
          <p:nvPr>
            <p:extLst>
              <p:ext uri="{D42A27DB-BD31-4B8C-83A1-F6EECF244321}">
                <p14:modId xmlns:p14="http://schemas.microsoft.com/office/powerpoint/2010/main" val="3823116245"/>
              </p:ext>
            </p:extLst>
          </p:nvPr>
        </p:nvGraphicFramePr>
        <p:xfrm>
          <a:off x="888028" y="4869160"/>
          <a:ext cx="3539956" cy="1080120"/>
        </p:xfrm>
        <a:graphic>
          <a:graphicData uri="http://schemas.openxmlformats.org/presentationml/2006/ole">
            <mc:AlternateContent xmlns:mc="http://schemas.openxmlformats.org/markup-compatibility/2006">
              <mc:Choice xmlns:v="urn:schemas-microsoft-com:vml" Requires="v">
                <p:oleObj spid="_x0000_s44082" name="公式" r:id="rId5" imgW="1409700" imgH="419100" progId="Equation.3">
                  <p:embed/>
                </p:oleObj>
              </mc:Choice>
              <mc:Fallback>
                <p:oleObj name="公式" r:id="rId5" imgW="1409700" imgH="419100" progId="Equation.3">
                  <p:embed/>
                  <p:pic>
                    <p:nvPicPr>
                      <p:cNvPr id="0" name="Object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88028" y="4869160"/>
                        <a:ext cx="3539956" cy="1080120"/>
                      </a:xfrm>
                      <a:prstGeom prst="rect">
                        <a:avLst/>
                      </a:prstGeom>
                      <a:noFill/>
                    </p:spPr>
                  </p:pic>
                </p:oleObj>
              </mc:Fallback>
            </mc:AlternateContent>
          </a:graphicData>
        </a:graphic>
      </p:graphicFrame>
    </p:spTree>
    <p:extLst>
      <p:ext uri="{BB962C8B-B14F-4D97-AF65-F5344CB8AC3E}">
        <p14:creationId xmlns:p14="http://schemas.microsoft.com/office/powerpoint/2010/main" val="253822107"/>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normAutofit/>
          </a:bodyPr>
          <a:lstStyle/>
          <a:p>
            <a:r>
              <a:rPr lang="en-US" altLang="zh-CN" b="1" dirty="0">
                <a:latin typeface="Times New Roman" panose="02020603050405020304" pitchFamily="18" charset="0"/>
                <a:ea typeface="黑体" panose="02010609060101010101" pitchFamily="49" charset="-122"/>
                <a:cs typeface="Times New Roman" panose="02020603050405020304" pitchFamily="18" charset="0"/>
              </a:rPr>
              <a:t>§5.4 </a:t>
            </a:r>
            <a:r>
              <a:rPr lang="zh-CN" altLang="zh-CN" b="1" dirty="0">
                <a:latin typeface="Times New Roman" panose="02020603050405020304" pitchFamily="18" charset="0"/>
                <a:ea typeface="黑体" panose="02010609060101010101" pitchFamily="49" charset="-122"/>
                <a:cs typeface="Times New Roman" panose="02020603050405020304" pitchFamily="18" charset="0"/>
              </a:rPr>
              <a:t>近交系数计算方法小结</a:t>
            </a:r>
            <a:r>
              <a:rPr lang="en-US" altLang="zh-CN" b="1" dirty="0">
                <a:latin typeface="Times New Roman" panose="02020603050405020304" pitchFamily="18" charset="0"/>
                <a:ea typeface="黑体" panose="02010609060101010101" pitchFamily="49" charset="-122"/>
                <a:cs typeface="Times New Roman" panose="02020603050405020304" pitchFamily="18" charset="0"/>
              </a:rPr>
              <a:t> </a:t>
            </a:r>
          </a:p>
        </p:txBody>
      </p:sp>
      <p:sp>
        <p:nvSpPr>
          <p:cNvPr id="3" name="内容占位符 2"/>
          <p:cNvSpPr>
            <a:spLocks noGrp="1"/>
          </p:cNvSpPr>
          <p:nvPr>
            <p:ph idx="1"/>
          </p:nvPr>
        </p:nvSpPr>
        <p:spPr>
          <a:xfrm>
            <a:off x="457200" y="1600200"/>
            <a:ext cx="8363272" cy="4525963"/>
          </a:xfrm>
        </p:spPr>
        <p:txBody>
          <a:bodyPr/>
          <a:lstStyle/>
          <a:p>
            <a:r>
              <a:rPr lang="en-US" altLang="zh-CN" dirty="0">
                <a:latin typeface="Times New Roman" panose="02020603050405020304" pitchFamily="18" charset="0"/>
                <a:ea typeface="黑体" panose="02010609060101010101" pitchFamily="49" charset="-122"/>
                <a:cs typeface="Times New Roman" panose="02020603050405020304" pitchFamily="18" charset="0"/>
              </a:rPr>
              <a:t>§5.4.1 </a:t>
            </a:r>
            <a:r>
              <a:rPr lang="zh-CN" altLang="en-US" dirty="0">
                <a:latin typeface="Times New Roman" panose="02020603050405020304" pitchFamily="18" charset="0"/>
                <a:ea typeface="黑体" panose="02010609060101010101" pitchFamily="49" charset="-122"/>
                <a:cs typeface="Times New Roman" panose="02020603050405020304" pitchFamily="18" charset="0"/>
              </a:rPr>
              <a:t>近交系数</a:t>
            </a:r>
            <a:r>
              <a:rPr lang="zh-CN" altLang="en-US" dirty="0" smtClean="0">
                <a:latin typeface="Times New Roman" panose="02020603050405020304" pitchFamily="18" charset="0"/>
                <a:ea typeface="黑体" panose="02010609060101010101" pitchFamily="49" charset="-122"/>
                <a:cs typeface="Times New Roman" panose="02020603050405020304" pitchFamily="18" charset="0"/>
              </a:rPr>
              <a:t>计算方法</a:t>
            </a:r>
            <a:endParaRPr lang="en-US" altLang="zh-CN" dirty="0">
              <a:latin typeface="Times New Roman" panose="02020603050405020304" pitchFamily="18" charset="0"/>
              <a:ea typeface="黑体" panose="02010609060101010101" pitchFamily="49" charset="-122"/>
              <a:cs typeface="Times New Roman" panose="02020603050405020304" pitchFamily="18" charset="0"/>
            </a:endParaRPr>
          </a:p>
          <a:p>
            <a:r>
              <a:rPr lang="en-US" altLang="zh-CN" dirty="0">
                <a:latin typeface="Times New Roman" panose="02020603050405020304" pitchFamily="18" charset="0"/>
                <a:ea typeface="黑体" panose="02010609060101010101" pitchFamily="49" charset="-122"/>
                <a:cs typeface="Times New Roman" panose="02020603050405020304" pitchFamily="18" charset="0"/>
              </a:rPr>
              <a:t>§5.4.2 </a:t>
            </a:r>
            <a:r>
              <a:rPr lang="zh-CN" altLang="en-US" dirty="0">
                <a:latin typeface="Times New Roman" panose="02020603050405020304" pitchFamily="18" charset="0"/>
                <a:ea typeface="黑体" panose="02010609060101010101" pitchFamily="49" charset="-122"/>
                <a:cs typeface="Times New Roman" panose="02020603050405020304" pitchFamily="18" charset="0"/>
              </a:rPr>
              <a:t>近交系数应用中需要注意的一些</a:t>
            </a:r>
            <a:r>
              <a:rPr lang="zh-CN" altLang="en-US" dirty="0" smtClean="0">
                <a:latin typeface="Times New Roman" panose="02020603050405020304" pitchFamily="18" charset="0"/>
                <a:ea typeface="黑体" panose="02010609060101010101" pitchFamily="49" charset="-122"/>
                <a:cs typeface="Times New Roman" panose="02020603050405020304" pitchFamily="18" charset="0"/>
              </a:rPr>
              <a:t>问题</a:t>
            </a:r>
            <a:endParaRPr lang="en-US" altLang="zh-CN" dirty="0">
              <a:latin typeface="Times New Roman" panose="02020603050405020304" pitchFamily="18" charset="0"/>
              <a:ea typeface="黑体" panose="02010609060101010101" pitchFamily="49" charset="-122"/>
              <a:cs typeface="Times New Roman" panose="02020603050405020304" pitchFamily="18" charset="0"/>
            </a:endParaRPr>
          </a:p>
        </p:txBody>
      </p:sp>
    </p:spTree>
    <p:extLst>
      <p:ext uri="{BB962C8B-B14F-4D97-AF65-F5344CB8AC3E}">
        <p14:creationId xmlns:p14="http://schemas.microsoft.com/office/powerpoint/2010/main" val="2233606844"/>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971600" y="188640"/>
            <a:ext cx="6912768" cy="648072"/>
          </a:xfrm>
        </p:spPr>
        <p:txBody>
          <a:bodyPr>
            <a:normAutofit fontScale="90000"/>
          </a:bodyPr>
          <a:lstStyle/>
          <a:p>
            <a:r>
              <a:rPr lang="zh-CN" altLang="zh-CN" sz="4000" b="1" dirty="0">
                <a:latin typeface="黑体" panose="02010609060101010101" pitchFamily="49" charset="-122"/>
                <a:ea typeface="黑体" panose="02010609060101010101" pitchFamily="49" charset="-122"/>
              </a:rPr>
              <a:t>不同</a:t>
            </a:r>
            <a:r>
              <a:rPr lang="zh-CN" altLang="zh-CN" sz="4000" b="1" dirty="0" smtClean="0">
                <a:latin typeface="黑体" panose="02010609060101010101" pitchFamily="49" charset="-122"/>
                <a:ea typeface="黑体" panose="02010609060101010101" pitchFamily="49" charset="-122"/>
              </a:rPr>
              <a:t>交配系统</a:t>
            </a:r>
            <a:r>
              <a:rPr lang="zh-CN" altLang="en-US" sz="4000" b="1" dirty="0" smtClean="0">
                <a:latin typeface="黑体" panose="02010609060101010101" pitchFamily="49" charset="-122"/>
                <a:ea typeface="黑体" panose="02010609060101010101" pitchFamily="49" charset="-122"/>
              </a:rPr>
              <a:t>的</a:t>
            </a:r>
            <a:r>
              <a:rPr lang="zh-CN" altLang="zh-CN" sz="4000" b="1" dirty="0" smtClean="0">
                <a:latin typeface="黑体" panose="02010609060101010101" pitchFamily="49" charset="-122"/>
                <a:ea typeface="黑体" panose="02010609060101010101" pitchFamily="49" charset="-122"/>
              </a:rPr>
              <a:t>近交系数</a:t>
            </a:r>
            <a:endParaRPr lang="en-US" altLang="zh-CN" sz="4000" b="1" dirty="0">
              <a:latin typeface="黑体" panose="02010609060101010101" pitchFamily="49" charset="-122"/>
              <a:ea typeface="黑体" panose="02010609060101010101" pitchFamily="49" charset="-122"/>
              <a:cs typeface="Times New Roman" panose="02020603050405020304" pitchFamily="18" charset="0"/>
            </a:endParaRPr>
          </a:p>
        </p:txBody>
      </p:sp>
      <p:pic>
        <p:nvPicPr>
          <p:cNvPr id="46082" name="Picture 2"/>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r="1801" b="3600"/>
          <a:stretch/>
        </p:blipFill>
        <p:spPr bwMode="auto">
          <a:xfrm>
            <a:off x="971600" y="908720"/>
            <a:ext cx="6967055" cy="57615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519219519"/>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539552" y="188640"/>
            <a:ext cx="8064896" cy="1368152"/>
          </a:xfrm>
        </p:spPr>
        <p:txBody>
          <a:bodyPr>
            <a:normAutofit/>
          </a:bodyPr>
          <a:lstStyle/>
          <a:p>
            <a:r>
              <a:rPr lang="zh-CN" altLang="zh-CN" sz="3600" b="1" dirty="0">
                <a:latin typeface="黑体" panose="02010609060101010101" pitchFamily="49" charset="-122"/>
                <a:ea typeface="黑体" panose="02010609060101010101" pitchFamily="49" charset="-122"/>
              </a:rPr>
              <a:t>一种或多种遗传因素作用下，</a:t>
            </a:r>
            <a:r>
              <a:rPr lang="zh-CN" altLang="zh-CN" sz="3600" b="1" dirty="0" smtClean="0">
                <a:latin typeface="黑体" panose="02010609060101010101" pitchFamily="49" charset="-122"/>
                <a:ea typeface="黑体" panose="02010609060101010101" pitchFamily="49" charset="-122"/>
              </a:rPr>
              <a:t>理想群体</a:t>
            </a:r>
            <a:r>
              <a:rPr lang="zh-CN" altLang="en-US" sz="3600" b="1" dirty="0" smtClean="0">
                <a:latin typeface="黑体" panose="02010609060101010101" pitchFamily="49" charset="-122"/>
                <a:ea typeface="黑体" panose="02010609060101010101" pitchFamily="49" charset="-122"/>
              </a:rPr>
              <a:t>的</a:t>
            </a:r>
            <a:r>
              <a:rPr lang="zh-CN" altLang="zh-CN" sz="3600" b="1" dirty="0" smtClean="0">
                <a:latin typeface="黑体" panose="02010609060101010101" pitchFamily="49" charset="-122"/>
                <a:ea typeface="黑体" panose="02010609060101010101" pitchFamily="49" charset="-122"/>
              </a:rPr>
              <a:t>近交系数，</a:t>
            </a:r>
            <a:r>
              <a:rPr lang="zh-CN" altLang="zh-CN" sz="3600" b="1" dirty="0">
                <a:latin typeface="黑体" panose="02010609060101010101" pitchFamily="49" charset="-122"/>
                <a:ea typeface="黑体" panose="02010609060101010101" pitchFamily="49" charset="-122"/>
              </a:rPr>
              <a:t>不考虑选择的作用</a:t>
            </a:r>
            <a:endParaRPr lang="en-US" altLang="zh-CN" sz="4000" b="1" dirty="0">
              <a:latin typeface="黑体" panose="02010609060101010101" pitchFamily="49" charset="-122"/>
              <a:ea typeface="黑体" panose="02010609060101010101" pitchFamily="49" charset="-122"/>
              <a:cs typeface="Times New Roman" panose="02020603050405020304" pitchFamily="18" charset="0"/>
            </a:endParaRPr>
          </a:p>
        </p:txBody>
      </p:sp>
      <p:pic>
        <p:nvPicPr>
          <p:cNvPr id="47106" name="Picture 2"/>
          <p:cNvPicPr>
            <a:picLocks noChangeAspect="1" noChangeArrowheads="1"/>
          </p:cNvPicPr>
          <p:nvPr/>
        </p:nvPicPr>
        <p:blipFill rotWithShape="1">
          <a:blip r:embed="rId2" cstate="print">
            <a:extLst>
              <a:ext uri="{28A0092B-C50C-407E-A947-70E740481C1C}">
                <a14:useLocalDpi xmlns:a14="http://schemas.microsoft.com/office/drawing/2010/main" val="0"/>
              </a:ext>
            </a:extLst>
          </a:blip>
          <a:srcRect b="5338"/>
          <a:stretch/>
        </p:blipFill>
        <p:spPr bwMode="auto">
          <a:xfrm>
            <a:off x="107504" y="1628800"/>
            <a:ext cx="8954957" cy="49078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324321624"/>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332656"/>
            <a:ext cx="8229600" cy="720080"/>
          </a:xfrm>
        </p:spPr>
        <p:txBody>
          <a:bodyPr>
            <a:normAutofit/>
          </a:bodyPr>
          <a:lstStyle/>
          <a:p>
            <a:r>
              <a:rPr lang="zh-CN" altLang="zh-CN" sz="4000" b="1" dirty="0" smtClean="0">
                <a:latin typeface="黑体" panose="02010609060101010101" pitchFamily="49" charset="-122"/>
                <a:ea typeface="黑体" panose="02010609060101010101" pitchFamily="49" charset="-122"/>
              </a:rPr>
              <a:t>近交系数</a:t>
            </a:r>
            <a:r>
              <a:rPr lang="zh-CN" altLang="en-US" sz="4000" b="1" dirty="0" smtClean="0">
                <a:latin typeface="黑体" panose="02010609060101010101" pitchFamily="49" charset="-122"/>
                <a:ea typeface="黑体" panose="02010609060101010101" pitchFamily="49" charset="-122"/>
              </a:rPr>
              <a:t>在群体遗传中的作用</a:t>
            </a:r>
            <a:endParaRPr lang="en-US" altLang="zh-CN" sz="4000" b="1" dirty="0">
              <a:latin typeface="黑体" panose="02010609060101010101" pitchFamily="49" charset="-122"/>
              <a:ea typeface="黑体" panose="02010609060101010101" pitchFamily="49" charset="-122"/>
              <a:cs typeface="Times New Roman" panose="02020603050405020304" pitchFamily="18" charset="0"/>
            </a:endParaRPr>
          </a:p>
        </p:txBody>
      </p:sp>
      <p:sp>
        <p:nvSpPr>
          <p:cNvPr id="3" name="内容占位符 2"/>
          <p:cNvSpPr>
            <a:spLocks noGrp="1"/>
          </p:cNvSpPr>
          <p:nvPr>
            <p:ph idx="1"/>
          </p:nvPr>
        </p:nvSpPr>
        <p:spPr>
          <a:xfrm>
            <a:off x="457200" y="1196752"/>
            <a:ext cx="8229600" cy="5472608"/>
          </a:xfrm>
        </p:spPr>
        <p:txBody>
          <a:bodyPr>
            <a:noAutofit/>
          </a:bodyPr>
          <a:lstStyle/>
          <a:p>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从第</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3</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章开始，我们已经看到近交系数在群体遗传学研究中发挥的重要作用</a:t>
            </a:r>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。通过</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近交系数这一概念</a:t>
            </a:r>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，可以</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把自然条件下的非理想群体、人工控制条件下的规则交配系统转化为理想群体进行研究</a:t>
            </a:r>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；在</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给定基因频率的条件下，通过群体的近交系数可以估计群体的基因型频率；在中性突变和无限等位基因模型下，通过群体的近交系数可以估计基因的突变频率和杂合度；在迁移和漂变作用下的平衡群体中，可以通过近交系数估计迁移比例和杂合度等等</a:t>
            </a:r>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600" dirty="0" smtClean="0">
              <a:latin typeface="Times New Roman" panose="02020603050405020304" pitchFamily="18" charset="0"/>
              <a:ea typeface="黑体" panose="02010609060101010101" pitchFamily="49" charset="-122"/>
              <a:cs typeface="Times New Roman" panose="02020603050405020304" pitchFamily="18" charset="0"/>
            </a:endParaRPr>
          </a:p>
          <a:p>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自然</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条件和人工控制条件下，不同交配系统产生的各种各样遗传群体，通过计算它们的近交系数，就能很多程度上认识这些群体的遗传构成。因此，近交系数有机地统一了各式各样的交配方式和遗传群体。</a:t>
            </a:r>
            <a:endParaRPr lang="zh-CN" altLang="en-US" sz="2600" dirty="0">
              <a:latin typeface="Times New Roman" panose="02020603050405020304" pitchFamily="18" charset="0"/>
              <a:ea typeface="黑体" panose="02010609060101010101" pitchFamily="49" charset="-122"/>
              <a:cs typeface="Times New Roman" panose="02020603050405020304" pitchFamily="18" charset="0"/>
            </a:endParaRPr>
          </a:p>
        </p:txBody>
      </p:sp>
    </p:spTree>
    <p:extLst>
      <p:ext uri="{BB962C8B-B14F-4D97-AF65-F5344CB8AC3E}">
        <p14:creationId xmlns:p14="http://schemas.microsoft.com/office/powerpoint/2010/main" val="3793644055"/>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899592" y="260648"/>
            <a:ext cx="7344816" cy="936104"/>
          </a:xfrm>
        </p:spPr>
        <p:txBody>
          <a:bodyPr>
            <a:normAutofit/>
          </a:bodyPr>
          <a:lstStyle/>
          <a:p>
            <a:r>
              <a:rPr lang="zh-CN" altLang="zh-CN" sz="4000" b="1" dirty="0" smtClean="0">
                <a:latin typeface="黑体" panose="02010609060101010101" pitchFamily="49" charset="-122"/>
                <a:ea typeface="黑体" panose="02010609060101010101" pitchFamily="49" charset="-122"/>
              </a:rPr>
              <a:t>近交系数</a:t>
            </a:r>
            <a:r>
              <a:rPr lang="zh-CN" altLang="en-US" sz="4000" b="1" dirty="0" smtClean="0">
                <a:latin typeface="黑体" panose="02010609060101010101" pitchFamily="49" charset="-122"/>
                <a:ea typeface="黑体" panose="02010609060101010101" pitchFamily="49" charset="-122"/>
              </a:rPr>
              <a:t>的相对性</a:t>
            </a:r>
            <a:endParaRPr lang="en-US" altLang="zh-CN" sz="4000" b="1" dirty="0">
              <a:latin typeface="黑体" panose="02010609060101010101" pitchFamily="49" charset="-122"/>
              <a:ea typeface="黑体" panose="02010609060101010101" pitchFamily="49" charset="-122"/>
              <a:cs typeface="Times New Roman" panose="02020603050405020304" pitchFamily="18" charset="0"/>
            </a:endParaRPr>
          </a:p>
        </p:txBody>
      </p:sp>
      <p:sp>
        <p:nvSpPr>
          <p:cNvPr id="3" name="内容占位符 2"/>
          <p:cNvSpPr>
            <a:spLocks noGrp="1"/>
          </p:cNvSpPr>
          <p:nvPr>
            <p:ph idx="1"/>
          </p:nvPr>
        </p:nvSpPr>
        <p:spPr>
          <a:xfrm>
            <a:off x="457200" y="1196752"/>
            <a:ext cx="8291264" cy="5400600"/>
          </a:xfrm>
        </p:spPr>
        <p:txBody>
          <a:bodyPr>
            <a:normAutofit fontScale="85000" lnSpcReduction="20000"/>
          </a:bodyPr>
          <a:lstStyle/>
          <a:p>
            <a:pPr>
              <a:lnSpc>
                <a:spcPct val="120000"/>
              </a:lnSpc>
            </a:pPr>
            <a:r>
              <a:rPr lang="zh-CN" altLang="zh-CN" dirty="0">
                <a:latin typeface="Times New Roman" panose="02020603050405020304" pitchFamily="18" charset="0"/>
                <a:ea typeface="黑体" panose="02010609060101010101" pitchFamily="49" charset="-122"/>
                <a:cs typeface="Times New Roman" panose="02020603050405020304" pitchFamily="18" charset="0"/>
              </a:rPr>
              <a:t>与基因频率和基因型频率类似，近交系数也是一个基于群体的遗传参数。离开遗传群体谈论近交系数是没有意义的</a:t>
            </a:r>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dirty="0" smtClean="0">
              <a:latin typeface="Times New Roman" panose="02020603050405020304" pitchFamily="18" charset="0"/>
              <a:ea typeface="黑体" panose="02010609060101010101" pitchFamily="49" charset="-122"/>
              <a:cs typeface="Times New Roman" panose="02020603050405020304" pitchFamily="18" charset="0"/>
            </a:endParaRPr>
          </a:p>
          <a:p>
            <a:pPr>
              <a:lnSpc>
                <a:spcPct val="120000"/>
              </a:lnSpc>
            </a:pPr>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共</a:t>
            </a:r>
            <a:r>
              <a:rPr lang="zh-CN" altLang="zh-CN" dirty="0">
                <a:latin typeface="Times New Roman" panose="02020603050405020304" pitchFamily="18" charset="0"/>
                <a:ea typeface="黑体" panose="02010609060101010101" pitchFamily="49" charset="-122"/>
                <a:cs typeface="Times New Roman" panose="02020603050405020304" pitchFamily="18" charset="0"/>
              </a:rPr>
              <a:t>祖先系数衡量一个遗传群体中个体之间亲缘关系的远近，近交系数衡量子代群体中两个等位基因亲缘关系的远近，二者在遗传上其实是一回事，即亲代群体的共祖先系数等于子代群体的平均近交系数</a:t>
            </a:r>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dirty="0" smtClean="0">
              <a:latin typeface="Times New Roman" panose="02020603050405020304" pitchFamily="18" charset="0"/>
              <a:ea typeface="黑体" panose="02010609060101010101" pitchFamily="49" charset="-122"/>
              <a:cs typeface="Times New Roman" panose="02020603050405020304" pitchFamily="18" charset="0"/>
            </a:endParaRPr>
          </a:p>
          <a:p>
            <a:pPr>
              <a:lnSpc>
                <a:spcPct val="120000"/>
              </a:lnSpc>
            </a:pPr>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由于</a:t>
            </a:r>
            <a:r>
              <a:rPr lang="zh-CN" altLang="zh-CN" dirty="0">
                <a:latin typeface="Times New Roman" panose="02020603050405020304" pitchFamily="18" charset="0"/>
                <a:ea typeface="黑体" panose="02010609060101010101" pitchFamily="49" charset="-122"/>
                <a:cs typeface="Times New Roman" panose="02020603050405020304" pitchFamily="18" charset="0"/>
              </a:rPr>
              <a:t>近交系数是一个群体参数，严格地讲，谈论单个个体的近交系数也是没有意义的，除非后代群体中只有一种基因型。一般来说，后代都是多种基因型按照一定频率构成的群体，近交系数衡量的是后代携带两个基因的平均亲缘关系。</a:t>
            </a:r>
            <a:endParaRPr lang="zh-CN" altLang="en-US" dirty="0">
              <a:latin typeface="Times New Roman" panose="02020603050405020304" pitchFamily="18" charset="0"/>
              <a:ea typeface="黑体" panose="02010609060101010101" pitchFamily="49" charset="-122"/>
              <a:cs typeface="Times New Roman" panose="02020603050405020304" pitchFamily="18" charset="0"/>
            </a:endParaRPr>
          </a:p>
        </p:txBody>
      </p:sp>
    </p:spTree>
    <p:extLst>
      <p:ext uri="{BB962C8B-B14F-4D97-AF65-F5344CB8AC3E}">
        <p14:creationId xmlns:p14="http://schemas.microsoft.com/office/powerpoint/2010/main" val="3467732827"/>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187624" y="260648"/>
            <a:ext cx="6768752" cy="936104"/>
          </a:xfrm>
        </p:spPr>
        <p:txBody>
          <a:bodyPr>
            <a:normAutofit/>
          </a:bodyPr>
          <a:lstStyle/>
          <a:p>
            <a:r>
              <a:rPr lang="zh-CN" altLang="en-US" sz="4000" b="1" dirty="0" smtClean="0">
                <a:latin typeface="黑体" panose="02010609060101010101" pitchFamily="49" charset="-122"/>
                <a:ea typeface="黑体" panose="02010609060101010101" pitchFamily="49" charset="-122"/>
              </a:rPr>
              <a:t>度量</a:t>
            </a:r>
            <a:r>
              <a:rPr lang="zh-CN" altLang="zh-CN" sz="4000" b="1" dirty="0" smtClean="0">
                <a:latin typeface="黑体" panose="02010609060101010101" pitchFamily="49" charset="-122"/>
                <a:ea typeface="黑体" panose="02010609060101010101" pitchFamily="49" charset="-122"/>
              </a:rPr>
              <a:t>近交系数</a:t>
            </a:r>
            <a:r>
              <a:rPr lang="zh-CN" altLang="en-US" sz="4000" b="1" dirty="0" smtClean="0">
                <a:latin typeface="黑体" panose="02010609060101010101" pitchFamily="49" charset="-122"/>
                <a:ea typeface="黑体" panose="02010609060101010101" pitchFamily="49" charset="-122"/>
              </a:rPr>
              <a:t>的基础群体</a:t>
            </a:r>
            <a:endParaRPr lang="en-US" altLang="zh-CN" sz="4000" b="1" dirty="0">
              <a:latin typeface="黑体" panose="02010609060101010101" pitchFamily="49" charset="-122"/>
              <a:ea typeface="黑体" panose="02010609060101010101" pitchFamily="49" charset="-122"/>
              <a:cs typeface="Times New Roman" panose="02020603050405020304" pitchFamily="18" charset="0"/>
            </a:endParaRPr>
          </a:p>
        </p:txBody>
      </p:sp>
      <p:sp>
        <p:nvSpPr>
          <p:cNvPr id="3" name="内容占位符 2"/>
          <p:cNvSpPr>
            <a:spLocks noGrp="1"/>
          </p:cNvSpPr>
          <p:nvPr>
            <p:ph idx="1"/>
          </p:nvPr>
        </p:nvSpPr>
        <p:spPr>
          <a:xfrm>
            <a:off x="539552" y="1268760"/>
            <a:ext cx="8064896" cy="4752528"/>
          </a:xfrm>
        </p:spPr>
        <p:txBody>
          <a:bodyPr>
            <a:noAutofit/>
          </a:bodyPr>
          <a:lstStyle/>
          <a:p>
            <a:r>
              <a:rPr lang="zh-CN" altLang="zh-CN" dirty="0">
                <a:latin typeface="Times New Roman" panose="02020603050405020304" pitchFamily="18" charset="0"/>
                <a:ea typeface="黑体" panose="02010609060101010101" pitchFamily="49" charset="-122"/>
                <a:cs typeface="Times New Roman" panose="02020603050405020304" pitchFamily="18" charset="0"/>
              </a:rPr>
              <a:t>近交系数在群体和数量遗传学研究中均发挥重要的作用。应用中要注意，近交系数是一个相对的概念，离开一个基础群体或参考群体，也就难以衡量个体之间的亲缘关系，近交系数也就失去了意义</a:t>
            </a:r>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dirty="0" smtClean="0">
              <a:latin typeface="Times New Roman" panose="02020603050405020304" pitchFamily="18" charset="0"/>
              <a:ea typeface="黑体" panose="02010609060101010101" pitchFamily="49" charset="-122"/>
              <a:cs typeface="Times New Roman" panose="02020603050405020304" pitchFamily="18" charset="0"/>
            </a:endParaRPr>
          </a:p>
          <a:p>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基础</a:t>
            </a:r>
            <a:r>
              <a:rPr lang="zh-CN" altLang="zh-CN" dirty="0">
                <a:latin typeface="Times New Roman" panose="02020603050405020304" pitchFamily="18" charset="0"/>
                <a:ea typeface="黑体" panose="02010609060101010101" pitchFamily="49" charset="-122"/>
                <a:cs typeface="Times New Roman" panose="02020603050405020304" pitchFamily="18" charset="0"/>
              </a:rPr>
              <a:t>群体大致可以分为自然交配和人工控制交配两大类型。如果基础群体来自自然条件下一个物种的种群，根据物种的繁殖方式还可分为以下</a:t>
            </a:r>
            <a:r>
              <a:rPr lang="en-US" altLang="zh-CN" dirty="0">
                <a:latin typeface="Times New Roman" panose="02020603050405020304" pitchFamily="18" charset="0"/>
                <a:ea typeface="黑体" panose="02010609060101010101" pitchFamily="49" charset="-122"/>
                <a:cs typeface="Times New Roman" panose="02020603050405020304" pitchFamily="18" charset="0"/>
              </a:rPr>
              <a:t>4</a:t>
            </a:r>
            <a:r>
              <a:rPr lang="zh-CN" altLang="zh-CN" dirty="0">
                <a:latin typeface="Times New Roman" panose="02020603050405020304" pitchFamily="18" charset="0"/>
                <a:ea typeface="黑体" panose="02010609060101010101" pitchFamily="49" charset="-122"/>
                <a:cs typeface="Times New Roman" panose="02020603050405020304" pitchFamily="18" charset="0"/>
              </a:rPr>
              <a:t>种类型。</a:t>
            </a:r>
            <a:endParaRPr lang="zh-CN" altLang="en-US" dirty="0">
              <a:latin typeface="Times New Roman" panose="02020603050405020304" pitchFamily="18" charset="0"/>
              <a:ea typeface="黑体" panose="02010609060101010101" pitchFamily="49" charset="-122"/>
              <a:cs typeface="Times New Roman" panose="02020603050405020304" pitchFamily="18" charset="0"/>
            </a:endParaRPr>
          </a:p>
        </p:txBody>
      </p:sp>
    </p:spTree>
    <p:extLst>
      <p:ext uri="{BB962C8B-B14F-4D97-AF65-F5344CB8AC3E}">
        <p14:creationId xmlns:p14="http://schemas.microsoft.com/office/powerpoint/2010/main" val="4025854709"/>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403648" y="188640"/>
            <a:ext cx="6552728" cy="864096"/>
          </a:xfrm>
        </p:spPr>
        <p:txBody>
          <a:bodyPr>
            <a:normAutofit/>
          </a:bodyPr>
          <a:lstStyle/>
          <a:p>
            <a:r>
              <a:rPr lang="zh-CN" altLang="zh-CN" sz="4000" b="1" dirty="0">
                <a:latin typeface="黑体" panose="02010609060101010101" pitchFamily="49" charset="-122"/>
                <a:ea typeface="黑体" panose="02010609060101010101" pitchFamily="49" charset="-122"/>
              </a:rPr>
              <a:t>自然无性系群体</a:t>
            </a:r>
            <a:endParaRPr lang="en-US" altLang="zh-CN" sz="4000" b="1" dirty="0">
              <a:latin typeface="黑体" panose="02010609060101010101" pitchFamily="49" charset="-122"/>
              <a:ea typeface="黑体" panose="02010609060101010101" pitchFamily="49" charset="-122"/>
              <a:cs typeface="Times New Roman" panose="02020603050405020304" pitchFamily="18" charset="0"/>
            </a:endParaRPr>
          </a:p>
        </p:txBody>
      </p:sp>
      <p:sp>
        <p:nvSpPr>
          <p:cNvPr id="3" name="内容占位符 2"/>
          <p:cNvSpPr>
            <a:spLocks noGrp="1"/>
          </p:cNvSpPr>
          <p:nvPr>
            <p:ph idx="1"/>
          </p:nvPr>
        </p:nvSpPr>
        <p:spPr>
          <a:xfrm>
            <a:off x="251520" y="1124744"/>
            <a:ext cx="8640960" cy="5472608"/>
          </a:xfrm>
        </p:spPr>
        <p:txBody>
          <a:bodyPr>
            <a:noAutofit/>
          </a:bodyPr>
          <a:lstStyle/>
          <a:p>
            <a:pPr>
              <a:lnSpc>
                <a:spcPct val="110000"/>
              </a:lnSpc>
            </a:pP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单个无性系群体中，不同个体、以及它们的亲代和子代有着完全相同但高度杂合的基因型，用</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Z</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表示单个无性系群体中的个体，则</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F</a:t>
            </a:r>
            <a:r>
              <a:rPr lang="en-US" altLang="zh-CN" sz="2800" baseline="-25000" dirty="0">
                <a:latin typeface="Times New Roman" panose="02020603050405020304" pitchFamily="18" charset="0"/>
                <a:ea typeface="黑体" panose="02010609060101010101" pitchFamily="49" charset="-122"/>
                <a:cs typeface="Times New Roman" panose="02020603050405020304" pitchFamily="18" charset="0"/>
              </a:rPr>
              <a:t>Z</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=0</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endParaRPr>
          </a:p>
          <a:p>
            <a:pPr>
              <a:lnSpc>
                <a:spcPct val="110000"/>
              </a:lnSpc>
            </a:pP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在</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单个无性系群体内，个体之间的共祖先系数等于</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Z</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与其自身的共祖先系数。因此，个体间的共祖先系数</a:t>
            </a:r>
            <a:r>
              <a:rPr lang="en-US" altLang="zh-CN" sz="2800" i="1" dirty="0" err="1">
                <a:latin typeface="Times New Roman" panose="02020603050405020304" pitchFamily="18" charset="0"/>
                <a:ea typeface="黑体" panose="02010609060101010101" pitchFamily="49" charset="-122"/>
                <a:cs typeface="Times New Roman" panose="02020603050405020304" pitchFamily="18" charset="0"/>
              </a:rPr>
              <a:t>f</a:t>
            </a:r>
            <a:r>
              <a:rPr lang="en-US" altLang="zh-CN" sz="2800" baseline="-25000" dirty="0" err="1">
                <a:latin typeface="Times New Roman" panose="02020603050405020304" pitchFamily="18" charset="0"/>
                <a:ea typeface="黑体" panose="02010609060101010101" pitchFamily="49" charset="-122"/>
                <a:cs typeface="Times New Roman" panose="02020603050405020304" pitchFamily="18" charset="0"/>
              </a:rPr>
              <a:t>ZZ</a:t>
            </a:r>
            <a:r>
              <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rPr>
              <a:t>=(1+</a:t>
            </a:r>
            <a:r>
              <a:rPr lang="en-US" altLang="zh-CN" sz="2800" i="1" dirty="0" smtClean="0">
                <a:latin typeface="Times New Roman" panose="02020603050405020304" pitchFamily="18" charset="0"/>
                <a:ea typeface="黑体" panose="02010609060101010101" pitchFamily="49" charset="-122"/>
                <a:cs typeface="Times New Roman" panose="02020603050405020304" pitchFamily="18" charset="0"/>
              </a:rPr>
              <a:t>F</a:t>
            </a:r>
            <a:r>
              <a:rPr lang="en-US" altLang="zh-CN" sz="2800" baseline="-25000" dirty="0" smtClean="0">
                <a:latin typeface="Times New Roman" panose="02020603050405020304" pitchFamily="18" charset="0"/>
                <a:ea typeface="黑体" panose="02010609060101010101" pitchFamily="49" charset="-122"/>
                <a:cs typeface="Times New Roman" panose="02020603050405020304" pitchFamily="18" charset="0"/>
              </a:rPr>
              <a:t>Z</a:t>
            </a:r>
            <a:r>
              <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rPr>
              <a:t>)/2=1/2</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。如果</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无性系也能发生自交，则这个共祖先系数当然就是自交一代群体的近交系数</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endParaRPr>
          </a:p>
          <a:p>
            <a:pPr>
              <a:lnSpc>
                <a:spcPct val="110000"/>
              </a:lnSpc>
            </a:pP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多</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个无性系构成的自然群体等同于一个随机交配群体，可以将单个无性系等价地视为随机交配群体中的单个个体。因此，群体的近交系数为</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0</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，不同无性系之间的共祖先系数也为</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0</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a:t>
            </a:r>
            <a:endParaRPr lang="zh-CN" altLang="en-US" sz="2800" dirty="0">
              <a:latin typeface="Times New Roman" panose="02020603050405020304" pitchFamily="18" charset="0"/>
              <a:ea typeface="黑体" panose="02010609060101010101" pitchFamily="49" charset="-122"/>
              <a:cs typeface="Times New Roman" panose="02020603050405020304" pitchFamily="18" charset="0"/>
            </a:endParaRPr>
          </a:p>
        </p:txBody>
      </p:sp>
    </p:spTree>
    <p:extLst>
      <p:ext uri="{BB962C8B-B14F-4D97-AF65-F5344CB8AC3E}">
        <p14:creationId xmlns:p14="http://schemas.microsoft.com/office/powerpoint/2010/main" val="2981664964"/>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763688" y="274638"/>
            <a:ext cx="5760640" cy="850106"/>
          </a:xfrm>
        </p:spPr>
        <p:txBody>
          <a:bodyPr>
            <a:normAutofit/>
          </a:bodyPr>
          <a:lstStyle/>
          <a:p>
            <a:r>
              <a:rPr lang="zh-CN" altLang="zh-CN" sz="4000" b="1" dirty="0">
                <a:latin typeface="黑体" panose="02010609060101010101" pitchFamily="49" charset="-122"/>
                <a:ea typeface="黑体" panose="02010609060101010101" pitchFamily="49" charset="-122"/>
              </a:rPr>
              <a:t>自然自交群体</a:t>
            </a:r>
            <a:endParaRPr lang="en-US" altLang="zh-CN" sz="4000" b="1" dirty="0">
              <a:latin typeface="黑体" panose="02010609060101010101" pitchFamily="49" charset="-122"/>
              <a:ea typeface="黑体" panose="02010609060101010101" pitchFamily="49" charset="-122"/>
              <a:cs typeface="Times New Roman" panose="02020603050405020304" pitchFamily="18" charset="0"/>
            </a:endParaRPr>
          </a:p>
        </p:txBody>
      </p:sp>
      <p:sp>
        <p:nvSpPr>
          <p:cNvPr id="3" name="内容占位符 2"/>
          <p:cNvSpPr>
            <a:spLocks noGrp="1"/>
          </p:cNvSpPr>
          <p:nvPr>
            <p:ph idx="1"/>
          </p:nvPr>
        </p:nvSpPr>
        <p:spPr>
          <a:xfrm>
            <a:off x="457200" y="1196752"/>
            <a:ext cx="8229600" cy="5184576"/>
          </a:xfrm>
        </p:spPr>
        <p:txBody>
          <a:bodyPr>
            <a:noAutofit/>
          </a:bodyPr>
          <a:lstStyle/>
          <a:p>
            <a:pPr>
              <a:lnSpc>
                <a:spcPct val="110000"/>
              </a:lnSpc>
            </a:pPr>
            <a:r>
              <a:rPr lang="zh-CN" altLang="zh-CN" dirty="0">
                <a:latin typeface="Times New Roman" panose="02020603050405020304" pitchFamily="18" charset="0"/>
                <a:ea typeface="黑体" panose="02010609060101010101" pitchFamily="49" charset="-122"/>
                <a:cs typeface="Times New Roman" panose="02020603050405020304" pitchFamily="18" charset="0"/>
              </a:rPr>
              <a:t>单个自交系群体中，不同个体、以及它们的亲代和子代，有着完全相同的纯合基因型。同时，纯合基因型中的两个等位基因还是后裔同样。用</a:t>
            </a:r>
            <a:r>
              <a:rPr lang="en-US" altLang="zh-CN" dirty="0">
                <a:latin typeface="Times New Roman" panose="02020603050405020304" pitchFamily="18" charset="0"/>
                <a:ea typeface="黑体" panose="02010609060101010101" pitchFamily="49" charset="-122"/>
                <a:cs typeface="Times New Roman" panose="02020603050405020304" pitchFamily="18" charset="0"/>
              </a:rPr>
              <a:t>Z</a:t>
            </a:r>
            <a:r>
              <a:rPr lang="zh-CN" altLang="zh-CN" dirty="0">
                <a:latin typeface="Times New Roman" panose="02020603050405020304" pitchFamily="18" charset="0"/>
                <a:ea typeface="黑体" panose="02010609060101010101" pitchFamily="49" charset="-122"/>
                <a:cs typeface="Times New Roman" panose="02020603050405020304" pitchFamily="18" charset="0"/>
              </a:rPr>
              <a:t>表示单个自交系群体中的个体，则</a:t>
            </a:r>
            <a:r>
              <a:rPr lang="en-US" altLang="zh-CN" i="1" dirty="0">
                <a:latin typeface="Times New Roman" panose="02020603050405020304" pitchFamily="18" charset="0"/>
                <a:ea typeface="黑体" panose="02010609060101010101" pitchFamily="49" charset="-122"/>
                <a:cs typeface="Times New Roman" panose="02020603050405020304" pitchFamily="18" charset="0"/>
              </a:rPr>
              <a:t>F</a:t>
            </a:r>
            <a:r>
              <a:rPr lang="en-US" altLang="zh-CN" baseline="-25000" dirty="0">
                <a:latin typeface="Times New Roman" panose="02020603050405020304" pitchFamily="18" charset="0"/>
                <a:ea typeface="黑体" panose="02010609060101010101" pitchFamily="49" charset="-122"/>
                <a:cs typeface="Times New Roman" panose="02020603050405020304" pitchFamily="18" charset="0"/>
              </a:rPr>
              <a:t>Z</a:t>
            </a:r>
            <a:r>
              <a:rPr lang="en-US" altLang="zh-CN" dirty="0">
                <a:latin typeface="Times New Roman" panose="02020603050405020304" pitchFamily="18" charset="0"/>
                <a:ea typeface="黑体" panose="02010609060101010101" pitchFamily="49" charset="-122"/>
                <a:cs typeface="Times New Roman" panose="02020603050405020304" pitchFamily="18" charset="0"/>
              </a:rPr>
              <a:t>=1</a:t>
            </a:r>
            <a:r>
              <a:rPr lang="zh-CN" altLang="zh-CN" dirty="0">
                <a:latin typeface="Times New Roman" panose="02020603050405020304" pitchFamily="18" charset="0"/>
                <a:ea typeface="黑体" panose="02010609060101010101" pitchFamily="49" charset="-122"/>
                <a:cs typeface="Times New Roman" panose="02020603050405020304" pitchFamily="18" charset="0"/>
              </a:rPr>
              <a:t>，个体之间的共祖先系数</a:t>
            </a:r>
            <a:r>
              <a:rPr lang="en-US" altLang="zh-CN" i="1" dirty="0" err="1" smtClean="0">
                <a:latin typeface="Times New Roman" panose="02020603050405020304" pitchFamily="18" charset="0"/>
                <a:ea typeface="黑体" panose="02010609060101010101" pitchFamily="49" charset="-122"/>
                <a:cs typeface="Times New Roman" panose="02020603050405020304" pitchFamily="18" charset="0"/>
              </a:rPr>
              <a:t>f</a:t>
            </a:r>
            <a:r>
              <a:rPr lang="en-US" altLang="zh-CN" baseline="-25000" dirty="0" err="1" smtClean="0">
                <a:latin typeface="Times New Roman" panose="02020603050405020304" pitchFamily="18" charset="0"/>
                <a:ea typeface="黑体" panose="02010609060101010101" pitchFamily="49" charset="-122"/>
                <a:cs typeface="Times New Roman" panose="02020603050405020304" pitchFamily="18" charset="0"/>
              </a:rPr>
              <a:t>ZZ</a:t>
            </a:r>
            <a:r>
              <a:rPr lang="en-US" altLang="zh-CN" dirty="0" smtClean="0">
                <a:latin typeface="Times New Roman" panose="02020603050405020304" pitchFamily="18" charset="0"/>
                <a:ea typeface="黑体" panose="02010609060101010101" pitchFamily="49" charset="-122"/>
                <a:cs typeface="Times New Roman" panose="02020603050405020304" pitchFamily="18" charset="0"/>
              </a:rPr>
              <a:t>=(</a:t>
            </a:r>
            <a:r>
              <a:rPr lang="en-US" altLang="zh-CN" dirty="0">
                <a:latin typeface="Times New Roman" panose="02020603050405020304" pitchFamily="18" charset="0"/>
                <a:ea typeface="黑体" panose="02010609060101010101" pitchFamily="49" charset="-122"/>
                <a:cs typeface="Times New Roman" panose="02020603050405020304" pitchFamily="18" charset="0"/>
              </a:rPr>
              <a:t>1+</a:t>
            </a:r>
            <a:r>
              <a:rPr lang="en-US" altLang="zh-CN" i="1" dirty="0">
                <a:latin typeface="Times New Roman" panose="02020603050405020304" pitchFamily="18" charset="0"/>
                <a:ea typeface="黑体" panose="02010609060101010101" pitchFamily="49" charset="-122"/>
                <a:cs typeface="Times New Roman" panose="02020603050405020304" pitchFamily="18" charset="0"/>
              </a:rPr>
              <a:t>F</a:t>
            </a:r>
            <a:r>
              <a:rPr lang="en-US" altLang="zh-CN" baseline="-25000" dirty="0">
                <a:latin typeface="Times New Roman" panose="02020603050405020304" pitchFamily="18" charset="0"/>
                <a:ea typeface="黑体" panose="02010609060101010101" pitchFamily="49" charset="-122"/>
                <a:cs typeface="Times New Roman" panose="02020603050405020304" pitchFamily="18" charset="0"/>
              </a:rPr>
              <a:t>Z</a:t>
            </a:r>
            <a:r>
              <a:rPr lang="en-US" altLang="zh-CN"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dirty="0" smtClean="0">
                <a:latin typeface="Times New Roman" panose="02020603050405020304" pitchFamily="18" charset="0"/>
                <a:ea typeface="黑体" panose="02010609060101010101" pitchFamily="49" charset="-122"/>
                <a:cs typeface="Times New Roman" panose="02020603050405020304" pitchFamily="18" charset="0"/>
              </a:rPr>
              <a:t>2=1 </a:t>
            </a:r>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dirty="0" smtClean="0">
              <a:latin typeface="Times New Roman" panose="02020603050405020304" pitchFamily="18" charset="0"/>
              <a:ea typeface="黑体" panose="02010609060101010101" pitchFamily="49" charset="-122"/>
              <a:cs typeface="Times New Roman" panose="02020603050405020304" pitchFamily="18" charset="0"/>
            </a:endParaRPr>
          </a:p>
          <a:p>
            <a:pPr>
              <a:lnSpc>
                <a:spcPct val="110000"/>
              </a:lnSpc>
            </a:pPr>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多</a:t>
            </a:r>
            <a:r>
              <a:rPr lang="zh-CN" altLang="zh-CN" dirty="0">
                <a:latin typeface="Times New Roman" panose="02020603050405020304" pitchFamily="18" charset="0"/>
                <a:ea typeface="黑体" panose="02010609060101010101" pitchFamily="49" charset="-122"/>
                <a:cs typeface="Times New Roman" panose="02020603050405020304" pitchFamily="18" charset="0"/>
              </a:rPr>
              <a:t>个未知来源自交系构成的自然群体中，近交系数也为</a:t>
            </a:r>
            <a:r>
              <a:rPr lang="en-US" altLang="zh-CN" dirty="0">
                <a:latin typeface="Times New Roman" panose="02020603050405020304" pitchFamily="18" charset="0"/>
                <a:ea typeface="黑体" panose="02010609060101010101" pitchFamily="49" charset="-122"/>
                <a:cs typeface="Times New Roman" panose="02020603050405020304" pitchFamily="18" charset="0"/>
              </a:rPr>
              <a:t>1</a:t>
            </a:r>
            <a:r>
              <a:rPr lang="zh-CN" altLang="zh-CN" dirty="0">
                <a:latin typeface="Times New Roman" panose="02020603050405020304" pitchFamily="18" charset="0"/>
                <a:ea typeface="黑体" panose="02010609060101010101" pitchFamily="49" charset="-122"/>
                <a:cs typeface="Times New Roman" panose="02020603050405020304" pitchFamily="18" charset="0"/>
              </a:rPr>
              <a:t>，但是不同自交系之间的共祖先系数为</a:t>
            </a:r>
            <a:r>
              <a:rPr lang="en-US" altLang="zh-CN" dirty="0">
                <a:latin typeface="Times New Roman" panose="02020603050405020304" pitchFamily="18" charset="0"/>
                <a:ea typeface="黑体" panose="02010609060101010101" pitchFamily="49" charset="-122"/>
                <a:cs typeface="Times New Roman" panose="02020603050405020304" pitchFamily="18" charset="0"/>
              </a:rPr>
              <a:t>0</a:t>
            </a:r>
            <a:r>
              <a:rPr lang="zh-CN" altLang="zh-CN" dirty="0">
                <a:latin typeface="Times New Roman" panose="02020603050405020304" pitchFamily="18" charset="0"/>
                <a:ea typeface="黑体" panose="02010609060101010101" pitchFamily="49" charset="-122"/>
                <a:cs typeface="Times New Roman" panose="02020603050405020304" pitchFamily="18" charset="0"/>
              </a:rPr>
              <a:t>。</a:t>
            </a:r>
            <a:endParaRPr lang="zh-CN" altLang="en-US" dirty="0">
              <a:latin typeface="Times New Roman" panose="02020603050405020304" pitchFamily="18" charset="0"/>
              <a:ea typeface="黑体" panose="02010609060101010101" pitchFamily="49" charset="-122"/>
              <a:cs typeface="Times New Roman" panose="02020603050405020304" pitchFamily="18" charset="0"/>
            </a:endParaRPr>
          </a:p>
        </p:txBody>
      </p:sp>
    </p:spTree>
    <p:extLst>
      <p:ext uri="{BB962C8B-B14F-4D97-AF65-F5344CB8AC3E}">
        <p14:creationId xmlns:p14="http://schemas.microsoft.com/office/powerpoint/2010/main" val="51812933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1115616" y="260648"/>
            <a:ext cx="7056784" cy="1296144"/>
          </a:xfrm>
        </p:spPr>
        <p:txBody>
          <a:bodyPr>
            <a:normAutofit fontScale="90000"/>
          </a:bodyPr>
          <a:lstStyle/>
          <a:p>
            <a:pPr>
              <a:lnSpc>
                <a:spcPct val="90000"/>
              </a:lnSpc>
            </a:pPr>
            <a:r>
              <a:rPr lang="zh-CN" altLang="zh-CN" b="1" dirty="0">
                <a:latin typeface="Times New Roman" panose="02020603050405020304" pitchFamily="18" charset="0"/>
                <a:ea typeface="黑体" panose="02010609060101010101" pitchFamily="49" charset="-122"/>
                <a:cs typeface="Times New Roman" panose="02020603050405020304" pitchFamily="18" charset="0"/>
              </a:rPr>
              <a:t>一个长度为</a:t>
            </a:r>
            <a:r>
              <a:rPr lang="en-US" altLang="zh-CN" b="1" dirty="0">
                <a:latin typeface="Times New Roman" panose="02020603050405020304" pitchFamily="18" charset="0"/>
                <a:ea typeface="黑体" panose="02010609060101010101" pitchFamily="49" charset="-122"/>
                <a:cs typeface="Times New Roman" panose="02020603050405020304" pitchFamily="18" charset="0"/>
              </a:rPr>
              <a:t>500bp</a:t>
            </a:r>
            <a:r>
              <a:rPr lang="zh-CN" altLang="zh-CN" b="1" dirty="0">
                <a:latin typeface="Times New Roman" panose="02020603050405020304" pitchFamily="18" charset="0"/>
                <a:ea typeface="黑体" panose="02010609060101010101" pitchFamily="49" charset="-122"/>
                <a:cs typeface="Times New Roman" panose="02020603050405020304" pitchFamily="18" charset="0"/>
              </a:rPr>
              <a:t>的座位上</a:t>
            </a:r>
            <a:r>
              <a:rPr lang="en-US" altLang="zh-CN" b="1" dirty="0">
                <a:latin typeface="Times New Roman" panose="02020603050405020304" pitchFamily="18" charset="0"/>
                <a:ea typeface="黑体" panose="02010609060101010101" pitchFamily="49" charset="-122"/>
                <a:cs typeface="Times New Roman" panose="02020603050405020304" pitchFamily="18" charset="0"/>
              </a:rPr>
              <a:t>5</a:t>
            </a:r>
            <a:r>
              <a:rPr lang="zh-CN" altLang="zh-CN" b="1" dirty="0">
                <a:latin typeface="Times New Roman" panose="02020603050405020304" pitchFamily="18" charset="0"/>
                <a:ea typeface="黑体" panose="02010609060101010101" pitchFamily="49" charset="-122"/>
                <a:cs typeface="Times New Roman" panose="02020603050405020304" pitchFamily="18" charset="0"/>
              </a:rPr>
              <a:t>个等位基因的</a:t>
            </a:r>
            <a:r>
              <a:rPr lang="en-US" altLang="zh-CN" b="1" dirty="0">
                <a:latin typeface="Times New Roman" panose="02020603050405020304" pitchFamily="18" charset="0"/>
                <a:ea typeface="黑体" panose="02010609060101010101" pitchFamily="49" charset="-122"/>
                <a:cs typeface="Times New Roman" panose="02020603050405020304" pitchFamily="18" charset="0"/>
              </a:rPr>
              <a:t>DNA</a:t>
            </a:r>
            <a:r>
              <a:rPr lang="zh-CN" altLang="zh-CN" b="1" dirty="0">
                <a:latin typeface="Times New Roman" panose="02020603050405020304" pitchFamily="18" charset="0"/>
                <a:ea typeface="黑体" panose="02010609060101010101" pitchFamily="49" charset="-122"/>
                <a:cs typeface="Times New Roman" panose="02020603050405020304" pitchFamily="18" charset="0"/>
              </a:rPr>
              <a:t>序列比对</a:t>
            </a:r>
            <a:endParaRPr lang="zh-CN" altLang="en-US" b="1" dirty="0" smtClean="0">
              <a:latin typeface="Times New Roman" panose="02020603050405020304" pitchFamily="18" charset="0"/>
              <a:ea typeface="黑体" panose="02010609060101010101" pitchFamily="49" charset="-122"/>
              <a:cs typeface="Times New Roman" panose="02020603050405020304" pitchFamily="18" charset="0"/>
            </a:endParaRPr>
          </a:p>
        </p:txBody>
      </p:sp>
      <p:graphicFrame>
        <p:nvGraphicFramePr>
          <p:cNvPr id="3" name="表格 2"/>
          <p:cNvGraphicFramePr>
            <a:graphicFrameLocks noGrp="1"/>
          </p:cNvGraphicFramePr>
          <p:nvPr>
            <p:extLst>
              <p:ext uri="{D42A27DB-BD31-4B8C-83A1-F6EECF244321}">
                <p14:modId xmlns:p14="http://schemas.microsoft.com/office/powerpoint/2010/main" val="1915029432"/>
              </p:ext>
            </p:extLst>
          </p:nvPr>
        </p:nvGraphicFramePr>
        <p:xfrm>
          <a:off x="323528" y="1700808"/>
          <a:ext cx="8424934" cy="4754880"/>
        </p:xfrm>
        <a:graphic>
          <a:graphicData uri="http://schemas.openxmlformats.org/drawingml/2006/table">
            <a:tbl>
              <a:tblPr firstRow="1" firstCol="1" bandRow="1">
                <a:tableStyleId>{5C22544A-7EE6-4342-B048-85BDC9FD1C3A}</a:tableStyleId>
              </a:tblPr>
              <a:tblGrid>
                <a:gridCol w="1787197"/>
                <a:gridCol w="637779"/>
                <a:gridCol w="666662"/>
                <a:gridCol w="666662"/>
                <a:gridCol w="666662"/>
                <a:gridCol w="666662"/>
                <a:gridCol w="666662"/>
                <a:gridCol w="666662"/>
                <a:gridCol w="666662"/>
                <a:gridCol w="666662"/>
                <a:gridCol w="666662"/>
              </a:tblGrid>
              <a:tr h="0">
                <a:tc rowSpan="2">
                  <a:txBody>
                    <a:bodyPr/>
                    <a:lstStyle/>
                    <a:p>
                      <a:pPr algn="l">
                        <a:spcAft>
                          <a:spcPts val="0"/>
                        </a:spcAft>
                      </a:pPr>
                      <a:r>
                        <a:rPr lang="zh-CN" sz="2400" kern="0" dirty="0">
                          <a:effectLst/>
                        </a:rPr>
                        <a:t>等位基因</a:t>
                      </a:r>
                      <a:endParaRPr lang="zh-CN" sz="2400" kern="100" dirty="0">
                        <a:effectLst/>
                        <a:latin typeface="Calibri"/>
                        <a:ea typeface="宋体"/>
                        <a:cs typeface="Times New Roman"/>
                      </a:endParaRPr>
                    </a:p>
                  </a:txBody>
                  <a:tcPr marL="68580" marR="68580" marT="0" marB="0"/>
                </a:tc>
                <a:tc gridSpan="10">
                  <a:txBody>
                    <a:bodyPr/>
                    <a:lstStyle/>
                    <a:p>
                      <a:pPr algn="l">
                        <a:spcAft>
                          <a:spcPts val="0"/>
                        </a:spcAft>
                      </a:pPr>
                      <a:r>
                        <a:rPr lang="zh-CN" sz="2400" kern="0" dirty="0">
                          <a:effectLst/>
                        </a:rPr>
                        <a:t>核苷酸物理位置</a:t>
                      </a:r>
                      <a:r>
                        <a:rPr lang="en-US" sz="2400" kern="0" dirty="0">
                          <a:effectLst/>
                        </a:rPr>
                        <a:t>/</a:t>
                      </a:r>
                      <a:r>
                        <a:rPr lang="en-US" sz="2400" kern="0" dirty="0" err="1">
                          <a:effectLst/>
                        </a:rPr>
                        <a:t>bp</a:t>
                      </a:r>
                      <a:r>
                        <a:rPr lang="zh-CN" sz="2400" kern="0" dirty="0">
                          <a:effectLst/>
                        </a:rPr>
                        <a:t>（其他位置上无差异，因此未给出）</a:t>
                      </a:r>
                      <a:endParaRPr lang="zh-CN" sz="2400" kern="100" dirty="0">
                        <a:effectLst/>
                        <a:latin typeface="Calibri"/>
                        <a:ea typeface="宋体"/>
                        <a:cs typeface="Times New Roman"/>
                      </a:endParaRPr>
                    </a:p>
                  </a:txBody>
                  <a:tcPr marL="68580" marR="68580" marT="0" marB="0"/>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c hMerge="1">
                  <a:txBody>
                    <a:bodyPr/>
                    <a:lstStyle/>
                    <a:p>
                      <a:endParaRPr lang="zh-CN" altLang="en-US"/>
                    </a:p>
                  </a:txBody>
                  <a:tcPr/>
                </a:tc>
              </a:tr>
              <a:tr h="0">
                <a:tc vMerge="1">
                  <a:txBody>
                    <a:bodyPr/>
                    <a:lstStyle/>
                    <a:p>
                      <a:endParaRPr lang="zh-CN" altLang="en-US"/>
                    </a:p>
                  </a:txBody>
                  <a:tcPr/>
                </a:tc>
                <a:tc>
                  <a:txBody>
                    <a:bodyPr/>
                    <a:lstStyle/>
                    <a:p>
                      <a:pPr algn="l">
                        <a:spcAft>
                          <a:spcPts val="0"/>
                        </a:spcAft>
                      </a:pPr>
                      <a:r>
                        <a:rPr lang="en-US" sz="2400" kern="0">
                          <a:effectLst/>
                        </a:rPr>
                        <a:t>132</a:t>
                      </a:r>
                      <a:endParaRPr lang="zh-CN" sz="2400" kern="100">
                        <a:effectLst/>
                        <a:latin typeface="Calibri"/>
                        <a:ea typeface="宋体"/>
                        <a:cs typeface="Times New Roman"/>
                      </a:endParaRPr>
                    </a:p>
                  </a:txBody>
                  <a:tcPr marL="68580" marR="68580" marT="0" marB="0"/>
                </a:tc>
                <a:tc>
                  <a:txBody>
                    <a:bodyPr/>
                    <a:lstStyle/>
                    <a:p>
                      <a:pPr algn="l">
                        <a:spcAft>
                          <a:spcPts val="0"/>
                        </a:spcAft>
                      </a:pPr>
                      <a:r>
                        <a:rPr lang="en-US" sz="2400" kern="0">
                          <a:effectLst/>
                        </a:rPr>
                        <a:t>142</a:t>
                      </a:r>
                      <a:endParaRPr lang="zh-CN" sz="2400" kern="100">
                        <a:effectLst/>
                        <a:latin typeface="Calibri"/>
                        <a:ea typeface="宋体"/>
                        <a:cs typeface="Times New Roman"/>
                      </a:endParaRPr>
                    </a:p>
                  </a:txBody>
                  <a:tcPr marL="68580" marR="68580" marT="0" marB="0"/>
                </a:tc>
                <a:tc>
                  <a:txBody>
                    <a:bodyPr/>
                    <a:lstStyle/>
                    <a:p>
                      <a:pPr algn="l">
                        <a:spcAft>
                          <a:spcPts val="0"/>
                        </a:spcAft>
                      </a:pPr>
                      <a:r>
                        <a:rPr lang="en-US" sz="2400" kern="0">
                          <a:effectLst/>
                        </a:rPr>
                        <a:t>162</a:t>
                      </a:r>
                      <a:endParaRPr lang="zh-CN" sz="2400" kern="100">
                        <a:effectLst/>
                        <a:latin typeface="Calibri"/>
                        <a:ea typeface="宋体"/>
                        <a:cs typeface="Times New Roman"/>
                      </a:endParaRPr>
                    </a:p>
                  </a:txBody>
                  <a:tcPr marL="68580" marR="68580" marT="0" marB="0"/>
                </a:tc>
                <a:tc>
                  <a:txBody>
                    <a:bodyPr/>
                    <a:lstStyle/>
                    <a:p>
                      <a:pPr algn="l">
                        <a:spcAft>
                          <a:spcPts val="0"/>
                        </a:spcAft>
                      </a:pPr>
                      <a:r>
                        <a:rPr lang="en-US" sz="2400" kern="0">
                          <a:effectLst/>
                        </a:rPr>
                        <a:t>192</a:t>
                      </a:r>
                      <a:endParaRPr lang="zh-CN" sz="2400" kern="100">
                        <a:effectLst/>
                        <a:latin typeface="Calibri"/>
                        <a:ea typeface="宋体"/>
                        <a:cs typeface="Times New Roman"/>
                      </a:endParaRPr>
                    </a:p>
                  </a:txBody>
                  <a:tcPr marL="68580" marR="68580" marT="0" marB="0"/>
                </a:tc>
                <a:tc>
                  <a:txBody>
                    <a:bodyPr/>
                    <a:lstStyle/>
                    <a:p>
                      <a:pPr algn="l">
                        <a:spcAft>
                          <a:spcPts val="0"/>
                        </a:spcAft>
                      </a:pPr>
                      <a:r>
                        <a:rPr lang="en-US" sz="2400" kern="0">
                          <a:effectLst/>
                        </a:rPr>
                        <a:t>198</a:t>
                      </a:r>
                      <a:endParaRPr lang="zh-CN" sz="2400" kern="100">
                        <a:effectLst/>
                        <a:latin typeface="Calibri"/>
                        <a:ea typeface="宋体"/>
                        <a:cs typeface="Times New Roman"/>
                      </a:endParaRPr>
                    </a:p>
                  </a:txBody>
                  <a:tcPr marL="68580" marR="68580" marT="0" marB="0"/>
                </a:tc>
                <a:tc>
                  <a:txBody>
                    <a:bodyPr/>
                    <a:lstStyle/>
                    <a:p>
                      <a:pPr algn="l">
                        <a:spcAft>
                          <a:spcPts val="0"/>
                        </a:spcAft>
                      </a:pPr>
                      <a:r>
                        <a:rPr lang="en-US" sz="2400" kern="0">
                          <a:effectLst/>
                        </a:rPr>
                        <a:t>201</a:t>
                      </a:r>
                      <a:endParaRPr lang="zh-CN" sz="2400" kern="100">
                        <a:effectLst/>
                        <a:latin typeface="Calibri"/>
                        <a:ea typeface="宋体"/>
                        <a:cs typeface="Times New Roman"/>
                      </a:endParaRPr>
                    </a:p>
                  </a:txBody>
                  <a:tcPr marL="68580" marR="68580" marT="0" marB="0"/>
                </a:tc>
                <a:tc>
                  <a:txBody>
                    <a:bodyPr/>
                    <a:lstStyle/>
                    <a:p>
                      <a:pPr algn="l">
                        <a:spcAft>
                          <a:spcPts val="0"/>
                        </a:spcAft>
                      </a:pPr>
                      <a:r>
                        <a:rPr lang="en-US" sz="2400" kern="0">
                          <a:effectLst/>
                        </a:rPr>
                        <a:t>207</a:t>
                      </a:r>
                      <a:endParaRPr lang="zh-CN" sz="2400" kern="100">
                        <a:effectLst/>
                        <a:latin typeface="Calibri"/>
                        <a:ea typeface="宋体"/>
                        <a:cs typeface="Times New Roman"/>
                      </a:endParaRPr>
                    </a:p>
                  </a:txBody>
                  <a:tcPr marL="68580" marR="68580" marT="0" marB="0"/>
                </a:tc>
                <a:tc>
                  <a:txBody>
                    <a:bodyPr/>
                    <a:lstStyle/>
                    <a:p>
                      <a:pPr algn="l">
                        <a:spcAft>
                          <a:spcPts val="0"/>
                        </a:spcAft>
                      </a:pPr>
                      <a:r>
                        <a:rPr lang="en-US" sz="2400" kern="0">
                          <a:effectLst/>
                        </a:rPr>
                        <a:t>240</a:t>
                      </a:r>
                      <a:endParaRPr lang="zh-CN" sz="2400" kern="100">
                        <a:effectLst/>
                        <a:latin typeface="Calibri"/>
                        <a:ea typeface="宋体"/>
                        <a:cs typeface="Times New Roman"/>
                      </a:endParaRPr>
                    </a:p>
                  </a:txBody>
                  <a:tcPr marL="68580" marR="68580" marT="0" marB="0"/>
                </a:tc>
                <a:tc>
                  <a:txBody>
                    <a:bodyPr/>
                    <a:lstStyle/>
                    <a:p>
                      <a:pPr algn="l">
                        <a:spcAft>
                          <a:spcPts val="0"/>
                        </a:spcAft>
                      </a:pPr>
                      <a:r>
                        <a:rPr lang="en-US" sz="2400" kern="0">
                          <a:effectLst/>
                        </a:rPr>
                        <a:t>246</a:t>
                      </a:r>
                      <a:endParaRPr lang="zh-CN" sz="2400" kern="100">
                        <a:effectLst/>
                        <a:latin typeface="Calibri"/>
                        <a:ea typeface="宋体"/>
                        <a:cs typeface="Times New Roman"/>
                      </a:endParaRPr>
                    </a:p>
                  </a:txBody>
                  <a:tcPr marL="68580" marR="68580" marT="0" marB="0"/>
                </a:tc>
                <a:tc>
                  <a:txBody>
                    <a:bodyPr/>
                    <a:lstStyle/>
                    <a:p>
                      <a:pPr algn="l">
                        <a:spcAft>
                          <a:spcPts val="0"/>
                        </a:spcAft>
                      </a:pPr>
                      <a:r>
                        <a:rPr lang="en-US" sz="2400" kern="0">
                          <a:effectLst/>
                        </a:rPr>
                        <a:t> </a:t>
                      </a:r>
                      <a:endParaRPr lang="zh-CN" sz="2400" kern="100">
                        <a:effectLst/>
                        <a:latin typeface="Calibri"/>
                        <a:ea typeface="宋体"/>
                        <a:cs typeface="Times New Roman"/>
                      </a:endParaRPr>
                    </a:p>
                  </a:txBody>
                  <a:tcPr marL="68580" marR="68580" marT="0" marB="0"/>
                </a:tc>
              </a:tr>
              <a:tr h="0">
                <a:tc>
                  <a:txBody>
                    <a:bodyPr/>
                    <a:lstStyle/>
                    <a:p>
                      <a:pPr algn="l">
                        <a:spcAft>
                          <a:spcPts val="0"/>
                        </a:spcAft>
                      </a:pPr>
                      <a:r>
                        <a:rPr lang="en-US" sz="2400" kern="0">
                          <a:effectLst/>
                        </a:rPr>
                        <a:t>a </a:t>
                      </a:r>
                      <a:endParaRPr lang="zh-CN" sz="2400" kern="100">
                        <a:effectLst/>
                        <a:latin typeface="Calibri"/>
                        <a:ea typeface="宋体"/>
                        <a:cs typeface="Times New Roman"/>
                      </a:endParaRPr>
                    </a:p>
                  </a:txBody>
                  <a:tcPr marL="68580" marR="68580" marT="0" marB="0"/>
                </a:tc>
                <a:tc>
                  <a:txBody>
                    <a:bodyPr/>
                    <a:lstStyle/>
                    <a:p>
                      <a:pPr algn="l">
                        <a:spcAft>
                          <a:spcPts val="0"/>
                        </a:spcAft>
                      </a:pPr>
                      <a:r>
                        <a:rPr lang="en-US" sz="2400" kern="0">
                          <a:effectLst/>
                        </a:rPr>
                        <a:t>T</a:t>
                      </a:r>
                      <a:endParaRPr lang="zh-CN" sz="2400" kern="100">
                        <a:effectLst/>
                        <a:latin typeface="Calibri"/>
                        <a:ea typeface="宋体"/>
                        <a:cs typeface="Times New Roman"/>
                      </a:endParaRPr>
                    </a:p>
                  </a:txBody>
                  <a:tcPr marL="68580" marR="68580" marT="0" marB="0"/>
                </a:tc>
                <a:tc>
                  <a:txBody>
                    <a:bodyPr/>
                    <a:lstStyle/>
                    <a:p>
                      <a:pPr algn="l">
                        <a:spcAft>
                          <a:spcPts val="0"/>
                        </a:spcAft>
                      </a:pPr>
                      <a:r>
                        <a:rPr lang="en-US" sz="2400" kern="0">
                          <a:effectLst/>
                        </a:rPr>
                        <a:t>T</a:t>
                      </a:r>
                      <a:endParaRPr lang="zh-CN" sz="2400" kern="100">
                        <a:effectLst/>
                        <a:latin typeface="Calibri"/>
                        <a:ea typeface="宋体"/>
                        <a:cs typeface="Times New Roman"/>
                      </a:endParaRPr>
                    </a:p>
                  </a:txBody>
                  <a:tcPr marL="68580" marR="68580" marT="0" marB="0"/>
                </a:tc>
                <a:tc>
                  <a:txBody>
                    <a:bodyPr/>
                    <a:lstStyle/>
                    <a:p>
                      <a:pPr algn="l">
                        <a:spcAft>
                          <a:spcPts val="0"/>
                        </a:spcAft>
                      </a:pPr>
                      <a:r>
                        <a:rPr lang="en-US" sz="2400" kern="0">
                          <a:effectLst/>
                        </a:rPr>
                        <a:t>A</a:t>
                      </a:r>
                      <a:endParaRPr lang="zh-CN" sz="2400" kern="100">
                        <a:effectLst/>
                        <a:latin typeface="Calibri"/>
                        <a:ea typeface="宋体"/>
                        <a:cs typeface="Times New Roman"/>
                      </a:endParaRPr>
                    </a:p>
                  </a:txBody>
                  <a:tcPr marL="68580" marR="68580" marT="0" marB="0"/>
                </a:tc>
                <a:tc>
                  <a:txBody>
                    <a:bodyPr/>
                    <a:lstStyle/>
                    <a:p>
                      <a:pPr algn="l">
                        <a:spcAft>
                          <a:spcPts val="0"/>
                        </a:spcAft>
                      </a:pPr>
                      <a:r>
                        <a:rPr lang="en-US" sz="2400" kern="0">
                          <a:effectLst/>
                        </a:rPr>
                        <a:t>C</a:t>
                      </a:r>
                      <a:endParaRPr lang="zh-CN" sz="2400" kern="100">
                        <a:effectLst/>
                        <a:latin typeface="Calibri"/>
                        <a:ea typeface="宋体"/>
                        <a:cs typeface="Times New Roman"/>
                      </a:endParaRPr>
                    </a:p>
                  </a:txBody>
                  <a:tcPr marL="68580" marR="68580" marT="0" marB="0"/>
                </a:tc>
                <a:tc>
                  <a:txBody>
                    <a:bodyPr/>
                    <a:lstStyle/>
                    <a:p>
                      <a:pPr algn="l">
                        <a:spcAft>
                          <a:spcPts val="0"/>
                        </a:spcAft>
                      </a:pPr>
                      <a:r>
                        <a:rPr lang="en-US" sz="2400" kern="0">
                          <a:effectLst/>
                        </a:rPr>
                        <a:t>C</a:t>
                      </a:r>
                      <a:endParaRPr lang="zh-CN" sz="2400" kern="100">
                        <a:effectLst/>
                        <a:latin typeface="Calibri"/>
                        <a:ea typeface="宋体"/>
                        <a:cs typeface="Times New Roman"/>
                      </a:endParaRPr>
                    </a:p>
                  </a:txBody>
                  <a:tcPr marL="68580" marR="68580" marT="0" marB="0"/>
                </a:tc>
                <a:tc>
                  <a:txBody>
                    <a:bodyPr/>
                    <a:lstStyle/>
                    <a:p>
                      <a:pPr algn="l">
                        <a:spcAft>
                          <a:spcPts val="0"/>
                        </a:spcAft>
                      </a:pPr>
                      <a:r>
                        <a:rPr lang="en-US" sz="2400" kern="0">
                          <a:effectLst/>
                        </a:rPr>
                        <a:t>C</a:t>
                      </a:r>
                      <a:endParaRPr lang="zh-CN" sz="2400" kern="100">
                        <a:effectLst/>
                        <a:latin typeface="Calibri"/>
                        <a:ea typeface="宋体"/>
                        <a:cs typeface="Times New Roman"/>
                      </a:endParaRPr>
                    </a:p>
                  </a:txBody>
                  <a:tcPr marL="68580" marR="68580" marT="0" marB="0"/>
                </a:tc>
                <a:tc>
                  <a:txBody>
                    <a:bodyPr/>
                    <a:lstStyle/>
                    <a:p>
                      <a:pPr algn="l">
                        <a:spcAft>
                          <a:spcPts val="0"/>
                        </a:spcAft>
                      </a:pPr>
                      <a:r>
                        <a:rPr lang="en-US" sz="2400" kern="0">
                          <a:effectLst/>
                        </a:rPr>
                        <a:t>G</a:t>
                      </a:r>
                      <a:endParaRPr lang="zh-CN" sz="2400" kern="100">
                        <a:effectLst/>
                        <a:latin typeface="Calibri"/>
                        <a:ea typeface="宋体"/>
                        <a:cs typeface="Times New Roman"/>
                      </a:endParaRPr>
                    </a:p>
                  </a:txBody>
                  <a:tcPr marL="68580" marR="68580" marT="0" marB="0"/>
                </a:tc>
                <a:tc>
                  <a:txBody>
                    <a:bodyPr/>
                    <a:lstStyle/>
                    <a:p>
                      <a:pPr algn="l">
                        <a:spcAft>
                          <a:spcPts val="0"/>
                        </a:spcAft>
                      </a:pPr>
                      <a:r>
                        <a:rPr lang="en-US" sz="2400" kern="0">
                          <a:effectLst/>
                        </a:rPr>
                        <a:t>T</a:t>
                      </a:r>
                      <a:endParaRPr lang="zh-CN" sz="2400" kern="100">
                        <a:effectLst/>
                        <a:latin typeface="Calibri"/>
                        <a:ea typeface="宋体"/>
                        <a:cs typeface="Times New Roman"/>
                      </a:endParaRPr>
                    </a:p>
                  </a:txBody>
                  <a:tcPr marL="68580" marR="68580" marT="0" marB="0"/>
                </a:tc>
                <a:tc>
                  <a:txBody>
                    <a:bodyPr/>
                    <a:lstStyle/>
                    <a:p>
                      <a:pPr algn="l">
                        <a:spcAft>
                          <a:spcPts val="0"/>
                        </a:spcAft>
                      </a:pPr>
                      <a:r>
                        <a:rPr lang="en-US" sz="2400" kern="0">
                          <a:effectLst/>
                        </a:rPr>
                        <a:t>A</a:t>
                      </a:r>
                      <a:endParaRPr lang="zh-CN" sz="2400" kern="100">
                        <a:effectLst/>
                        <a:latin typeface="Calibri"/>
                        <a:ea typeface="宋体"/>
                        <a:cs typeface="Times New Roman"/>
                      </a:endParaRPr>
                    </a:p>
                  </a:txBody>
                  <a:tcPr marL="68580" marR="68580" marT="0" marB="0"/>
                </a:tc>
                <a:tc>
                  <a:txBody>
                    <a:bodyPr/>
                    <a:lstStyle/>
                    <a:p>
                      <a:pPr algn="l">
                        <a:spcAft>
                          <a:spcPts val="0"/>
                        </a:spcAft>
                      </a:pPr>
                      <a:r>
                        <a:rPr lang="en-US" sz="2400" kern="0">
                          <a:effectLst/>
                        </a:rPr>
                        <a:t> </a:t>
                      </a:r>
                      <a:endParaRPr lang="zh-CN" sz="2400" kern="100">
                        <a:effectLst/>
                        <a:latin typeface="Calibri"/>
                        <a:ea typeface="宋体"/>
                        <a:cs typeface="Times New Roman"/>
                      </a:endParaRPr>
                    </a:p>
                  </a:txBody>
                  <a:tcPr marL="68580" marR="68580" marT="0" marB="0"/>
                </a:tc>
              </a:tr>
              <a:tr h="0">
                <a:tc>
                  <a:txBody>
                    <a:bodyPr/>
                    <a:lstStyle/>
                    <a:p>
                      <a:pPr algn="l">
                        <a:spcAft>
                          <a:spcPts val="0"/>
                        </a:spcAft>
                      </a:pPr>
                      <a:r>
                        <a:rPr lang="en-US" sz="2400" kern="0">
                          <a:effectLst/>
                        </a:rPr>
                        <a:t>b </a:t>
                      </a:r>
                      <a:endParaRPr lang="zh-CN" sz="2400" kern="100">
                        <a:effectLst/>
                        <a:latin typeface="Calibri"/>
                        <a:ea typeface="宋体"/>
                        <a:cs typeface="Times New Roman"/>
                      </a:endParaRPr>
                    </a:p>
                  </a:txBody>
                  <a:tcPr marL="68580" marR="68580" marT="0" marB="0"/>
                </a:tc>
                <a:tc>
                  <a:txBody>
                    <a:bodyPr/>
                    <a:lstStyle/>
                    <a:p>
                      <a:pPr algn="l">
                        <a:spcAft>
                          <a:spcPts val="0"/>
                        </a:spcAft>
                      </a:pPr>
                      <a:r>
                        <a:rPr lang="en-US" sz="2400" kern="0">
                          <a:effectLst/>
                        </a:rPr>
                        <a:t>T</a:t>
                      </a:r>
                      <a:endParaRPr lang="zh-CN" sz="2400" kern="100">
                        <a:effectLst/>
                        <a:latin typeface="Calibri"/>
                        <a:ea typeface="宋体"/>
                        <a:cs typeface="Times New Roman"/>
                      </a:endParaRPr>
                    </a:p>
                  </a:txBody>
                  <a:tcPr marL="68580" marR="68580" marT="0" marB="0"/>
                </a:tc>
                <a:tc>
                  <a:txBody>
                    <a:bodyPr/>
                    <a:lstStyle/>
                    <a:p>
                      <a:pPr algn="l">
                        <a:spcAft>
                          <a:spcPts val="0"/>
                        </a:spcAft>
                      </a:pPr>
                      <a:r>
                        <a:rPr lang="en-US" sz="2400" kern="0">
                          <a:effectLst/>
                        </a:rPr>
                        <a:t>C</a:t>
                      </a:r>
                      <a:endParaRPr lang="zh-CN" sz="2400" kern="100">
                        <a:effectLst/>
                        <a:latin typeface="Calibri"/>
                        <a:ea typeface="宋体"/>
                        <a:cs typeface="Times New Roman"/>
                      </a:endParaRPr>
                    </a:p>
                  </a:txBody>
                  <a:tcPr marL="68580" marR="68580" marT="0" marB="0"/>
                </a:tc>
                <a:tc>
                  <a:txBody>
                    <a:bodyPr/>
                    <a:lstStyle/>
                    <a:p>
                      <a:pPr algn="l">
                        <a:spcAft>
                          <a:spcPts val="0"/>
                        </a:spcAft>
                      </a:pPr>
                      <a:r>
                        <a:rPr lang="en-US" sz="2400" kern="0">
                          <a:effectLst/>
                        </a:rPr>
                        <a:t>T</a:t>
                      </a:r>
                      <a:endParaRPr lang="zh-CN" sz="2400" kern="100">
                        <a:effectLst/>
                        <a:latin typeface="Calibri"/>
                        <a:ea typeface="宋体"/>
                        <a:cs typeface="Times New Roman"/>
                      </a:endParaRPr>
                    </a:p>
                  </a:txBody>
                  <a:tcPr marL="68580" marR="68580" marT="0" marB="0"/>
                </a:tc>
                <a:tc>
                  <a:txBody>
                    <a:bodyPr/>
                    <a:lstStyle/>
                    <a:p>
                      <a:pPr algn="l">
                        <a:spcAft>
                          <a:spcPts val="0"/>
                        </a:spcAft>
                      </a:pPr>
                      <a:r>
                        <a:rPr lang="en-US" sz="2400" kern="0">
                          <a:effectLst/>
                        </a:rPr>
                        <a:t>A</a:t>
                      </a:r>
                      <a:endParaRPr lang="zh-CN" sz="2400" kern="100">
                        <a:effectLst/>
                        <a:latin typeface="Calibri"/>
                        <a:ea typeface="宋体"/>
                        <a:cs typeface="Times New Roman"/>
                      </a:endParaRPr>
                    </a:p>
                  </a:txBody>
                  <a:tcPr marL="68580" marR="68580" marT="0" marB="0"/>
                </a:tc>
                <a:tc>
                  <a:txBody>
                    <a:bodyPr/>
                    <a:lstStyle/>
                    <a:p>
                      <a:pPr algn="l">
                        <a:spcAft>
                          <a:spcPts val="0"/>
                        </a:spcAft>
                      </a:pPr>
                      <a:r>
                        <a:rPr lang="en-US" sz="2400" kern="0">
                          <a:effectLst/>
                        </a:rPr>
                        <a:t>A</a:t>
                      </a:r>
                      <a:endParaRPr lang="zh-CN" sz="2400" kern="100">
                        <a:effectLst/>
                        <a:latin typeface="Calibri"/>
                        <a:ea typeface="宋体"/>
                        <a:cs typeface="Times New Roman"/>
                      </a:endParaRPr>
                    </a:p>
                  </a:txBody>
                  <a:tcPr marL="68580" marR="68580" marT="0" marB="0"/>
                </a:tc>
                <a:tc>
                  <a:txBody>
                    <a:bodyPr/>
                    <a:lstStyle/>
                    <a:p>
                      <a:pPr algn="l">
                        <a:spcAft>
                          <a:spcPts val="0"/>
                        </a:spcAft>
                      </a:pPr>
                      <a:r>
                        <a:rPr lang="en-US" sz="2400" kern="0">
                          <a:effectLst/>
                        </a:rPr>
                        <a:t>C</a:t>
                      </a:r>
                      <a:endParaRPr lang="zh-CN" sz="2400" kern="100">
                        <a:effectLst/>
                        <a:latin typeface="Calibri"/>
                        <a:ea typeface="宋体"/>
                        <a:cs typeface="Times New Roman"/>
                      </a:endParaRPr>
                    </a:p>
                  </a:txBody>
                  <a:tcPr marL="68580" marR="68580" marT="0" marB="0"/>
                </a:tc>
                <a:tc>
                  <a:txBody>
                    <a:bodyPr/>
                    <a:lstStyle/>
                    <a:p>
                      <a:pPr algn="l">
                        <a:spcAft>
                          <a:spcPts val="0"/>
                        </a:spcAft>
                      </a:pPr>
                      <a:r>
                        <a:rPr lang="en-US" sz="2400" kern="0">
                          <a:effectLst/>
                        </a:rPr>
                        <a:t>G</a:t>
                      </a:r>
                      <a:endParaRPr lang="zh-CN" sz="2400" kern="100">
                        <a:effectLst/>
                        <a:latin typeface="Calibri"/>
                        <a:ea typeface="宋体"/>
                        <a:cs typeface="Times New Roman"/>
                      </a:endParaRPr>
                    </a:p>
                  </a:txBody>
                  <a:tcPr marL="68580" marR="68580" marT="0" marB="0"/>
                </a:tc>
                <a:tc>
                  <a:txBody>
                    <a:bodyPr/>
                    <a:lstStyle/>
                    <a:p>
                      <a:pPr algn="l">
                        <a:spcAft>
                          <a:spcPts val="0"/>
                        </a:spcAft>
                      </a:pPr>
                      <a:r>
                        <a:rPr lang="en-US" sz="2400" kern="0">
                          <a:effectLst/>
                        </a:rPr>
                        <a:t>T</a:t>
                      </a:r>
                      <a:endParaRPr lang="zh-CN" sz="2400" kern="100">
                        <a:effectLst/>
                        <a:latin typeface="Calibri"/>
                        <a:ea typeface="宋体"/>
                        <a:cs typeface="Times New Roman"/>
                      </a:endParaRPr>
                    </a:p>
                  </a:txBody>
                  <a:tcPr marL="68580" marR="68580" marT="0" marB="0"/>
                </a:tc>
                <a:tc>
                  <a:txBody>
                    <a:bodyPr/>
                    <a:lstStyle/>
                    <a:p>
                      <a:pPr algn="l">
                        <a:spcAft>
                          <a:spcPts val="0"/>
                        </a:spcAft>
                      </a:pPr>
                      <a:r>
                        <a:rPr lang="en-US" sz="2400" kern="0">
                          <a:effectLst/>
                        </a:rPr>
                        <a:t>T</a:t>
                      </a:r>
                      <a:endParaRPr lang="zh-CN" sz="2400" kern="100">
                        <a:effectLst/>
                        <a:latin typeface="Calibri"/>
                        <a:ea typeface="宋体"/>
                        <a:cs typeface="Times New Roman"/>
                      </a:endParaRPr>
                    </a:p>
                  </a:txBody>
                  <a:tcPr marL="68580" marR="68580" marT="0" marB="0"/>
                </a:tc>
                <a:tc>
                  <a:txBody>
                    <a:bodyPr/>
                    <a:lstStyle/>
                    <a:p>
                      <a:pPr algn="l">
                        <a:spcAft>
                          <a:spcPts val="0"/>
                        </a:spcAft>
                      </a:pPr>
                      <a:r>
                        <a:rPr lang="en-US" sz="2400" kern="0">
                          <a:effectLst/>
                        </a:rPr>
                        <a:t> </a:t>
                      </a:r>
                      <a:endParaRPr lang="zh-CN" sz="2400" kern="100">
                        <a:effectLst/>
                        <a:latin typeface="Calibri"/>
                        <a:ea typeface="宋体"/>
                        <a:cs typeface="Times New Roman"/>
                      </a:endParaRPr>
                    </a:p>
                  </a:txBody>
                  <a:tcPr marL="68580" marR="68580" marT="0" marB="0"/>
                </a:tc>
              </a:tr>
              <a:tr h="0">
                <a:tc>
                  <a:txBody>
                    <a:bodyPr/>
                    <a:lstStyle/>
                    <a:p>
                      <a:pPr algn="l">
                        <a:spcAft>
                          <a:spcPts val="0"/>
                        </a:spcAft>
                      </a:pPr>
                      <a:r>
                        <a:rPr lang="en-US" sz="2400" kern="0">
                          <a:effectLst/>
                        </a:rPr>
                        <a:t>c </a:t>
                      </a:r>
                      <a:endParaRPr lang="zh-CN" sz="2400" kern="100">
                        <a:effectLst/>
                        <a:latin typeface="Calibri"/>
                        <a:ea typeface="宋体"/>
                        <a:cs typeface="Times New Roman"/>
                      </a:endParaRPr>
                    </a:p>
                  </a:txBody>
                  <a:tcPr marL="68580" marR="68580" marT="0" marB="0"/>
                </a:tc>
                <a:tc>
                  <a:txBody>
                    <a:bodyPr/>
                    <a:lstStyle/>
                    <a:p>
                      <a:pPr algn="l">
                        <a:spcAft>
                          <a:spcPts val="0"/>
                        </a:spcAft>
                      </a:pPr>
                      <a:r>
                        <a:rPr lang="en-US" sz="2400" kern="0">
                          <a:effectLst/>
                        </a:rPr>
                        <a:t>C</a:t>
                      </a:r>
                      <a:endParaRPr lang="zh-CN" sz="2400" kern="100">
                        <a:effectLst/>
                        <a:latin typeface="Calibri"/>
                        <a:ea typeface="宋体"/>
                        <a:cs typeface="Times New Roman"/>
                      </a:endParaRPr>
                    </a:p>
                  </a:txBody>
                  <a:tcPr marL="68580" marR="68580" marT="0" marB="0"/>
                </a:tc>
                <a:tc>
                  <a:txBody>
                    <a:bodyPr/>
                    <a:lstStyle/>
                    <a:p>
                      <a:pPr algn="l">
                        <a:spcAft>
                          <a:spcPts val="0"/>
                        </a:spcAft>
                      </a:pPr>
                      <a:r>
                        <a:rPr lang="en-US" sz="2400" kern="0">
                          <a:effectLst/>
                        </a:rPr>
                        <a:t>C</a:t>
                      </a:r>
                      <a:endParaRPr lang="zh-CN" sz="2400" kern="100">
                        <a:effectLst/>
                        <a:latin typeface="Calibri"/>
                        <a:ea typeface="宋体"/>
                        <a:cs typeface="Times New Roman"/>
                      </a:endParaRPr>
                    </a:p>
                  </a:txBody>
                  <a:tcPr marL="68580" marR="68580" marT="0" marB="0"/>
                </a:tc>
                <a:tc>
                  <a:txBody>
                    <a:bodyPr/>
                    <a:lstStyle/>
                    <a:p>
                      <a:pPr algn="l">
                        <a:spcAft>
                          <a:spcPts val="0"/>
                        </a:spcAft>
                      </a:pPr>
                      <a:r>
                        <a:rPr lang="en-US" sz="2400" kern="0">
                          <a:effectLst/>
                        </a:rPr>
                        <a:t>C</a:t>
                      </a:r>
                      <a:endParaRPr lang="zh-CN" sz="2400" kern="100">
                        <a:effectLst/>
                        <a:latin typeface="Calibri"/>
                        <a:ea typeface="宋体"/>
                        <a:cs typeface="Times New Roman"/>
                      </a:endParaRPr>
                    </a:p>
                  </a:txBody>
                  <a:tcPr marL="68580" marR="68580" marT="0" marB="0"/>
                </a:tc>
                <a:tc>
                  <a:txBody>
                    <a:bodyPr/>
                    <a:lstStyle/>
                    <a:p>
                      <a:pPr algn="l">
                        <a:spcAft>
                          <a:spcPts val="0"/>
                        </a:spcAft>
                      </a:pPr>
                      <a:r>
                        <a:rPr lang="en-US" sz="2400" kern="0">
                          <a:effectLst/>
                        </a:rPr>
                        <a:t>C</a:t>
                      </a:r>
                      <a:endParaRPr lang="zh-CN" sz="2400" kern="100">
                        <a:effectLst/>
                        <a:latin typeface="Calibri"/>
                        <a:ea typeface="宋体"/>
                        <a:cs typeface="Times New Roman"/>
                      </a:endParaRPr>
                    </a:p>
                  </a:txBody>
                  <a:tcPr marL="68580" marR="68580" marT="0" marB="0"/>
                </a:tc>
                <a:tc>
                  <a:txBody>
                    <a:bodyPr/>
                    <a:lstStyle/>
                    <a:p>
                      <a:pPr algn="l">
                        <a:spcAft>
                          <a:spcPts val="0"/>
                        </a:spcAft>
                      </a:pPr>
                      <a:r>
                        <a:rPr lang="en-US" sz="2400" kern="0">
                          <a:effectLst/>
                        </a:rPr>
                        <a:t>C</a:t>
                      </a:r>
                      <a:endParaRPr lang="zh-CN" sz="2400" kern="100">
                        <a:effectLst/>
                        <a:latin typeface="Calibri"/>
                        <a:ea typeface="宋体"/>
                        <a:cs typeface="Times New Roman"/>
                      </a:endParaRPr>
                    </a:p>
                  </a:txBody>
                  <a:tcPr marL="68580" marR="68580" marT="0" marB="0"/>
                </a:tc>
                <a:tc>
                  <a:txBody>
                    <a:bodyPr/>
                    <a:lstStyle/>
                    <a:p>
                      <a:pPr algn="l">
                        <a:spcAft>
                          <a:spcPts val="0"/>
                        </a:spcAft>
                      </a:pPr>
                      <a:r>
                        <a:rPr lang="en-US" sz="2400" kern="0">
                          <a:effectLst/>
                        </a:rPr>
                        <a:t>C</a:t>
                      </a:r>
                      <a:endParaRPr lang="zh-CN" sz="2400" kern="100">
                        <a:effectLst/>
                        <a:latin typeface="Calibri"/>
                        <a:ea typeface="宋体"/>
                        <a:cs typeface="Times New Roman"/>
                      </a:endParaRPr>
                    </a:p>
                  </a:txBody>
                  <a:tcPr marL="68580" marR="68580" marT="0" marB="0"/>
                </a:tc>
                <a:tc>
                  <a:txBody>
                    <a:bodyPr/>
                    <a:lstStyle/>
                    <a:p>
                      <a:pPr algn="l">
                        <a:spcAft>
                          <a:spcPts val="0"/>
                        </a:spcAft>
                      </a:pPr>
                      <a:r>
                        <a:rPr lang="en-US" sz="2400" kern="0">
                          <a:effectLst/>
                        </a:rPr>
                        <a:t>G</a:t>
                      </a:r>
                      <a:endParaRPr lang="zh-CN" sz="2400" kern="100">
                        <a:effectLst/>
                        <a:latin typeface="Calibri"/>
                        <a:ea typeface="宋体"/>
                        <a:cs typeface="Times New Roman"/>
                      </a:endParaRPr>
                    </a:p>
                  </a:txBody>
                  <a:tcPr marL="68580" marR="68580" marT="0" marB="0"/>
                </a:tc>
                <a:tc>
                  <a:txBody>
                    <a:bodyPr/>
                    <a:lstStyle/>
                    <a:p>
                      <a:pPr algn="l">
                        <a:spcAft>
                          <a:spcPts val="0"/>
                        </a:spcAft>
                      </a:pPr>
                      <a:r>
                        <a:rPr lang="en-US" sz="2400" kern="0">
                          <a:effectLst/>
                        </a:rPr>
                        <a:t>T</a:t>
                      </a:r>
                      <a:endParaRPr lang="zh-CN" sz="2400" kern="100">
                        <a:effectLst/>
                        <a:latin typeface="Calibri"/>
                        <a:ea typeface="宋体"/>
                        <a:cs typeface="Times New Roman"/>
                      </a:endParaRPr>
                    </a:p>
                  </a:txBody>
                  <a:tcPr marL="68580" marR="68580" marT="0" marB="0"/>
                </a:tc>
                <a:tc>
                  <a:txBody>
                    <a:bodyPr/>
                    <a:lstStyle/>
                    <a:p>
                      <a:pPr algn="l">
                        <a:spcAft>
                          <a:spcPts val="0"/>
                        </a:spcAft>
                      </a:pPr>
                      <a:r>
                        <a:rPr lang="en-US" sz="2400" kern="0">
                          <a:effectLst/>
                        </a:rPr>
                        <a:t>A</a:t>
                      </a:r>
                      <a:endParaRPr lang="zh-CN" sz="2400" kern="100">
                        <a:effectLst/>
                        <a:latin typeface="Calibri"/>
                        <a:ea typeface="宋体"/>
                        <a:cs typeface="Times New Roman"/>
                      </a:endParaRPr>
                    </a:p>
                  </a:txBody>
                  <a:tcPr marL="68580" marR="68580" marT="0" marB="0"/>
                </a:tc>
                <a:tc>
                  <a:txBody>
                    <a:bodyPr/>
                    <a:lstStyle/>
                    <a:p>
                      <a:pPr algn="l">
                        <a:spcAft>
                          <a:spcPts val="0"/>
                        </a:spcAft>
                      </a:pPr>
                      <a:r>
                        <a:rPr lang="en-US" sz="2400" kern="0">
                          <a:effectLst/>
                        </a:rPr>
                        <a:t> </a:t>
                      </a:r>
                      <a:endParaRPr lang="zh-CN" sz="2400" kern="100">
                        <a:effectLst/>
                        <a:latin typeface="Calibri"/>
                        <a:ea typeface="宋体"/>
                        <a:cs typeface="Times New Roman"/>
                      </a:endParaRPr>
                    </a:p>
                  </a:txBody>
                  <a:tcPr marL="68580" marR="68580" marT="0" marB="0"/>
                </a:tc>
              </a:tr>
              <a:tr h="0">
                <a:tc>
                  <a:txBody>
                    <a:bodyPr/>
                    <a:lstStyle/>
                    <a:p>
                      <a:pPr algn="l">
                        <a:spcAft>
                          <a:spcPts val="0"/>
                        </a:spcAft>
                      </a:pPr>
                      <a:r>
                        <a:rPr lang="en-US" sz="2400" kern="0">
                          <a:effectLst/>
                        </a:rPr>
                        <a:t>d </a:t>
                      </a:r>
                      <a:endParaRPr lang="zh-CN" sz="2400" kern="100">
                        <a:effectLst/>
                        <a:latin typeface="Calibri"/>
                        <a:ea typeface="宋体"/>
                        <a:cs typeface="Times New Roman"/>
                      </a:endParaRPr>
                    </a:p>
                  </a:txBody>
                  <a:tcPr marL="68580" marR="68580" marT="0" marB="0"/>
                </a:tc>
                <a:tc>
                  <a:txBody>
                    <a:bodyPr/>
                    <a:lstStyle/>
                    <a:p>
                      <a:pPr algn="l">
                        <a:spcAft>
                          <a:spcPts val="0"/>
                        </a:spcAft>
                      </a:pPr>
                      <a:r>
                        <a:rPr lang="en-US" sz="2400" kern="0">
                          <a:effectLst/>
                        </a:rPr>
                        <a:t>C</a:t>
                      </a:r>
                      <a:endParaRPr lang="zh-CN" sz="2400" kern="100">
                        <a:effectLst/>
                        <a:latin typeface="Calibri"/>
                        <a:ea typeface="宋体"/>
                        <a:cs typeface="Times New Roman"/>
                      </a:endParaRPr>
                    </a:p>
                  </a:txBody>
                  <a:tcPr marL="68580" marR="68580" marT="0" marB="0"/>
                </a:tc>
                <a:tc>
                  <a:txBody>
                    <a:bodyPr/>
                    <a:lstStyle/>
                    <a:p>
                      <a:pPr algn="l">
                        <a:spcAft>
                          <a:spcPts val="0"/>
                        </a:spcAft>
                      </a:pPr>
                      <a:r>
                        <a:rPr lang="en-US" sz="2400" kern="0">
                          <a:effectLst/>
                        </a:rPr>
                        <a:t>C</a:t>
                      </a:r>
                      <a:endParaRPr lang="zh-CN" sz="2400" kern="100">
                        <a:effectLst/>
                        <a:latin typeface="Calibri"/>
                        <a:ea typeface="宋体"/>
                        <a:cs typeface="Times New Roman"/>
                      </a:endParaRPr>
                    </a:p>
                  </a:txBody>
                  <a:tcPr marL="68580" marR="68580" marT="0" marB="0"/>
                </a:tc>
                <a:tc>
                  <a:txBody>
                    <a:bodyPr/>
                    <a:lstStyle/>
                    <a:p>
                      <a:pPr algn="l">
                        <a:spcAft>
                          <a:spcPts val="0"/>
                        </a:spcAft>
                      </a:pPr>
                      <a:r>
                        <a:rPr lang="en-US" sz="2400" kern="0">
                          <a:effectLst/>
                        </a:rPr>
                        <a:t>C</a:t>
                      </a:r>
                      <a:endParaRPr lang="zh-CN" sz="2400" kern="100">
                        <a:effectLst/>
                        <a:latin typeface="Calibri"/>
                        <a:ea typeface="宋体"/>
                        <a:cs typeface="Times New Roman"/>
                      </a:endParaRPr>
                    </a:p>
                  </a:txBody>
                  <a:tcPr marL="68580" marR="68580" marT="0" marB="0"/>
                </a:tc>
                <a:tc>
                  <a:txBody>
                    <a:bodyPr/>
                    <a:lstStyle/>
                    <a:p>
                      <a:pPr algn="l">
                        <a:spcAft>
                          <a:spcPts val="0"/>
                        </a:spcAft>
                      </a:pPr>
                      <a:r>
                        <a:rPr lang="en-US" sz="2400" kern="0">
                          <a:effectLst/>
                        </a:rPr>
                        <a:t>C</a:t>
                      </a:r>
                      <a:endParaRPr lang="zh-CN" sz="2400" kern="100">
                        <a:effectLst/>
                        <a:latin typeface="Calibri"/>
                        <a:ea typeface="宋体"/>
                        <a:cs typeface="Times New Roman"/>
                      </a:endParaRPr>
                    </a:p>
                  </a:txBody>
                  <a:tcPr marL="68580" marR="68580" marT="0" marB="0"/>
                </a:tc>
                <a:tc>
                  <a:txBody>
                    <a:bodyPr/>
                    <a:lstStyle/>
                    <a:p>
                      <a:pPr algn="l">
                        <a:spcAft>
                          <a:spcPts val="0"/>
                        </a:spcAft>
                      </a:pPr>
                      <a:r>
                        <a:rPr lang="en-US" sz="2400" kern="0">
                          <a:effectLst/>
                        </a:rPr>
                        <a:t>C</a:t>
                      </a:r>
                      <a:endParaRPr lang="zh-CN" sz="2400" kern="100">
                        <a:effectLst/>
                        <a:latin typeface="Calibri"/>
                        <a:ea typeface="宋体"/>
                        <a:cs typeface="Times New Roman"/>
                      </a:endParaRPr>
                    </a:p>
                  </a:txBody>
                  <a:tcPr marL="68580" marR="68580" marT="0" marB="0"/>
                </a:tc>
                <a:tc>
                  <a:txBody>
                    <a:bodyPr/>
                    <a:lstStyle/>
                    <a:p>
                      <a:pPr algn="l">
                        <a:spcAft>
                          <a:spcPts val="0"/>
                        </a:spcAft>
                      </a:pPr>
                      <a:r>
                        <a:rPr lang="en-US" sz="2400" kern="0">
                          <a:effectLst/>
                        </a:rPr>
                        <a:t>C</a:t>
                      </a:r>
                      <a:endParaRPr lang="zh-CN" sz="2400" kern="100">
                        <a:effectLst/>
                        <a:latin typeface="Calibri"/>
                        <a:ea typeface="宋体"/>
                        <a:cs typeface="Times New Roman"/>
                      </a:endParaRPr>
                    </a:p>
                  </a:txBody>
                  <a:tcPr marL="68580" marR="68580" marT="0" marB="0"/>
                </a:tc>
                <a:tc>
                  <a:txBody>
                    <a:bodyPr/>
                    <a:lstStyle/>
                    <a:p>
                      <a:pPr algn="l">
                        <a:spcAft>
                          <a:spcPts val="0"/>
                        </a:spcAft>
                      </a:pPr>
                      <a:r>
                        <a:rPr lang="en-US" sz="2400" kern="0">
                          <a:effectLst/>
                        </a:rPr>
                        <a:t>A</a:t>
                      </a:r>
                      <a:endParaRPr lang="zh-CN" sz="2400" kern="100">
                        <a:effectLst/>
                        <a:latin typeface="Calibri"/>
                        <a:ea typeface="宋体"/>
                        <a:cs typeface="Times New Roman"/>
                      </a:endParaRPr>
                    </a:p>
                  </a:txBody>
                  <a:tcPr marL="68580" marR="68580" marT="0" marB="0"/>
                </a:tc>
                <a:tc>
                  <a:txBody>
                    <a:bodyPr/>
                    <a:lstStyle/>
                    <a:p>
                      <a:pPr algn="l">
                        <a:spcAft>
                          <a:spcPts val="0"/>
                        </a:spcAft>
                      </a:pPr>
                      <a:r>
                        <a:rPr lang="en-US" sz="2400" kern="0">
                          <a:effectLst/>
                        </a:rPr>
                        <a:t>T</a:t>
                      </a:r>
                      <a:endParaRPr lang="zh-CN" sz="2400" kern="100">
                        <a:effectLst/>
                        <a:latin typeface="Calibri"/>
                        <a:ea typeface="宋体"/>
                        <a:cs typeface="Times New Roman"/>
                      </a:endParaRPr>
                    </a:p>
                  </a:txBody>
                  <a:tcPr marL="68580" marR="68580" marT="0" marB="0"/>
                </a:tc>
                <a:tc>
                  <a:txBody>
                    <a:bodyPr/>
                    <a:lstStyle/>
                    <a:p>
                      <a:pPr algn="l">
                        <a:spcAft>
                          <a:spcPts val="0"/>
                        </a:spcAft>
                      </a:pPr>
                      <a:r>
                        <a:rPr lang="en-US" sz="2400" kern="0">
                          <a:effectLst/>
                        </a:rPr>
                        <a:t>T</a:t>
                      </a:r>
                      <a:endParaRPr lang="zh-CN" sz="2400" kern="100">
                        <a:effectLst/>
                        <a:latin typeface="Calibri"/>
                        <a:ea typeface="宋体"/>
                        <a:cs typeface="Times New Roman"/>
                      </a:endParaRPr>
                    </a:p>
                  </a:txBody>
                  <a:tcPr marL="68580" marR="68580" marT="0" marB="0"/>
                </a:tc>
                <a:tc>
                  <a:txBody>
                    <a:bodyPr/>
                    <a:lstStyle/>
                    <a:p>
                      <a:pPr algn="l">
                        <a:spcAft>
                          <a:spcPts val="0"/>
                        </a:spcAft>
                      </a:pPr>
                      <a:r>
                        <a:rPr lang="en-US" sz="2400" kern="0">
                          <a:effectLst/>
                        </a:rPr>
                        <a:t> </a:t>
                      </a:r>
                      <a:endParaRPr lang="zh-CN" sz="2400" kern="100">
                        <a:effectLst/>
                        <a:latin typeface="Calibri"/>
                        <a:ea typeface="宋体"/>
                        <a:cs typeface="Times New Roman"/>
                      </a:endParaRPr>
                    </a:p>
                  </a:txBody>
                  <a:tcPr marL="68580" marR="68580" marT="0" marB="0"/>
                </a:tc>
              </a:tr>
              <a:tr h="0">
                <a:tc>
                  <a:txBody>
                    <a:bodyPr/>
                    <a:lstStyle/>
                    <a:p>
                      <a:pPr algn="l">
                        <a:spcAft>
                          <a:spcPts val="0"/>
                        </a:spcAft>
                      </a:pPr>
                      <a:r>
                        <a:rPr lang="en-US" sz="2400" kern="0">
                          <a:effectLst/>
                        </a:rPr>
                        <a:t>e </a:t>
                      </a:r>
                      <a:endParaRPr lang="zh-CN" sz="2400" kern="100">
                        <a:effectLst/>
                        <a:latin typeface="Calibri"/>
                        <a:ea typeface="宋体"/>
                        <a:cs typeface="Times New Roman"/>
                      </a:endParaRPr>
                    </a:p>
                  </a:txBody>
                  <a:tcPr marL="68580" marR="68580" marT="0" marB="0"/>
                </a:tc>
                <a:tc>
                  <a:txBody>
                    <a:bodyPr/>
                    <a:lstStyle/>
                    <a:p>
                      <a:pPr algn="l">
                        <a:spcAft>
                          <a:spcPts val="0"/>
                        </a:spcAft>
                      </a:pPr>
                      <a:r>
                        <a:rPr lang="en-US" sz="2400" kern="0">
                          <a:effectLst/>
                        </a:rPr>
                        <a:t>C</a:t>
                      </a:r>
                      <a:endParaRPr lang="zh-CN" sz="2400" kern="100">
                        <a:effectLst/>
                        <a:latin typeface="Calibri"/>
                        <a:ea typeface="宋体"/>
                        <a:cs typeface="Times New Roman"/>
                      </a:endParaRPr>
                    </a:p>
                  </a:txBody>
                  <a:tcPr marL="68580" marR="68580" marT="0" marB="0"/>
                </a:tc>
                <a:tc>
                  <a:txBody>
                    <a:bodyPr/>
                    <a:lstStyle/>
                    <a:p>
                      <a:pPr algn="l">
                        <a:spcAft>
                          <a:spcPts val="0"/>
                        </a:spcAft>
                      </a:pPr>
                      <a:r>
                        <a:rPr lang="en-US" sz="2400" kern="0">
                          <a:effectLst/>
                        </a:rPr>
                        <a:t>C</a:t>
                      </a:r>
                      <a:endParaRPr lang="zh-CN" sz="2400" kern="100">
                        <a:effectLst/>
                        <a:latin typeface="Calibri"/>
                        <a:ea typeface="宋体"/>
                        <a:cs typeface="Times New Roman"/>
                      </a:endParaRPr>
                    </a:p>
                  </a:txBody>
                  <a:tcPr marL="68580" marR="68580" marT="0" marB="0"/>
                </a:tc>
                <a:tc>
                  <a:txBody>
                    <a:bodyPr/>
                    <a:lstStyle/>
                    <a:p>
                      <a:pPr algn="l">
                        <a:spcAft>
                          <a:spcPts val="0"/>
                        </a:spcAft>
                      </a:pPr>
                      <a:r>
                        <a:rPr lang="en-US" sz="2400" kern="0">
                          <a:effectLst/>
                        </a:rPr>
                        <a:t>C</a:t>
                      </a:r>
                      <a:endParaRPr lang="zh-CN" sz="2400" kern="100">
                        <a:effectLst/>
                        <a:latin typeface="Calibri"/>
                        <a:ea typeface="宋体"/>
                        <a:cs typeface="Times New Roman"/>
                      </a:endParaRPr>
                    </a:p>
                  </a:txBody>
                  <a:tcPr marL="68580" marR="68580" marT="0" marB="0"/>
                </a:tc>
                <a:tc>
                  <a:txBody>
                    <a:bodyPr/>
                    <a:lstStyle/>
                    <a:p>
                      <a:pPr algn="l">
                        <a:spcAft>
                          <a:spcPts val="0"/>
                        </a:spcAft>
                      </a:pPr>
                      <a:r>
                        <a:rPr lang="en-US" sz="2400" kern="0">
                          <a:effectLst/>
                        </a:rPr>
                        <a:t>C</a:t>
                      </a:r>
                      <a:endParaRPr lang="zh-CN" sz="2400" kern="100">
                        <a:effectLst/>
                        <a:latin typeface="Calibri"/>
                        <a:ea typeface="宋体"/>
                        <a:cs typeface="Times New Roman"/>
                      </a:endParaRPr>
                    </a:p>
                  </a:txBody>
                  <a:tcPr marL="68580" marR="68580" marT="0" marB="0"/>
                </a:tc>
                <a:tc>
                  <a:txBody>
                    <a:bodyPr/>
                    <a:lstStyle/>
                    <a:p>
                      <a:pPr algn="l">
                        <a:spcAft>
                          <a:spcPts val="0"/>
                        </a:spcAft>
                      </a:pPr>
                      <a:r>
                        <a:rPr lang="en-US" sz="2400" kern="0">
                          <a:effectLst/>
                        </a:rPr>
                        <a:t>C</a:t>
                      </a:r>
                      <a:endParaRPr lang="zh-CN" sz="2400" kern="100">
                        <a:effectLst/>
                        <a:latin typeface="Calibri"/>
                        <a:ea typeface="宋体"/>
                        <a:cs typeface="Times New Roman"/>
                      </a:endParaRPr>
                    </a:p>
                  </a:txBody>
                  <a:tcPr marL="68580" marR="68580" marT="0" marB="0"/>
                </a:tc>
                <a:tc>
                  <a:txBody>
                    <a:bodyPr/>
                    <a:lstStyle/>
                    <a:p>
                      <a:pPr algn="l">
                        <a:spcAft>
                          <a:spcPts val="0"/>
                        </a:spcAft>
                      </a:pPr>
                      <a:r>
                        <a:rPr lang="en-US" sz="2400" kern="0">
                          <a:effectLst/>
                        </a:rPr>
                        <a:t>T</a:t>
                      </a:r>
                      <a:endParaRPr lang="zh-CN" sz="2400" kern="100">
                        <a:effectLst/>
                        <a:latin typeface="Calibri"/>
                        <a:ea typeface="宋体"/>
                        <a:cs typeface="Times New Roman"/>
                      </a:endParaRPr>
                    </a:p>
                  </a:txBody>
                  <a:tcPr marL="68580" marR="68580" marT="0" marB="0"/>
                </a:tc>
                <a:tc>
                  <a:txBody>
                    <a:bodyPr/>
                    <a:lstStyle/>
                    <a:p>
                      <a:pPr algn="l">
                        <a:spcAft>
                          <a:spcPts val="0"/>
                        </a:spcAft>
                      </a:pPr>
                      <a:r>
                        <a:rPr lang="en-US" sz="2400" kern="0">
                          <a:effectLst/>
                        </a:rPr>
                        <a:t>G</a:t>
                      </a:r>
                      <a:endParaRPr lang="zh-CN" sz="2400" kern="100">
                        <a:effectLst/>
                        <a:latin typeface="Calibri"/>
                        <a:ea typeface="宋体"/>
                        <a:cs typeface="Times New Roman"/>
                      </a:endParaRPr>
                    </a:p>
                  </a:txBody>
                  <a:tcPr marL="68580" marR="68580" marT="0" marB="0"/>
                </a:tc>
                <a:tc>
                  <a:txBody>
                    <a:bodyPr/>
                    <a:lstStyle/>
                    <a:p>
                      <a:pPr algn="l">
                        <a:spcAft>
                          <a:spcPts val="0"/>
                        </a:spcAft>
                      </a:pPr>
                      <a:r>
                        <a:rPr lang="en-US" sz="2400" kern="0">
                          <a:effectLst/>
                        </a:rPr>
                        <a:t>C</a:t>
                      </a:r>
                      <a:endParaRPr lang="zh-CN" sz="2400" kern="100">
                        <a:effectLst/>
                        <a:latin typeface="Calibri"/>
                        <a:ea typeface="宋体"/>
                        <a:cs typeface="Times New Roman"/>
                      </a:endParaRPr>
                    </a:p>
                  </a:txBody>
                  <a:tcPr marL="68580" marR="68580" marT="0" marB="0"/>
                </a:tc>
                <a:tc>
                  <a:txBody>
                    <a:bodyPr/>
                    <a:lstStyle/>
                    <a:p>
                      <a:pPr algn="l">
                        <a:spcAft>
                          <a:spcPts val="0"/>
                        </a:spcAft>
                      </a:pPr>
                      <a:r>
                        <a:rPr lang="en-US" sz="2400" kern="0">
                          <a:effectLst/>
                        </a:rPr>
                        <a:t>A</a:t>
                      </a:r>
                      <a:endParaRPr lang="zh-CN" sz="2400" kern="100">
                        <a:effectLst/>
                        <a:latin typeface="Calibri"/>
                        <a:ea typeface="宋体"/>
                        <a:cs typeface="Times New Roman"/>
                      </a:endParaRPr>
                    </a:p>
                  </a:txBody>
                  <a:tcPr marL="68580" marR="68580" marT="0" marB="0"/>
                </a:tc>
                <a:tc>
                  <a:txBody>
                    <a:bodyPr/>
                    <a:lstStyle/>
                    <a:p>
                      <a:pPr algn="l">
                        <a:spcAft>
                          <a:spcPts val="0"/>
                        </a:spcAft>
                      </a:pPr>
                      <a:r>
                        <a:rPr lang="en-US" sz="2400" kern="0">
                          <a:effectLst/>
                        </a:rPr>
                        <a:t> </a:t>
                      </a:r>
                      <a:endParaRPr lang="zh-CN" sz="2400" kern="100">
                        <a:effectLst/>
                        <a:latin typeface="Calibri"/>
                        <a:ea typeface="宋体"/>
                        <a:cs typeface="Times New Roman"/>
                      </a:endParaRPr>
                    </a:p>
                  </a:txBody>
                  <a:tcPr marL="68580" marR="68580" marT="0" marB="0"/>
                </a:tc>
              </a:tr>
              <a:tr h="0">
                <a:tc>
                  <a:txBody>
                    <a:bodyPr/>
                    <a:lstStyle/>
                    <a:p>
                      <a:pPr algn="l">
                        <a:spcAft>
                          <a:spcPts val="0"/>
                        </a:spcAft>
                      </a:pPr>
                      <a:r>
                        <a:rPr lang="zh-CN" sz="2400" kern="0">
                          <a:effectLst/>
                        </a:rPr>
                        <a:t>非匹配数</a:t>
                      </a:r>
                      <a:endParaRPr lang="zh-CN" sz="2400" kern="100">
                        <a:effectLst/>
                        <a:latin typeface="Calibri"/>
                        <a:ea typeface="宋体"/>
                        <a:cs typeface="Times New Roman"/>
                      </a:endParaRPr>
                    </a:p>
                  </a:txBody>
                  <a:tcPr marL="68580" marR="68580" marT="0" marB="0"/>
                </a:tc>
                <a:tc>
                  <a:txBody>
                    <a:bodyPr/>
                    <a:lstStyle/>
                    <a:p>
                      <a:pPr algn="l">
                        <a:spcAft>
                          <a:spcPts val="0"/>
                        </a:spcAft>
                      </a:pPr>
                      <a:r>
                        <a:rPr lang="en-US" sz="2400" kern="0">
                          <a:effectLst/>
                        </a:rPr>
                        <a:t>6</a:t>
                      </a:r>
                      <a:endParaRPr lang="zh-CN" sz="2400" kern="100">
                        <a:effectLst/>
                        <a:latin typeface="Calibri"/>
                        <a:ea typeface="宋体"/>
                        <a:cs typeface="Times New Roman"/>
                      </a:endParaRPr>
                    </a:p>
                  </a:txBody>
                  <a:tcPr marL="68580" marR="68580" marT="0" marB="0"/>
                </a:tc>
                <a:tc>
                  <a:txBody>
                    <a:bodyPr/>
                    <a:lstStyle/>
                    <a:p>
                      <a:pPr algn="l">
                        <a:spcAft>
                          <a:spcPts val="0"/>
                        </a:spcAft>
                      </a:pPr>
                      <a:r>
                        <a:rPr lang="en-US" sz="2400" kern="0">
                          <a:effectLst/>
                        </a:rPr>
                        <a:t>4</a:t>
                      </a:r>
                      <a:endParaRPr lang="zh-CN" sz="2400" kern="100">
                        <a:effectLst/>
                        <a:latin typeface="Calibri"/>
                        <a:ea typeface="宋体"/>
                        <a:cs typeface="Times New Roman"/>
                      </a:endParaRPr>
                    </a:p>
                  </a:txBody>
                  <a:tcPr marL="68580" marR="68580" marT="0" marB="0"/>
                </a:tc>
                <a:tc>
                  <a:txBody>
                    <a:bodyPr/>
                    <a:lstStyle/>
                    <a:p>
                      <a:pPr algn="l">
                        <a:spcAft>
                          <a:spcPts val="0"/>
                        </a:spcAft>
                      </a:pPr>
                      <a:r>
                        <a:rPr lang="en-US" sz="2400" kern="0">
                          <a:effectLst/>
                        </a:rPr>
                        <a:t>7</a:t>
                      </a:r>
                      <a:endParaRPr lang="zh-CN" sz="2400" kern="100">
                        <a:effectLst/>
                        <a:latin typeface="Calibri"/>
                        <a:ea typeface="宋体"/>
                        <a:cs typeface="Times New Roman"/>
                      </a:endParaRPr>
                    </a:p>
                  </a:txBody>
                  <a:tcPr marL="68580" marR="68580" marT="0" marB="0"/>
                </a:tc>
                <a:tc>
                  <a:txBody>
                    <a:bodyPr/>
                    <a:lstStyle/>
                    <a:p>
                      <a:pPr algn="l">
                        <a:spcAft>
                          <a:spcPts val="0"/>
                        </a:spcAft>
                      </a:pPr>
                      <a:r>
                        <a:rPr lang="en-US" sz="2400" kern="0">
                          <a:effectLst/>
                        </a:rPr>
                        <a:t>4</a:t>
                      </a:r>
                      <a:endParaRPr lang="zh-CN" sz="2400" kern="100">
                        <a:effectLst/>
                        <a:latin typeface="Calibri"/>
                        <a:ea typeface="宋体"/>
                        <a:cs typeface="Times New Roman"/>
                      </a:endParaRPr>
                    </a:p>
                  </a:txBody>
                  <a:tcPr marL="68580" marR="68580" marT="0" marB="0"/>
                </a:tc>
                <a:tc>
                  <a:txBody>
                    <a:bodyPr/>
                    <a:lstStyle/>
                    <a:p>
                      <a:pPr algn="l">
                        <a:spcAft>
                          <a:spcPts val="0"/>
                        </a:spcAft>
                      </a:pPr>
                      <a:r>
                        <a:rPr lang="en-US" sz="2400" kern="0">
                          <a:effectLst/>
                        </a:rPr>
                        <a:t>4</a:t>
                      </a:r>
                      <a:endParaRPr lang="zh-CN" sz="2400" kern="100">
                        <a:effectLst/>
                        <a:latin typeface="Calibri"/>
                        <a:ea typeface="宋体"/>
                        <a:cs typeface="Times New Roman"/>
                      </a:endParaRPr>
                    </a:p>
                  </a:txBody>
                  <a:tcPr marL="68580" marR="68580" marT="0" marB="0"/>
                </a:tc>
                <a:tc>
                  <a:txBody>
                    <a:bodyPr/>
                    <a:lstStyle/>
                    <a:p>
                      <a:pPr algn="l">
                        <a:spcAft>
                          <a:spcPts val="0"/>
                        </a:spcAft>
                      </a:pPr>
                      <a:r>
                        <a:rPr lang="en-US" sz="2400" kern="0">
                          <a:effectLst/>
                        </a:rPr>
                        <a:t>4</a:t>
                      </a:r>
                      <a:endParaRPr lang="zh-CN" sz="2400" kern="100">
                        <a:effectLst/>
                        <a:latin typeface="Calibri"/>
                        <a:ea typeface="宋体"/>
                        <a:cs typeface="Times New Roman"/>
                      </a:endParaRPr>
                    </a:p>
                  </a:txBody>
                  <a:tcPr marL="68580" marR="68580" marT="0" marB="0"/>
                </a:tc>
                <a:tc>
                  <a:txBody>
                    <a:bodyPr/>
                    <a:lstStyle/>
                    <a:p>
                      <a:pPr algn="l">
                        <a:spcAft>
                          <a:spcPts val="0"/>
                        </a:spcAft>
                      </a:pPr>
                      <a:r>
                        <a:rPr lang="en-US" sz="2400" kern="0">
                          <a:effectLst/>
                        </a:rPr>
                        <a:t>4</a:t>
                      </a:r>
                      <a:endParaRPr lang="zh-CN" sz="2400" kern="100">
                        <a:effectLst/>
                        <a:latin typeface="Calibri"/>
                        <a:ea typeface="宋体"/>
                        <a:cs typeface="Times New Roman"/>
                      </a:endParaRPr>
                    </a:p>
                  </a:txBody>
                  <a:tcPr marL="68580" marR="68580" marT="0" marB="0"/>
                </a:tc>
                <a:tc>
                  <a:txBody>
                    <a:bodyPr/>
                    <a:lstStyle/>
                    <a:p>
                      <a:pPr algn="l">
                        <a:spcAft>
                          <a:spcPts val="0"/>
                        </a:spcAft>
                      </a:pPr>
                      <a:r>
                        <a:rPr lang="en-US" sz="2400" kern="0">
                          <a:effectLst/>
                        </a:rPr>
                        <a:t>4</a:t>
                      </a:r>
                      <a:endParaRPr lang="zh-CN" sz="2400" kern="100">
                        <a:effectLst/>
                        <a:latin typeface="Calibri"/>
                        <a:ea typeface="宋体"/>
                        <a:cs typeface="Times New Roman"/>
                      </a:endParaRPr>
                    </a:p>
                  </a:txBody>
                  <a:tcPr marL="68580" marR="68580" marT="0" marB="0"/>
                </a:tc>
                <a:tc>
                  <a:txBody>
                    <a:bodyPr/>
                    <a:lstStyle/>
                    <a:p>
                      <a:pPr algn="l">
                        <a:spcAft>
                          <a:spcPts val="0"/>
                        </a:spcAft>
                      </a:pPr>
                      <a:r>
                        <a:rPr lang="en-US" sz="2400" kern="0">
                          <a:effectLst/>
                        </a:rPr>
                        <a:t>6</a:t>
                      </a:r>
                      <a:endParaRPr lang="zh-CN" sz="2400" kern="100">
                        <a:effectLst/>
                        <a:latin typeface="Calibri"/>
                        <a:ea typeface="宋体"/>
                        <a:cs typeface="Times New Roman"/>
                      </a:endParaRPr>
                    </a:p>
                  </a:txBody>
                  <a:tcPr marL="68580" marR="68580" marT="0" marB="0"/>
                </a:tc>
                <a:tc>
                  <a:txBody>
                    <a:bodyPr/>
                    <a:lstStyle/>
                    <a:p>
                      <a:pPr algn="l">
                        <a:spcAft>
                          <a:spcPts val="0"/>
                        </a:spcAft>
                      </a:pPr>
                      <a:r>
                        <a:rPr lang="en-US" sz="2400" kern="0">
                          <a:effectLst/>
                        </a:rPr>
                        <a:t> </a:t>
                      </a:r>
                      <a:endParaRPr lang="zh-CN" sz="2400" kern="100">
                        <a:effectLst/>
                        <a:latin typeface="Calibri"/>
                        <a:ea typeface="宋体"/>
                        <a:cs typeface="Times New Roman"/>
                      </a:endParaRPr>
                    </a:p>
                  </a:txBody>
                  <a:tcPr marL="68580" marR="68580" marT="0" marB="0"/>
                </a:tc>
              </a:tr>
              <a:tr h="0">
                <a:tc>
                  <a:txBody>
                    <a:bodyPr/>
                    <a:lstStyle/>
                    <a:p>
                      <a:pPr algn="l">
                        <a:spcAft>
                          <a:spcPts val="0"/>
                        </a:spcAft>
                      </a:pPr>
                      <a:r>
                        <a:rPr lang="zh-CN" sz="2400" kern="0">
                          <a:effectLst/>
                        </a:rPr>
                        <a:t>平均非匹配</a:t>
                      </a:r>
                      <a:endParaRPr lang="zh-CN" sz="2400" kern="100">
                        <a:effectLst/>
                        <a:latin typeface="Calibri"/>
                        <a:ea typeface="宋体"/>
                        <a:cs typeface="Times New Roman"/>
                      </a:endParaRPr>
                    </a:p>
                  </a:txBody>
                  <a:tcPr marL="68580" marR="68580" marT="0" marB="0"/>
                </a:tc>
                <a:tc>
                  <a:txBody>
                    <a:bodyPr/>
                    <a:lstStyle/>
                    <a:p>
                      <a:pPr algn="l">
                        <a:spcAft>
                          <a:spcPts val="0"/>
                        </a:spcAft>
                      </a:pPr>
                      <a:r>
                        <a:rPr lang="en-US" sz="2400" kern="0">
                          <a:effectLst/>
                        </a:rPr>
                        <a:t>4.3 </a:t>
                      </a:r>
                      <a:endParaRPr lang="zh-CN" sz="2400" kern="100">
                        <a:effectLst/>
                        <a:latin typeface="Calibri"/>
                        <a:ea typeface="宋体"/>
                        <a:cs typeface="Times New Roman"/>
                      </a:endParaRPr>
                    </a:p>
                  </a:txBody>
                  <a:tcPr marL="68580" marR="68580" marT="0" marB="0"/>
                </a:tc>
                <a:tc>
                  <a:txBody>
                    <a:bodyPr/>
                    <a:lstStyle/>
                    <a:p>
                      <a:pPr algn="l">
                        <a:spcAft>
                          <a:spcPts val="0"/>
                        </a:spcAft>
                      </a:pPr>
                      <a:r>
                        <a:rPr lang="en-US" sz="2400" kern="0">
                          <a:effectLst/>
                        </a:rPr>
                        <a:t> </a:t>
                      </a:r>
                      <a:endParaRPr lang="zh-CN" sz="2400" kern="100">
                        <a:effectLst/>
                        <a:latin typeface="Calibri"/>
                        <a:ea typeface="宋体"/>
                        <a:cs typeface="Times New Roman"/>
                      </a:endParaRPr>
                    </a:p>
                  </a:txBody>
                  <a:tcPr marL="68580" marR="68580" marT="0" marB="0"/>
                </a:tc>
                <a:tc>
                  <a:txBody>
                    <a:bodyPr/>
                    <a:lstStyle/>
                    <a:p>
                      <a:pPr algn="l">
                        <a:spcAft>
                          <a:spcPts val="0"/>
                        </a:spcAft>
                      </a:pPr>
                      <a:r>
                        <a:rPr lang="en-US" sz="2400" kern="0">
                          <a:effectLst/>
                        </a:rPr>
                        <a:t> </a:t>
                      </a:r>
                      <a:endParaRPr lang="zh-CN" sz="2400" kern="100">
                        <a:effectLst/>
                        <a:latin typeface="Calibri"/>
                        <a:ea typeface="宋体"/>
                        <a:cs typeface="Times New Roman"/>
                      </a:endParaRPr>
                    </a:p>
                  </a:txBody>
                  <a:tcPr marL="68580" marR="68580" marT="0" marB="0"/>
                </a:tc>
                <a:tc>
                  <a:txBody>
                    <a:bodyPr/>
                    <a:lstStyle/>
                    <a:p>
                      <a:pPr algn="l">
                        <a:spcAft>
                          <a:spcPts val="0"/>
                        </a:spcAft>
                      </a:pPr>
                      <a:r>
                        <a:rPr lang="en-US" sz="2400" kern="0">
                          <a:effectLst/>
                        </a:rPr>
                        <a:t> </a:t>
                      </a:r>
                      <a:endParaRPr lang="zh-CN" sz="2400" kern="100">
                        <a:effectLst/>
                        <a:latin typeface="Calibri"/>
                        <a:ea typeface="宋体"/>
                        <a:cs typeface="Times New Roman"/>
                      </a:endParaRPr>
                    </a:p>
                  </a:txBody>
                  <a:tcPr marL="68580" marR="68580" marT="0" marB="0"/>
                </a:tc>
                <a:tc>
                  <a:txBody>
                    <a:bodyPr/>
                    <a:lstStyle/>
                    <a:p>
                      <a:pPr algn="l">
                        <a:spcAft>
                          <a:spcPts val="0"/>
                        </a:spcAft>
                      </a:pPr>
                      <a:r>
                        <a:rPr lang="en-US" sz="2400" kern="0">
                          <a:effectLst/>
                        </a:rPr>
                        <a:t> </a:t>
                      </a:r>
                      <a:endParaRPr lang="zh-CN" sz="2400" kern="100">
                        <a:effectLst/>
                        <a:latin typeface="Calibri"/>
                        <a:ea typeface="宋体"/>
                        <a:cs typeface="Times New Roman"/>
                      </a:endParaRPr>
                    </a:p>
                  </a:txBody>
                  <a:tcPr marL="68580" marR="68580" marT="0" marB="0"/>
                </a:tc>
                <a:tc>
                  <a:txBody>
                    <a:bodyPr/>
                    <a:lstStyle/>
                    <a:p>
                      <a:pPr algn="l">
                        <a:spcAft>
                          <a:spcPts val="0"/>
                        </a:spcAft>
                      </a:pPr>
                      <a:r>
                        <a:rPr lang="en-US" sz="2400" kern="0">
                          <a:effectLst/>
                        </a:rPr>
                        <a:t> </a:t>
                      </a:r>
                      <a:endParaRPr lang="zh-CN" sz="2400" kern="100">
                        <a:effectLst/>
                        <a:latin typeface="Calibri"/>
                        <a:ea typeface="宋体"/>
                        <a:cs typeface="Times New Roman"/>
                      </a:endParaRPr>
                    </a:p>
                  </a:txBody>
                  <a:tcPr marL="68580" marR="68580" marT="0" marB="0"/>
                </a:tc>
                <a:tc>
                  <a:txBody>
                    <a:bodyPr/>
                    <a:lstStyle/>
                    <a:p>
                      <a:pPr algn="l">
                        <a:spcAft>
                          <a:spcPts val="0"/>
                        </a:spcAft>
                      </a:pPr>
                      <a:r>
                        <a:rPr lang="en-US" sz="2400" kern="0">
                          <a:effectLst/>
                        </a:rPr>
                        <a:t> </a:t>
                      </a:r>
                      <a:endParaRPr lang="zh-CN" sz="2400" kern="100">
                        <a:effectLst/>
                        <a:latin typeface="Calibri"/>
                        <a:ea typeface="宋体"/>
                        <a:cs typeface="Times New Roman"/>
                      </a:endParaRPr>
                    </a:p>
                  </a:txBody>
                  <a:tcPr marL="68580" marR="68580" marT="0" marB="0"/>
                </a:tc>
                <a:tc>
                  <a:txBody>
                    <a:bodyPr/>
                    <a:lstStyle/>
                    <a:p>
                      <a:pPr algn="l">
                        <a:spcAft>
                          <a:spcPts val="0"/>
                        </a:spcAft>
                      </a:pPr>
                      <a:r>
                        <a:rPr lang="en-US" sz="2400" kern="0">
                          <a:effectLst/>
                        </a:rPr>
                        <a:t> </a:t>
                      </a:r>
                      <a:endParaRPr lang="zh-CN" sz="2400" kern="100">
                        <a:effectLst/>
                        <a:latin typeface="Calibri"/>
                        <a:ea typeface="宋体"/>
                        <a:cs typeface="Times New Roman"/>
                      </a:endParaRPr>
                    </a:p>
                  </a:txBody>
                  <a:tcPr marL="68580" marR="68580" marT="0" marB="0"/>
                </a:tc>
                <a:tc>
                  <a:txBody>
                    <a:bodyPr/>
                    <a:lstStyle/>
                    <a:p>
                      <a:pPr algn="l">
                        <a:spcAft>
                          <a:spcPts val="0"/>
                        </a:spcAft>
                      </a:pPr>
                      <a:r>
                        <a:rPr lang="en-US" sz="2400" kern="0">
                          <a:effectLst/>
                        </a:rPr>
                        <a:t> </a:t>
                      </a:r>
                      <a:endParaRPr lang="zh-CN" sz="2400" kern="100">
                        <a:effectLst/>
                        <a:latin typeface="Calibri"/>
                        <a:ea typeface="宋体"/>
                        <a:cs typeface="Times New Roman"/>
                      </a:endParaRPr>
                    </a:p>
                  </a:txBody>
                  <a:tcPr marL="68580" marR="68580" marT="0" marB="0"/>
                </a:tc>
                <a:tc>
                  <a:txBody>
                    <a:bodyPr/>
                    <a:lstStyle/>
                    <a:p>
                      <a:pPr algn="l">
                        <a:spcAft>
                          <a:spcPts val="0"/>
                        </a:spcAft>
                      </a:pPr>
                      <a:r>
                        <a:rPr lang="en-US" sz="2400" kern="0">
                          <a:effectLst/>
                        </a:rPr>
                        <a:t> </a:t>
                      </a:r>
                      <a:endParaRPr lang="zh-CN" sz="2400" kern="100">
                        <a:effectLst/>
                        <a:latin typeface="Calibri"/>
                        <a:ea typeface="宋体"/>
                        <a:cs typeface="Times New Roman"/>
                      </a:endParaRPr>
                    </a:p>
                  </a:txBody>
                  <a:tcPr marL="68580" marR="68580" marT="0" marB="0"/>
                </a:tc>
              </a:tr>
              <a:tr h="0">
                <a:tc>
                  <a:txBody>
                    <a:bodyPr/>
                    <a:lstStyle/>
                    <a:p>
                      <a:pPr algn="l">
                        <a:spcAft>
                          <a:spcPts val="0"/>
                        </a:spcAft>
                      </a:pPr>
                      <a:r>
                        <a:rPr lang="zh-CN" sz="2400" kern="0">
                          <a:effectLst/>
                        </a:rPr>
                        <a:t>杂合基因型</a:t>
                      </a:r>
                      <a:endParaRPr lang="zh-CN" sz="2400" kern="100">
                        <a:effectLst/>
                        <a:latin typeface="Calibri"/>
                        <a:ea typeface="宋体"/>
                        <a:cs typeface="Times New Roman"/>
                      </a:endParaRPr>
                    </a:p>
                  </a:txBody>
                  <a:tcPr marL="68580" marR="68580" marT="0" marB="0"/>
                </a:tc>
                <a:tc>
                  <a:txBody>
                    <a:bodyPr/>
                    <a:lstStyle/>
                    <a:p>
                      <a:pPr algn="l">
                        <a:spcAft>
                          <a:spcPts val="0"/>
                        </a:spcAft>
                      </a:pPr>
                      <a:r>
                        <a:rPr lang="en-US" sz="2400" kern="0">
                          <a:effectLst/>
                        </a:rPr>
                        <a:t>ab</a:t>
                      </a:r>
                      <a:endParaRPr lang="zh-CN" sz="2400" kern="100">
                        <a:effectLst/>
                        <a:latin typeface="Calibri"/>
                        <a:ea typeface="宋体"/>
                        <a:cs typeface="Times New Roman"/>
                      </a:endParaRPr>
                    </a:p>
                  </a:txBody>
                  <a:tcPr marL="68580" marR="68580" marT="0" marB="0"/>
                </a:tc>
                <a:tc>
                  <a:txBody>
                    <a:bodyPr/>
                    <a:lstStyle/>
                    <a:p>
                      <a:pPr algn="l">
                        <a:spcAft>
                          <a:spcPts val="0"/>
                        </a:spcAft>
                      </a:pPr>
                      <a:r>
                        <a:rPr lang="en-US" sz="2400" kern="0">
                          <a:effectLst/>
                        </a:rPr>
                        <a:t>ac</a:t>
                      </a:r>
                      <a:endParaRPr lang="zh-CN" sz="2400" kern="100">
                        <a:effectLst/>
                        <a:latin typeface="Calibri"/>
                        <a:ea typeface="宋体"/>
                        <a:cs typeface="Times New Roman"/>
                      </a:endParaRPr>
                    </a:p>
                  </a:txBody>
                  <a:tcPr marL="68580" marR="68580" marT="0" marB="0"/>
                </a:tc>
                <a:tc>
                  <a:txBody>
                    <a:bodyPr/>
                    <a:lstStyle/>
                    <a:p>
                      <a:pPr algn="l">
                        <a:spcAft>
                          <a:spcPts val="0"/>
                        </a:spcAft>
                      </a:pPr>
                      <a:r>
                        <a:rPr lang="en-US" sz="2400" kern="0">
                          <a:effectLst/>
                        </a:rPr>
                        <a:t>ad</a:t>
                      </a:r>
                      <a:endParaRPr lang="zh-CN" sz="2400" kern="100">
                        <a:effectLst/>
                        <a:latin typeface="Calibri"/>
                        <a:ea typeface="宋体"/>
                        <a:cs typeface="Times New Roman"/>
                      </a:endParaRPr>
                    </a:p>
                  </a:txBody>
                  <a:tcPr marL="68580" marR="68580" marT="0" marB="0"/>
                </a:tc>
                <a:tc>
                  <a:txBody>
                    <a:bodyPr/>
                    <a:lstStyle/>
                    <a:p>
                      <a:pPr algn="l">
                        <a:spcAft>
                          <a:spcPts val="0"/>
                        </a:spcAft>
                      </a:pPr>
                      <a:r>
                        <a:rPr lang="en-US" sz="2400" kern="0">
                          <a:effectLst/>
                        </a:rPr>
                        <a:t>ae</a:t>
                      </a:r>
                      <a:endParaRPr lang="zh-CN" sz="2400" kern="100">
                        <a:effectLst/>
                        <a:latin typeface="Calibri"/>
                        <a:ea typeface="宋体"/>
                        <a:cs typeface="Times New Roman"/>
                      </a:endParaRPr>
                    </a:p>
                  </a:txBody>
                  <a:tcPr marL="68580" marR="68580" marT="0" marB="0"/>
                </a:tc>
                <a:tc>
                  <a:txBody>
                    <a:bodyPr/>
                    <a:lstStyle/>
                    <a:p>
                      <a:pPr algn="l">
                        <a:spcAft>
                          <a:spcPts val="0"/>
                        </a:spcAft>
                      </a:pPr>
                      <a:r>
                        <a:rPr lang="en-US" sz="2400" kern="0">
                          <a:effectLst/>
                        </a:rPr>
                        <a:t>bc</a:t>
                      </a:r>
                      <a:endParaRPr lang="zh-CN" sz="2400" kern="100">
                        <a:effectLst/>
                        <a:latin typeface="Calibri"/>
                        <a:ea typeface="宋体"/>
                        <a:cs typeface="Times New Roman"/>
                      </a:endParaRPr>
                    </a:p>
                  </a:txBody>
                  <a:tcPr marL="68580" marR="68580" marT="0" marB="0"/>
                </a:tc>
                <a:tc>
                  <a:txBody>
                    <a:bodyPr/>
                    <a:lstStyle/>
                    <a:p>
                      <a:pPr algn="l">
                        <a:spcAft>
                          <a:spcPts val="0"/>
                        </a:spcAft>
                      </a:pPr>
                      <a:r>
                        <a:rPr lang="en-US" sz="2400" kern="0">
                          <a:effectLst/>
                        </a:rPr>
                        <a:t>bd</a:t>
                      </a:r>
                      <a:endParaRPr lang="zh-CN" sz="2400" kern="100">
                        <a:effectLst/>
                        <a:latin typeface="Calibri"/>
                        <a:ea typeface="宋体"/>
                        <a:cs typeface="Times New Roman"/>
                      </a:endParaRPr>
                    </a:p>
                  </a:txBody>
                  <a:tcPr marL="68580" marR="68580" marT="0" marB="0"/>
                </a:tc>
                <a:tc>
                  <a:txBody>
                    <a:bodyPr/>
                    <a:lstStyle/>
                    <a:p>
                      <a:pPr algn="l">
                        <a:spcAft>
                          <a:spcPts val="0"/>
                        </a:spcAft>
                      </a:pPr>
                      <a:r>
                        <a:rPr lang="en-US" sz="2400" kern="0">
                          <a:effectLst/>
                        </a:rPr>
                        <a:t>be</a:t>
                      </a:r>
                      <a:endParaRPr lang="zh-CN" sz="2400" kern="100">
                        <a:effectLst/>
                        <a:latin typeface="Calibri"/>
                        <a:ea typeface="宋体"/>
                        <a:cs typeface="Times New Roman"/>
                      </a:endParaRPr>
                    </a:p>
                  </a:txBody>
                  <a:tcPr marL="68580" marR="68580" marT="0" marB="0"/>
                </a:tc>
                <a:tc>
                  <a:txBody>
                    <a:bodyPr/>
                    <a:lstStyle/>
                    <a:p>
                      <a:pPr algn="l">
                        <a:spcAft>
                          <a:spcPts val="0"/>
                        </a:spcAft>
                      </a:pPr>
                      <a:r>
                        <a:rPr lang="en-US" sz="2400" kern="0">
                          <a:effectLst/>
                        </a:rPr>
                        <a:t>cd</a:t>
                      </a:r>
                      <a:endParaRPr lang="zh-CN" sz="2400" kern="100">
                        <a:effectLst/>
                        <a:latin typeface="Calibri"/>
                        <a:ea typeface="宋体"/>
                        <a:cs typeface="Times New Roman"/>
                      </a:endParaRPr>
                    </a:p>
                  </a:txBody>
                  <a:tcPr marL="68580" marR="68580" marT="0" marB="0"/>
                </a:tc>
                <a:tc>
                  <a:txBody>
                    <a:bodyPr/>
                    <a:lstStyle/>
                    <a:p>
                      <a:pPr algn="l">
                        <a:spcAft>
                          <a:spcPts val="0"/>
                        </a:spcAft>
                      </a:pPr>
                      <a:r>
                        <a:rPr lang="en-US" sz="2400" kern="0">
                          <a:effectLst/>
                        </a:rPr>
                        <a:t>ce</a:t>
                      </a:r>
                      <a:endParaRPr lang="zh-CN" sz="2400" kern="100">
                        <a:effectLst/>
                        <a:latin typeface="Calibri"/>
                        <a:ea typeface="宋体"/>
                        <a:cs typeface="Times New Roman"/>
                      </a:endParaRPr>
                    </a:p>
                  </a:txBody>
                  <a:tcPr marL="68580" marR="68580" marT="0" marB="0"/>
                </a:tc>
                <a:tc>
                  <a:txBody>
                    <a:bodyPr/>
                    <a:lstStyle/>
                    <a:p>
                      <a:pPr algn="l">
                        <a:spcAft>
                          <a:spcPts val="0"/>
                        </a:spcAft>
                      </a:pPr>
                      <a:r>
                        <a:rPr lang="en-US" sz="2400" kern="0">
                          <a:effectLst/>
                        </a:rPr>
                        <a:t>de</a:t>
                      </a:r>
                      <a:endParaRPr lang="zh-CN" sz="2400" kern="100">
                        <a:effectLst/>
                        <a:latin typeface="Calibri"/>
                        <a:ea typeface="宋体"/>
                        <a:cs typeface="Times New Roman"/>
                      </a:endParaRPr>
                    </a:p>
                  </a:txBody>
                  <a:tcPr marL="68580" marR="68580" marT="0" marB="0"/>
                </a:tc>
              </a:tr>
              <a:tr h="0">
                <a:tc>
                  <a:txBody>
                    <a:bodyPr/>
                    <a:lstStyle/>
                    <a:p>
                      <a:pPr algn="l">
                        <a:spcAft>
                          <a:spcPts val="0"/>
                        </a:spcAft>
                      </a:pPr>
                      <a:r>
                        <a:rPr lang="zh-CN" sz="2400" kern="0">
                          <a:effectLst/>
                        </a:rPr>
                        <a:t>非匹配数</a:t>
                      </a:r>
                      <a:endParaRPr lang="zh-CN" sz="2400" kern="100">
                        <a:effectLst/>
                        <a:latin typeface="Calibri"/>
                        <a:ea typeface="宋体"/>
                        <a:cs typeface="Times New Roman"/>
                      </a:endParaRPr>
                    </a:p>
                  </a:txBody>
                  <a:tcPr marL="68580" marR="68580" marT="0" marB="0"/>
                </a:tc>
                <a:tc>
                  <a:txBody>
                    <a:bodyPr/>
                    <a:lstStyle/>
                    <a:p>
                      <a:pPr algn="l">
                        <a:spcAft>
                          <a:spcPts val="0"/>
                        </a:spcAft>
                      </a:pPr>
                      <a:r>
                        <a:rPr lang="en-US" sz="2400" kern="0">
                          <a:effectLst/>
                        </a:rPr>
                        <a:t>5</a:t>
                      </a:r>
                      <a:endParaRPr lang="zh-CN" sz="2400" kern="100">
                        <a:effectLst/>
                        <a:latin typeface="Calibri"/>
                        <a:ea typeface="宋体"/>
                        <a:cs typeface="Times New Roman"/>
                      </a:endParaRPr>
                    </a:p>
                  </a:txBody>
                  <a:tcPr marL="68580" marR="68580" marT="0" marB="0"/>
                </a:tc>
                <a:tc>
                  <a:txBody>
                    <a:bodyPr/>
                    <a:lstStyle/>
                    <a:p>
                      <a:pPr algn="l">
                        <a:spcAft>
                          <a:spcPts val="0"/>
                        </a:spcAft>
                      </a:pPr>
                      <a:r>
                        <a:rPr lang="en-US" sz="2400" kern="0">
                          <a:effectLst/>
                        </a:rPr>
                        <a:t>3</a:t>
                      </a:r>
                      <a:endParaRPr lang="zh-CN" sz="2400" kern="100">
                        <a:effectLst/>
                        <a:latin typeface="Calibri"/>
                        <a:ea typeface="宋体"/>
                        <a:cs typeface="Times New Roman"/>
                      </a:endParaRPr>
                    </a:p>
                  </a:txBody>
                  <a:tcPr marL="68580" marR="68580" marT="0" marB="0"/>
                </a:tc>
                <a:tc>
                  <a:txBody>
                    <a:bodyPr/>
                    <a:lstStyle/>
                    <a:p>
                      <a:pPr algn="l">
                        <a:spcAft>
                          <a:spcPts val="0"/>
                        </a:spcAft>
                      </a:pPr>
                      <a:r>
                        <a:rPr lang="en-US" sz="2400" kern="0" dirty="0">
                          <a:effectLst/>
                        </a:rPr>
                        <a:t>5</a:t>
                      </a:r>
                      <a:endParaRPr lang="zh-CN" sz="2400" kern="100" dirty="0">
                        <a:effectLst/>
                        <a:latin typeface="Calibri"/>
                        <a:ea typeface="宋体"/>
                        <a:cs typeface="Times New Roman"/>
                      </a:endParaRPr>
                    </a:p>
                  </a:txBody>
                  <a:tcPr marL="68580" marR="68580" marT="0" marB="0"/>
                </a:tc>
                <a:tc>
                  <a:txBody>
                    <a:bodyPr/>
                    <a:lstStyle/>
                    <a:p>
                      <a:pPr algn="l">
                        <a:spcAft>
                          <a:spcPts val="0"/>
                        </a:spcAft>
                      </a:pPr>
                      <a:r>
                        <a:rPr lang="en-US" sz="2400" kern="0">
                          <a:effectLst/>
                        </a:rPr>
                        <a:t>5</a:t>
                      </a:r>
                      <a:endParaRPr lang="zh-CN" sz="2400" kern="100">
                        <a:effectLst/>
                        <a:latin typeface="Calibri"/>
                        <a:ea typeface="宋体"/>
                        <a:cs typeface="Times New Roman"/>
                      </a:endParaRPr>
                    </a:p>
                  </a:txBody>
                  <a:tcPr marL="68580" marR="68580" marT="0" marB="0"/>
                </a:tc>
                <a:tc>
                  <a:txBody>
                    <a:bodyPr/>
                    <a:lstStyle/>
                    <a:p>
                      <a:pPr algn="l">
                        <a:spcAft>
                          <a:spcPts val="0"/>
                        </a:spcAft>
                      </a:pPr>
                      <a:r>
                        <a:rPr lang="en-US" sz="2400" kern="0">
                          <a:effectLst/>
                        </a:rPr>
                        <a:t>5</a:t>
                      </a:r>
                      <a:endParaRPr lang="zh-CN" sz="2400" kern="100">
                        <a:effectLst/>
                        <a:latin typeface="Calibri"/>
                        <a:ea typeface="宋体"/>
                        <a:cs typeface="Times New Roman"/>
                      </a:endParaRPr>
                    </a:p>
                  </a:txBody>
                  <a:tcPr marL="68580" marR="68580" marT="0" marB="0"/>
                </a:tc>
                <a:tc>
                  <a:txBody>
                    <a:bodyPr/>
                    <a:lstStyle/>
                    <a:p>
                      <a:pPr algn="l">
                        <a:spcAft>
                          <a:spcPts val="0"/>
                        </a:spcAft>
                      </a:pPr>
                      <a:r>
                        <a:rPr lang="en-US" sz="2400" kern="0">
                          <a:effectLst/>
                        </a:rPr>
                        <a:t>5</a:t>
                      </a:r>
                      <a:endParaRPr lang="zh-CN" sz="2400" kern="100">
                        <a:effectLst/>
                        <a:latin typeface="Calibri"/>
                        <a:ea typeface="宋体"/>
                        <a:cs typeface="Times New Roman"/>
                      </a:endParaRPr>
                    </a:p>
                  </a:txBody>
                  <a:tcPr marL="68580" marR="68580" marT="0" marB="0"/>
                </a:tc>
                <a:tc>
                  <a:txBody>
                    <a:bodyPr/>
                    <a:lstStyle/>
                    <a:p>
                      <a:pPr algn="l">
                        <a:spcAft>
                          <a:spcPts val="0"/>
                        </a:spcAft>
                      </a:pPr>
                      <a:r>
                        <a:rPr lang="en-US" sz="2400" kern="0">
                          <a:effectLst/>
                        </a:rPr>
                        <a:t>7</a:t>
                      </a:r>
                      <a:endParaRPr lang="zh-CN" sz="2400" kern="100">
                        <a:effectLst/>
                        <a:latin typeface="Calibri"/>
                        <a:ea typeface="宋体"/>
                        <a:cs typeface="Times New Roman"/>
                      </a:endParaRPr>
                    </a:p>
                  </a:txBody>
                  <a:tcPr marL="68580" marR="68580" marT="0" marB="0"/>
                </a:tc>
                <a:tc>
                  <a:txBody>
                    <a:bodyPr/>
                    <a:lstStyle/>
                    <a:p>
                      <a:pPr algn="l">
                        <a:spcAft>
                          <a:spcPts val="0"/>
                        </a:spcAft>
                      </a:pPr>
                      <a:r>
                        <a:rPr lang="en-US" sz="2400" kern="0">
                          <a:effectLst/>
                        </a:rPr>
                        <a:t>2</a:t>
                      </a:r>
                      <a:endParaRPr lang="zh-CN" sz="2400" kern="100">
                        <a:effectLst/>
                        <a:latin typeface="Calibri"/>
                        <a:ea typeface="宋体"/>
                        <a:cs typeface="Times New Roman"/>
                      </a:endParaRPr>
                    </a:p>
                  </a:txBody>
                  <a:tcPr marL="68580" marR="68580" marT="0" marB="0"/>
                </a:tc>
                <a:tc>
                  <a:txBody>
                    <a:bodyPr/>
                    <a:lstStyle/>
                    <a:p>
                      <a:pPr algn="l">
                        <a:spcAft>
                          <a:spcPts val="0"/>
                        </a:spcAft>
                      </a:pPr>
                      <a:r>
                        <a:rPr lang="en-US" sz="2400" kern="0">
                          <a:effectLst/>
                        </a:rPr>
                        <a:t>2</a:t>
                      </a:r>
                      <a:endParaRPr lang="zh-CN" sz="2400" kern="100">
                        <a:effectLst/>
                        <a:latin typeface="Calibri"/>
                        <a:ea typeface="宋体"/>
                        <a:cs typeface="Times New Roman"/>
                      </a:endParaRPr>
                    </a:p>
                  </a:txBody>
                  <a:tcPr marL="68580" marR="68580" marT="0" marB="0"/>
                </a:tc>
                <a:tc>
                  <a:txBody>
                    <a:bodyPr/>
                    <a:lstStyle/>
                    <a:p>
                      <a:pPr algn="l">
                        <a:spcAft>
                          <a:spcPts val="0"/>
                        </a:spcAft>
                      </a:pPr>
                      <a:r>
                        <a:rPr lang="en-US" sz="2400" kern="0">
                          <a:effectLst/>
                        </a:rPr>
                        <a:t>4</a:t>
                      </a:r>
                      <a:endParaRPr lang="zh-CN" sz="2400" kern="100">
                        <a:effectLst/>
                        <a:latin typeface="Calibri"/>
                        <a:ea typeface="宋体"/>
                        <a:cs typeface="Times New Roman"/>
                      </a:endParaRPr>
                    </a:p>
                  </a:txBody>
                  <a:tcPr marL="68580" marR="68580" marT="0" marB="0"/>
                </a:tc>
              </a:tr>
              <a:tr h="0">
                <a:tc>
                  <a:txBody>
                    <a:bodyPr/>
                    <a:lstStyle/>
                    <a:p>
                      <a:pPr algn="l">
                        <a:spcAft>
                          <a:spcPts val="0"/>
                        </a:spcAft>
                      </a:pPr>
                      <a:r>
                        <a:rPr lang="zh-CN" sz="2400" kern="0">
                          <a:effectLst/>
                        </a:rPr>
                        <a:t>平均非匹配</a:t>
                      </a:r>
                      <a:endParaRPr lang="zh-CN" sz="2400" kern="100">
                        <a:effectLst/>
                        <a:latin typeface="Calibri"/>
                        <a:ea typeface="宋体"/>
                        <a:cs typeface="Times New Roman"/>
                      </a:endParaRPr>
                    </a:p>
                  </a:txBody>
                  <a:tcPr marL="68580" marR="68580" marT="0" marB="0"/>
                </a:tc>
                <a:tc>
                  <a:txBody>
                    <a:bodyPr/>
                    <a:lstStyle/>
                    <a:p>
                      <a:pPr algn="l">
                        <a:spcAft>
                          <a:spcPts val="0"/>
                        </a:spcAft>
                      </a:pPr>
                      <a:r>
                        <a:rPr lang="en-US" sz="2400" kern="0" dirty="0">
                          <a:effectLst/>
                        </a:rPr>
                        <a:t>4.3 </a:t>
                      </a:r>
                      <a:endParaRPr lang="zh-CN" sz="2400" kern="100" dirty="0">
                        <a:effectLst/>
                        <a:latin typeface="Calibri"/>
                        <a:ea typeface="宋体"/>
                        <a:cs typeface="Times New Roman"/>
                      </a:endParaRPr>
                    </a:p>
                  </a:txBody>
                  <a:tcPr marL="68580" marR="68580" marT="0" marB="0"/>
                </a:tc>
                <a:tc>
                  <a:txBody>
                    <a:bodyPr/>
                    <a:lstStyle/>
                    <a:p>
                      <a:pPr algn="l">
                        <a:spcAft>
                          <a:spcPts val="0"/>
                        </a:spcAft>
                      </a:pPr>
                      <a:r>
                        <a:rPr lang="en-US" sz="2400" kern="0">
                          <a:effectLst/>
                        </a:rPr>
                        <a:t> </a:t>
                      </a:r>
                      <a:endParaRPr lang="zh-CN" sz="2400" kern="100">
                        <a:effectLst/>
                        <a:latin typeface="Calibri"/>
                        <a:ea typeface="宋体"/>
                        <a:cs typeface="Times New Roman"/>
                      </a:endParaRPr>
                    </a:p>
                  </a:txBody>
                  <a:tcPr marL="68580" marR="68580" marT="0" marB="0"/>
                </a:tc>
                <a:tc>
                  <a:txBody>
                    <a:bodyPr/>
                    <a:lstStyle/>
                    <a:p>
                      <a:pPr algn="l">
                        <a:spcAft>
                          <a:spcPts val="0"/>
                        </a:spcAft>
                      </a:pPr>
                      <a:r>
                        <a:rPr lang="en-US" sz="2400" kern="0">
                          <a:effectLst/>
                        </a:rPr>
                        <a:t> </a:t>
                      </a:r>
                      <a:endParaRPr lang="zh-CN" sz="2400" kern="100">
                        <a:effectLst/>
                        <a:latin typeface="Calibri"/>
                        <a:ea typeface="宋体"/>
                        <a:cs typeface="Times New Roman"/>
                      </a:endParaRPr>
                    </a:p>
                  </a:txBody>
                  <a:tcPr marL="68580" marR="68580" marT="0" marB="0"/>
                </a:tc>
                <a:tc>
                  <a:txBody>
                    <a:bodyPr/>
                    <a:lstStyle/>
                    <a:p>
                      <a:pPr algn="l">
                        <a:spcAft>
                          <a:spcPts val="0"/>
                        </a:spcAft>
                      </a:pPr>
                      <a:r>
                        <a:rPr lang="en-US" sz="2400" kern="0" dirty="0">
                          <a:effectLst/>
                        </a:rPr>
                        <a:t> </a:t>
                      </a:r>
                      <a:endParaRPr lang="zh-CN" sz="2400" kern="100" dirty="0">
                        <a:effectLst/>
                        <a:latin typeface="Calibri"/>
                        <a:ea typeface="宋体"/>
                        <a:cs typeface="Times New Roman"/>
                      </a:endParaRPr>
                    </a:p>
                  </a:txBody>
                  <a:tcPr marL="68580" marR="68580" marT="0" marB="0"/>
                </a:tc>
                <a:tc>
                  <a:txBody>
                    <a:bodyPr/>
                    <a:lstStyle/>
                    <a:p>
                      <a:pPr algn="l">
                        <a:spcAft>
                          <a:spcPts val="0"/>
                        </a:spcAft>
                      </a:pPr>
                      <a:r>
                        <a:rPr lang="en-US" sz="2400" kern="0">
                          <a:effectLst/>
                        </a:rPr>
                        <a:t> </a:t>
                      </a:r>
                      <a:endParaRPr lang="zh-CN" sz="2400" kern="100">
                        <a:effectLst/>
                        <a:latin typeface="Calibri"/>
                        <a:ea typeface="宋体"/>
                        <a:cs typeface="Times New Roman"/>
                      </a:endParaRPr>
                    </a:p>
                  </a:txBody>
                  <a:tcPr marL="68580" marR="68580" marT="0" marB="0"/>
                </a:tc>
                <a:tc>
                  <a:txBody>
                    <a:bodyPr/>
                    <a:lstStyle/>
                    <a:p>
                      <a:pPr algn="l">
                        <a:spcAft>
                          <a:spcPts val="0"/>
                        </a:spcAft>
                      </a:pPr>
                      <a:r>
                        <a:rPr lang="en-US" sz="2400" kern="0" dirty="0">
                          <a:effectLst/>
                        </a:rPr>
                        <a:t> </a:t>
                      </a:r>
                      <a:endParaRPr lang="zh-CN" sz="2400" kern="100" dirty="0">
                        <a:effectLst/>
                        <a:latin typeface="Calibri"/>
                        <a:ea typeface="宋体"/>
                        <a:cs typeface="Times New Roman"/>
                      </a:endParaRPr>
                    </a:p>
                  </a:txBody>
                  <a:tcPr marL="68580" marR="68580" marT="0" marB="0"/>
                </a:tc>
                <a:tc>
                  <a:txBody>
                    <a:bodyPr/>
                    <a:lstStyle/>
                    <a:p>
                      <a:pPr algn="l">
                        <a:spcAft>
                          <a:spcPts val="0"/>
                        </a:spcAft>
                      </a:pPr>
                      <a:r>
                        <a:rPr lang="en-US" sz="2400" kern="0">
                          <a:effectLst/>
                        </a:rPr>
                        <a:t> </a:t>
                      </a:r>
                      <a:endParaRPr lang="zh-CN" sz="2400" kern="100">
                        <a:effectLst/>
                        <a:latin typeface="Calibri"/>
                        <a:ea typeface="宋体"/>
                        <a:cs typeface="Times New Roman"/>
                      </a:endParaRPr>
                    </a:p>
                  </a:txBody>
                  <a:tcPr marL="68580" marR="68580" marT="0" marB="0"/>
                </a:tc>
                <a:tc>
                  <a:txBody>
                    <a:bodyPr/>
                    <a:lstStyle/>
                    <a:p>
                      <a:pPr algn="l">
                        <a:spcAft>
                          <a:spcPts val="0"/>
                        </a:spcAft>
                      </a:pPr>
                      <a:r>
                        <a:rPr lang="en-US" sz="2400" kern="0">
                          <a:effectLst/>
                        </a:rPr>
                        <a:t> </a:t>
                      </a:r>
                      <a:endParaRPr lang="zh-CN" sz="2400" kern="100">
                        <a:effectLst/>
                        <a:latin typeface="Calibri"/>
                        <a:ea typeface="宋体"/>
                        <a:cs typeface="Times New Roman"/>
                      </a:endParaRPr>
                    </a:p>
                  </a:txBody>
                  <a:tcPr marL="68580" marR="68580" marT="0" marB="0"/>
                </a:tc>
                <a:tc>
                  <a:txBody>
                    <a:bodyPr/>
                    <a:lstStyle/>
                    <a:p>
                      <a:pPr algn="l">
                        <a:spcAft>
                          <a:spcPts val="0"/>
                        </a:spcAft>
                      </a:pPr>
                      <a:r>
                        <a:rPr lang="en-US" sz="2400" kern="0">
                          <a:effectLst/>
                        </a:rPr>
                        <a:t> </a:t>
                      </a:r>
                      <a:endParaRPr lang="zh-CN" sz="2400" kern="100">
                        <a:effectLst/>
                        <a:latin typeface="Calibri"/>
                        <a:ea typeface="宋体"/>
                        <a:cs typeface="Times New Roman"/>
                      </a:endParaRPr>
                    </a:p>
                  </a:txBody>
                  <a:tcPr marL="68580" marR="68580" marT="0" marB="0"/>
                </a:tc>
                <a:tc>
                  <a:txBody>
                    <a:bodyPr/>
                    <a:lstStyle/>
                    <a:p>
                      <a:pPr algn="l">
                        <a:spcAft>
                          <a:spcPts val="0"/>
                        </a:spcAft>
                      </a:pPr>
                      <a:r>
                        <a:rPr lang="en-US" sz="2400" kern="0" dirty="0">
                          <a:effectLst/>
                        </a:rPr>
                        <a:t> </a:t>
                      </a:r>
                      <a:endParaRPr lang="zh-CN" sz="2400" kern="100" dirty="0">
                        <a:effectLst/>
                        <a:latin typeface="Calibri"/>
                        <a:ea typeface="宋体"/>
                        <a:cs typeface="Times New Roman"/>
                      </a:endParaRPr>
                    </a:p>
                  </a:txBody>
                  <a:tcPr marL="68580" marR="68580" marT="0" marB="0"/>
                </a:tc>
              </a:tr>
            </a:tbl>
          </a:graphicData>
        </a:graphic>
      </p:graphicFrame>
    </p:spTree>
    <p:extLst>
      <p:ext uri="{BB962C8B-B14F-4D97-AF65-F5344CB8AC3E}">
        <p14:creationId xmlns:p14="http://schemas.microsoft.com/office/powerpoint/2010/main" val="549282962"/>
      </p:ext>
    </p:extLst>
  </p:cSld>
  <p:clrMapOvr>
    <a:masterClrMapping/>
  </p:clrMapOvr>
  <p:transition/>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827584" y="274638"/>
            <a:ext cx="7488832" cy="850106"/>
          </a:xfrm>
        </p:spPr>
        <p:txBody>
          <a:bodyPr>
            <a:normAutofit/>
          </a:bodyPr>
          <a:lstStyle/>
          <a:p>
            <a:r>
              <a:rPr lang="zh-CN" altLang="zh-CN" sz="4000" b="1" dirty="0">
                <a:latin typeface="黑体" panose="02010609060101010101" pitchFamily="49" charset="-122"/>
                <a:ea typeface="黑体" panose="02010609060101010101" pitchFamily="49" charset="-122"/>
              </a:rPr>
              <a:t>自然异交群体</a:t>
            </a:r>
            <a:endParaRPr lang="en-US" altLang="zh-CN" sz="4000" b="1" dirty="0">
              <a:latin typeface="黑体" panose="02010609060101010101" pitchFamily="49" charset="-122"/>
              <a:ea typeface="黑体" panose="02010609060101010101" pitchFamily="49" charset="-122"/>
              <a:cs typeface="Times New Roman" panose="02020603050405020304" pitchFamily="18" charset="0"/>
            </a:endParaRPr>
          </a:p>
        </p:txBody>
      </p:sp>
      <p:sp>
        <p:nvSpPr>
          <p:cNvPr id="3" name="内容占位符 2"/>
          <p:cNvSpPr>
            <a:spLocks noGrp="1"/>
          </p:cNvSpPr>
          <p:nvPr>
            <p:ph idx="1"/>
          </p:nvPr>
        </p:nvSpPr>
        <p:spPr>
          <a:xfrm>
            <a:off x="457200" y="1268760"/>
            <a:ext cx="8229600" cy="4032448"/>
          </a:xfrm>
        </p:spPr>
        <p:txBody>
          <a:bodyPr>
            <a:noAutofit/>
          </a:bodyPr>
          <a:lstStyle/>
          <a:p>
            <a:pPr>
              <a:lnSpc>
                <a:spcPct val="110000"/>
              </a:lnSpc>
            </a:pPr>
            <a:r>
              <a:rPr lang="zh-CN" altLang="zh-CN" dirty="0">
                <a:latin typeface="Times New Roman" panose="02020603050405020304" pitchFamily="18" charset="0"/>
                <a:ea typeface="黑体" panose="02010609060101010101" pitchFamily="49" charset="-122"/>
                <a:cs typeface="Times New Roman" panose="02020603050405020304" pitchFamily="18" charset="0"/>
              </a:rPr>
              <a:t>一般认为群体无限大，用</a:t>
            </a:r>
            <a:r>
              <a:rPr lang="en-US" altLang="zh-CN" dirty="0">
                <a:latin typeface="Times New Roman" panose="02020603050405020304" pitchFamily="18" charset="0"/>
                <a:ea typeface="黑体" panose="02010609060101010101" pitchFamily="49" charset="-122"/>
                <a:cs typeface="Times New Roman" panose="02020603050405020304" pitchFamily="18" charset="0"/>
              </a:rPr>
              <a:t>Z</a:t>
            </a:r>
            <a:r>
              <a:rPr lang="zh-CN" altLang="zh-CN" dirty="0">
                <a:latin typeface="Times New Roman" panose="02020603050405020304" pitchFamily="18" charset="0"/>
                <a:ea typeface="黑体" panose="02010609060101010101" pitchFamily="49" charset="-122"/>
                <a:cs typeface="Times New Roman" panose="02020603050405020304" pitchFamily="18" charset="0"/>
              </a:rPr>
              <a:t>表示单个个体，则</a:t>
            </a:r>
            <a:r>
              <a:rPr lang="en-US" altLang="zh-CN" i="1" dirty="0">
                <a:latin typeface="Times New Roman" panose="02020603050405020304" pitchFamily="18" charset="0"/>
                <a:ea typeface="黑体" panose="02010609060101010101" pitchFamily="49" charset="-122"/>
                <a:cs typeface="Times New Roman" panose="02020603050405020304" pitchFamily="18" charset="0"/>
              </a:rPr>
              <a:t>F</a:t>
            </a:r>
            <a:r>
              <a:rPr lang="en-US" altLang="zh-CN" baseline="-25000" dirty="0">
                <a:latin typeface="Times New Roman" panose="02020603050405020304" pitchFamily="18" charset="0"/>
                <a:ea typeface="黑体" panose="02010609060101010101" pitchFamily="49" charset="-122"/>
                <a:cs typeface="Times New Roman" panose="02020603050405020304" pitchFamily="18" charset="0"/>
              </a:rPr>
              <a:t>Z</a:t>
            </a:r>
            <a:r>
              <a:rPr lang="en-US" altLang="zh-CN" dirty="0">
                <a:latin typeface="Times New Roman" panose="02020603050405020304" pitchFamily="18" charset="0"/>
                <a:ea typeface="黑体" panose="02010609060101010101" pitchFamily="49" charset="-122"/>
                <a:cs typeface="Times New Roman" panose="02020603050405020304" pitchFamily="18" charset="0"/>
              </a:rPr>
              <a:t>=0</a:t>
            </a:r>
            <a:r>
              <a:rPr lang="zh-CN" altLang="zh-CN" dirty="0">
                <a:latin typeface="Times New Roman" panose="02020603050405020304" pitchFamily="18" charset="0"/>
                <a:ea typeface="黑体" panose="02010609060101010101" pitchFamily="49" charset="-122"/>
                <a:cs typeface="Times New Roman" panose="02020603050405020304" pitchFamily="18" charset="0"/>
              </a:rPr>
              <a:t>。任意两个个体</a:t>
            </a:r>
            <a:r>
              <a:rPr lang="en-US" altLang="zh-CN" dirty="0">
                <a:latin typeface="Times New Roman" panose="02020603050405020304" pitchFamily="18" charset="0"/>
                <a:ea typeface="黑体" panose="02010609060101010101" pitchFamily="49" charset="-122"/>
                <a:cs typeface="Times New Roman" panose="02020603050405020304" pitchFamily="18" charset="0"/>
              </a:rPr>
              <a:t>X</a:t>
            </a:r>
            <a:r>
              <a:rPr lang="zh-CN" altLang="zh-CN" dirty="0">
                <a:latin typeface="Times New Roman" panose="02020603050405020304" pitchFamily="18" charset="0"/>
                <a:ea typeface="黑体" panose="02010609060101010101" pitchFamily="49" charset="-122"/>
                <a:cs typeface="Times New Roman" panose="02020603050405020304" pitchFamily="18" charset="0"/>
              </a:rPr>
              <a:t>与</a:t>
            </a:r>
            <a:r>
              <a:rPr lang="en-US" altLang="zh-CN" dirty="0">
                <a:latin typeface="Times New Roman" panose="02020603050405020304" pitchFamily="18" charset="0"/>
                <a:ea typeface="黑体" panose="02010609060101010101" pitchFamily="49" charset="-122"/>
                <a:cs typeface="Times New Roman" panose="02020603050405020304" pitchFamily="18" charset="0"/>
              </a:rPr>
              <a:t>Y</a:t>
            </a:r>
            <a:r>
              <a:rPr lang="zh-CN" altLang="zh-CN" dirty="0">
                <a:latin typeface="Times New Roman" panose="02020603050405020304" pitchFamily="18" charset="0"/>
                <a:ea typeface="黑体" panose="02010609060101010101" pitchFamily="49" charset="-122"/>
                <a:cs typeface="Times New Roman" panose="02020603050405020304" pitchFamily="18" charset="0"/>
              </a:rPr>
              <a:t>之间的共祖先系数</a:t>
            </a:r>
            <a:r>
              <a:rPr lang="en-US" altLang="zh-CN" i="1" dirty="0" err="1">
                <a:latin typeface="Times New Roman" panose="02020603050405020304" pitchFamily="18" charset="0"/>
                <a:ea typeface="黑体" panose="02010609060101010101" pitchFamily="49" charset="-122"/>
                <a:cs typeface="Times New Roman" panose="02020603050405020304" pitchFamily="18" charset="0"/>
              </a:rPr>
              <a:t>f</a:t>
            </a:r>
            <a:r>
              <a:rPr lang="en-US" altLang="zh-CN" baseline="-25000" dirty="0" err="1">
                <a:latin typeface="Times New Roman" panose="02020603050405020304" pitchFamily="18" charset="0"/>
                <a:ea typeface="黑体" panose="02010609060101010101" pitchFamily="49" charset="-122"/>
                <a:cs typeface="Times New Roman" panose="02020603050405020304" pitchFamily="18" charset="0"/>
              </a:rPr>
              <a:t>XY</a:t>
            </a:r>
            <a:r>
              <a:rPr lang="en-US" altLang="zh-CN" dirty="0">
                <a:latin typeface="Times New Roman" panose="02020603050405020304" pitchFamily="18" charset="0"/>
                <a:ea typeface="黑体" panose="02010609060101010101" pitchFamily="49" charset="-122"/>
                <a:cs typeface="Times New Roman" panose="02020603050405020304" pitchFamily="18" charset="0"/>
              </a:rPr>
              <a:t>=0</a:t>
            </a:r>
            <a:r>
              <a:rPr lang="zh-CN" altLang="zh-CN" dirty="0">
                <a:latin typeface="Times New Roman" panose="02020603050405020304" pitchFamily="18" charset="0"/>
                <a:ea typeface="黑体" panose="02010609060101010101" pitchFamily="49" charset="-122"/>
                <a:cs typeface="Times New Roman" panose="02020603050405020304" pitchFamily="18" charset="0"/>
              </a:rPr>
              <a:t>。个体</a:t>
            </a:r>
            <a:r>
              <a:rPr lang="en-US" altLang="zh-CN" dirty="0">
                <a:latin typeface="Times New Roman" panose="02020603050405020304" pitchFamily="18" charset="0"/>
                <a:ea typeface="黑体" panose="02010609060101010101" pitchFamily="49" charset="-122"/>
                <a:cs typeface="Times New Roman" panose="02020603050405020304" pitchFamily="18" charset="0"/>
              </a:rPr>
              <a:t>Z</a:t>
            </a:r>
            <a:r>
              <a:rPr lang="zh-CN" altLang="zh-CN" dirty="0">
                <a:latin typeface="Times New Roman" panose="02020603050405020304" pitchFamily="18" charset="0"/>
                <a:ea typeface="黑体" panose="02010609060101010101" pitchFamily="49" charset="-122"/>
                <a:cs typeface="Times New Roman" panose="02020603050405020304" pitchFamily="18" charset="0"/>
              </a:rPr>
              <a:t>与它自身的共祖先系数</a:t>
            </a:r>
            <a:r>
              <a:rPr lang="en-US" altLang="zh-CN" i="1" dirty="0" err="1">
                <a:latin typeface="Times New Roman" panose="02020603050405020304" pitchFamily="18" charset="0"/>
                <a:ea typeface="黑体" panose="02010609060101010101" pitchFamily="49" charset="-122"/>
                <a:cs typeface="Times New Roman" panose="02020603050405020304" pitchFamily="18" charset="0"/>
              </a:rPr>
              <a:t>f</a:t>
            </a:r>
            <a:r>
              <a:rPr lang="en-US" altLang="zh-CN" baseline="-25000" dirty="0" err="1">
                <a:latin typeface="Times New Roman" panose="02020603050405020304" pitchFamily="18" charset="0"/>
                <a:ea typeface="黑体" panose="02010609060101010101" pitchFamily="49" charset="-122"/>
                <a:cs typeface="Times New Roman" panose="02020603050405020304" pitchFamily="18" charset="0"/>
              </a:rPr>
              <a:t>ZZ</a:t>
            </a:r>
            <a:r>
              <a:rPr lang="en-US" altLang="zh-CN" dirty="0" smtClean="0">
                <a:latin typeface="Times New Roman" panose="02020603050405020304" pitchFamily="18" charset="0"/>
                <a:ea typeface="黑体" panose="02010609060101010101" pitchFamily="49" charset="-122"/>
                <a:cs typeface="Times New Roman" panose="02020603050405020304" pitchFamily="18" charset="0"/>
              </a:rPr>
              <a:t>=(</a:t>
            </a:r>
            <a:r>
              <a:rPr lang="en-US" altLang="zh-CN" dirty="0">
                <a:latin typeface="Times New Roman" panose="02020603050405020304" pitchFamily="18" charset="0"/>
                <a:ea typeface="黑体" panose="02010609060101010101" pitchFamily="49" charset="-122"/>
                <a:cs typeface="Times New Roman" panose="02020603050405020304" pitchFamily="18" charset="0"/>
              </a:rPr>
              <a:t>1+</a:t>
            </a:r>
            <a:r>
              <a:rPr lang="en-US" altLang="zh-CN" i="1" dirty="0">
                <a:latin typeface="Times New Roman" panose="02020603050405020304" pitchFamily="18" charset="0"/>
                <a:ea typeface="黑体" panose="02010609060101010101" pitchFamily="49" charset="-122"/>
                <a:cs typeface="Times New Roman" panose="02020603050405020304" pitchFamily="18" charset="0"/>
              </a:rPr>
              <a:t>F</a:t>
            </a:r>
            <a:r>
              <a:rPr lang="en-US" altLang="zh-CN" baseline="-25000" dirty="0">
                <a:latin typeface="Times New Roman" panose="02020603050405020304" pitchFamily="18" charset="0"/>
                <a:ea typeface="黑体" panose="02010609060101010101" pitchFamily="49" charset="-122"/>
                <a:cs typeface="Times New Roman" panose="02020603050405020304" pitchFamily="18" charset="0"/>
              </a:rPr>
              <a:t>Z</a:t>
            </a:r>
            <a:r>
              <a:rPr lang="en-US" altLang="zh-CN"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dirty="0" smtClean="0">
                <a:latin typeface="Times New Roman" panose="02020603050405020304" pitchFamily="18" charset="0"/>
                <a:ea typeface="黑体" panose="02010609060101010101" pitchFamily="49" charset="-122"/>
                <a:cs typeface="Times New Roman" panose="02020603050405020304" pitchFamily="18" charset="0"/>
              </a:rPr>
              <a:t>2=1/2</a:t>
            </a:r>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dirty="0" smtClean="0">
              <a:latin typeface="Times New Roman" panose="02020603050405020304" pitchFamily="18" charset="0"/>
              <a:ea typeface="黑体" panose="02010609060101010101" pitchFamily="49" charset="-122"/>
              <a:cs typeface="Times New Roman" panose="02020603050405020304" pitchFamily="18" charset="0"/>
            </a:endParaRPr>
          </a:p>
          <a:p>
            <a:pPr>
              <a:lnSpc>
                <a:spcPct val="110000"/>
              </a:lnSpc>
            </a:pPr>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如果</a:t>
            </a:r>
            <a:r>
              <a:rPr lang="zh-CN" altLang="zh-CN" dirty="0">
                <a:latin typeface="Times New Roman" panose="02020603050405020304" pitchFamily="18" charset="0"/>
                <a:ea typeface="黑体" panose="02010609060101010101" pitchFamily="49" charset="-122"/>
                <a:cs typeface="Times New Roman" panose="02020603050405020304" pitchFamily="18" charset="0"/>
              </a:rPr>
              <a:t>发生自交，则这个共祖先系数也就是自交一代群体的近交系数。</a:t>
            </a:r>
            <a:endParaRPr lang="zh-CN" altLang="en-US" dirty="0">
              <a:latin typeface="Times New Roman" panose="02020603050405020304" pitchFamily="18" charset="0"/>
              <a:ea typeface="黑体" panose="02010609060101010101" pitchFamily="49" charset="-122"/>
              <a:cs typeface="Times New Roman" panose="02020603050405020304" pitchFamily="18" charset="0"/>
            </a:endParaRPr>
          </a:p>
        </p:txBody>
      </p:sp>
    </p:spTree>
    <p:extLst>
      <p:ext uri="{BB962C8B-B14F-4D97-AF65-F5344CB8AC3E}">
        <p14:creationId xmlns:p14="http://schemas.microsoft.com/office/powerpoint/2010/main" val="1582505982"/>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827584" y="274638"/>
            <a:ext cx="7488832" cy="850106"/>
          </a:xfrm>
        </p:spPr>
        <p:txBody>
          <a:bodyPr>
            <a:normAutofit/>
          </a:bodyPr>
          <a:lstStyle/>
          <a:p>
            <a:r>
              <a:rPr lang="zh-CN" altLang="zh-CN" sz="4000" b="1" dirty="0">
                <a:latin typeface="Times New Roman" panose="02020603050405020304" pitchFamily="18" charset="0"/>
                <a:ea typeface="黑体" panose="02010609060101010101" pitchFamily="49" charset="-122"/>
                <a:cs typeface="Times New Roman" panose="02020603050405020304" pitchFamily="18" charset="0"/>
              </a:rPr>
              <a:t>自然混合自交和异交群体</a:t>
            </a:r>
            <a:endParaRPr lang="en-US" altLang="zh-CN" sz="4000" b="1"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3" name="内容占位符 2"/>
          <p:cNvSpPr>
            <a:spLocks noGrp="1"/>
          </p:cNvSpPr>
          <p:nvPr>
            <p:ph idx="1"/>
          </p:nvPr>
        </p:nvSpPr>
        <p:spPr>
          <a:xfrm>
            <a:off x="457200" y="1340768"/>
            <a:ext cx="8229600" cy="4320480"/>
          </a:xfrm>
        </p:spPr>
        <p:txBody>
          <a:bodyPr>
            <a:noAutofit/>
          </a:bodyPr>
          <a:lstStyle/>
          <a:p>
            <a:r>
              <a:rPr lang="zh-CN" altLang="zh-CN" dirty="0">
                <a:latin typeface="Times New Roman" panose="02020603050405020304" pitchFamily="18" charset="0"/>
                <a:ea typeface="黑体" panose="02010609060101010101" pitchFamily="49" charset="-122"/>
                <a:cs typeface="Times New Roman" panose="02020603050405020304" pitchFamily="18" charset="0"/>
              </a:rPr>
              <a:t>一般认为群体无限大，用</a:t>
            </a:r>
            <a:r>
              <a:rPr lang="en-US" altLang="zh-CN" dirty="0">
                <a:latin typeface="Times New Roman" panose="02020603050405020304" pitchFamily="18" charset="0"/>
                <a:ea typeface="黑体" panose="02010609060101010101" pitchFamily="49" charset="-122"/>
                <a:cs typeface="Times New Roman" panose="02020603050405020304" pitchFamily="18" charset="0"/>
              </a:rPr>
              <a:t>Z</a:t>
            </a:r>
            <a:r>
              <a:rPr lang="zh-CN" altLang="zh-CN" dirty="0">
                <a:latin typeface="Times New Roman" panose="02020603050405020304" pitchFamily="18" charset="0"/>
                <a:ea typeface="黑体" panose="02010609060101010101" pitchFamily="49" charset="-122"/>
                <a:cs typeface="Times New Roman" panose="02020603050405020304" pitchFamily="18" charset="0"/>
              </a:rPr>
              <a:t>表示单个个体，</a:t>
            </a:r>
            <a:r>
              <a:rPr lang="en-US" altLang="zh-CN" i="1" dirty="0">
                <a:latin typeface="Times New Roman" panose="02020603050405020304" pitchFamily="18" charset="0"/>
                <a:ea typeface="黑体" panose="02010609060101010101" pitchFamily="49" charset="-122"/>
                <a:cs typeface="Times New Roman" panose="02020603050405020304" pitchFamily="18" charset="0"/>
              </a:rPr>
              <a:t>C</a:t>
            </a:r>
            <a:r>
              <a:rPr lang="zh-CN" altLang="zh-CN" dirty="0">
                <a:latin typeface="Times New Roman" panose="02020603050405020304" pitchFamily="18" charset="0"/>
                <a:ea typeface="黑体" panose="02010609060101010101" pitchFamily="49" charset="-122"/>
                <a:cs typeface="Times New Roman" panose="02020603050405020304" pitchFamily="18" charset="0"/>
              </a:rPr>
              <a:t>表示异交率，</a:t>
            </a:r>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则</a:t>
            </a:r>
            <a:r>
              <a:rPr lang="en-US" altLang="zh-CN" i="1" dirty="0" smtClean="0">
                <a:latin typeface="Times New Roman" panose="02020603050405020304" pitchFamily="18" charset="0"/>
                <a:ea typeface="黑体" panose="02010609060101010101" pitchFamily="49" charset="-122"/>
                <a:cs typeface="Times New Roman" panose="02020603050405020304" pitchFamily="18" charset="0"/>
              </a:rPr>
              <a:t>F</a:t>
            </a:r>
            <a:r>
              <a:rPr lang="en-US" altLang="zh-CN" baseline="-25000" dirty="0" smtClean="0">
                <a:latin typeface="Times New Roman" panose="02020603050405020304" pitchFamily="18" charset="0"/>
                <a:ea typeface="黑体" panose="02010609060101010101" pitchFamily="49" charset="-122"/>
                <a:cs typeface="Times New Roman" panose="02020603050405020304" pitchFamily="18" charset="0"/>
              </a:rPr>
              <a:t>Z</a:t>
            </a:r>
            <a:r>
              <a:rPr lang="en-US" altLang="zh-CN" dirty="0" smtClean="0">
                <a:latin typeface="Times New Roman" panose="02020603050405020304" pitchFamily="18" charset="0"/>
                <a:ea typeface="黑体" panose="02010609060101010101" pitchFamily="49" charset="-122"/>
                <a:cs typeface="Times New Roman" panose="02020603050405020304" pitchFamily="18" charset="0"/>
              </a:rPr>
              <a:t>=(1-</a:t>
            </a:r>
            <a:r>
              <a:rPr lang="en-US" altLang="zh-CN" i="1" dirty="0" smtClean="0">
                <a:latin typeface="Times New Roman" panose="02020603050405020304" pitchFamily="18" charset="0"/>
                <a:ea typeface="黑体" panose="02010609060101010101" pitchFamily="49" charset="-122"/>
                <a:cs typeface="Times New Roman" panose="02020603050405020304" pitchFamily="18" charset="0"/>
              </a:rPr>
              <a:t>C</a:t>
            </a:r>
            <a:r>
              <a:rPr lang="en-US" altLang="zh-CN" dirty="0" smtClean="0">
                <a:latin typeface="Times New Roman" panose="02020603050405020304" pitchFamily="18" charset="0"/>
                <a:ea typeface="黑体" panose="02010609060101010101" pitchFamily="49" charset="-122"/>
                <a:cs typeface="Times New Roman" panose="02020603050405020304" pitchFamily="18" charset="0"/>
              </a:rPr>
              <a:t>)/(1+</a:t>
            </a:r>
            <a:r>
              <a:rPr lang="en-US" altLang="zh-CN" i="1" dirty="0" smtClean="0">
                <a:latin typeface="Times New Roman" panose="02020603050405020304" pitchFamily="18" charset="0"/>
                <a:ea typeface="黑体" panose="02010609060101010101" pitchFamily="49" charset="-122"/>
                <a:cs typeface="Times New Roman" panose="02020603050405020304" pitchFamily="18" charset="0"/>
              </a:rPr>
              <a:t>C</a:t>
            </a:r>
            <a:r>
              <a:rPr lang="en-US" altLang="zh-CN" dirty="0" smtClean="0">
                <a:latin typeface="Times New Roman" panose="02020603050405020304" pitchFamily="18" charset="0"/>
                <a:ea typeface="黑体" panose="02010609060101010101" pitchFamily="49" charset="-122"/>
                <a:cs typeface="Times New Roman" panose="02020603050405020304" pitchFamily="18" charset="0"/>
              </a:rPr>
              <a:t>)</a:t>
            </a:r>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a:t>
            </a:r>
            <a:r>
              <a:rPr lang="zh-CN" altLang="zh-CN" dirty="0">
                <a:latin typeface="Times New Roman" panose="02020603050405020304" pitchFamily="18" charset="0"/>
                <a:ea typeface="黑体" panose="02010609060101010101" pitchFamily="49" charset="-122"/>
                <a:cs typeface="Times New Roman" panose="02020603050405020304" pitchFamily="18" charset="0"/>
              </a:rPr>
              <a:t>个体</a:t>
            </a:r>
            <a:r>
              <a:rPr lang="en-US" altLang="zh-CN" dirty="0">
                <a:latin typeface="Times New Roman" panose="02020603050405020304" pitchFamily="18" charset="0"/>
                <a:ea typeface="黑体" panose="02010609060101010101" pitchFamily="49" charset="-122"/>
                <a:cs typeface="Times New Roman" panose="02020603050405020304" pitchFamily="18" charset="0"/>
              </a:rPr>
              <a:t>Z</a:t>
            </a:r>
            <a:r>
              <a:rPr lang="zh-CN" altLang="zh-CN" dirty="0">
                <a:latin typeface="Times New Roman" panose="02020603050405020304" pitchFamily="18" charset="0"/>
                <a:ea typeface="黑体" panose="02010609060101010101" pitchFamily="49" charset="-122"/>
                <a:cs typeface="Times New Roman" panose="02020603050405020304" pitchFamily="18" charset="0"/>
              </a:rPr>
              <a:t>与它自身的共祖先</a:t>
            </a:r>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系数</a:t>
            </a:r>
            <a:r>
              <a:rPr lang="en-US" altLang="zh-CN" i="1" dirty="0" err="1">
                <a:latin typeface="Times New Roman" panose="02020603050405020304" pitchFamily="18" charset="0"/>
                <a:ea typeface="黑体" panose="02010609060101010101" pitchFamily="49" charset="-122"/>
                <a:cs typeface="Times New Roman" panose="02020603050405020304" pitchFamily="18" charset="0"/>
              </a:rPr>
              <a:t>f</a:t>
            </a:r>
            <a:r>
              <a:rPr lang="en-US" altLang="zh-CN" baseline="-25000" dirty="0" err="1">
                <a:latin typeface="Times New Roman" panose="02020603050405020304" pitchFamily="18" charset="0"/>
                <a:ea typeface="黑体" panose="02010609060101010101" pitchFamily="49" charset="-122"/>
                <a:cs typeface="Times New Roman" panose="02020603050405020304" pitchFamily="18" charset="0"/>
              </a:rPr>
              <a:t>ZZ</a:t>
            </a:r>
            <a:r>
              <a:rPr lang="en-US" altLang="zh-CN" dirty="0">
                <a:latin typeface="Times New Roman" panose="02020603050405020304" pitchFamily="18" charset="0"/>
                <a:ea typeface="黑体" panose="02010609060101010101" pitchFamily="49" charset="-122"/>
                <a:cs typeface="Times New Roman" panose="02020603050405020304" pitchFamily="18" charset="0"/>
              </a:rPr>
              <a:t>==(1+</a:t>
            </a:r>
            <a:r>
              <a:rPr lang="en-US" altLang="zh-CN" i="1" dirty="0">
                <a:latin typeface="Times New Roman" panose="02020603050405020304" pitchFamily="18" charset="0"/>
                <a:ea typeface="黑体" panose="02010609060101010101" pitchFamily="49" charset="-122"/>
                <a:cs typeface="Times New Roman" panose="02020603050405020304" pitchFamily="18" charset="0"/>
              </a:rPr>
              <a:t>F</a:t>
            </a:r>
            <a:r>
              <a:rPr lang="en-US" altLang="zh-CN" baseline="-25000" dirty="0">
                <a:latin typeface="Times New Roman" panose="02020603050405020304" pitchFamily="18" charset="0"/>
                <a:ea typeface="黑体" panose="02010609060101010101" pitchFamily="49" charset="-122"/>
                <a:cs typeface="Times New Roman" panose="02020603050405020304" pitchFamily="18" charset="0"/>
              </a:rPr>
              <a:t>Z</a:t>
            </a:r>
            <a:r>
              <a:rPr lang="en-US" altLang="zh-CN"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dirty="0" smtClean="0">
                <a:latin typeface="Times New Roman" panose="02020603050405020304" pitchFamily="18" charset="0"/>
                <a:ea typeface="黑体" panose="02010609060101010101" pitchFamily="49" charset="-122"/>
                <a:cs typeface="Times New Roman" panose="02020603050405020304" pitchFamily="18" charset="0"/>
              </a:rPr>
              <a:t>2=1/(1+</a:t>
            </a:r>
            <a:r>
              <a:rPr lang="en-US" altLang="zh-CN" i="1" dirty="0" smtClean="0">
                <a:latin typeface="Times New Roman" panose="02020603050405020304" pitchFamily="18" charset="0"/>
                <a:ea typeface="黑体" panose="02010609060101010101" pitchFamily="49" charset="-122"/>
                <a:cs typeface="Times New Roman" panose="02020603050405020304" pitchFamily="18" charset="0"/>
              </a:rPr>
              <a:t>C</a:t>
            </a:r>
            <a:r>
              <a:rPr lang="en-US" altLang="zh-CN" dirty="0" smtClean="0">
                <a:latin typeface="Times New Roman" panose="02020603050405020304" pitchFamily="18" charset="0"/>
                <a:ea typeface="黑体" panose="02010609060101010101" pitchFamily="49" charset="-122"/>
                <a:cs typeface="Times New Roman" panose="02020603050405020304" pitchFamily="18" charset="0"/>
              </a:rPr>
              <a:t>)</a:t>
            </a:r>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dirty="0" smtClean="0">
              <a:latin typeface="Times New Roman" panose="02020603050405020304" pitchFamily="18" charset="0"/>
              <a:ea typeface="黑体" panose="02010609060101010101" pitchFamily="49" charset="-122"/>
              <a:cs typeface="Times New Roman" panose="02020603050405020304" pitchFamily="18" charset="0"/>
            </a:endParaRPr>
          </a:p>
          <a:p>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由于</a:t>
            </a:r>
            <a:r>
              <a:rPr lang="en-US" altLang="zh-CN" i="1" dirty="0" smtClean="0">
                <a:latin typeface="Times New Roman" panose="02020603050405020304" pitchFamily="18" charset="0"/>
                <a:ea typeface="黑体" panose="02010609060101010101" pitchFamily="49" charset="-122"/>
                <a:cs typeface="Times New Roman" panose="02020603050405020304" pitchFamily="18" charset="0"/>
              </a:rPr>
              <a:t>F</a:t>
            </a:r>
            <a:r>
              <a:rPr lang="en-US" altLang="zh-CN" dirty="0" smtClean="0">
                <a:latin typeface="Times New Roman" panose="02020603050405020304" pitchFamily="18" charset="0"/>
                <a:ea typeface="黑体" panose="02010609060101010101" pitchFamily="49" charset="-122"/>
                <a:cs typeface="Times New Roman" panose="02020603050405020304" pitchFamily="18" charset="0"/>
              </a:rPr>
              <a:t>=(</a:t>
            </a:r>
            <a:r>
              <a:rPr lang="en-US" altLang="zh-CN" dirty="0">
                <a:latin typeface="Times New Roman" panose="02020603050405020304" pitchFamily="18" charset="0"/>
                <a:ea typeface="黑体" panose="02010609060101010101" pitchFamily="49" charset="-122"/>
                <a:cs typeface="Times New Roman" panose="02020603050405020304" pitchFamily="18" charset="0"/>
              </a:rPr>
              <a:t>1-</a:t>
            </a:r>
            <a:r>
              <a:rPr lang="en-US" altLang="zh-CN" i="1" dirty="0">
                <a:latin typeface="Times New Roman" panose="02020603050405020304" pitchFamily="18" charset="0"/>
                <a:ea typeface="黑体" panose="02010609060101010101" pitchFamily="49" charset="-122"/>
                <a:cs typeface="Times New Roman" panose="02020603050405020304" pitchFamily="18" charset="0"/>
              </a:rPr>
              <a:t>C</a:t>
            </a:r>
            <a:r>
              <a:rPr lang="en-US" altLang="zh-CN" dirty="0">
                <a:latin typeface="Times New Roman" panose="02020603050405020304" pitchFamily="18" charset="0"/>
                <a:ea typeface="黑体" panose="02010609060101010101" pitchFamily="49" charset="-122"/>
                <a:cs typeface="Times New Roman" panose="02020603050405020304" pitchFamily="18" charset="0"/>
              </a:rPr>
              <a:t>)/(1+</a:t>
            </a:r>
            <a:r>
              <a:rPr lang="en-US" altLang="zh-CN" i="1" dirty="0">
                <a:latin typeface="Times New Roman" panose="02020603050405020304" pitchFamily="18" charset="0"/>
                <a:ea typeface="黑体" panose="02010609060101010101" pitchFamily="49" charset="-122"/>
                <a:cs typeface="Times New Roman" panose="02020603050405020304" pitchFamily="18" charset="0"/>
              </a:rPr>
              <a:t>C</a:t>
            </a:r>
            <a:r>
              <a:rPr lang="en-US" altLang="zh-CN" dirty="0">
                <a:latin typeface="Times New Roman" panose="02020603050405020304" pitchFamily="18" charset="0"/>
                <a:ea typeface="黑体" panose="02010609060101010101" pitchFamily="49" charset="-122"/>
                <a:cs typeface="Times New Roman" panose="02020603050405020304" pitchFamily="18" charset="0"/>
              </a:rPr>
              <a:t>)</a:t>
            </a:r>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是</a:t>
            </a:r>
            <a:r>
              <a:rPr lang="zh-CN" altLang="zh-CN" dirty="0">
                <a:latin typeface="Times New Roman" panose="02020603050405020304" pitchFamily="18" charset="0"/>
                <a:ea typeface="黑体" panose="02010609060101010101" pitchFamily="49" charset="-122"/>
                <a:cs typeface="Times New Roman" panose="02020603050405020304" pitchFamily="18" charset="0"/>
              </a:rPr>
              <a:t>平衡点，亲代和子代的近交系数都应该</a:t>
            </a:r>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等于</a:t>
            </a:r>
            <a:r>
              <a:rPr lang="en-US" altLang="zh-CN" dirty="0" smtClean="0">
                <a:latin typeface="Times New Roman" panose="02020603050405020304" pitchFamily="18" charset="0"/>
                <a:ea typeface="黑体" panose="02010609060101010101" pitchFamily="49" charset="-122"/>
                <a:cs typeface="Times New Roman" panose="02020603050405020304" pitchFamily="18" charset="0"/>
              </a:rPr>
              <a:t> (</a:t>
            </a:r>
            <a:r>
              <a:rPr lang="en-US" altLang="zh-CN" dirty="0">
                <a:latin typeface="Times New Roman" panose="02020603050405020304" pitchFamily="18" charset="0"/>
                <a:ea typeface="黑体" panose="02010609060101010101" pitchFamily="49" charset="-122"/>
                <a:cs typeface="Times New Roman" panose="02020603050405020304" pitchFamily="18" charset="0"/>
              </a:rPr>
              <a:t>1-</a:t>
            </a:r>
            <a:r>
              <a:rPr lang="en-US" altLang="zh-CN" i="1" dirty="0">
                <a:latin typeface="Times New Roman" panose="02020603050405020304" pitchFamily="18" charset="0"/>
                <a:ea typeface="黑体" panose="02010609060101010101" pitchFamily="49" charset="-122"/>
                <a:cs typeface="Times New Roman" panose="02020603050405020304" pitchFamily="18" charset="0"/>
              </a:rPr>
              <a:t>C</a:t>
            </a:r>
            <a:r>
              <a:rPr lang="en-US" altLang="zh-CN" dirty="0">
                <a:latin typeface="Times New Roman" panose="02020603050405020304" pitchFamily="18" charset="0"/>
                <a:ea typeface="黑体" panose="02010609060101010101" pitchFamily="49" charset="-122"/>
                <a:cs typeface="Times New Roman" panose="02020603050405020304" pitchFamily="18" charset="0"/>
              </a:rPr>
              <a:t>)/(1+</a:t>
            </a:r>
            <a:r>
              <a:rPr lang="en-US" altLang="zh-CN" i="1" dirty="0">
                <a:latin typeface="Times New Roman" panose="02020603050405020304" pitchFamily="18" charset="0"/>
                <a:ea typeface="黑体" panose="02010609060101010101" pitchFamily="49" charset="-122"/>
                <a:cs typeface="Times New Roman" panose="02020603050405020304" pitchFamily="18" charset="0"/>
              </a:rPr>
              <a:t>C</a:t>
            </a:r>
            <a:r>
              <a:rPr lang="en-US" altLang="zh-CN" dirty="0">
                <a:latin typeface="Times New Roman" panose="02020603050405020304" pitchFamily="18" charset="0"/>
                <a:ea typeface="黑体" panose="02010609060101010101" pitchFamily="49" charset="-122"/>
                <a:cs typeface="Times New Roman" panose="02020603050405020304" pitchFamily="18" charset="0"/>
              </a:rPr>
              <a:t>) </a:t>
            </a:r>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dirty="0" smtClean="0">
              <a:latin typeface="Times New Roman" panose="02020603050405020304" pitchFamily="18" charset="0"/>
              <a:ea typeface="黑体" panose="02010609060101010101" pitchFamily="49" charset="-122"/>
              <a:cs typeface="Times New Roman" panose="02020603050405020304" pitchFamily="18" charset="0"/>
            </a:endParaRPr>
          </a:p>
          <a:p>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把</a:t>
            </a:r>
            <a:r>
              <a:rPr lang="en-US" altLang="zh-CN" dirty="0">
                <a:latin typeface="Times New Roman" panose="02020603050405020304" pitchFamily="18" charset="0"/>
                <a:ea typeface="黑体" panose="02010609060101010101" pitchFamily="49" charset="-122"/>
                <a:cs typeface="Times New Roman" panose="02020603050405020304" pitchFamily="18" charset="0"/>
              </a:rPr>
              <a:t>Z</a:t>
            </a:r>
            <a:r>
              <a:rPr lang="zh-CN" altLang="zh-CN" dirty="0">
                <a:latin typeface="Times New Roman" panose="02020603050405020304" pitchFamily="18" charset="0"/>
                <a:ea typeface="黑体" panose="02010609060101010101" pitchFamily="49" charset="-122"/>
                <a:cs typeface="Times New Roman" panose="02020603050405020304" pitchFamily="18" charset="0"/>
              </a:rPr>
              <a:t>看作子代，则任何两个个体</a:t>
            </a:r>
            <a:r>
              <a:rPr lang="en-US" altLang="zh-CN" dirty="0">
                <a:latin typeface="Times New Roman" panose="02020603050405020304" pitchFamily="18" charset="0"/>
                <a:ea typeface="黑体" panose="02010609060101010101" pitchFamily="49" charset="-122"/>
                <a:cs typeface="Times New Roman" panose="02020603050405020304" pitchFamily="18" charset="0"/>
              </a:rPr>
              <a:t>X</a:t>
            </a:r>
            <a:r>
              <a:rPr lang="zh-CN" altLang="zh-CN" dirty="0">
                <a:latin typeface="Times New Roman" panose="02020603050405020304" pitchFamily="18" charset="0"/>
                <a:ea typeface="黑体" panose="02010609060101010101" pitchFamily="49" charset="-122"/>
                <a:cs typeface="Times New Roman" panose="02020603050405020304" pitchFamily="18" charset="0"/>
              </a:rPr>
              <a:t>与</a:t>
            </a:r>
            <a:r>
              <a:rPr lang="en-US" altLang="zh-CN" dirty="0">
                <a:latin typeface="Times New Roman" panose="02020603050405020304" pitchFamily="18" charset="0"/>
                <a:ea typeface="黑体" panose="02010609060101010101" pitchFamily="49" charset="-122"/>
                <a:cs typeface="Times New Roman" panose="02020603050405020304" pitchFamily="18" charset="0"/>
              </a:rPr>
              <a:t>Y</a:t>
            </a:r>
            <a:r>
              <a:rPr lang="zh-CN" altLang="zh-CN" dirty="0">
                <a:latin typeface="Times New Roman" panose="02020603050405020304" pitchFamily="18" charset="0"/>
                <a:ea typeface="黑体" panose="02010609060101010101" pitchFamily="49" charset="-122"/>
                <a:cs typeface="Times New Roman" panose="02020603050405020304" pitchFamily="18" charset="0"/>
              </a:rPr>
              <a:t>之间的共祖先系数</a:t>
            </a:r>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为</a:t>
            </a:r>
            <a:r>
              <a:rPr lang="en-US" altLang="zh-CN" i="1" dirty="0" err="1" smtClean="0">
                <a:latin typeface="Times New Roman" panose="02020603050405020304" pitchFamily="18" charset="0"/>
                <a:ea typeface="黑体" panose="02010609060101010101" pitchFamily="49" charset="-122"/>
                <a:cs typeface="Times New Roman" panose="02020603050405020304" pitchFamily="18" charset="0"/>
              </a:rPr>
              <a:t>f</a:t>
            </a:r>
            <a:r>
              <a:rPr lang="en-US" altLang="zh-CN" baseline="-25000" dirty="0" err="1" smtClean="0">
                <a:latin typeface="Times New Roman" panose="02020603050405020304" pitchFamily="18" charset="0"/>
                <a:ea typeface="黑体" panose="02010609060101010101" pitchFamily="49" charset="-122"/>
                <a:cs typeface="Times New Roman" panose="02020603050405020304" pitchFamily="18" charset="0"/>
              </a:rPr>
              <a:t>XY</a:t>
            </a:r>
            <a:r>
              <a:rPr lang="en-US" altLang="zh-CN" dirty="0" smtClean="0">
                <a:latin typeface="Times New Roman" panose="02020603050405020304" pitchFamily="18" charset="0"/>
                <a:ea typeface="黑体" panose="02010609060101010101" pitchFamily="49" charset="-122"/>
                <a:cs typeface="Times New Roman" panose="02020603050405020304" pitchFamily="18" charset="0"/>
              </a:rPr>
              <a:t>=(</a:t>
            </a:r>
            <a:r>
              <a:rPr lang="en-US" altLang="zh-CN" dirty="0">
                <a:latin typeface="Times New Roman" panose="02020603050405020304" pitchFamily="18" charset="0"/>
                <a:ea typeface="黑体" panose="02010609060101010101" pitchFamily="49" charset="-122"/>
                <a:cs typeface="Times New Roman" panose="02020603050405020304" pitchFamily="18" charset="0"/>
              </a:rPr>
              <a:t>1-</a:t>
            </a:r>
            <a:r>
              <a:rPr lang="en-US" altLang="zh-CN" i="1" dirty="0">
                <a:latin typeface="Times New Roman" panose="02020603050405020304" pitchFamily="18" charset="0"/>
                <a:ea typeface="黑体" panose="02010609060101010101" pitchFamily="49" charset="-122"/>
                <a:cs typeface="Times New Roman" panose="02020603050405020304" pitchFamily="18" charset="0"/>
              </a:rPr>
              <a:t>C</a:t>
            </a:r>
            <a:r>
              <a:rPr lang="en-US" altLang="zh-CN" dirty="0">
                <a:latin typeface="Times New Roman" panose="02020603050405020304" pitchFamily="18" charset="0"/>
                <a:ea typeface="黑体" panose="02010609060101010101" pitchFamily="49" charset="-122"/>
                <a:cs typeface="Times New Roman" panose="02020603050405020304" pitchFamily="18" charset="0"/>
              </a:rPr>
              <a:t>)/(1+</a:t>
            </a:r>
            <a:r>
              <a:rPr lang="en-US" altLang="zh-CN" i="1" dirty="0">
                <a:latin typeface="Times New Roman" panose="02020603050405020304" pitchFamily="18" charset="0"/>
                <a:ea typeface="黑体" panose="02010609060101010101" pitchFamily="49" charset="-122"/>
                <a:cs typeface="Times New Roman" panose="02020603050405020304" pitchFamily="18" charset="0"/>
              </a:rPr>
              <a:t>C</a:t>
            </a:r>
            <a:r>
              <a:rPr lang="en-US" altLang="zh-CN" dirty="0">
                <a:latin typeface="Times New Roman" panose="02020603050405020304" pitchFamily="18" charset="0"/>
                <a:ea typeface="黑体" panose="02010609060101010101" pitchFamily="49" charset="-122"/>
                <a:cs typeface="Times New Roman" panose="02020603050405020304" pitchFamily="18" charset="0"/>
              </a:rPr>
              <a:t>) </a:t>
            </a:r>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a:t>
            </a:r>
            <a:endParaRPr lang="zh-CN" altLang="en-US" dirty="0">
              <a:latin typeface="Times New Roman" panose="02020603050405020304" pitchFamily="18" charset="0"/>
              <a:ea typeface="黑体" panose="02010609060101010101" pitchFamily="49" charset="-122"/>
              <a:cs typeface="Times New Roman" panose="02020603050405020304" pitchFamily="18" charset="0"/>
            </a:endParaRPr>
          </a:p>
        </p:txBody>
      </p:sp>
    </p:spTree>
    <p:extLst>
      <p:ext uri="{BB962C8B-B14F-4D97-AF65-F5344CB8AC3E}">
        <p14:creationId xmlns:p14="http://schemas.microsoft.com/office/powerpoint/2010/main" val="4223683866"/>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827584" y="188640"/>
            <a:ext cx="7488832" cy="792088"/>
          </a:xfrm>
        </p:spPr>
        <p:txBody>
          <a:bodyPr>
            <a:normAutofit/>
          </a:bodyPr>
          <a:lstStyle/>
          <a:p>
            <a:r>
              <a:rPr lang="zh-CN" altLang="en-US" sz="4000" b="1" dirty="0" smtClean="0">
                <a:latin typeface="Times New Roman" panose="02020603050405020304" pitchFamily="18" charset="0"/>
                <a:ea typeface="黑体" panose="02010609060101010101" pitchFamily="49" charset="-122"/>
                <a:cs typeface="Times New Roman" panose="02020603050405020304" pitchFamily="18" charset="0"/>
              </a:rPr>
              <a:t>人工控制杂交产生</a:t>
            </a:r>
            <a:r>
              <a:rPr lang="zh-CN" altLang="en-US" sz="4000" b="1" dirty="0">
                <a:latin typeface="Times New Roman" panose="02020603050405020304" pitchFamily="18" charset="0"/>
                <a:ea typeface="黑体" panose="02010609060101010101" pitchFamily="49" charset="-122"/>
                <a:cs typeface="Times New Roman" panose="02020603050405020304" pitchFamily="18" charset="0"/>
              </a:rPr>
              <a:t>基础</a:t>
            </a:r>
            <a:r>
              <a:rPr lang="zh-CN" altLang="en-US" sz="4000" b="1" dirty="0" smtClean="0">
                <a:latin typeface="Times New Roman" panose="02020603050405020304" pitchFamily="18" charset="0"/>
                <a:ea typeface="黑体" panose="02010609060101010101" pitchFamily="49" charset="-122"/>
                <a:cs typeface="Times New Roman" panose="02020603050405020304" pitchFamily="18" charset="0"/>
              </a:rPr>
              <a:t>群体</a:t>
            </a:r>
            <a:endParaRPr lang="en-US" altLang="zh-CN" sz="4000" b="1"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3" name="内容占位符 2"/>
          <p:cNvSpPr>
            <a:spLocks noGrp="1"/>
          </p:cNvSpPr>
          <p:nvPr>
            <p:ph idx="1"/>
          </p:nvPr>
        </p:nvSpPr>
        <p:spPr>
          <a:xfrm>
            <a:off x="467544" y="1124744"/>
            <a:ext cx="8136904" cy="5472608"/>
          </a:xfrm>
        </p:spPr>
        <p:txBody>
          <a:bodyPr>
            <a:noAutofit/>
          </a:bodyPr>
          <a:lstStyle/>
          <a:p>
            <a:pPr>
              <a:lnSpc>
                <a:spcPct val="110000"/>
              </a:lnSpc>
            </a:pPr>
            <a:r>
              <a:rPr lang="zh-CN" altLang="en-US" sz="2800" dirty="0" smtClean="0">
                <a:latin typeface="Times New Roman" panose="02020603050405020304" pitchFamily="18" charset="0"/>
                <a:ea typeface="黑体" panose="02010609060101010101" pitchFamily="49" charset="-122"/>
                <a:cs typeface="Times New Roman" panose="02020603050405020304" pitchFamily="18" charset="0"/>
              </a:rPr>
              <a:t>前面</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列出</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的</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4</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种自然群体类型，其实代表着自然界的</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4</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种繁殖方式</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。根据</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物种的生物学特性，人工控制条件下的繁殖方式更多（详见</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§1.3.1</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。第</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4</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章介绍的一些规则近交系统，是常见的人工控制繁殖方式，这些交配系统中，近交系数的变化都有一定的规律性</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endParaRPr>
          </a:p>
          <a:p>
            <a:pPr>
              <a:lnSpc>
                <a:spcPct val="110000"/>
              </a:lnSpc>
            </a:pP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利用</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这些群体时，要对它们的近交系数有所了解，以便采取适当的分析方法，开展目的明确的遗传研究，获得更有价值的遗传研究结果</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。在</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规则近交系统中，组成世代</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0</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的个体是后续近交世代的原始亲本，这些亲本个体的来源就是基础群体。</a:t>
            </a:r>
            <a:endParaRPr lang="zh-CN" altLang="en-US" sz="2800" dirty="0">
              <a:latin typeface="Times New Roman" panose="02020603050405020304" pitchFamily="18" charset="0"/>
              <a:ea typeface="黑体" panose="02010609060101010101" pitchFamily="49" charset="-122"/>
              <a:cs typeface="Times New Roman" panose="02020603050405020304" pitchFamily="18" charset="0"/>
            </a:endParaRPr>
          </a:p>
        </p:txBody>
      </p:sp>
    </p:spTree>
    <p:extLst>
      <p:ext uri="{BB962C8B-B14F-4D97-AF65-F5344CB8AC3E}">
        <p14:creationId xmlns:p14="http://schemas.microsoft.com/office/powerpoint/2010/main" val="1225705504"/>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1043608" y="476672"/>
            <a:ext cx="7056784" cy="792088"/>
          </a:xfrm>
        </p:spPr>
        <p:txBody>
          <a:bodyPr>
            <a:noAutofit/>
          </a:bodyPr>
          <a:lstStyle/>
          <a:p>
            <a:r>
              <a:rPr lang="zh-CN" altLang="zh-CN" sz="4000" b="1" dirty="0" smtClean="0">
                <a:latin typeface="黑体" panose="02010609060101010101" pitchFamily="49" charset="-122"/>
                <a:ea typeface="黑体" panose="02010609060101010101" pitchFamily="49" charset="-122"/>
              </a:rPr>
              <a:t>自交系</a:t>
            </a:r>
            <a:r>
              <a:rPr lang="zh-CN" altLang="en-US" sz="4000" b="1" dirty="0" smtClean="0">
                <a:latin typeface="黑体" panose="02010609060101010101" pitchFamily="49" charset="-122"/>
                <a:ea typeface="黑体" panose="02010609060101010101" pitchFamily="49" charset="-122"/>
              </a:rPr>
              <a:t>及其</a:t>
            </a:r>
            <a:r>
              <a:rPr lang="zh-CN" altLang="zh-CN" sz="4000" b="1" dirty="0" smtClean="0">
                <a:latin typeface="黑体" panose="02010609060101010101" pitchFamily="49" charset="-122"/>
                <a:ea typeface="黑体" panose="02010609060101010101" pitchFamily="49" charset="-122"/>
              </a:rPr>
              <a:t>互交产生</a:t>
            </a:r>
            <a:r>
              <a:rPr lang="zh-CN" altLang="en-US" sz="4000" b="1" dirty="0" smtClean="0">
                <a:latin typeface="黑体" panose="02010609060101010101" pitchFamily="49" charset="-122"/>
                <a:ea typeface="黑体" panose="02010609060101010101" pitchFamily="49" charset="-122"/>
              </a:rPr>
              <a:t>的</a:t>
            </a:r>
            <a:r>
              <a:rPr lang="zh-CN" altLang="zh-CN" sz="4000" b="1" dirty="0" smtClean="0">
                <a:latin typeface="黑体" panose="02010609060101010101" pitchFamily="49" charset="-122"/>
                <a:ea typeface="黑体" panose="02010609060101010101" pitchFamily="49" charset="-122"/>
              </a:rPr>
              <a:t>群体</a:t>
            </a:r>
            <a:endParaRPr lang="en-US" altLang="zh-CN" sz="4000" b="1" dirty="0">
              <a:latin typeface="黑体" panose="02010609060101010101" pitchFamily="49" charset="-122"/>
              <a:ea typeface="黑体" panose="02010609060101010101" pitchFamily="49" charset="-122"/>
              <a:cs typeface="Times New Roman" panose="02020603050405020304" pitchFamily="18" charset="0"/>
            </a:endParaRPr>
          </a:p>
        </p:txBody>
      </p:sp>
      <p:sp>
        <p:nvSpPr>
          <p:cNvPr id="3" name="内容占位符 2"/>
          <p:cNvSpPr>
            <a:spLocks noGrp="1"/>
          </p:cNvSpPr>
          <p:nvPr>
            <p:ph idx="1"/>
          </p:nvPr>
        </p:nvSpPr>
        <p:spPr>
          <a:xfrm>
            <a:off x="611560" y="1484784"/>
            <a:ext cx="7920880" cy="4824536"/>
          </a:xfrm>
        </p:spPr>
        <p:txBody>
          <a:bodyPr>
            <a:noAutofit/>
          </a:bodyPr>
          <a:lstStyle/>
          <a:p>
            <a:pPr>
              <a:lnSpc>
                <a:spcPct val="110000"/>
              </a:lnSpc>
            </a:pPr>
            <a:r>
              <a:rPr lang="zh-CN" altLang="zh-CN" dirty="0">
                <a:latin typeface="Times New Roman" panose="02020603050405020304" pitchFamily="18" charset="0"/>
                <a:ea typeface="黑体" panose="02010609060101010101" pitchFamily="49" charset="-122"/>
                <a:cs typeface="Times New Roman" panose="02020603050405020304" pitchFamily="18" charset="0"/>
              </a:rPr>
              <a:t>植物育种中经常利用自交系统产生大量的自交系，在此基础上开展品种选育或遗传研究</a:t>
            </a:r>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dirty="0" smtClean="0">
              <a:latin typeface="Times New Roman" panose="02020603050405020304" pitchFamily="18" charset="0"/>
              <a:ea typeface="黑体" panose="02010609060101010101" pitchFamily="49" charset="-122"/>
              <a:cs typeface="Times New Roman" panose="02020603050405020304" pitchFamily="18" charset="0"/>
            </a:endParaRPr>
          </a:p>
          <a:p>
            <a:pPr>
              <a:lnSpc>
                <a:spcPct val="110000"/>
              </a:lnSpc>
            </a:pPr>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有时</a:t>
            </a:r>
            <a:r>
              <a:rPr lang="zh-CN" altLang="zh-CN" dirty="0">
                <a:latin typeface="Times New Roman" panose="02020603050405020304" pitchFamily="18" charset="0"/>
                <a:ea typeface="黑体" panose="02010609060101010101" pitchFamily="49" charset="-122"/>
                <a:cs typeface="Times New Roman" panose="02020603050405020304" pitchFamily="18" charset="0"/>
              </a:rPr>
              <a:t>又利用两个或多个来源广泛的自交系，开展相互杂交，利用互交群体开展遗传研究或轮回选择育种</a:t>
            </a:r>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dirty="0" smtClean="0">
              <a:latin typeface="Times New Roman" panose="02020603050405020304" pitchFamily="18" charset="0"/>
              <a:ea typeface="黑体" panose="02010609060101010101" pitchFamily="49" charset="-122"/>
              <a:cs typeface="Times New Roman" panose="02020603050405020304" pitchFamily="18" charset="0"/>
            </a:endParaRPr>
          </a:p>
          <a:p>
            <a:pPr>
              <a:lnSpc>
                <a:spcPct val="110000"/>
              </a:lnSpc>
            </a:pPr>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共</a:t>
            </a:r>
            <a:r>
              <a:rPr lang="zh-CN" altLang="zh-CN" dirty="0">
                <a:latin typeface="Times New Roman" panose="02020603050405020304" pitchFamily="18" charset="0"/>
                <a:ea typeface="黑体" panose="02010609060101010101" pitchFamily="49" charset="-122"/>
                <a:cs typeface="Times New Roman" panose="02020603050405020304" pitchFamily="18" charset="0"/>
              </a:rPr>
              <a:t>祖先系数和近交系数之间的各种关系，在这些群体中也是适用的。</a:t>
            </a:r>
            <a:endParaRPr lang="zh-CN" altLang="en-US" dirty="0">
              <a:latin typeface="Times New Roman" panose="02020603050405020304" pitchFamily="18" charset="0"/>
              <a:ea typeface="黑体" panose="02010609060101010101" pitchFamily="49" charset="-122"/>
              <a:cs typeface="Times New Roman" panose="02020603050405020304" pitchFamily="18" charset="0"/>
            </a:endParaRPr>
          </a:p>
        </p:txBody>
      </p:sp>
    </p:spTree>
    <p:extLst>
      <p:ext uri="{BB962C8B-B14F-4D97-AF65-F5344CB8AC3E}">
        <p14:creationId xmlns:p14="http://schemas.microsoft.com/office/powerpoint/2010/main" val="601166523"/>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83568" y="188640"/>
            <a:ext cx="7776864" cy="792088"/>
          </a:xfrm>
        </p:spPr>
        <p:txBody>
          <a:bodyPr>
            <a:noAutofit/>
          </a:bodyPr>
          <a:lstStyle/>
          <a:p>
            <a:r>
              <a:rPr lang="zh-CN" altLang="zh-CN" sz="4000" b="1" dirty="0">
                <a:latin typeface="黑体" panose="02010609060101010101" pitchFamily="49" charset="-122"/>
                <a:ea typeface="黑体" panose="02010609060101010101" pitchFamily="49" charset="-122"/>
              </a:rPr>
              <a:t>自交系之间互交产生的</a:t>
            </a:r>
            <a:r>
              <a:rPr lang="zh-CN" altLang="zh-CN" sz="4000" b="1" dirty="0" smtClean="0">
                <a:latin typeface="黑体" panose="02010609060101010101" pitchFamily="49" charset="-122"/>
                <a:ea typeface="黑体" panose="02010609060101010101" pitchFamily="49" charset="-122"/>
              </a:rPr>
              <a:t>基础群体</a:t>
            </a:r>
            <a:endParaRPr lang="en-US" altLang="zh-CN" sz="4000" b="1" dirty="0">
              <a:latin typeface="黑体" panose="02010609060101010101" pitchFamily="49" charset="-122"/>
              <a:ea typeface="黑体" panose="02010609060101010101" pitchFamily="49" charset="-122"/>
              <a:cs typeface="Times New Roman" panose="02020603050405020304" pitchFamily="18" charset="0"/>
            </a:endParaRPr>
          </a:p>
        </p:txBody>
      </p:sp>
      <p:sp>
        <p:nvSpPr>
          <p:cNvPr id="3" name="内容占位符 2"/>
          <p:cNvSpPr>
            <a:spLocks noGrp="1"/>
          </p:cNvSpPr>
          <p:nvPr>
            <p:ph idx="1"/>
          </p:nvPr>
        </p:nvSpPr>
        <p:spPr>
          <a:xfrm>
            <a:off x="683568" y="3356992"/>
            <a:ext cx="7776864" cy="3384376"/>
          </a:xfrm>
        </p:spPr>
        <p:txBody>
          <a:bodyPr>
            <a:noAutofit/>
          </a:bodyPr>
          <a:lstStyle/>
          <a:p>
            <a:pPr>
              <a:lnSpc>
                <a:spcPct val="110000"/>
              </a:lnSpc>
            </a:pP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左边为两个自交系</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A</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和</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B</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杂交后代的系谱，</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X</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表示杂种一代</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F</a:t>
            </a:r>
            <a:r>
              <a:rPr lang="en-US" altLang="zh-CN" sz="2600" baseline="-25000" dirty="0">
                <a:latin typeface="Times New Roman" panose="02020603050405020304" pitchFamily="18" charset="0"/>
                <a:ea typeface="黑体" panose="02010609060101010101" pitchFamily="49" charset="-122"/>
                <a:cs typeface="Times New Roman" panose="02020603050405020304" pitchFamily="18" charset="0"/>
              </a:rPr>
              <a:t>1</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Z</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表示杂种二代</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F</a:t>
            </a:r>
            <a:r>
              <a:rPr lang="en-US" altLang="zh-CN" sz="2600" baseline="-25000" dirty="0">
                <a:latin typeface="Times New Roman" panose="02020603050405020304" pitchFamily="18" charset="0"/>
                <a:ea typeface="黑体" panose="02010609060101010101" pitchFamily="49" charset="-122"/>
                <a:cs typeface="Times New Roman" panose="02020603050405020304" pitchFamily="18" charset="0"/>
              </a:rPr>
              <a:t>2</a:t>
            </a:r>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600" dirty="0" smtClean="0">
              <a:latin typeface="Times New Roman" panose="02020603050405020304" pitchFamily="18" charset="0"/>
              <a:ea typeface="黑体" panose="02010609060101010101" pitchFamily="49" charset="-122"/>
              <a:cs typeface="Times New Roman" panose="02020603050405020304" pitchFamily="18" charset="0"/>
            </a:endParaRPr>
          </a:p>
          <a:p>
            <a:pPr>
              <a:lnSpc>
                <a:spcPct val="110000"/>
              </a:lnSpc>
            </a:pPr>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中间</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为两个自交系</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A</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和</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B</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杂交和回交后代的系谱，</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X</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表示杂种一代</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F</a:t>
            </a:r>
            <a:r>
              <a:rPr lang="en-US" altLang="zh-CN" sz="2600" baseline="-25000" dirty="0">
                <a:latin typeface="Times New Roman" panose="02020603050405020304" pitchFamily="18" charset="0"/>
                <a:ea typeface="黑体" panose="02010609060101010101" pitchFamily="49" charset="-122"/>
                <a:cs typeface="Times New Roman" panose="02020603050405020304" pitchFamily="18" charset="0"/>
              </a:rPr>
              <a:t>1</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Z</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表示回交一代</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BCF</a:t>
            </a:r>
            <a:r>
              <a:rPr lang="en-US" altLang="zh-CN" sz="2600" baseline="-25000" dirty="0">
                <a:latin typeface="Times New Roman" panose="02020603050405020304" pitchFamily="18" charset="0"/>
                <a:ea typeface="黑体" panose="02010609060101010101" pitchFamily="49" charset="-122"/>
                <a:cs typeface="Times New Roman" panose="02020603050405020304" pitchFamily="18" charset="0"/>
              </a:rPr>
              <a:t>1</a:t>
            </a:r>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600" dirty="0" smtClean="0">
              <a:latin typeface="Times New Roman" panose="02020603050405020304" pitchFamily="18" charset="0"/>
              <a:ea typeface="黑体" panose="02010609060101010101" pitchFamily="49" charset="-122"/>
              <a:cs typeface="Times New Roman" panose="02020603050405020304" pitchFamily="18" charset="0"/>
            </a:endParaRPr>
          </a:p>
          <a:p>
            <a:pPr>
              <a:lnSpc>
                <a:spcPct val="110000"/>
              </a:lnSpc>
            </a:pPr>
            <a:r>
              <a:rPr lang="zh-CN" altLang="zh-CN" sz="2600" dirty="0" smtClean="0">
                <a:latin typeface="Times New Roman" panose="02020603050405020304" pitchFamily="18" charset="0"/>
                <a:ea typeface="黑体" panose="02010609060101010101" pitchFamily="49" charset="-122"/>
                <a:cs typeface="Times New Roman" panose="02020603050405020304" pitchFamily="18" charset="0"/>
              </a:rPr>
              <a:t>右边</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为</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4</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个自交系</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A</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B</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C</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D</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杂交后代的系谱，</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X</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表示自交系</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A</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和</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B</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的杂种一代，</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Y</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表示自交系</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C</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和</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D</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的杂种一代，</a:t>
            </a:r>
            <a:r>
              <a:rPr lang="en-US" altLang="zh-CN" sz="2600" dirty="0">
                <a:latin typeface="Times New Roman" panose="02020603050405020304" pitchFamily="18" charset="0"/>
                <a:ea typeface="黑体" panose="02010609060101010101" pitchFamily="49" charset="-122"/>
                <a:cs typeface="Times New Roman" panose="02020603050405020304" pitchFamily="18" charset="0"/>
              </a:rPr>
              <a:t>Z</a:t>
            </a:r>
            <a:r>
              <a:rPr lang="zh-CN" altLang="zh-CN" sz="2600" dirty="0">
                <a:latin typeface="Times New Roman" panose="02020603050405020304" pitchFamily="18" charset="0"/>
                <a:ea typeface="黑体" panose="02010609060101010101" pitchFamily="49" charset="-122"/>
                <a:cs typeface="Times New Roman" panose="02020603050405020304" pitchFamily="18" charset="0"/>
              </a:rPr>
              <a:t>表示双交一代</a:t>
            </a:r>
            <a:r>
              <a:rPr lang="en-US" altLang="zh-CN" sz="2600" dirty="0" smtClean="0">
                <a:latin typeface="Times New Roman" panose="02020603050405020304" pitchFamily="18" charset="0"/>
                <a:ea typeface="黑体" panose="02010609060101010101" pitchFamily="49" charset="-122"/>
                <a:cs typeface="Times New Roman" panose="02020603050405020304" pitchFamily="18" charset="0"/>
              </a:rPr>
              <a:t>DCF</a:t>
            </a:r>
            <a:r>
              <a:rPr lang="en-US" altLang="zh-CN" sz="2600" baseline="-25000" dirty="0" smtClean="0">
                <a:latin typeface="Times New Roman" panose="02020603050405020304" pitchFamily="18" charset="0"/>
                <a:ea typeface="黑体" panose="02010609060101010101" pitchFamily="49" charset="-122"/>
                <a:cs typeface="Times New Roman" panose="02020603050405020304" pitchFamily="18" charset="0"/>
              </a:rPr>
              <a:t>1</a:t>
            </a:r>
            <a:r>
              <a:rPr lang="zh-CN" altLang="en-US" sz="2600" dirty="0">
                <a:latin typeface="Times New Roman" panose="02020603050405020304" pitchFamily="18" charset="0"/>
                <a:ea typeface="黑体" panose="02010609060101010101" pitchFamily="49" charset="-122"/>
                <a:cs typeface="Times New Roman" panose="02020603050405020304" pitchFamily="18" charset="0"/>
              </a:rPr>
              <a:t>。</a:t>
            </a:r>
          </a:p>
        </p:txBody>
      </p:sp>
      <p:pic>
        <p:nvPicPr>
          <p:cNvPr id="4" name="图片 3"/>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81069" y="980728"/>
            <a:ext cx="8267395" cy="2448272"/>
          </a:xfrm>
          <a:prstGeom prst="rect">
            <a:avLst/>
          </a:prstGeom>
          <a:noFill/>
          <a:ln>
            <a:noFill/>
          </a:ln>
        </p:spPr>
      </p:pic>
    </p:spTree>
    <p:extLst>
      <p:ext uri="{BB962C8B-B14F-4D97-AF65-F5344CB8AC3E}">
        <p14:creationId xmlns:p14="http://schemas.microsoft.com/office/powerpoint/2010/main" val="3030984708"/>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6491064" cy="1143000"/>
          </a:xfrm>
        </p:spPr>
        <p:txBody>
          <a:bodyPr>
            <a:normAutofit/>
          </a:bodyPr>
          <a:lstStyle/>
          <a:p>
            <a:r>
              <a:rPr lang="zh-CN" altLang="en-US" sz="4000" b="1" dirty="0" smtClean="0">
                <a:latin typeface="Times New Roman" panose="02020603050405020304" pitchFamily="18" charset="0"/>
                <a:ea typeface="黑体" panose="02010609060101010101" pitchFamily="49" charset="-122"/>
                <a:cs typeface="Times New Roman" panose="02020603050405020304" pitchFamily="18" charset="0"/>
              </a:rPr>
              <a:t>杂种</a:t>
            </a:r>
            <a:r>
              <a:rPr lang="en-US" altLang="zh-CN" sz="4000" b="1" dirty="0" smtClean="0">
                <a:latin typeface="Times New Roman" panose="02020603050405020304" pitchFamily="18" charset="0"/>
                <a:ea typeface="黑体" panose="02010609060101010101" pitchFamily="49" charset="-122"/>
                <a:cs typeface="Times New Roman" panose="02020603050405020304" pitchFamily="18" charset="0"/>
              </a:rPr>
              <a:t>F</a:t>
            </a:r>
            <a:r>
              <a:rPr lang="en-US" altLang="zh-CN" sz="4000" b="1" baseline="-25000" dirty="0" smtClean="0">
                <a:latin typeface="Times New Roman" panose="02020603050405020304" pitchFamily="18" charset="0"/>
                <a:ea typeface="黑体" panose="02010609060101010101" pitchFamily="49" charset="-122"/>
                <a:cs typeface="Times New Roman" panose="02020603050405020304" pitchFamily="18" charset="0"/>
              </a:rPr>
              <a:t>2</a:t>
            </a:r>
            <a:r>
              <a:rPr lang="zh-CN" altLang="en-US" sz="4000" b="1" dirty="0" smtClean="0">
                <a:latin typeface="Times New Roman" panose="02020603050405020304" pitchFamily="18" charset="0"/>
                <a:ea typeface="黑体" panose="02010609060101010101" pitchFamily="49" charset="-122"/>
                <a:cs typeface="Times New Roman" panose="02020603050405020304" pitchFamily="18" charset="0"/>
              </a:rPr>
              <a:t>群体的近交系数</a:t>
            </a:r>
            <a:endParaRPr lang="en-US" altLang="zh-CN" sz="4000" b="1"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3" name="内容占位符 2"/>
          <p:cNvSpPr>
            <a:spLocks noGrp="1"/>
          </p:cNvSpPr>
          <p:nvPr>
            <p:ph idx="1"/>
          </p:nvPr>
        </p:nvSpPr>
        <p:spPr>
          <a:xfrm>
            <a:off x="395536" y="1412776"/>
            <a:ext cx="6707088" cy="5112568"/>
          </a:xfrm>
        </p:spPr>
        <p:txBody>
          <a:bodyPr>
            <a:noAutofit/>
          </a:bodyPr>
          <a:lstStyle/>
          <a:p>
            <a:pPr>
              <a:lnSpc>
                <a:spcPct val="110000"/>
              </a:lnSpc>
            </a:pP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两</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个自交系</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A</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和</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B</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的杂交后代系谱，</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X</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表示杂种一代</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F</a:t>
            </a:r>
            <a:r>
              <a:rPr lang="en-US" altLang="zh-CN" sz="2800" baseline="-25000" dirty="0">
                <a:latin typeface="Times New Roman" panose="02020603050405020304" pitchFamily="18" charset="0"/>
                <a:ea typeface="黑体" panose="02010609060101010101" pitchFamily="49" charset="-122"/>
                <a:cs typeface="Times New Roman" panose="02020603050405020304" pitchFamily="18" charset="0"/>
              </a:rPr>
              <a:t>1</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Z</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表示杂种二代</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F</a:t>
            </a:r>
            <a:r>
              <a:rPr lang="en-US" altLang="zh-CN" sz="2800" baseline="-25000" dirty="0">
                <a:latin typeface="Times New Roman" panose="02020603050405020304" pitchFamily="18" charset="0"/>
                <a:ea typeface="黑体" panose="02010609060101010101" pitchFamily="49" charset="-122"/>
                <a:cs typeface="Times New Roman" panose="02020603050405020304" pitchFamily="18" charset="0"/>
              </a:rPr>
              <a:t>2</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。显然，</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F</a:t>
            </a:r>
            <a:r>
              <a:rPr lang="en-US" altLang="zh-CN" sz="2800" baseline="-25000" dirty="0">
                <a:latin typeface="Times New Roman" panose="02020603050405020304" pitchFamily="18" charset="0"/>
                <a:ea typeface="黑体" panose="02010609060101010101" pitchFamily="49" charset="-122"/>
                <a:cs typeface="Times New Roman" panose="02020603050405020304" pitchFamily="18" charset="0"/>
              </a:rPr>
              <a:t>A</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F</a:t>
            </a:r>
            <a:r>
              <a:rPr lang="en-US" altLang="zh-CN" sz="2800" baseline="-25000" dirty="0">
                <a:latin typeface="Times New Roman" panose="02020603050405020304" pitchFamily="18" charset="0"/>
                <a:ea typeface="黑体" panose="02010609060101010101" pitchFamily="49" charset="-122"/>
                <a:cs typeface="Times New Roman" panose="02020603050405020304" pitchFamily="18" charset="0"/>
              </a:rPr>
              <a:t>B</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=1</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。如果自交系</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A</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和</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B</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之间没有亲缘关系，则</a:t>
            </a:r>
            <a:r>
              <a:rPr lang="en-US" altLang="zh-CN" sz="2800" i="1" dirty="0" err="1">
                <a:latin typeface="Times New Roman" panose="02020603050405020304" pitchFamily="18" charset="0"/>
                <a:ea typeface="黑体" panose="02010609060101010101" pitchFamily="49" charset="-122"/>
                <a:cs typeface="Times New Roman" panose="02020603050405020304" pitchFamily="18" charset="0"/>
              </a:rPr>
              <a:t>f</a:t>
            </a:r>
            <a:r>
              <a:rPr lang="en-US" altLang="zh-CN" sz="2800" baseline="-25000" dirty="0" err="1">
                <a:latin typeface="Times New Roman" panose="02020603050405020304" pitchFamily="18" charset="0"/>
                <a:ea typeface="黑体" panose="02010609060101010101" pitchFamily="49" charset="-122"/>
                <a:cs typeface="Times New Roman" panose="02020603050405020304" pitchFamily="18" charset="0"/>
              </a:rPr>
              <a:t>AB</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=0</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F</a:t>
            </a:r>
            <a:r>
              <a:rPr lang="en-US" altLang="zh-CN" sz="2800" baseline="-25000" dirty="0">
                <a:latin typeface="Times New Roman" panose="02020603050405020304" pitchFamily="18" charset="0"/>
                <a:ea typeface="黑体" panose="02010609060101010101" pitchFamily="49" charset="-122"/>
                <a:cs typeface="Times New Roman" panose="02020603050405020304" pitchFamily="18" charset="0"/>
              </a:rPr>
              <a:t>X</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sz="2800" i="1" dirty="0" err="1">
                <a:latin typeface="Times New Roman" panose="02020603050405020304" pitchFamily="18" charset="0"/>
                <a:ea typeface="黑体" panose="02010609060101010101" pitchFamily="49" charset="-122"/>
                <a:cs typeface="Times New Roman" panose="02020603050405020304" pitchFamily="18" charset="0"/>
              </a:rPr>
              <a:t>f</a:t>
            </a:r>
            <a:r>
              <a:rPr lang="en-US" altLang="zh-CN" sz="2800" baseline="-25000" dirty="0" err="1">
                <a:latin typeface="Times New Roman" panose="02020603050405020304" pitchFamily="18" charset="0"/>
                <a:ea typeface="黑体" panose="02010609060101010101" pitchFamily="49" charset="-122"/>
                <a:cs typeface="Times New Roman" panose="02020603050405020304" pitchFamily="18" charset="0"/>
              </a:rPr>
              <a:t>AB</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=0</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endParaRPr>
          </a:p>
          <a:p>
            <a:pPr>
              <a:lnSpc>
                <a:spcPct val="110000"/>
              </a:lnSpc>
            </a:pP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群体</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X</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只有一种基因型，一般不适合开展遗传和育种研究。根据自交系</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A</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和</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B</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差异的大小，</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X</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的自交后代</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Z</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存在不同程度的基因型分离，适宜于遗传和育种研究。若作为基础群体，群体</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Z</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的</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近交系数</a:t>
            </a:r>
            <a:r>
              <a:rPr lang="en-US" altLang="zh-CN" sz="2800" i="1" dirty="0" smtClean="0">
                <a:latin typeface="Times New Roman" panose="02020603050405020304" pitchFamily="18" charset="0"/>
                <a:ea typeface="黑体" panose="02010609060101010101" pitchFamily="49" charset="-122"/>
                <a:cs typeface="Times New Roman" panose="02020603050405020304" pitchFamily="18" charset="0"/>
              </a:rPr>
              <a:t>F</a:t>
            </a:r>
            <a:r>
              <a:rPr lang="en-US" altLang="zh-CN" sz="2800" baseline="-25000" dirty="0" smtClean="0">
                <a:latin typeface="Times New Roman" panose="02020603050405020304" pitchFamily="18" charset="0"/>
                <a:ea typeface="黑体" panose="02010609060101010101" pitchFamily="49" charset="-122"/>
                <a:cs typeface="Times New Roman" panose="02020603050405020304" pitchFamily="18" charset="0"/>
              </a:rPr>
              <a:t>Z</a:t>
            </a:r>
            <a:r>
              <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r>
              <a:rPr lang="en-US" altLang="zh-CN" sz="2800" i="1" dirty="0" err="1" smtClean="0">
                <a:latin typeface="Times New Roman" panose="02020603050405020304" pitchFamily="18" charset="0"/>
                <a:ea typeface="黑体" panose="02010609060101010101" pitchFamily="49" charset="-122"/>
                <a:cs typeface="Times New Roman" panose="02020603050405020304" pitchFamily="18" charset="0"/>
              </a:rPr>
              <a:t>f</a:t>
            </a:r>
            <a:r>
              <a:rPr lang="en-US" altLang="zh-CN" sz="2800" baseline="-25000" dirty="0" err="1" smtClean="0">
                <a:latin typeface="Times New Roman" panose="02020603050405020304" pitchFamily="18" charset="0"/>
                <a:ea typeface="黑体" panose="02010609060101010101" pitchFamily="49" charset="-122"/>
                <a:cs typeface="Times New Roman" panose="02020603050405020304" pitchFamily="18" charset="0"/>
              </a:rPr>
              <a:t>XX</a:t>
            </a:r>
            <a:r>
              <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rPr>
              <a:t>=(1+</a:t>
            </a:r>
            <a:r>
              <a:rPr lang="en-US" altLang="zh-CN" sz="2800" i="1" dirty="0" smtClean="0">
                <a:latin typeface="Times New Roman" panose="02020603050405020304" pitchFamily="18" charset="0"/>
                <a:ea typeface="黑体" panose="02010609060101010101" pitchFamily="49" charset="-122"/>
                <a:cs typeface="Times New Roman" panose="02020603050405020304" pitchFamily="18" charset="0"/>
              </a:rPr>
              <a:t>F</a:t>
            </a:r>
            <a:r>
              <a:rPr lang="en-US" altLang="zh-CN" sz="2800" baseline="-25000" dirty="0" smtClean="0">
                <a:latin typeface="Times New Roman" panose="02020603050405020304" pitchFamily="18" charset="0"/>
                <a:ea typeface="黑体" panose="02010609060101010101" pitchFamily="49" charset="-122"/>
                <a:cs typeface="Times New Roman" panose="02020603050405020304" pitchFamily="18" charset="0"/>
              </a:rPr>
              <a:t>X</a:t>
            </a:r>
            <a:r>
              <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rPr>
              <a:t>)/2=1/2</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endParaRPr lang="zh-CN" altLang="en-US" sz="2800" dirty="0">
              <a:latin typeface="Times New Roman" panose="02020603050405020304" pitchFamily="18" charset="0"/>
              <a:ea typeface="黑体" panose="02010609060101010101" pitchFamily="49" charset="-122"/>
              <a:cs typeface="Times New Roman" panose="02020603050405020304" pitchFamily="18" charset="0"/>
            </a:endParaRPr>
          </a:p>
        </p:txBody>
      </p:sp>
      <p:pic>
        <p:nvPicPr>
          <p:cNvPr id="4" name="图片 3"/>
          <p:cNvPicPr/>
          <p:nvPr/>
        </p:nvPicPr>
        <p:blipFill rotWithShape="1">
          <a:blip r:embed="rId2" cstate="print">
            <a:extLst>
              <a:ext uri="{28A0092B-C50C-407E-A947-70E740481C1C}">
                <a14:useLocalDpi xmlns:a14="http://schemas.microsoft.com/office/drawing/2010/main" val="0"/>
              </a:ext>
            </a:extLst>
          </a:blip>
          <a:srcRect r="80028"/>
          <a:stretch/>
        </p:blipFill>
        <p:spPr bwMode="auto">
          <a:xfrm>
            <a:off x="7164288" y="116632"/>
            <a:ext cx="1835696" cy="2520280"/>
          </a:xfrm>
          <a:prstGeom prst="rect">
            <a:avLst/>
          </a:prstGeom>
          <a:noFill/>
          <a:ln>
            <a:noFill/>
          </a:ln>
        </p:spPr>
      </p:pic>
    </p:spTree>
    <p:extLst>
      <p:ext uri="{BB962C8B-B14F-4D97-AF65-F5344CB8AC3E}">
        <p14:creationId xmlns:p14="http://schemas.microsoft.com/office/powerpoint/2010/main" val="2401114168"/>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274638"/>
            <a:ext cx="6491064" cy="922114"/>
          </a:xfrm>
        </p:spPr>
        <p:txBody>
          <a:bodyPr>
            <a:normAutofit/>
          </a:bodyPr>
          <a:lstStyle/>
          <a:p>
            <a:r>
              <a:rPr lang="zh-CN" altLang="en-US" sz="4000" b="1" dirty="0">
                <a:latin typeface="Times New Roman" panose="02020603050405020304" pitchFamily="18" charset="0"/>
                <a:ea typeface="黑体" panose="02010609060101010101" pitchFamily="49" charset="-122"/>
                <a:cs typeface="Times New Roman" panose="02020603050405020304" pitchFamily="18" charset="0"/>
              </a:rPr>
              <a:t>回交</a:t>
            </a:r>
            <a:r>
              <a:rPr lang="zh-CN" altLang="en-US" sz="4000" b="1" dirty="0" smtClean="0">
                <a:latin typeface="Times New Roman" panose="02020603050405020304" pitchFamily="18" charset="0"/>
                <a:ea typeface="黑体" panose="02010609060101010101" pitchFamily="49" charset="-122"/>
                <a:cs typeface="Times New Roman" panose="02020603050405020304" pitchFamily="18" charset="0"/>
              </a:rPr>
              <a:t>群体的近交系数</a:t>
            </a:r>
            <a:endParaRPr lang="en-US" altLang="zh-CN" sz="4000" b="1"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3" name="内容占位符 2"/>
          <p:cNvSpPr>
            <a:spLocks noGrp="1"/>
          </p:cNvSpPr>
          <p:nvPr>
            <p:ph idx="1"/>
          </p:nvPr>
        </p:nvSpPr>
        <p:spPr>
          <a:xfrm>
            <a:off x="395536" y="1340768"/>
            <a:ext cx="6899842" cy="5112568"/>
          </a:xfrm>
        </p:spPr>
        <p:txBody>
          <a:bodyPr>
            <a:noAutofit/>
          </a:bodyPr>
          <a:lstStyle/>
          <a:p>
            <a:pPr>
              <a:lnSpc>
                <a:spcPct val="110000"/>
              </a:lnSpc>
            </a:pP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两个自交系</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A</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和</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B</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的杂交和回交的系谱，</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X</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表示杂种一代</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F</a:t>
            </a:r>
            <a:r>
              <a:rPr lang="en-US" altLang="zh-CN" sz="2800" baseline="-25000" dirty="0">
                <a:latin typeface="Times New Roman" panose="02020603050405020304" pitchFamily="18" charset="0"/>
                <a:ea typeface="黑体" panose="02010609060101010101" pitchFamily="49" charset="-122"/>
                <a:cs typeface="Times New Roman" panose="02020603050405020304" pitchFamily="18" charset="0"/>
              </a:rPr>
              <a:t>1</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Z</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表示回交一代</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BCF</a:t>
            </a:r>
            <a:r>
              <a:rPr lang="en-US" altLang="zh-CN" sz="2800" baseline="-25000" dirty="0">
                <a:latin typeface="Times New Roman" panose="02020603050405020304" pitchFamily="18" charset="0"/>
                <a:ea typeface="黑体" panose="02010609060101010101" pitchFamily="49" charset="-122"/>
                <a:cs typeface="Times New Roman" panose="02020603050405020304" pitchFamily="18" charset="0"/>
              </a:rPr>
              <a:t>1</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。如果自交系</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A</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和</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B</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之间没有亲缘关系，则</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F</a:t>
            </a:r>
            <a:r>
              <a:rPr lang="en-US" altLang="zh-CN" sz="2800" baseline="-25000" dirty="0">
                <a:latin typeface="Times New Roman" panose="02020603050405020304" pitchFamily="18" charset="0"/>
                <a:ea typeface="黑体" panose="02010609060101010101" pitchFamily="49" charset="-122"/>
                <a:cs typeface="Times New Roman" panose="02020603050405020304" pitchFamily="18" charset="0"/>
              </a:rPr>
              <a:t>A</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F</a:t>
            </a:r>
            <a:r>
              <a:rPr lang="en-US" altLang="zh-CN" sz="2800" baseline="-25000" dirty="0">
                <a:latin typeface="Times New Roman" panose="02020603050405020304" pitchFamily="18" charset="0"/>
                <a:ea typeface="黑体" panose="02010609060101010101" pitchFamily="49" charset="-122"/>
                <a:cs typeface="Times New Roman" panose="02020603050405020304" pitchFamily="18" charset="0"/>
              </a:rPr>
              <a:t>B</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=1</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sz="2800" i="1" dirty="0" err="1">
                <a:latin typeface="Times New Roman" panose="02020603050405020304" pitchFamily="18" charset="0"/>
                <a:ea typeface="黑体" panose="02010609060101010101" pitchFamily="49" charset="-122"/>
                <a:cs typeface="Times New Roman" panose="02020603050405020304" pitchFamily="18" charset="0"/>
              </a:rPr>
              <a:t>f</a:t>
            </a:r>
            <a:r>
              <a:rPr lang="en-US" altLang="zh-CN" sz="2800" baseline="-25000" dirty="0" err="1">
                <a:latin typeface="Times New Roman" panose="02020603050405020304" pitchFamily="18" charset="0"/>
                <a:ea typeface="黑体" panose="02010609060101010101" pitchFamily="49" charset="-122"/>
                <a:cs typeface="Times New Roman" panose="02020603050405020304" pitchFamily="18" charset="0"/>
              </a:rPr>
              <a:t>AB</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=0</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endParaRPr>
          </a:p>
          <a:p>
            <a:pPr>
              <a:lnSpc>
                <a:spcPct val="110000"/>
              </a:lnSpc>
            </a:pP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群体</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X</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与自交系</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A</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的回交后代</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Z</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存在不同程度的基因型分离，若作为基础群体，群体</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Z</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的</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近交系数</a:t>
            </a:r>
            <a:r>
              <a:rPr lang="en-US" altLang="zh-CN" sz="2800" i="1" dirty="0" smtClean="0">
                <a:latin typeface="Times New Roman" panose="02020603050405020304" pitchFamily="18" charset="0"/>
                <a:ea typeface="黑体" panose="02010609060101010101" pitchFamily="49" charset="-122"/>
                <a:cs typeface="Times New Roman" panose="02020603050405020304" pitchFamily="18" charset="0"/>
              </a:rPr>
              <a:t>F</a:t>
            </a:r>
            <a:r>
              <a:rPr lang="en-US" altLang="zh-CN" sz="2800" baseline="-25000" dirty="0" smtClean="0">
                <a:latin typeface="Times New Roman" panose="02020603050405020304" pitchFamily="18" charset="0"/>
                <a:ea typeface="黑体" panose="02010609060101010101" pitchFamily="49" charset="-122"/>
                <a:cs typeface="Times New Roman" panose="02020603050405020304" pitchFamily="18" charset="0"/>
              </a:rPr>
              <a:t>Z</a:t>
            </a:r>
            <a:r>
              <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r>
              <a:rPr lang="en-US" altLang="zh-CN" sz="2800" i="1" dirty="0" err="1" smtClean="0">
                <a:latin typeface="Times New Roman" panose="02020603050405020304" pitchFamily="18" charset="0"/>
                <a:ea typeface="黑体" panose="02010609060101010101" pitchFamily="49" charset="-122"/>
                <a:cs typeface="Times New Roman" panose="02020603050405020304" pitchFamily="18" charset="0"/>
              </a:rPr>
              <a:t>f</a:t>
            </a:r>
            <a:r>
              <a:rPr lang="en-US" altLang="zh-CN" sz="2800" baseline="-25000" dirty="0" err="1">
                <a:latin typeface="Times New Roman" panose="02020603050405020304" pitchFamily="18" charset="0"/>
                <a:ea typeface="黑体" panose="02010609060101010101" pitchFamily="49" charset="-122"/>
                <a:cs typeface="Times New Roman" panose="02020603050405020304" pitchFamily="18" charset="0"/>
              </a:rPr>
              <a:t>AX</a:t>
            </a:r>
            <a:r>
              <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r>
              <a:rPr lang="en-US" altLang="zh-CN" sz="2800" i="1" dirty="0" err="1" smtClean="0">
                <a:latin typeface="Times New Roman" panose="02020603050405020304" pitchFamily="18" charset="0"/>
                <a:ea typeface="黑体" panose="02010609060101010101" pitchFamily="49" charset="-122"/>
                <a:cs typeface="Times New Roman" panose="02020603050405020304" pitchFamily="18" charset="0"/>
              </a:rPr>
              <a:t>f</a:t>
            </a:r>
            <a:r>
              <a:rPr lang="en-US" altLang="zh-CN" sz="2800" baseline="-25000" dirty="0" err="1" smtClean="0">
                <a:latin typeface="Times New Roman" panose="02020603050405020304" pitchFamily="18" charset="0"/>
                <a:ea typeface="黑体" panose="02010609060101010101" pitchFamily="49" charset="-122"/>
                <a:cs typeface="Times New Roman" panose="02020603050405020304" pitchFamily="18" charset="0"/>
              </a:rPr>
              <a:t>AA</a:t>
            </a:r>
            <a:r>
              <a:rPr lang="en-US" altLang="zh-CN" sz="2800" dirty="0" err="1" smtClean="0">
                <a:latin typeface="Times New Roman" panose="02020603050405020304" pitchFamily="18" charset="0"/>
                <a:ea typeface="黑体" panose="02010609060101010101" pitchFamily="49" charset="-122"/>
                <a:cs typeface="Times New Roman" panose="02020603050405020304" pitchFamily="18" charset="0"/>
              </a:rPr>
              <a:t>+</a:t>
            </a:r>
            <a:r>
              <a:rPr lang="en-US" altLang="zh-CN" sz="2800" i="1" dirty="0" err="1" smtClean="0">
                <a:latin typeface="Times New Roman" panose="02020603050405020304" pitchFamily="18" charset="0"/>
                <a:ea typeface="黑体" panose="02010609060101010101" pitchFamily="49" charset="-122"/>
                <a:cs typeface="Times New Roman" panose="02020603050405020304" pitchFamily="18" charset="0"/>
              </a:rPr>
              <a:t>f</a:t>
            </a:r>
            <a:r>
              <a:rPr lang="en-US" altLang="zh-CN" sz="2800" baseline="-25000" dirty="0" err="1" smtClean="0">
                <a:latin typeface="Times New Roman" panose="02020603050405020304" pitchFamily="18" charset="0"/>
                <a:ea typeface="黑体" panose="02010609060101010101" pitchFamily="49" charset="-122"/>
                <a:cs typeface="Times New Roman" panose="02020603050405020304" pitchFamily="18" charset="0"/>
              </a:rPr>
              <a:t>AB</a:t>
            </a:r>
            <a:r>
              <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2=1/2 </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endParaRPr>
          </a:p>
          <a:p>
            <a:pPr>
              <a:lnSpc>
                <a:spcPct val="110000"/>
              </a:lnSpc>
            </a:pP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可见</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，回交一代的近交系数等于自交一代的近交系数，它们其实都等于群体中纯合基因型的频率。</a:t>
            </a:r>
            <a:endParaRPr lang="zh-CN" altLang="en-US" sz="2800" dirty="0">
              <a:latin typeface="Times New Roman" panose="02020603050405020304" pitchFamily="18" charset="0"/>
              <a:ea typeface="黑体" panose="02010609060101010101" pitchFamily="49" charset="-122"/>
              <a:cs typeface="Times New Roman" panose="02020603050405020304" pitchFamily="18" charset="0"/>
            </a:endParaRPr>
          </a:p>
        </p:txBody>
      </p:sp>
      <p:pic>
        <p:nvPicPr>
          <p:cNvPr id="5" name="图片 4"/>
          <p:cNvPicPr/>
          <p:nvPr/>
        </p:nvPicPr>
        <p:blipFill rotWithShape="1">
          <a:blip r:embed="rId2" cstate="print">
            <a:extLst>
              <a:ext uri="{28A0092B-C50C-407E-A947-70E740481C1C}">
                <a14:useLocalDpi xmlns:a14="http://schemas.microsoft.com/office/drawing/2010/main" val="0"/>
              </a:ext>
            </a:extLst>
          </a:blip>
          <a:srcRect l="28726" r="50214"/>
          <a:stretch/>
        </p:blipFill>
        <p:spPr bwMode="auto">
          <a:xfrm>
            <a:off x="7295378" y="116632"/>
            <a:ext cx="1741118" cy="2448272"/>
          </a:xfrm>
          <a:prstGeom prst="rect">
            <a:avLst/>
          </a:prstGeom>
          <a:noFill/>
          <a:ln>
            <a:noFill/>
          </a:ln>
        </p:spPr>
      </p:pic>
    </p:spTree>
    <p:extLst>
      <p:ext uri="{BB962C8B-B14F-4D97-AF65-F5344CB8AC3E}">
        <p14:creationId xmlns:p14="http://schemas.microsoft.com/office/powerpoint/2010/main" val="304092621"/>
      </p:ext>
    </p:ext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57200" y="188640"/>
            <a:ext cx="5482952" cy="922114"/>
          </a:xfrm>
        </p:spPr>
        <p:txBody>
          <a:bodyPr>
            <a:normAutofit/>
          </a:bodyPr>
          <a:lstStyle/>
          <a:p>
            <a:r>
              <a:rPr lang="zh-CN" altLang="en-US" sz="4000" b="1" dirty="0" smtClean="0">
                <a:latin typeface="Times New Roman" panose="02020603050405020304" pitchFamily="18" charset="0"/>
                <a:ea typeface="黑体" panose="02010609060101010101" pitchFamily="49" charset="-122"/>
                <a:cs typeface="Times New Roman" panose="02020603050405020304" pitchFamily="18" charset="0"/>
              </a:rPr>
              <a:t>四交群体的近交系数</a:t>
            </a:r>
            <a:endParaRPr lang="en-US" altLang="zh-CN" sz="4000" b="1" dirty="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3" name="内容占位符 2"/>
          <p:cNvSpPr>
            <a:spLocks noGrp="1"/>
          </p:cNvSpPr>
          <p:nvPr>
            <p:ph idx="1"/>
          </p:nvPr>
        </p:nvSpPr>
        <p:spPr>
          <a:xfrm>
            <a:off x="395536" y="1124744"/>
            <a:ext cx="6336704" cy="1944216"/>
          </a:xfrm>
        </p:spPr>
        <p:txBody>
          <a:bodyPr>
            <a:noAutofit/>
          </a:bodyPr>
          <a:lstStyle/>
          <a:p>
            <a:pPr>
              <a:lnSpc>
                <a:spcPct val="110000"/>
              </a:lnSpc>
            </a:pP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四个自交系</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A</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B</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C</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D</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杂交后代的系谱，</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X</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表示自交系</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A</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和</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B</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的杂种一代，</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Y</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表示自交系</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C</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和</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D</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的杂种一代，</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Z</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表示双交一代。显然，</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F</a:t>
            </a:r>
            <a:r>
              <a:rPr lang="en-US" altLang="zh-CN" sz="2800" baseline="-25000" dirty="0">
                <a:latin typeface="Times New Roman" panose="02020603050405020304" pitchFamily="18" charset="0"/>
                <a:ea typeface="黑体" panose="02010609060101010101" pitchFamily="49" charset="-122"/>
                <a:cs typeface="Times New Roman" panose="02020603050405020304" pitchFamily="18" charset="0"/>
              </a:rPr>
              <a:t>A</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F</a:t>
            </a:r>
            <a:r>
              <a:rPr lang="en-US" altLang="zh-CN" sz="2800" baseline="-25000" dirty="0">
                <a:latin typeface="Times New Roman" panose="02020603050405020304" pitchFamily="18" charset="0"/>
                <a:ea typeface="黑体" panose="02010609060101010101" pitchFamily="49" charset="-122"/>
                <a:cs typeface="Times New Roman" panose="02020603050405020304" pitchFamily="18" charset="0"/>
              </a:rPr>
              <a:t>B</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F</a:t>
            </a:r>
            <a:r>
              <a:rPr lang="en-US" altLang="zh-CN" sz="2800" baseline="-25000" dirty="0">
                <a:latin typeface="Times New Roman" panose="02020603050405020304" pitchFamily="18" charset="0"/>
                <a:ea typeface="黑体" panose="02010609060101010101" pitchFamily="49" charset="-122"/>
                <a:cs typeface="Times New Roman" panose="02020603050405020304" pitchFamily="18" charset="0"/>
              </a:rPr>
              <a:t>C</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F</a:t>
            </a:r>
            <a:r>
              <a:rPr lang="en-US" altLang="zh-CN" sz="2800" baseline="-25000" dirty="0">
                <a:latin typeface="Times New Roman" panose="02020603050405020304" pitchFamily="18" charset="0"/>
                <a:ea typeface="黑体" panose="02010609060101010101" pitchFamily="49" charset="-122"/>
                <a:cs typeface="Times New Roman" panose="02020603050405020304" pitchFamily="18" charset="0"/>
              </a:rPr>
              <a:t>D</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=1</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endParaRPr>
          </a:p>
        </p:txBody>
      </p:sp>
      <p:pic>
        <p:nvPicPr>
          <p:cNvPr id="6" name="图片 5"/>
          <p:cNvPicPr/>
          <p:nvPr/>
        </p:nvPicPr>
        <p:blipFill rotWithShape="1">
          <a:blip r:embed="rId2" cstate="print">
            <a:extLst>
              <a:ext uri="{28A0092B-C50C-407E-A947-70E740481C1C}">
                <a14:useLocalDpi xmlns:a14="http://schemas.microsoft.com/office/drawing/2010/main" val="0"/>
              </a:ext>
            </a:extLst>
          </a:blip>
          <a:srcRect l="59029" r="3700"/>
          <a:stretch/>
        </p:blipFill>
        <p:spPr bwMode="auto">
          <a:xfrm>
            <a:off x="6027102" y="44624"/>
            <a:ext cx="3081402" cy="2448272"/>
          </a:xfrm>
          <a:prstGeom prst="rect">
            <a:avLst/>
          </a:prstGeom>
          <a:noFill/>
          <a:ln>
            <a:noFill/>
          </a:ln>
        </p:spPr>
      </p:pic>
      <p:sp>
        <p:nvSpPr>
          <p:cNvPr id="7" name="内容占位符 2"/>
          <p:cNvSpPr txBox="1">
            <a:spLocks/>
          </p:cNvSpPr>
          <p:nvPr/>
        </p:nvSpPr>
        <p:spPr>
          <a:xfrm>
            <a:off x="395536" y="3212976"/>
            <a:ext cx="8352928" cy="3528392"/>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a:lnSpc>
                <a:spcPct val="110000"/>
              </a:lnSpc>
            </a:pP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如果</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4</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个自交系没有亲缘关系，则</a:t>
            </a:r>
            <a:r>
              <a:rPr lang="en-US" altLang="zh-CN" sz="2800" i="1" dirty="0" err="1">
                <a:latin typeface="Times New Roman" panose="02020603050405020304" pitchFamily="18" charset="0"/>
                <a:ea typeface="黑体" panose="02010609060101010101" pitchFamily="49" charset="-122"/>
                <a:cs typeface="Times New Roman" panose="02020603050405020304" pitchFamily="18" charset="0"/>
              </a:rPr>
              <a:t>f</a:t>
            </a:r>
            <a:r>
              <a:rPr lang="en-US" altLang="zh-CN" sz="2800" baseline="-25000" dirty="0" err="1">
                <a:latin typeface="Times New Roman" panose="02020603050405020304" pitchFamily="18" charset="0"/>
                <a:ea typeface="黑体" panose="02010609060101010101" pitchFamily="49" charset="-122"/>
                <a:cs typeface="Times New Roman" panose="02020603050405020304" pitchFamily="18" charset="0"/>
              </a:rPr>
              <a:t>AB</a:t>
            </a:r>
            <a:r>
              <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rPr>
              <a:t>= </a:t>
            </a:r>
            <a:r>
              <a:rPr lang="en-US" altLang="zh-CN" sz="2800" i="1" dirty="0" err="1" smtClean="0">
                <a:latin typeface="Times New Roman" panose="02020603050405020304" pitchFamily="18" charset="0"/>
                <a:ea typeface="黑体" panose="02010609060101010101" pitchFamily="49" charset="-122"/>
                <a:cs typeface="Times New Roman" panose="02020603050405020304" pitchFamily="18" charset="0"/>
              </a:rPr>
              <a:t>f</a:t>
            </a:r>
            <a:r>
              <a:rPr lang="en-US" altLang="zh-CN" sz="2800" baseline="-25000" dirty="0" err="1" smtClean="0">
                <a:latin typeface="Times New Roman" panose="02020603050405020304" pitchFamily="18" charset="0"/>
                <a:ea typeface="黑体" panose="02010609060101010101" pitchFamily="49" charset="-122"/>
                <a:cs typeface="Times New Roman" panose="02020603050405020304" pitchFamily="18" charset="0"/>
              </a:rPr>
              <a:t>AC</a:t>
            </a:r>
            <a:r>
              <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rPr>
              <a:t>= </a:t>
            </a:r>
            <a:r>
              <a:rPr lang="en-US" altLang="zh-CN" sz="2800" i="1" dirty="0" err="1" smtClean="0">
                <a:latin typeface="Times New Roman" panose="02020603050405020304" pitchFamily="18" charset="0"/>
                <a:ea typeface="黑体" panose="02010609060101010101" pitchFamily="49" charset="-122"/>
                <a:cs typeface="Times New Roman" panose="02020603050405020304" pitchFamily="18" charset="0"/>
              </a:rPr>
              <a:t>f</a:t>
            </a:r>
            <a:r>
              <a:rPr lang="en-US" altLang="zh-CN" sz="2800" baseline="-25000" dirty="0" err="1" smtClean="0">
                <a:latin typeface="Times New Roman" panose="02020603050405020304" pitchFamily="18" charset="0"/>
                <a:ea typeface="黑体" panose="02010609060101010101" pitchFamily="49" charset="-122"/>
                <a:cs typeface="Times New Roman" panose="02020603050405020304" pitchFamily="18" charset="0"/>
              </a:rPr>
              <a:t>AD</a:t>
            </a:r>
            <a:r>
              <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rPr>
              <a:t>= </a:t>
            </a:r>
            <a:r>
              <a:rPr lang="en-US" altLang="zh-CN" sz="2800" i="1" dirty="0" err="1" smtClean="0">
                <a:latin typeface="Times New Roman" panose="02020603050405020304" pitchFamily="18" charset="0"/>
                <a:ea typeface="黑体" panose="02010609060101010101" pitchFamily="49" charset="-122"/>
                <a:cs typeface="Times New Roman" panose="02020603050405020304" pitchFamily="18" charset="0"/>
              </a:rPr>
              <a:t>f</a:t>
            </a:r>
            <a:r>
              <a:rPr lang="en-US" altLang="zh-CN" sz="2800" baseline="-25000" dirty="0" err="1" smtClean="0">
                <a:latin typeface="Times New Roman" panose="02020603050405020304" pitchFamily="18" charset="0"/>
                <a:ea typeface="黑体" panose="02010609060101010101" pitchFamily="49" charset="-122"/>
                <a:cs typeface="Times New Roman" panose="02020603050405020304" pitchFamily="18" charset="0"/>
              </a:rPr>
              <a:t>BC</a:t>
            </a:r>
            <a:r>
              <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rPr>
              <a:t>= </a:t>
            </a:r>
            <a:r>
              <a:rPr lang="en-US" altLang="zh-CN" sz="2800" i="1" dirty="0" err="1" smtClean="0">
                <a:latin typeface="Times New Roman" panose="02020603050405020304" pitchFamily="18" charset="0"/>
                <a:ea typeface="黑体" panose="02010609060101010101" pitchFamily="49" charset="-122"/>
                <a:cs typeface="Times New Roman" panose="02020603050405020304" pitchFamily="18" charset="0"/>
              </a:rPr>
              <a:t>f</a:t>
            </a:r>
            <a:r>
              <a:rPr lang="en-US" altLang="zh-CN" sz="2800" baseline="-25000" dirty="0" err="1" smtClean="0">
                <a:latin typeface="Times New Roman" panose="02020603050405020304" pitchFamily="18" charset="0"/>
                <a:ea typeface="黑体" panose="02010609060101010101" pitchFamily="49" charset="-122"/>
                <a:cs typeface="Times New Roman" panose="02020603050405020304" pitchFamily="18" charset="0"/>
              </a:rPr>
              <a:t>BD</a:t>
            </a:r>
            <a:r>
              <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rPr>
              <a:t>= </a:t>
            </a:r>
            <a:r>
              <a:rPr lang="en-US" altLang="zh-CN" sz="2800" i="1" dirty="0" err="1" smtClean="0">
                <a:latin typeface="Times New Roman" panose="02020603050405020304" pitchFamily="18" charset="0"/>
                <a:ea typeface="黑体" panose="02010609060101010101" pitchFamily="49" charset="-122"/>
                <a:cs typeface="Times New Roman" panose="02020603050405020304" pitchFamily="18" charset="0"/>
              </a:rPr>
              <a:t>f</a:t>
            </a:r>
            <a:r>
              <a:rPr lang="en-US" altLang="zh-CN" sz="2800" baseline="-25000" dirty="0" err="1" smtClean="0">
                <a:latin typeface="Times New Roman" panose="02020603050405020304" pitchFamily="18" charset="0"/>
                <a:ea typeface="黑体" panose="02010609060101010101" pitchFamily="49" charset="-122"/>
                <a:cs typeface="Times New Roman" panose="02020603050405020304" pitchFamily="18" charset="0"/>
              </a:rPr>
              <a:t>CD</a:t>
            </a:r>
            <a:r>
              <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rPr>
              <a:t>=0</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F</a:t>
            </a:r>
            <a:r>
              <a:rPr lang="en-US" altLang="zh-CN" sz="2800" baseline="-25000" dirty="0">
                <a:latin typeface="Times New Roman" panose="02020603050405020304" pitchFamily="18" charset="0"/>
                <a:ea typeface="黑体" panose="02010609060101010101" pitchFamily="49" charset="-122"/>
                <a:cs typeface="Times New Roman" panose="02020603050405020304" pitchFamily="18" charset="0"/>
              </a:rPr>
              <a:t>X</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a:t>
            </a:r>
            <a:r>
              <a:rPr lang="en-US" altLang="zh-CN" sz="2800" i="1" dirty="0">
                <a:latin typeface="Times New Roman" panose="02020603050405020304" pitchFamily="18" charset="0"/>
                <a:ea typeface="黑体" panose="02010609060101010101" pitchFamily="49" charset="-122"/>
                <a:cs typeface="Times New Roman" panose="02020603050405020304" pitchFamily="18" charset="0"/>
              </a:rPr>
              <a:t>F</a:t>
            </a:r>
            <a:r>
              <a:rPr lang="en-US" altLang="zh-CN" sz="2800" baseline="-25000" dirty="0">
                <a:latin typeface="Times New Roman" panose="02020603050405020304" pitchFamily="18" charset="0"/>
                <a:ea typeface="黑体" panose="02010609060101010101" pitchFamily="49" charset="-122"/>
                <a:cs typeface="Times New Roman" panose="02020603050405020304" pitchFamily="18" charset="0"/>
              </a:rPr>
              <a:t>Y</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=0</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r>
              <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rPr>
              <a:t>X</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与</a:t>
            </a:r>
            <a:r>
              <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rPr>
              <a:t>Y</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之间的共祖先系数</a:t>
            </a:r>
            <a:r>
              <a:rPr lang="en-US" altLang="zh-CN" sz="2800" i="1" dirty="0" err="1" smtClean="0">
                <a:latin typeface="Times New Roman" panose="02020603050405020304" pitchFamily="18" charset="0"/>
                <a:ea typeface="黑体" panose="02010609060101010101" pitchFamily="49" charset="-122"/>
                <a:cs typeface="Times New Roman" panose="02020603050405020304" pitchFamily="18" charset="0"/>
              </a:rPr>
              <a:t>f</a:t>
            </a:r>
            <a:r>
              <a:rPr lang="en-US" altLang="zh-CN" sz="2800" baseline="-25000" dirty="0" err="1" smtClean="0">
                <a:latin typeface="Times New Roman" panose="02020603050405020304" pitchFamily="18" charset="0"/>
                <a:ea typeface="黑体" panose="02010609060101010101" pitchFamily="49" charset="-122"/>
                <a:cs typeface="Times New Roman" panose="02020603050405020304" pitchFamily="18" charset="0"/>
              </a:rPr>
              <a:t>XY</a:t>
            </a:r>
            <a:r>
              <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rPr>
              <a:t>= (</a:t>
            </a:r>
            <a:r>
              <a:rPr lang="en-US" altLang="zh-CN" sz="2800" i="1" dirty="0" err="1" smtClean="0">
                <a:latin typeface="Times New Roman" panose="02020603050405020304" pitchFamily="18" charset="0"/>
                <a:ea typeface="黑体" panose="02010609060101010101" pitchFamily="49" charset="-122"/>
                <a:cs typeface="Times New Roman" panose="02020603050405020304" pitchFamily="18" charset="0"/>
              </a:rPr>
              <a:t>f</a:t>
            </a:r>
            <a:r>
              <a:rPr lang="en-US" altLang="zh-CN" sz="2800" baseline="-25000" dirty="0" err="1" smtClean="0">
                <a:latin typeface="Times New Roman" panose="02020603050405020304" pitchFamily="18" charset="0"/>
                <a:ea typeface="黑体" panose="02010609060101010101" pitchFamily="49" charset="-122"/>
                <a:cs typeface="Times New Roman" panose="02020603050405020304" pitchFamily="18" charset="0"/>
              </a:rPr>
              <a:t>AC</a:t>
            </a:r>
            <a:r>
              <a:rPr lang="en-US" altLang="zh-CN" sz="2800" dirty="0" err="1" smtClean="0">
                <a:latin typeface="Times New Roman" panose="02020603050405020304" pitchFamily="18" charset="0"/>
                <a:ea typeface="黑体" panose="02010609060101010101" pitchFamily="49" charset="-122"/>
                <a:cs typeface="Times New Roman" panose="02020603050405020304" pitchFamily="18" charset="0"/>
              </a:rPr>
              <a:t>+</a:t>
            </a:r>
            <a:r>
              <a:rPr lang="en-US" altLang="zh-CN" sz="2800" i="1" dirty="0" err="1" smtClean="0">
                <a:latin typeface="Times New Roman" panose="02020603050405020304" pitchFamily="18" charset="0"/>
                <a:ea typeface="黑体" panose="02010609060101010101" pitchFamily="49" charset="-122"/>
                <a:cs typeface="Times New Roman" panose="02020603050405020304" pitchFamily="18" charset="0"/>
              </a:rPr>
              <a:t>f</a:t>
            </a:r>
            <a:r>
              <a:rPr lang="en-US" altLang="zh-CN" sz="2800" baseline="-25000" dirty="0" err="1" smtClean="0">
                <a:latin typeface="Times New Roman" panose="02020603050405020304" pitchFamily="18" charset="0"/>
                <a:ea typeface="黑体" panose="02010609060101010101" pitchFamily="49" charset="-122"/>
                <a:cs typeface="Times New Roman" panose="02020603050405020304" pitchFamily="18" charset="0"/>
              </a:rPr>
              <a:t>AD</a:t>
            </a:r>
            <a:r>
              <a:rPr lang="en-US" altLang="zh-CN" sz="2800" dirty="0" err="1" smtClean="0">
                <a:latin typeface="Times New Roman" panose="02020603050405020304" pitchFamily="18" charset="0"/>
                <a:ea typeface="黑体" panose="02010609060101010101" pitchFamily="49" charset="-122"/>
                <a:cs typeface="Times New Roman" panose="02020603050405020304" pitchFamily="18" charset="0"/>
              </a:rPr>
              <a:t>+</a:t>
            </a:r>
            <a:r>
              <a:rPr lang="en-US" altLang="zh-CN" sz="2800" i="1" dirty="0" err="1" smtClean="0">
                <a:latin typeface="Times New Roman" panose="02020603050405020304" pitchFamily="18" charset="0"/>
                <a:ea typeface="黑体" panose="02010609060101010101" pitchFamily="49" charset="-122"/>
                <a:cs typeface="Times New Roman" panose="02020603050405020304" pitchFamily="18" charset="0"/>
              </a:rPr>
              <a:t>f</a:t>
            </a:r>
            <a:r>
              <a:rPr lang="en-US" altLang="zh-CN" sz="2800" baseline="-25000" dirty="0" err="1" smtClean="0">
                <a:latin typeface="Times New Roman" panose="02020603050405020304" pitchFamily="18" charset="0"/>
                <a:ea typeface="黑体" panose="02010609060101010101" pitchFamily="49" charset="-122"/>
                <a:cs typeface="Times New Roman" panose="02020603050405020304" pitchFamily="18" charset="0"/>
              </a:rPr>
              <a:t>BC</a:t>
            </a:r>
            <a:r>
              <a:rPr lang="en-US" altLang="zh-CN" sz="2800" dirty="0" err="1" smtClean="0">
                <a:latin typeface="Times New Roman" panose="02020603050405020304" pitchFamily="18" charset="0"/>
                <a:ea typeface="黑体" panose="02010609060101010101" pitchFamily="49" charset="-122"/>
                <a:cs typeface="Times New Roman" panose="02020603050405020304" pitchFamily="18" charset="0"/>
              </a:rPr>
              <a:t>+</a:t>
            </a:r>
            <a:r>
              <a:rPr lang="en-US" altLang="zh-CN" sz="2800" i="1" dirty="0" err="1" smtClean="0">
                <a:latin typeface="Times New Roman" panose="02020603050405020304" pitchFamily="18" charset="0"/>
                <a:ea typeface="黑体" panose="02010609060101010101" pitchFamily="49" charset="-122"/>
                <a:cs typeface="Times New Roman" panose="02020603050405020304" pitchFamily="18" charset="0"/>
              </a:rPr>
              <a:t>f</a:t>
            </a:r>
            <a:r>
              <a:rPr lang="en-US" altLang="zh-CN" sz="2800" baseline="-25000" dirty="0" err="1" smtClean="0">
                <a:latin typeface="Times New Roman" panose="02020603050405020304" pitchFamily="18" charset="0"/>
                <a:ea typeface="黑体" panose="02010609060101010101" pitchFamily="49" charset="-122"/>
                <a:cs typeface="Times New Roman" panose="02020603050405020304" pitchFamily="18" charset="0"/>
              </a:rPr>
              <a:t>BD</a:t>
            </a:r>
            <a:r>
              <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rPr>
              <a:t>)/4=0</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。因此，双交一代的近交系数</a:t>
            </a:r>
            <a:r>
              <a:rPr lang="en-US" altLang="zh-CN" sz="2800" i="1" dirty="0" smtClean="0">
                <a:latin typeface="Times New Roman" panose="02020603050405020304" pitchFamily="18" charset="0"/>
                <a:ea typeface="黑体" panose="02010609060101010101" pitchFamily="49" charset="-122"/>
                <a:cs typeface="Times New Roman" panose="02020603050405020304" pitchFamily="18" charset="0"/>
              </a:rPr>
              <a:t>F</a:t>
            </a:r>
            <a:r>
              <a:rPr lang="en-US" altLang="zh-CN" sz="2800" baseline="-25000" dirty="0" smtClean="0">
                <a:latin typeface="Times New Roman" panose="02020603050405020304" pitchFamily="18" charset="0"/>
                <a:ea typeface="黑体" panose="02010609060101010101" pitchFamily="49" charset="-122"/>
                <a:cs typeface="Times New Roman" panose="02020603050405020304" pitchFamily="18" charset="0"/>
              </a:rPr>
              <a:t>Z</a:t>
            </a:r>
            <a:r>
              <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r>
              <a:rPr lang="en-US" altLang="zh-CN" sz="2800" i="1" dirty="0" err="1" smtClean="0">
                <a:latin typeface="Times New Roman" panose="02020603050405020304" pitchFamily="18" charset="0"/>
                <a:ea typeface="黑体" panose="02010609060101010101" pitchFamily="49" charset="-122"/>
                <a:cs typeface="Times New Roman" panose="02020603050405020304" pitchFamily="18" charset="0"/>
              </a:rPr>
              <a:t>f</a:t>
            </a:r>
            <a:r>
              <a:rPr lang="en-US" altLang="zh-CN" sz="2800" baseline="-25000" dirty="0" err="1" smtClean="0">
                <a:latin typeface="Times New Roman" panose="02020603050405020304" pitchFamily="18" charset="0"/>
                <a:ea typeface="黑体" panose="02010609060101010101" pitchFamily="49" charset="-122"/>
                <a:cs typeface="Times New Roman" panose="02020603050405020304" pitchFamily="18" charset="0"/>
              </a:rPr>
              <a:t>XY</a:t>
            </a:r>
            <a:r>
              <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rPr>
              <a:t>=0</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endParaRPr>
          </a:p>
          <a:p>
            <a:pPr>
              <a:lnSpc>
                <a:spcPct val="110000"/>
              </a:lnSpc>
            </a:pP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与两个自交系的杂种</a:t>
            </a:r>
            <a:r>
              <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rPr>
              <a:t>F</a:t>
            </a:r>
            <a:r>
              <a:rPr lang="en-US" altLang="zh-CN" sz="2800" baseline="-25000" dirty="0" smtClean="0">
                <a:latin typeface="Times New Roman" panose="02020603050405020304" pitchFamily="18" charset="0"/>
                <a:ea typeface="黑体" panose="02010609060101010101" pitchFamily="49" charset="-122"/>
                <a:cs typeface="Times New Roman" panose="02020603050405020304" pitchFamily="18" charset="0"/>
              </a:rPr>
              <a:t>1</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代不同的是，双交一代中存在基因型的分离，可以用于遗传和育种研究。若作为基础群体，双交</a:t>
            </a:r>
            <a:r>
              <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rPr>
              <a:t>F</a:t>
            </a:r>
            <a:r>
              <a:rPr lang="en-US" altLang="zh-CN" sz="2800" baseline="-25000" dirty="0" smtClean="0">
                <a:latin typeface="Times New Roman" panose="02020603050405020304" pitchFamily="18" charset="0"/>
                <a:ea typeface="黑体" panose="02010609060101010101" pitchFamily="49" charset="-122"/>
                <a:cs typeface="Times New Roman" panose="02020603050405020304" pitchFamily="18" charset="0"/>
              </a:rPr>
              <a:t>1</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群体</a:t>
            </a:r>
            <a:r>
              <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rPr>
              <a:t>Z</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的近交系数为</a:t>
            </a:r>
            <a:r>
              <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rPr>
              <a:t>0</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endParaRPr lang="zh-CN" altLang="en-US" sz="2800" dirty="0">
              <a:latin typeface="Times New Roman" panose="02020603050405020304" pitchFamily="18" charset="0"/>
              <a:ea typeface="黑体" panose="02010609060101010101" pitchFamily="49" charset="-122"/>
              <a:cs typeface="Times New Roman" panose="02020603050405020304" pitchFamily="18" charset="0"/>
            </a:endParaRPr>
          </a:p>
        </p:txBody>
      </p:sp>
    </p:spTree>
    <p:extLst>
      <p:ext uri="{BB962C8B-B14F-4D97-AF65-F5344CB8AC3E}">
        <p14:creationId xmlns:p14="http://schemas.microsoft.com/office/powerpoint/2010/main" val="440030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1043608" y="404664"/>
            <a:ext cx="7056784" cy="792088"/>
          </a:xfrm>
        </p:spPr>
        <p:txBody>
          <a:bodyPr/>
          <a:lstStyle/>
          <a:p>
            <a:pPr>
              <a:lnSpc>
                <a:spcPct val="90000"/>
              </a:lnSpc>
            </a:pPr>
            <a:r>
              <a:rPr lang="zh-CN" altLang="en-US" b="1" dirty="0" smtClean="0">
                <a:latin typeface="Times New Roman" panose="02020603050405020304" pitchFamily="18" charset="0"/>
                <a:ea typeface="黑体" panose="02010609060101010101" pitchFamily="49" charset="-122"/>
                <a:cs typeface="Times New Roman" panose="02020603050405020304" pitchFamily="18" charset="0"/>
              </a:rPr>
              <a:t>同义突变</a:t>
            </a:r>
            <a:r>
              <a:rPr lang="zh-CN" altLang="en-US" b="1" dirty="0">
                <a:latin typeface="Times New Roman" panose="02020603050405020304" pitchFamily="18" charset="0"/>
                <a:ea typeface="黑体" panose="02010609060101010101" pitchFamily="49" charset="-122"/>
                <a:cs typeface="Times New Roman" panose="02020603050405020304" pitchFamily="18" charset="0"/>
              </a:rPr>
              <a:t>和非同义突变</a:t>
            </a:r>
            <a:endParaRPr lang="zh-CN" altLang="en-US" b="1" dirty="0" smtClean="0">
              <a:latin typeface="Times New Roman" panose="02020603050405020304" pitchFamily="18" charset="0"/>
              <a:ea typeface="黑体" panose="02010609060101010101" pitchFamily="49" charset="-122"/>
              <a:cs typeface="Times New Roman" panose="02020603050405020304" pitchFamily="18" charset="0"/>
            </a:endParaRPr>
          </a:p>
        </p:txBody>
      </p:sp>
      <p:sp>
        <p:nvSpPr>
          <p:cNvPr id="31747" name="Rectangle 3"/>
          <p:cNvSpPr>
            <a:spLocks noGrp="1" noChangeArrowheads="1"/>
          </p:cNvSpPr>
          <p:nvPr>
            <p:ph idx="1"/>
          </p:nvPr>
        </p:nvSpPr>
        <p:spPr>
          <a:xfrm>
            <a:off x="539552" y="1340768"/>
            <a:ext cx="8136904" cy="4752528"/>
          </a:xfrm>
        </p:spPr>
        <p:txBody>
          <a:bodyPr>
            <a:noAutofit/>
          </a:bodyPr>
          <a:lstStyle/>
          <a:p>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从</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64</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种三联密码子与</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20</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种氨基酸的对应关系（</a:t>
            </a:r>
            <a:r>
              <a:rPr lang="en-US" altLang="zh-CN" sz="2800" dirty="0" err="1">
                <a:latin typeface="Times New Roman" panose="02020603050405020304" pitchFamily="18" charset="0"/>
                <a:ea typeface="黑体" panose="02010609060101010101" pitchFamily="49" charset="-122"/>
                <a:cs typeface="Times New Roman" panose="02020603050405020304" pitchFamily="18" charset="0"/>
              </a:rPr>
              <a:t>Hartl</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 and Jones 2005</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）可以看到，密码子中第</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3</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个碱基的变化，大多不影响最终的生化合成产物。可以预期</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r>
              <a:rPr lang="zh-CN" altLang="en-US" sz="2800" dirty="0" smtClean="0">
                <a:latin typeface="Times New Roman" panose="02020603050405020304" pitchFamily="18" charset="0"/>
                <a:ea typeface="黑体" panose="02010609060101010101" pitchFamily="49" charset="-122"/>
                <a:cs typeface="Times New Roman" panose="02020603050405020304" pitchFamily="18" charset="0"/>
              </a:rPr>
              <a:t>前</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表中</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的</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9</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个</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SNP</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，大多属于同义多态性（</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synonymous polymorphism</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），同义多态性不会引起蛋白质序列上氨基酸的替换</a:t>
            </a:r>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endParaRPr>
          </a:p>
          <a:p>
            <a:r>
              <a:rPr lang="zh-CN" altLang="zh-CN" sz="2800" dirty="0" smtClean="0">
                <a:latin typeface="Times New Roman" panose="02020603050405020304" pitchFamily="18" charset="0"/>
                <a:ea typeface="黑体" panose="02010609060101010101" pitchFamily="49" charset="-122"/>
                <a:cs typeface="Times New Roman" panose="02020603050405020304" pitchFamily="18" charset="0"/>
              </a:rPr>
              <a:t>与</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同义多态性相对应，如果</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DNA</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在序列上的差异引起了蛋白质在氨基酸序列上的替换，这样的多态性称为非同义多态性（</a:t>
            </a:r>
            <a:r>
              <a:rPr lang="en-US" altLang="zh-CN" sz="2800" dirty="0">
                <a:latin typeface="Times New Roman" panose="02020603050405020304" pitchFamily="18" charset="0"/>
                <a:ea typeface="黑体" panose="02010609060101010101" pitchFamily="49" charset="-122"/>
                <a:cs typeface="Times New Roman" panose="02020603050405020304" pitchFamily="18" charset="0"/>
              </a:rPr>
              <a:t>nonsynonymous polymorphism</a:t>
            </a:r>
            <a:r>
              <a:rPr lang="zh-CN" altLang="zh-CN" sz="2800" dirty="0">
                <a:latin typeface="Times New Roman" panose="02020603050405020304" pitchFamily="18" charset="0"/>
                <a:ea typeface="黑体" panose="02010609060101010101" pitchFamily="49" charset="-122"/>
                <a:cs typeface="Times New Roman" panose="02020603050405020304" pitchFamily="18" charset="0"/>
              </a:rPr>
              <a:t>）。</a:t>
            </a:r>
            <a:endParaRPr lang="en-US" altLang="zh-CN" sz="2800" dirty="0" smtClean="0">
              <a:latin typeface="Times New Roman" panose="02020603050405020304" pitchFamily="18" charset="0"/>
              <a:ea typeface="黑体" panose="02010609060101010101" pitchFamily="49" charset="-122"/>
              <a:cs typeface="Times New Roman" panose="02020603050405020304" pitchFamily="18" charset="0"/>
            </a:endParaRPr>
          </a:p>
        </p:txBody>
      </p:sp>
    </p:spTree>
    <p:extLst>
      <p:ext uri="{BB962C8B-B14F-4D97-AF65-F5344CB8AC3E}">
        <p14:creationId xmlns:p14="http://schemas.microsoft.com/office/powerpoint/2010/main" val="89680628"/>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1043608" y="332656"/>
            <a:ext cx="7056784" cy="792088"/>
          </a:xfrm>
        </p:spPr>
        <p:txBody>
          <a:bodyPr/>
          <a:lstStyle/>
          <a:p>
            <a:pPr>
              <a:lnSpc>
                <a:spcPct val="90000"/>
              </a:lnSpc>
            </a:pPr>
            <a:r>
              <a:rPr lang="en-US" altLang="zh-CN" b="1" dirty="0">
                <a:latin typeface="Times New Roman" panose="02020603050405020304" pitchFamily="18" charset="0"/>
                <a:ea typeface="黑体" panose="02010609060101010101" pitchFamily="49" charset="-122"/>
                <a:cs typeface="Times New Roman" panose="02020603050405020304" pitchFamily="18" charset="0"/>
              </a:rPr>
              <a:t>DNA</a:t>
            </a:r>
            <a:r>
              <a:rPr lang="zh-CN" altLang="zh-CN" b="1" dirty="0" smtClean="0">
                <a:latin typeface="Times New Roman" panose="02020603050405020304" pitchFamily="18" charset="0"/>
                <a:ea typeface="黑体" panose="02010609060101010101" pitchFamily="49" charset="-122"/>
                <a:cs typeface="Times New Roman" panose="02020603050405020304" pitchFamily="18" charset="0"/>
              </a:rPr>
              <a:t>序列多态性的</a:t>
            </a:r>
            <a:r>
              <a:rPr lang="zh-CN" altLang="en-US" b="1" dirty="0" smtClean="0">
                <a:latin typeface="Times New Roman" panose="02020603050405020304" pitchFamily="18" charset="0"/>
                <a:ea typeface="黑体" panose="02010609060101010101" pitchFamily="49" charset="-122"/>
                <a:cs typeface="Times New Roman" panose="02020603050405020304" pitchFamily="18" charset="0"/>
              </a:rPr>
              <a:t>度量 </a:t>
            </a:r>
          </a:p>
        </p:txBody>
      </p:sp>
      <p:sp>
        <p:nvSpPr>
          <p:cNvPr id="31747" name="Rectangle 3"/>
          <p:cNvSpPr>
            <a:spLocks noGrp="1" noChangeArrowheads="1"/>
          </p:cNvSpPr>
          <p:nvPr>
            <p:ph idx="1"/>
          </p:nvPr>
        </p:nvSpPr>
        <p:spPr>
          <a:xfrm>
            <a:off x="611560" y="1268760"/>
            <a:ext cx="7920880" cy="4608512"/>
          </a:xfrm>
        </p:spPr>
        <p:txBody>
          <a:bodyPr>
            <a:noAutofit/>
          </a:bodyPr>
          <a:lstStyle/>
          <a:p>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对</a:t>
            </a:r>
            <a:r>
              <a:rPr lang="zh-CN" altLang="en-US" dirty="0" smtClean="0">
                <a:latin typeface="Times New Roman" panose="02020603050405020304" pitchFamily="18" charset="0"/>
                <a:ea typeface="黑体" panose="02010609060101010101" pitchFamily="49" charset="-122"/>
                <a:cs typeface="Times New Roman" panose="02020603050405020304" pitchFamily="18" charset="0"/>
              </a:rPr>
              <a:t>前表</a:t>
            </a:r>
            <a:r>
              <a:rPr lang="en-US" altLang="zh-CN" dirty="0" smtClean="0">
                <a:latin typeface="Times New Roman" panose="02020603050405020304" pitchFamily="18" charset="0"/>
                <a:ea typeface="黑体" panose="02010609060101010101" pitchFamily="49" charset="-122"/>
                <a:cs typeface="Times New Roman" panose="02020603050405020304" pitchFamily="18" charset="0"/>
              </a:rPr>
              <a:t>5</a:t>
            </a:r>
            <a:r>
              <a:rPr lang="zh-CN" altLang="zh-CN" dirty="0">
                <a:latin typeface="Times New Roman" panose="02020603050405020304" pitchFamily="18" charset="0"/>
                <a:ea typeface="黑体" panose="02010609060101010101" pitchFamily="49" charset="-122"/>
                <a:cs typeface="Times New Roman" panose="02020603050405020304" pitchFamily="18" charset="0"/>
              </a:rPr>
              <a:t>个等位基因序列进行成对比对，相当于对所有可能杂合基因型携带两个等位基因的</a:t>
            </a:r>
            <a:r>
              <a:rPr lang="en-US" altLang="zh-CN" dirty="0">
                <a:latin typeface="Times New Roman" panose="02020603050405020304" pitchFamily="18" charset="0"/>
                <a:ea typeface="黑体" panose="02010609060101010101" pitchFamily="49" charset="-122"/>
                <a:cs typeface="Times New Roman" panose="02020603050405020304" pitchFamily="18" charset="0"/>
              </a:rPr>
              <a:t>DNA</a:t>
            </a:r>
            <a:r>
              <a:rPr lang="zh-CN" altLang="zh-CN" dirty="0">
                <a:latin typeface="Times New Roman" panose="02020603050405020304" pitchFamily="18" charset="0"/>
                <a:ea typeface="黑体" panose="02010609060101010101" pitchFamily="49" charset="-122"/>
                <a:cs typeface="Times New Roman" panose="02020603050405020304" pitchFamily="18" charset="0"/>
              </a:rPr>
              <a:t>序列进行比对，比对的结果可以得到碱基的非匹配数</a:t>
            </a:r>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a:t>
            </a:r>
            <a:r>
              <a:rPr lang="en-US" altLang="zh-CN" dirty="0" smtClean="0">
                <a:latin typeface="Times New Roman" panose="02020603050405020304" pitchFamily="18" charset="0"/>
                <a:ea typeface="黑体" panose="02010609060101010101" pitchFamily="49" charset="-122"/>
                <a:cs typeface="Times New Roman" panose="02020603050405020304" pitchFamily="18" charset="0"/>
              </a:rPr>
              <a:t>nucleotide </a:t>
            </a:r>
            <a:r>
              <a:rPr lang="en-US" altLang="zh-CN" dirty="0">
                <a:latin typeface="Times New Roman" panose="02020603050405020304" pitchFamily="18" charset="0"/>
                <a:ea typeface="黑体" panose="02010609060101010101" pitchFamily="49" charset="-122"/>
                <a:cs typeface="Times New Roman" panose="02020603050405020304" pitchFamily="18" charset="0"/>
              </a:rPr>
              <a:t>mismatches</a:t>
            </a:r>
            <a:r>
              <a:rPr lang="zh-CN" altLang="zh-CN" dirty="0">
                <a:latin typeface="Times New Roman" panose="02020603050405020304" pitchFamily="18" charset="0"/>
                <a:ea typeface="黑体" panose="02010609060101010101" pitchFamily="49" charset="-122"/>
                <a:cs typeface="Times New Roman" panose="02020603050405020304" pitchFamily="18" charset="0"/>
              </a:rPr>
              <a:t>），列</a:t>
            </a:r>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于</a:t>
            </a:r>
            <a:r>
              <a:rPr lang="zh-CN" altLang="en-US" dirty="0" smtClean="0">
                <a:latin typeface="Times New Roman" panose="02020603050405020304" pitchFamily="18" charset="0"/>
                <a:ea typeface="黑体" panose="02010609060101010101" pitchFamily="49" charset="-122"/>
                <a:cs typeface="Times New Roman" panose="02020603050405020304" pitchFamily="18" charset="0"/>
              </a:rPr>
              <a:t>前</a:t>
            </a:r>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表最后</a:t>
            </a:r>
            <a:r>
              <a:rPr lang="zh-CN" altLang="zh-CN" dirty="0">
                <a:latin typeface="Times New Roman" panose="02020603050405020304" pitchFamily="18" charset="0"/>
                <a:ea typeface="黑体" panose="02010609060101010101" pitchFamily="49" charset="-122"/>
                <a:cs typeface="Times New Roman" panose="02020603050405020304" pitchFamily="18" charset="0"/>
              </a:rPr>
              <a:t>三行</a:t>
            </a:r>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a:t>
            </a:r>
            <a:endParaRPr lang="en-US" altLang="zh-CN" dirty="0" smtClean="0">
              <a:latin typeface="Times New Roman" panose="02020603050405020304" pitchFamily="18" charset="0"/>
              <a:ea typeface="黑体" panose="02010609060101010101" pitchFamily="49" charset="-122"/>
              <a:cs typeface="Times New Roman" panose="02020603050405020304" pitchFamily="18" charset="0"/>
            </a:endParaRPr>
          </a:p>
          <a:p>
            <a:r>
              <a:rPr lang="zh-CN" altLang="zh-CN" dirty="0" smtClean="0">
                <a:latin typeface="Times New Roman" panose="02020603050405020304" pitchFamily="18" charset="0"/>
                <a:ea typeface="黑体" panose="02010609060101010101" pitchFamily="49" charset="-122"/>
                <a:cs typeface="Times New Roman" panose="02020603050405020304" pitchFamily="18" charset="0"/>
              </a:rPr>
              <a:t>例如</a:t>
            </a:r>
            <a:r>
              <a:rPr lang="zh-CN" altLang="zh-CN" dirty="0">
                <a:latin typeface="Times New Roman" panose="02020603050405020304" pitchFamily="18" charset="0"/>
                <a:ea typeface="黑体" panose="02010609060101010101" pitchFamily="49" charset="-122"/>
                <a:cs typeface="Times New Roman" panose="02020603050405020304" pitchFamily="18" charset="0"/>
              </a:rPr>
              <a:t>，等位基因</a:t>
            </a:r>
            <a:r>
              <a:rPr lang="en-US" altLang="zh-CN" i="1" dirty="0">
                <a:latin typeface="Times New Roman" panose="02020603050405020304" pitchFamily="18" charset="0"/>
                <a:ea typeface="黑体" panose="02010609060101010101" pitchFamily="49" charset="-122"/>
                <a:cs typeface="Times New Roman" panose="02020603050405020304" pitchFamily="18" charset="0"/>
              </a:rPr>
              <a:t>a</a:t>
            </a:r>
            <a:r>
              <a:rPr lang="zh-CN" altLang="zh-CN" dirty="0">
                <a:latin typeface="Times New Roman" panose="02020603050405020304" pitchFamily="18" charset="0"/>
                <a:ea typeface="黑体" panose="02010609060101010101" pitchFamily="49" charset="-122"/>
                <a:cs typeface="Times New Roman" panose="02020603050405020304" pitchFamily="18" charset="0"/>
              </a:rPr>
              <a:t>和</a:t>
            </a:r>
            <a:r>
              <a:rPr lang="en-US" altLang="zh-CN" i="1" dirty="0">
                <a:latin typeface="Times New Roman" panose="02020603050405020304" pitchFamily="18" charset="0"/>
                <a:ea typeface="黑体" panose="02010609060101010101" pitchFamily="49" charset="-122"/>
                <a:cs typeface="Times New Roman" panose="02020603050405020304" pitchFamily="18" charset="0"/>
              </a:rPr>
              <a:t>b</a:t>
            </a:r>
            <a:r>
              <a:rPr lang="zh-CN" altLang="zh-CN" dirty="0">
                <a:latin typeface="Times New Roman" panose="02020603050405020304" pitchFamily="18" charset="0"/>
                <a:ea typeface="黑体" panose="02010609060101010101" pitchFamily="49" charset="-122"/>
                <a:cs typeface="Times New Roman" panose="02020603050405020304" pitchFamily="18" charset="0"/>
              </a:rPr>
              <a:t>在</a:t>
            </a:r>
            <a:r>
              <a:rPr lang="en-US" altLang="zh-CN" dirty="0">
                <a:latin typeface="Times New Roman" panose="02020603050405020304" pitchFamily="18" charset="0"/>
                <a:ea typeface="黑体" panose="02010609060101010101" pitchFamily="49" charset="-122"/>
                <a:cs typeface="Times New Roman" panose="02020603050405020304" pitchFamily="18" charset="0"/>
              </a:rPr>
              <a:t>5</a:t>
            </a:r>
            <a:r>
              <a:rPr lang="zh-CN" altLang="zh-CN" dirty="0">
                <a:latin typeface="Times New Roman" panose="02020603050405020304" pitchFamily="18" charset="0"/>
                <a:ea typeface="黑体" panose="02010609060101010101" pitchFamily="49" charset="-122"/>
                <a:cs typeface="Times New Roman" panose="02020603050405020304" pitchFamily="18" charset="0"/>
              </a:rPr>
              <a:t>个位置上存在非匹配，</a:t>
            </a:r>
            <a:r>
              <a:rPr lang="en-US" altLang="zh-CN" i="1" dirty="0">
                <a:latin typeface="Times New Roman" panose="02020603050405020304" pitchFamily="18" charset="0"/>
                <a:ea typeface="黑体" panose="02010609060101010101" pitchFamily="49" charset="-122"/>
                <a:cs typeface="Times New Roman" panose="02020603050405020304" pitchFamily="18" charset="0"/>
              </a:rPr>
              <a:t>a</a:t>
            </a:r>
            <a:r>
              <a:rPr lang="zh-CN" altLang="zh-CN" dirty="0">
                <a:latin typeface="Times New Roman" panose="02020603050405020304" pitchFamily="18" charset="0"/>
                <a:ea typeface="黑体" panose="02010609060101010101" pitchFamily="49" charset="-122"/>
                <a:cs typeface="Times New Roman" panose="02020603050405020304" pitchFamily="18" charset="0"/>
              </a:rPr>
              <a:t>和</a:t>
            </a:r>
            <a:r>
              <a:rPr lang="en-US" altLang="zh-CN" i="1" dirty="0">
                <a:latin typeface="Times New Roman" panose="02020603050405020304" pitchFamily="18" charset="0"/>
                <a:ea typeface="黑体" panose="02010609060101010101" pitchFamily="49" charset="-122"/>
                <a:cs typeface="Times New Roman" panose="02020603050405020304" pitchFamily="18" charset="0"/>
              </a:rPr>
              <a:t>c</a:t>
            </a:r>
            <a:r>
              <a:rPr lang="zh-CN" altLang="zh-CN" dirty="0">
                <a:latin typeface="Times New Roman" panose="02020603050405020304" pitchFamily="18" charset="0"/>
                <a:ea typeface="黑体" panose="02010609060101010101" pitchFamily="49" charset="-122"/>
                <a:cs typeface="Times New Roman" panose="02020603050405020304" pitchFamily="18" charset="0"/>
              </a:rPr>
              <a:t>在</a:t>
            </a:r>
            <a:r>
              <a:rPr lang="en-US" altLang="zh-CN" dirty="0">
                <a:latin typeface="Times New Roman" panose="02020603050405020304" pitchFamily="18" charset="0"/>
                <a:ea typeface="黑体" panose="02010609060101010101" pitchFamily="49" charset="-122"/>
                <a:cs typeface="Times New Roman" panose="02020603050405020304" pitchFamily="18" charset="0"/>
              </a:rPr>
              <a:t>3</a:t>
            </a:r>
            <a:r>
              <a:rPr lang="zh-CN" altLang="zh-CN" dirty="0">
                <a:latin typeface="Times New Roman" panose="02020603050405020304" pitchFamily="18" charset="0"/>
                <a:ea typeface="黑体" panose="02010609060101010101" pitchFamily="49" charset="-122"/>
                <a:cs typeface="Times New Roman" panose="02020603050405020304" pitchFamily="18" charset="0"/>
              </a:rPr>
              <a:t>个位置上存在非匹配，</a:t>
            </a:r>
            <a:r>
              <a:rPr lang="en-US" altLang="zh-CN" i="1" dirty="0">
                <a:latin typeface="Times New Roman" panose="02020603050405020304" pitchFamily="18" charset="0"/>
                <a:ea typeface="黑体" panose="02010609060101010101" pitchFamily="49" charset="-122"/>
                <a:cs typeface="Times New Roman" panose="02020603050405020304" pitchFamily="18" charset="0"/>
              </a:rPr>
              <a:t>a</a:t>
            </a:r>
            <a:r>
              <a:rPr lang="zh-CN" altLang="zh-CN" dirty="0">
                <a:latin typeface="Times New Roman" panose="02020603050405020304" pitchFamily="18" charset="0"/>
                <a:ea typeface="黑体" panose="02010609060101010101" pitchFamily="49" charset="-122"/>
                <a:cs typeface="Times New Roman" panose="02020603050405020304" pitchFamily="18" charset="0"/>
              </a:rPr>
              <a:t>和</a:t>
            </a:r>
            <a:r>
              <a:rPr lang="en-US" altLang="zh-CN" i="1" dirty="0">
                <a:latin typeface="Times New Roman" panose="02020603050405020304" pitchFamily="18" charset="0"/>
                <a:ea typeface="黑体" panose="02010609060101010101" pitchFamily="49" charset="-122"/>
                <a:cs typeface="Times New Roman" panose="02020603050405020304" pitchFamily="18" charset="0"/>
              </a:rPr>
              <a:t>d</a:t>
            </a:r>
            <a:r>
              <a:rPr lang="zh-CN" altLang="zh-CN" dirty="0">
                <a:latin typeface="Times New Roman" panose="02020603050405020304" pitchFamily="18" charset="0"/>
                <a:ea typeface="黑体" panose="02010609060101010101" pitchFamily="49" charset="-122"/>
                <a:cs typeface="Times New Roman" panose="02020603050405020304" pitchFamily="18" charset="0"/>
              </a:rPr>
              <a:t>在</a:t>
            </a:r>
            <a:r>
              <a:rPr lang="en-US" altLang="zh-CN" dirty="0">
                <a:latin typeface="Times New Roman" panose="02020603050405020304" pitchFamily="18" charset="0"/>
                <a:ea typeface="黑体" panose="02010609060101010101" pitchFamily="49" charset="-122"/>
                <a:cs typeface="Times New Roman" panose="02020603050405020304" pitchFamily="18" charset="0"/>
              </a:rPr>
              <a:t>5</a:t>
            </a:r>
            <a:r>
              <a:rPr lang="zh-CN" altLang="zh-CN" dirty="0">
                <a:latin typeface="Times New Roman" panose="02020603050405020304" pitchFamily="18" charset="0"/>
                <a:ea typeface="黑体" panose="02010609060101010101" pitchFamily="49" charset="-122"/>
                <a:cs typeface="Times New Roman" panose="02020603050405020304" pitchFamily="18" charset="0"/>
              </a:rPr>
              <a:t>个位置上存在非匹配等等，由此得到平均的非匹配数</a:t>
            </a:r>
            <a:r>
              <a:rPr lang="en-US" altLang="zh-CN" dirty="0">
                <a:latin typeface="Times New Roman" panose="02020603050405020304" pitchFamily="18" charset="0"/>
                <a:ea typeface="黑体" panose="02010609060101010101" pitchFamily="49" charset="-122"/>
                <a:cs typeface="Times New Roman" panose="02020603050405020304" pitchFamily="18" charset="0"/>
              </a:rPr>
              <a:t>Π=4.3</a:t>
            </a:r>
            <a:r>
              <a:rPr lang="zh-CN" altLang="zh-CN" dirty="0">
                <a:latin typeface="Times New Roman" panose="02020603050405020304" pitchFamily="18" charset="0"/>
                <a:ea typeface="黑体" panose="02010609060101010101" pitchFamily="49" charset="-122"/>
                <a:cs typeface="Times New Roman" panose="02020603050405020304" pitchFamily="18" charset="0"/>
              </a:rPr>
              <a:t>。</a:t>
            </a:r>
            <a:endParaRPr lang="en-US" altLang="zh-CN" dirty="0" smtClean="0">
              <a:latin typeface="Times New Roman" panose="02020603050405020304" pitchFamily="18" charset="0"/>
              <a:ea typeface="黑体" panose="02010609060101010101" pitchFamily="49" charset="-122"/>
              <a:cs typeface="Times New Roman" panose="02020603050405020304" pitchFamily="18" charset="0"/>
            </a:endParaRPr>
          </a:p>
        </p:txBody>
      </p:sp>
    </p:spTree>
    <p:extLst>
      <p:ext uri="{BB962C8B-B14F-4D97-AF65-F5344CB8AC3E}">
        <p14:creationId xmlns:p14="http://schemas.microsoft.com/office/powerpoint/2010/main" val="2047933858"/>
      </p:ext>
    </p:extLst>
  </p:cSld>
  <p:clrMapOvr>
    <a:masterClrMapping/>
  </p:clrMapOvr>
  <p:transition/>
  <p:timing>
    <p:tnLst>
      <p:par>
        <p:cTn id="1" dur="indefinite" restart="never" nodeType="tmRoot"/>
      </p:par>
    </p:tnLst>
  </p:timing>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1507</TotalTime>
  <Words>6460</Words>
  <Application>Microsoft Office PowerPoint</Application>
  <PresentationFormat>全屏显示(4:3)</PresentationFormat>
  <Paragraphs>459</Paragraphs>
  <Slides>77</Slides>
  <Notes>7</Notes>
  <HiddenSlides>0</HiddenSlides>
  <MMClips>0</MMClips>
  <ScaleCrop>false</ScaleCrop>
  <HeadingPairs>
    <vt:vector size="6" baseType="variant">
      <vt:variant>
        <vt:lpstr>主题</vt:lpstr>
      </vt:variant>
      <vt:variant>
        <vt:i4>1</vt:i4>
      </vt:variant>
      <vt:variant>
        <vt:lpstr>嵌入 OLE 服务器</vt:lpstr>
      </vt:variant>
      <vt:variant>
        <vt:i4>1</vt:i4>
      </vt:variant>
      <vt:variant>
        <vt:lpstr>幻灯片标题</vt:lpstr>
      </vt:variant>
      <vt:variant>
        <vt:i4>77</vt:i4>
      </vt:variant>
    </vt:vector>
  </HeadingPairs>
  <TitlesOfParts>
    <vt:vector size="79" baseType="lpstr">
      <vt:lpstr>Office 主题</vt:lpstr>
      <vt:lpstr>公式</vt:lpstr>
      <vt:lpstr>第5章  遗传多样性的分子理论</vt:lpstr>
      <vt:lpstr>本章的主要内容</vt:lpstr>
      <vt:lpstr>§5.1 遗传变异的分子基础</vt:lpstr>
      <vt:lpstr>变异的类型</vt:lpstr>
      <vt:lpstr>DNA序列的多态性</vt:lpstr>
      <vt:lpstr>无限等位基因模型</vt:lpstr>
      <vt:lpstr>一个长度为500bp的座位上5个等位基因的DNA序列比对</vt:lpstr>
      <vt:lpstr>同义突变和非同义突变</vt:lpstr>
      <vt:lpstr>DNA序列多态性的度量 </vt:lpstr>
      <vt:lpstr>DNA序列多态性的度量 </vt:lpstr>
      <vt:lpstr>§5.2 基因融合和基因树</vt:lpstr>
      <vt:lpstr>负二项分布</vt:lpstr>
      <vt:lpstr>几何分布</vt:lpstr>
      <vt:lpstr>几何分布的性质</vt:lpstr>
      <vt:lpstr>几何分布的期望和方差</vt:lpstr>
      <vt:lpstr>基因在祖先世代中的融合</vt:lpstr>
      <vt:lpstr>基因融合模型</vt:lpstr>
      <vt:lpstr>理想群体中6个等位基因的谱系图</vt:lpstr>
      <vt:lpstr>基因融合模型的优点</vt:lpstr>
      <vt:lpstr>两个基因融合发生的时间T2 </vt:lpstr>
      <vt:lpstr>两个基因融合时间T2的期望和方差</vt:lpstr>
      <vt:lpstr>k个基因的融合</vt:lpstr>
      <vt:lpstr>k个基因融合时间Tk的期望和方差</vt:lpstr>
      <vt:lpstr>k个基因发生k-1次融合的时间T1  </vt:lpstr>
      <vt:lpstr>k个基因完全融合的时间T1  </vt:lpstr>
      <vt:lpstr>当前群体中6个基因的融合过程</vt:lpstr>
      <vt:lpstr>基因树及其特性</vt:lpstr>
      <vt:lpstr>基因树及其特性</vt:lpstr>
      <vt:lpstr>基因树中所有分支的总长度</vt:lpstr>
      <vt:lpstr>基因融合模型的作用</vt:lpstr>
      <vt:lpstr>§5.3 中性突变理论</vt:lpstr>
      <vt:lpstr>中性突变</vt:lpstr>
      <vt:lpstr>中性理论</vt:lpstr>
      <vt:lpstr>中性突变与有限随机交配群体</vt:lpstr>
      <vt:lpstr>中性突变与遗传漂变中的近交系数</vt:lpstr>
      <vt:lpstr>中性突变与遗传漂变的平衡近交系数</vt:lpstr>
      <vt:lpstr>平衡群体的杂合度</vt:lpstr>
      <vt:lpstr>参数θ=4Nu的估计</vt:lpstr>
      <vt:lpstr>例子</vt:lpstr>
      <vt:lpstr>突变和漂移对群体结构的共同影响</vt:lpstr>
      <vt:lpstr>突变和漂移达到平衡状态的特点</vt:lpstr>
      <vt:lpstr>突变和漂移达到平衡状态的特点</vt:lpstr>
      <vt:lpstr>平衡状态下的等位基因个数</vt:lpstr>
      <vt:lpstr>平衡状态下的等位基因构成</vt:lpstr>
      <vt:lpstr>等位基因个数的估计</vt:lpstr>
      <vt:lpstr>特殊条件下的等位基因个数</vt:lpstr>
      <vt:lpstr>不同大小样本群体中的平均等位基因个数</vt:lpstr>
      <vt:lpstr>样本群体中观测等位基因构成的概率</vt:lpstr>
      <vt:lpstr>例子：N=5，n=10 </vt:lpstr>
      <vt:lpstr>利用等位基因构成检验中性理论</vt:lpstr>
      <vt:lpstr>参数θ的两种估计方法</vt:lpstr>
      <vt:lpstr>参数θ的两种估计方法</vt:lpstr>
      <vt:lpstr>中性突变理论的Tajima D检验</vt:lpstr>
      <vt:lpstr>Tajima D检验统计量</vt:lpstr>
      <vt:lpstr>例子（表5.1中的5条DNA序列）</vt:lpstr>
      <vt:lpstr>迁移和漂变的联合作用</vt:lpstr>
      <vt:lpstr>迁移和漂变的联合作用</vt:lpstr>
      <vt:lpstr>迁移与突变之间的相似性</vt:lpstr>
      <vt:lpstr>平衡群体的近交系数随迁入个体数的变化曲线</vt:lpstr>
      <vt:lpstr>可逆突变和漂变的联合作用</vt:lpstr>
      <vt:lpstr>可逆突变、迁移和漂变的联合作用</vt:lpstr>
      <vt:lpstr>§5.4 近交系数计算方法小结 </vt:lpstr>
      <vt:lpstr>不同交配系统的近交系数</vt:lpstr>
      <vt:lpstr>一种或多种遗传因素作用下，理想群体的近交系数，不考虑选择的作用</vt:lpstr>
      <vt:lpstr>近交系数在群体遗传中的作用</vt:lpstr>
      <vt:lpstr>近交系数的相对性</vt:lpstr>
      <vt:lpstr>度量近交系数的基础群体</vt:lpstr>
      <vt:lpstr>自然无性系群体</vt:lpstr>
      <vt:lpstr>自然自交群体</vt:lpstr>
      <vt:lpstr>自然异交群体</vt:lpstr>
      <vt:lpstr>自然混合自交和异交群体</vt:lpstr>
      <vt:lpstr>人工控制杂交产生基础群体</vt:lpstr>
      <vt:lpstr>自交系及其互交产生的群体</vt:lpstr>
      <vt:lpstr>自交系之间互交产生的基础群体</vt:lpstr>
      <vt:lpstr>杂种F2群体的近交系数</vt:lpstr>
      <vt:lpstr>回交群体的近交系数</vt:lpstr>
      <vt:lpstr>四交群体的近交系数</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第3章 有限大小的随机交配群体 </dc:title>
  <dc:creator>WangJK</dc:creator>
  <cp:lastModifiedBy>2014CB138105</cp:lastModifiedBy>
  <cp:revision>201</cp:revision>
  <dcterms:created xsi:type="dcterms:W3CDTF">2016-09-01T03:26:09Z</dcterms:created>
  <dcterms:modified xsi:type="dcterms:W3CDTF">2016-09-18T08:20:10Z</dcterms:modified>
</cp:coreProperties>
</file>