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57" r:id="rId3"/>
    <p:sldId id="43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3" r:id="rId52"/>
    <p:sldId id="434" r:id="rId53"/>
    <p:sldId id="416" r:id="rId54"/>
    <p:sldId id="283" r:id="rId55"/>
    <p:sldId id="437" r:id="rId56"/>
    <p:sldId id="438" r:id="rId57"/>
    <p:sldId id="279" r:id="rId58"/>
    <p:sldId id="439" r:id="rId59"/>
    <p:sldId id="440" r:id="rId60"/>
    <p:sldId id="441" r:id="rId61"/>
    <p:sldId id="442" r:id="rId62"/>
    <p:sldId id="443" r:id="rId63"/>
    <p:sldId id="444" r:id="rId64"/>
    <p:sldId id="445" r:id="rId65"/>
    <p:sldId id="446" r:id="rId66"/>
    <p:sldId id="447" r:id="rId67"/>
    <p:sldId id="284" r:id="rId68"/>
    <p:sldId id="448" r:id="rId69"/>
    <p:sldId id="449" r:id="rId70"/>
    <p:sldId id="450" r:id="rId71"/>
    <p:sldId id="451" r:id="rId72"/>
    <p:sldId id="289" r:id="rId73"/>
    <p:sldId id="452" r:id="rId74"/>
    <p:sldId id="290" r:id="rId75"/>
    <p:sldId id="453" r:id="rId76"/>
    <p:sldId id="454" r:id="rId77"/>
    <p:sldId id="455" r:id="rId78"/>
    <p:sldId id="456" r:id="rId79"/>
    <p:sldId id="457" r:id="rId80"/>
    <p:sldId id="459" r:id="rId81"/>
    <p:sldId id="461" r:id="rId82"/>
    <p:sldId id="436" r:id="rId83"/>
    <p:sldId id="462" r:id="rId84"/>
    <p:sldId id="463" r:id="rId85"/>
    <p:sldId id="464" r:id="rId86"/>
    <p:sldId id="465" r:id="rId87"/>
    <p:sldId id="466" r:id="rId88"/>
    <p:sldId id="467" r:id="rId89"/>
    <p:sldId id="468" r:id="rId90"/>
    <p:sldId id="469" r:id="rId91"/>
    <p:sldId id="471" r:id="rId92"/>
    <p:sldId id="470" r:id="rId93"/>
    <p:sldId id="472" r:id="rId94"/>
    <p:sldId id="473" r:id="rId9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3" autoAdjust="0"/>
    <p:restoredTop sz="94660"/>
  </p:normalViewPr>
  <p:slideViewPr>
    <p:cSldViewPr>
      <p:cViewPr varScale="1">
        <p:scale>
          <a:sx n="73" d="100"/>
          <a:sy n="73" d="100"/>
        </p:scale>
        <p:origin x="-62" y="-21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07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D2B75-4366-4B4F-B71B-4CA548092C3A}" type="datetimeFigureOut">
              <a:rPr lang="zh-CN" altLang="en-US" smtClean="0"/>
              <a:t>2016/10/14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D709E4-5824-4479-A2BD-0A04411896BE}" type="slidenum">
              <a:rPr lang="zh-CN" altLang="en-US" smtClean="0"/>
              <a:t>‹#›</a:t>
            </a:fld>
            <a:endParaRPr lang="zh-CN" altLang="en-US"/>
          </a:p>
        </p:txBody>
      </p:sp>
    </p:spTree>
    <p:extLst>
      <p:ext uri="{BB962C8B-B14F-4D97-AF65-F5344CB8AC3E}">
        <p14:creationId xmlns:p14="http://schemas.microsoft.com/office/powerpoint/2010/main" val="310652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6F5C1F42-85CD-4BB6-933D-B587426A387A}" type="slidenum">
              <a:rPr lang="en-US" altLang="zh-CN" smtClean="0"/>
              <a:pPr/>
              <a:t>3</a:t>
            </a:fld>
            <a:endParaRPr lang="en-US" altLang="zh-CN"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E2BFFDCA-B214-4951-BC4B-987BD996DEEC}" type="slidenum">
              <a:rPr lang="en-US" altLang="zh-CN" smtClean="0"/>
              <a:pPr/>
              <a:t>70</a:t>
            </a:fld>
            <a:endParaRPr lang="en-US" altLang="zh-CN"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E2BFFDCA-B214-4951-BC4B-987BD996DEEC}" type="slidenum">
              <a:rPr lang="en-US" altLang="zh-CN" smtClean="0"/>
              <a:pPr/>
              <a:t>71</a:t>
            </a:fld>
            <a:endParaRPr lang="en-US" altLang="zh-CN"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B2C4AFCA-DEED-4D84-8DB1-7A85C18FC439}" type="slidenum">
              <a:rPr lang="en-US" altLang="zh-CN" smtClean="0"/>
              <a:pPr/>
              <a:t>72</a:t>
            </a:fld>
            <a:endParaRPr lang="en-US" altLang="zh-CN"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B2C4AFCA-DEED-4D84-8DB1-7A85C18FC439}" type="slidenum">
              <a:rPr lang="en-US" altLang="zh-CN" smtClean="0"/>
              <a:pPr/>
              <a:t>73</a:t>
            </a:fld>
            <a:endParaRPr lang="en-US" altLang="zh-CN"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807F60EF-5895-4307-9AC1-DD0A90ED0030}" type="slidenum">
              <a:rPr lang="en-US" altLang="zh-CN" smtClean="0"/>
              <a:pPr/>
              <a:t>74</a:t>
            </a:fld>
            <a:endParaRPr lang="en-US" altLang="zh-CN"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807F60EF-5895-4307-9AC1-DD0A90ED0030}" type="slidenum">
              <a:rPr lang="en-US" altLang="zh-CN" smtClean="0"/>
              <a:pPr/>
              <a:t>75</a:t>
            </a:fld>
            <a:endParaRPr lang="en-US" altLang="zh-CN"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807F60EF-5895-4307-9AC1-DD0A90ED0030}" type="slidenum">
              <a:rPr lang="en-US" altLang="zh-CN" smtClean="0"/>
              <a:pPr/>
              <a:t>76</a:t>
            </a:fld>
            <a:endParaRPr lang="en-US" altLang="zh-CN"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807F60EF-5895-4307-9AC1-DD0A90ED0030}" type="slidenum">
              <a:rPr lang="en-US" altLang="zh-CN" smtClean="0"/>
              <a:pPr/>
              <a:t>77</a:t>
            </a:fld>
            <a:endParaRPr lang="en-US" altLang="zh-CN"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807F60EF-5895-4307-9AC1-DD0A90ED0030}" type="slidenum">
              <a:rPr lang="en-US" altLang="zh-CN" smtClean="0"/>
              <a:pPr/>
              <a:t>78</a:t>
            </a:fld>
            <a:endParaRPr lang="en-US" altLang="zh-CN"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807F60EF-5895-4307-9AC1-DD0A90ED0030}" type="slidenum">
              <a:rPr lang="en-US" altLang="zh-CN" smtClean="0"/>
              <a:pPr/>
              <a:t>79</a:t>
            </a:fld>
            <a:endParaRPr lang="en-US" altLang="zh-CN"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37987599-F9CF-4F59-850C-EC0B6C64281E}" type="slidenum">
              <a:rPr lang="en-US" altLang="zh-CN" smtClean="0"/>
              <a:pPr/>
              <a:t>54</a:t>
            </a:fld>
            <a:endParaRPr lang="en-US" altLang="zh-CN"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37987599-F9CF-4F59-850C-EC0B6C64281E}" type="slidenum">
              <a:rPr lang="en-US" altLang="zh-CN" smtClean="0"/>
              <a:pPr/>
              <a:t>55</a:t>
            </a:fld>
            <a:endParaRPr lang="en-US" altLang="zh-CN"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37987599-F9CF-4F59-850C-EC0B6C64281E}" type="slidenum">
              <a:rPr lang="en-US" altLang="zh-CN" smtClean="0"/>
              <a:pPr/>
              <a:t>56</a:t>
            </a:fld>
            <a:endParaRPr lang="en-US" altLang="zh-CN"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3D2DCBCC-4D8A-4C1E-98E3-59C49F56EF9C}" type="slidenum">
              <a:rPr lang="en-US" altLang="zh-CN" smtClean="0"/>
              <a:pPr/>
              <a:t>57</a:t>
            </a:fld>
            <a:endParaRPr lang="en-US" altLang="zh-CN"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E2BFFDCA-B214-4951-BC4B-987BD996DEEC}" type="slidenum">
              <a:rPr lang="en-US" altLang="zh-CN" smtClean="0"/>
              <a:pPr/>
              <a:t>66</a:t>
            </a:fld>
            <a:endParaRPr lang="en-US" altLang="zh-CN"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E2BFFDCA-B214-4951-BC4B-987BD996DEEC}" type="slidenum">
              <a:rPr lang="en-US" altLang="zh-CN" smtClean="0"/>
              <a:pPr/>
              <a:t>67</a:t>
            </a:fld>
            <a:endParaRPr lang="en-US" altLang="zh-CN"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E2BFFDCA-B214-4951-BC4B-987BD996DEEC}" type="slidenum">
              <a:rPr lang="en-US" altLang="zh-CN" smtClean="0"/>
              <a:pPr/>
              <a:t>68</a:t>
            </a:fld>
            <a:endParaRPr lang="en-US" altLang="zh-CN"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E2BFFDCA-B214-4951-BC4B-987BD996DEEC}" type="slidenum">
              <a:rPr lang="en-US" altLang="zh-CN" smtClean="0"/>
              <a:pPr/>
              <a:t>69</a:t>
            </a:fld>
            <a:endParaRPr lang="en-US" altLang="zh-CN"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2016/10/14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2016/10/14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2016/10/14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breeding.net/" TargetMode="External"/><Relationship Id="rId2" Type="http://schemas.openxmlformats.org/officeDocument/2006/relationships/hyperlink" Target="mailto:wangjiankang@caas.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10.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7.bin"/><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20.bin"/><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5.wmf"/><Relationship Id="rId5" Type="http://schemas.openxmlformats.org/officeDocument/2006/relationships/oleObject" Target="../embeddings/oleObject23.bin"/><Relationship Id="rId4" Type="http://schemas.openxmlformats.org/officeDocument/2006/relationships/image" Target="../media/image2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27.wmf"/><Relationship Id="rId4" Type="http://schemas.openxmlformats.org/officeDocument/2006/relationships/oleObject" Target="../embeddings/oleObject24.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1.wmf"/><Relationship Id="rId5" Type="http://schemas.openxmlformats.org/officeDocument/2006/relationships/oleObject" Target="../embeddings/oleObject27.bin"/><Relationship Id="rId4" Type="http://schemas.openxmlformats.org/officeDocument/2006/relationships/image" Target="../media/image3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4.emf"/><Relationship Id="rId5" Type="http://schemas.openxmlformats.org/officeDocument/2006/relationships/image" Target="../media/image33.wmf"/><Relationship Id="rId4" Type="http://schemas.openxmlformats.org/officeDocument/2006/relationships/oleObject" Target="../embeddings/oleObject28.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6.wmf"/></Relationships>
</file>

<file path=ppt/slides/_rels/slide6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8.wmf"/><Relationship Id="rId5" Type="http://schemas.openxmlformats.org/officeDocument/2006/relationships/oleObject" Target="../embeddings/oleObject32.bin"/><Relationship Id="rId4" Type="http://schemas.openxmlformats.org/officeDocument/2006/relationships/image" Target="../media/image37.wmf"/></Relationships>
</file>

<file path=ppt/slides/_rels/slide6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2.wmf"/><Relationship Id="rId4" Type="http://schemas.openxmlformats.org/officeDocument/2006/relationships/oleObject" Target="../embeddings/oleObject34.bin"/></Relationships>
</file>

<file path=ppt/slides/_rels/slide6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44.wmf"/><Relationship Id="rId4" Type="http://schemas.openxmlformats.org/officeDocument/2006/relationships/oleObject" Target="../embeddings/oleObject35.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9.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7.bin"/><Relationship Id="rId5" Type="http://schemas.openxmlformats.org/officeDocument/2006/relationships/image" Target="../media/image45.wmf"/><Relationship Id="rId4" Type="http://schemas.openxmlformats.org/officeDocument/2006/relationships/oleObject" Target="../embeddings/oleObject36.bin"/><Relationship Id="rId9" Type="http://schemas.openxmlformats.org/officeDocument/2006/relationships/image" Target="../media/image4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0.bin"/><Relationship Id="rId5" Type="http://schemas.openxmlformats.org/officeDocument/2006/relationships/image" Target="../media/image48.wmf"/><Relationship Id="rId4" Type="http://schemas.openxmlformats.org/officeDocument/2006/relationships/oleObject" Target="../embeddings/oleObject39.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14.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42.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52.wmf"/></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54.wmf"/><Relationship Id="rId4" Type="http://schemas.openxmlformats.org/officeDocument/2006/relationships/oleObject" Target="../embeddings/oleObject45.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17.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47.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7.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59.wmf"/><Relationship Id="rId4" Type="http://schemas.openxmlformats.org/officeDocument/2006/relationships/oleObject" Target="../embeddings/oleObject50.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60.wmf"/><Relationship Id="rId4" Type="http://schemas.openxmlformats.org/officeDocument/2006/relationships/oleObject" Target="../embeddings/oleObject5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90.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3.wmf"/><Relationship Id="rId5" Type="http://schemas.openxmlformats.org/officeDocument/2006/relationships/oleObject" Target="../embeddings/oleObject53.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5.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66.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第</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3</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章</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b="1" dirty="0">
                <a:latin typeface="Times New Roman" panose="02020603050405020304" pitchFamily="18" charset="0"/>
                <a:ea typeface="黑体" panose="02010609060101010101" pitchFamily="49" charset="-122"/>
                <a:cs typeface="Times New Roman" panose="02020603050405020304" pitchFamily="18" charset="0"/>
              </a:rPr>
              <a:t>有限大小的随机交配群体</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副标题 2"/>
          <p:cNvSpPr>
            <a:spLocks noGrp="1"/>
          </p:cNvSpPr>
          <p:nvPr>
            <p:ph type="subTitle" idx="1"/>
          </p:nvPr>
        </p:nvSpPr>
        <p:spPr>
          <a:xfrm>
            <a:off x="1371600" y="3886200"/>
            <a:ext cx="6400800" cy="2279104"/>
          </a:xfrm>
        </p:spPr>
        <p:txBody>
          <a:bodyPr>
            <a:normAutofit lnSpcReduction="10000"/>
          </a:bodyPr>
          <a:lstStyle/>
          <a:p>
            <a:r>
              <a:rPr lang="zh-CN" altLang="en-US"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王建康</a:t>
            </a:r>
            <a:endPar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中国农业科学院作物科学研究所</a:t>
            </a:r>
            <a:endPar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hlinkClick r:id="rId2"/>
              </a:rPr>
              <a:t>wangjiankang@caas.cn</a:t>
            </a:r>
            <a:endPar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hlinkClick r:id="rId3"/>
              </a:rPr>
              <a:t>http://www.isbreeding.net</a:t>
            </a:r>
            <a:r>
              <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885247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0" indent="0"/>
            <a:r>
              <a:rPr lang="zh-CN" altLang="zh-CN" b="1" dirty="0" smtClean="0">
                <a:latin typeface="黑体" panose="02010609060101010101" pitchFamily="49" charset="-122"/>
                <a:ea typeface="黑体" panose="02010609060101010101" pitchFamily="49" charset="-122"/>
              </a:rPr>
              <a:t>随机变量</a:t>
            </a:r>
            <a:r>
              <a:rPr lang="zh-CN" altLang="en-US" b="1" dirty="0" smtClean="0">
                <a:latin typeface="黑体" panose="02010609060101010101" pitchFamily="49" charset="-122"/>
                <a:ea typeface="黑体" panose="02010609060101010101" pitchFamily="49" charset="-122"/>
              </a:rPr>
              <a:t>的数字特征</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83568" y="1484784"/>
            <a:ext cx="7776864" cy="4176463"/>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随机变量的概率分布完整地描述了随机变量的取值规律，而且往往只依赖于少数的几个参数，这些参数称为随机变量的数字特征</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确定</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了随机变量的数字特征，也就确定了随机变量的分布</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均值</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和方差是两个最重要的数字</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特征</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40470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pPr marL="0" indent="0"/>
            <a:r>
              <a:rPr lang="zh-CN" altLang="en-US" b="1" dirty="0" smtClean="0">
                <a:latin typeface="黑体" panose="02010609060101010101" pitchFamily="49" charset="-122"/>
                <a:ea typeface="黑体" panose="02010609060101010101" pitchFamily="49" charset="-122"/>
              </a:rPr>
              <a:t>离散</a:t>
            </a:r>
            <a:r>
              <a:rPr lang="zh-CN" altLang="zh-CN" b="1" dirty="0" smtClean="0">
                <a:latin typeface="黑体" panose="02010609060101010101" pitchFamily="49" charset="-122"/>
                <a:ea typeface="黑体" panose="02010609060101010101" pitchFamily="49" charset="-122"/>
              </a:rPr>
              <a:t>随机变量</a:t>
            </a:r>
            <a:r>
              <a:rPr lang="zh-CN" altLang="en-US" b="1" dirty="0" smtClean="0">
                <a:latin typeface="黑体" panose="02010609060101010101" pitchFamily="49" charset="-122"/>
                <a:ea typeface="黑体" panose="02010609060101010101" pitchFamily="49" charset="-122"/>
              </a:rPr>
              <a:t>的均值和方差</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83568" y="1268760"/>
            <a:ext cx="7776864" cy="3312368"/>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均值是</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随机变量各种取值按概率的加权平均，用来衡量随机变量的平均取值</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方差是</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随机变量各种取值与均值的离差平方和按概率的加权平均，用来衡量随机变量取值的集中程度</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a:latin typeface="Times New Roman" panose="02020603050405020304" pitchFamily="18" charset="0"/>
                <a:ea typeface="黑体" panose="02010609060101010101" pitchFamily="49" charset="-122"/>
                <a:cs typeface="Times New Roman" panose="02020603050405020304" pitchFamily="18" charset="0"/>
              </a:rPr>
              <a:t>离散</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随机变量</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的均值和方差如下：</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723490503"/>
              </p:ext>
            </p:extLst>
          </p:nvPr>
        </p:nvGraphicFramePr>
        <p:xfrm>
          <a:off x="1256616" y="4464496"/>
          <a:ext cx="2305261" cy="1052736"/>
        </p:xfrm>
        <a:graphic>
          <a:graphicData uri="http://schemas.openxmlformats.org/presentationml/2006/ole">
            <mc:AlternateContent xmlns:mc="http://schemas.openxmlformats.org/markup-compatibility/2006">
              <mc:Choice xmlns:v="urn:schemas-microsoft-com:vml" Requires="v">
                <p:oleObj spid="_x0000_s3174" name="公式" r:id="rId3" imgW="952087" imgH="431613" progId="Equation.3">
                  <p:embed/>
                </p:oleObj>
              </mc:Choice>
              <mc:Fallback>
                <p:oleObj name="公式" r:id="rId3" imgW="952087"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16" y="4464496"/>
                        <a:ext cx="2305261" cy="1052736"/>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048471280"/>
              </p:ext>
            </p:extLst>
          </p:nvPr>
        </p:nvGraphicFramePr>
        <p:xfrm>
          <a:off x="1259632" y="5544616"/>
          <a:ext cx="6915784" cy="1052736"/>
        </p:xfrm>
        <a:graphic>
          <a:graphicData uri="http://schemas.openxmlformats.org/presentationml/2006/ole">
            <mc:AlternateContent xmlns:mc="http://schemas.openxmlformats.org/markup-compatibility/2006">
              <mc:Choice xmlns:v="urn:schemas-microsoft-com:vml" Requires="v">
                <p:oleObj spid="_x0000_s3175" name="公式" r:id="rId5" imgW="2857500" imgH="431800" progId="Equation.3">
                  <p:embed/>
                </p:oleObj>
              </mc:Choice>
              <mc:Fallback>
                <p:oleObj name="公式" r:id="rId5" imgW="28575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5544616"/>
                        <a:ext cx="6915784" cy="1052736"/>
                      </a:xfrm>
                      <a:prstGeom prst="rect">
                        <a:avLst/>
                      </a:prstGeom>
                      <a:noFill/>
                    </p:spPr>
                  </p:pic>
                </p:oleObj>
              </mc:Fallback>
            </mc:AlternateContent>
          </a:graphicData>
        </a:graphic>
      </p:graphicFrame>
    </p:spTree>
    <p:extLst>
      <p:ext uri="{BB962C8B-B14F-4D97-AF65-F5344CB8AC3E}">
        <p14:creationId xmlns:p14="http://schemas.microsoft.com/office/powerpoint/2010/main" val="147899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pPr marL="0" indent="0"/>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Bernoulli</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分布（两点分布）</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83568" y="1268760"/>
            <a:ext cx="7704856" cy="5256584"/>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概率论把一次试验中，事件</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发生概率为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0&lt;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a:latin typeface="Times New Roman" panose="02020603050405020304" pitchFamily="18" charset="0"/>
                <a:ea typeface="黑体" panose="02010609060101010101" pitchFamily="49" charset="-122"/>
                <a:cs typeface="Times New Roman" panose="02020603050405020304" pitchFamily="18" charset="0"/>
              </a:rPr>
              <a:t>&lt;1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）、不发生概率为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q</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q</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）的分布，称为两点分布或</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Bernoulli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分布（</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Bernoulli distribution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如用</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X</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表示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Bernoulli</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分布</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中</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事件</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发生</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的次数，则</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X</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只有</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两种取值，取</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的概率为</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q</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，取</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的概率为</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a:latin typeface="Times New Roman" panose="02020603050405020304" pitchFamily="18" charset="0"/>
                <a:ea typeface="黑体" panose="02010609060101010101" pitchFamily="49" charset="-122"/>
                <a:cs typeface="Times New Roman" panose="02020603050405020304" pitchFamily="18" charset="0"/>
              </a:rPr>
              <a:t>那么，</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次独立的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Bernoulli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分布试验中，事件</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发生的次数</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k</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就</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服从的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分布称为</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二项分布</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2295328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二项分布</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83568" y="1196752"/>
            <a:ext cx="7704856" cy="1656184"/>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如果随机变量</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概率分布</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由下面的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公式给</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出，则称</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服从二项分布（</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binomial distribution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），用</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符号</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表示。</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2183469233"/>
              </p:ext>
            </p:extLst>
          </p:nvPr>
        </p:nvGraphicFramePr>
        <p:xfrm>
          <a:off x="1115616" y="3212976"/>
          <a:ext cx="7253794" cy="1224136"/>
        </p:xfrm>
        <a:graphic>
          <a:graphicData uri="http://schemas.openxmlformats.org/presentationml/2006/ole">
            <mc:AlternateContent xmlns:mc="http://schemas.openxmlformats.org/markup-compatibility/2006">
              <mc:Choice xmlns:v="urn:schemas-microsoft-com:vml" Requires="v">
                <p:oleObj spid="_x0000_s4148" name="公式" r:id="rId3" imgW="2527300" imgH="419100" progId="Equation.3">
                  <p:embed/>
                </p:oleObj>
              </mc:Choice>
              <mc:Fallback>
                <p:oleObj name="公式" r:id="rId3" imgW="25273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212976"/>
                        <a:ext cx="7253794" cy="1224136"/>
                      </a:xfrm>
                      <a:prstGeom prst="rect">
                        <a:avLst/>
                      </a:prstGeom>
                      <a:noFill/>
                    </p:spPr>
                  </p:pic>
                </p:oleObj>
              </mc:Fallback>
            </mc:AlternateContent>
          </a:graphicData>
        </a:graphic>
      </p:graphicFrame>
      <p:sp>
        <p:nvSpPr>
          <p:cNvPr id="11" name="矩形 10"/>
          <p:cNvSpPr/>
          <p:nvPr/>
        </p:nvSpPr>
        <p:spPr>
          <a:xfrm>
            <a:off x="1115616" y="4788441"/>
            <a:ext cx="6984776" cy="584775"/>
          </a:xfrm>
          <a:prstGeom prst="rect">
            <a:avLst/>
          </a:prstGeom>
        </p:spPr>
        <p:txBody>
          <a:bodyPr wrap="square">
            <a:spAutoFit/>
          </a:bodyPr>
          <a:lstStyle/>
          <a:p>
            <a:r>
              <a:rPr lang="zh-CN" altLang="zh-CN" sz="3200" dirty="0" smtClean="0">
                <a:latin typeface="Times New Roman" panose="02020603050405020304" pitchFamily="18" charset="0"/>
                <a:ea typeface="黑体" panose="02010609060101010101" pitchFamily="49" charset="-122"/>
                <a:cs typeface="Times New Roman" panose="02020603050405020304" pitchFamily="18" charset="0"/>
              </a:rPr>
              <a:t>其中</a:t>
            </a: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i="1" dirty="0" smtClean="0">
                <a:latin typeface="Times New Roman" panose="02020603050405020304" pitchFamily="18" charset="0"/>
                <a:ea typeface="黑体" panose="02010609060101010101" pitchFamily="49" charset="-122"/>
                <a:cs typeface="Times New Roman" panose="02020603050405020304" pitchFamily="18" charset="0"/>
              </a:rPr>
              <a:t>k</a:t>
            </a: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zh-CN" sz="32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32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32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32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0&lt;</a:t>
            </a:r>
            <a:r>
              <a:rPr lang="en-US" altLang="zh-CN" sz="3200"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&lt;1</a:t>
            </a:r>
            <a:r>
              <a:rPr lang="zh-CN" altLang="zh-CN" sz="32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i="1" dirty="0" smtClean="0">
                <a:latin typeface="Times New Roman" panose="02020603050405020304" pitchFamily="18" charset="0"/>
                <a:ea typeface="黑体" panose="02010609060101010101" pitchFamily="49" charset="-122"/>
                <a:cs typeface="Times New Roman" panose="02020603050405020304" pitchFamily="18" charset="0"/>
              </a:rPr>
              <a:t>q</a:t>
            </a: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sz="3200" i="1" dirty="0" smtClean="0">
                <a:latin typeface="Times New Roman" panose="02020603050405020304" pitchFamily="18" charset="0"/>
                <a:ea typeface="黑体" panose="02010609060101010101" pitchFamily="49" charset="-122"/>
                <a:cs typeface="Times New Roman" panose="02020603050405020304" pitchFamily="18" charset="0"/>
              </a:rPr>
              <a:t>p</a:t>
            </a:r>
            <a:endParaRPr lang="zh-CN" altLang="en-US" sz="32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48581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60648"/>
            <a:ext cx="7488832" cy="2232248"/>
          </a:xfrm>
        </p:spPr>
        <p:txBody>
          <a:bodyPr>
            <a:normAutofit/>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回交（</a:t>
            </a:r>
            <a:r>
              <a:rPr lang="en-AU" altLang="zh-CN" b="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）和</a:t>
            </a:r>
            <a:r>
              <a:rPr lang="en-AU" altLang="zh-CN" b="1" dirty="0">
                <a:latin typeface="Times New Roman" panose="02020603050405020304" pitchFamily="18" charset="0"/>
                <a:ea typeface="黑体" panose="02010609060101010101" pitchFamily="49" charset="-122"/>
                <a:cs typeface="Times New Roman" panose="02020603050405020304" pitchFamily="18" charset="0"/>
              </a:rPr>
              <a:t>F</a:t>
            </a:r>
            <a:r>
              <a:rPr lang="en-AU" altLang="zh-CN" b="1"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b="1"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）群体中，红花表型个体数的概率分布</a:t>
            </a:r>
            <a:r>
              <a:rPr lang="zh-CN" altLang="zh-CN" dirty="0">
                <a:latin typeface="Times New Roman" panose="02020603050405020304" pitchFamily="18" charset="0"/>
                <a:ea typeface="黑体" panose="02010609060101010101" pitchFamily="49" charset="-122"/>
                <a:cs typeface="Times New Roman" panose="02020603050405020304" pitchFamily="18" charset="0"/>
              </a:rPr>
              <a:t/>
            </a:r>
            <a:br>
              <a:rPr lang="zh-CN" altLang="zh-CN" dirty="0">
                <a:latin typeface="Times New Roman" panose="02020603050405020304" pitchFamily="18" charset="0"/>
                <a:ea typeface="黑体" panose="02010609060101010101" pitchFamily="49" charset="-122"/>
                <a:cs typeface="Times New Roman" panose="02020603050405020304" pitchFamily="18" charset="0"/>
              </a:rPr>
            </a:br>
            <a:r>
              <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3600" dirty="0" smtClean="0">
                <a:latin typeface="Times New Roman" panose="02020603050405020304" pitchFamily="18" charset="0"/>
                <a:ea typeface="黑体" panose="02010609060101010101" pitchFamily="49" charset="-122"/>
                <a:cs typeface="Times New Roman" panose="02020603050405020304" pitchFamily="18" charset="0"/>
              </a:rPr>
              <a:t>两</a:t>
            </a:r>
            <a:r>
              <a:rPr lang="zh-CN" altLang="zh-CN" sz="3600" dirty="0">
                <a:latin typeface="Times New Roman" panose="02020603050405020304" pitchFamily="18" charset="0"/>
                <a:ea typeface="黑体" panose="02010609060101010101" pitchFamily="49" charset="-122"/>
                <a:cs typeface="Times New Roman" panose="02020603050405020304" pitchFamily="18" charset="0"/>
              </a:rPr>
              <a:t>个群体的群体大小均为</a:t>
            </a:r>
            <a:r>
              <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rPr>
              <a:t>10)</a:t>
            </a:r>
            <a:endParaRPr lang="en-US" altLang="zh-CN" sz="36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3" name="图片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348880"/>
            <a:ext cx="8928992" cy="3786212"/>
          </a:xfrm>
          <a:prstGeom prst="rect">
            <a:avLst/>
          </a:prstGeom>
          <a:noFill/>
          <a:ln>
            <a:noFill/>
          </a:ln>
        </p:spPr>
      </p:pic>
    </p:spTree>
    <p:extLst>
      <p:ext uri="{BB962C8B-B14F-4D97-AF65-F5344CB8AC3E}">
        <p14:creationId xmlns:p14="http://schemas.microsoft.com/office/powerpoint/2010/main" val="300547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二项分布的均值和方差</a:t>
            </a:r>
            <a:endParaRPr lang="en-US" altLang="zh-CN" sz="3600"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539240605"/>
              </p:ext>
            </p:extLst>
          </p:nvPr>
        </p:nvGraphicFramePr>
        <p:xfrm>
          <a:off x="1835696" y="1916832"/>
          <a:ext cx="2652936" cy="764704"/>
        </p:xfrm>
        <a:graphic>
          <a:graphicData uri="http://schemas.openxmlformats.org/presentationml/2006/ole">
            <mc:AlternateContent xmlns:mc="http://schemas.openxmlformats.org/markup-compatibility/2006">
              <mc:Choice xmlns:v="urn:schemas-microsoft-com:vml" Requires="v">
                <p:oleObj spid="_x0000_s5222" name="公式" r:id="rId3" imgW="710891" imgH="203112" progId="Equation.3">
                  <p:embed/>
                </p:oleObj>
              </mc:Choice>
              <mc:Fallback>
                <p:oleObj name="公式" r:id="rId3" imgW="710891"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916832"/>
                        <a:ext cx="2652936" cy="764704"/>
                      </a:xfrm>
                      <a:prstGeom prst="rect">
                        <a:avLst/>
                      </a:prstGeom>
                      <a:noFill/>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795880726"/>
              </p:ext>
            </p:extLst>
          </p:nvPr>
        </p:nvGraphicFramePr>
        <p:xfrm>
          <a:off x="1835696" y="3284984"/>
          <a:ext cx="2882346" cy="764704"/>
        </p:xfrm>
        <a:graphic>
          <a:graphicData uri="http://schemas.openxmlformats.org/presentationml/2006/ole">
            <mc:AlternateContent xmlns:mc="http://schemas.openxmlformats.org/markup-compatibility/2006">
              <mc:Choice xmlns:v="urn:schemas-microsoft-com:vml" Requires="v">
                <p:oleObj spid="_x0000_s5223" name="公式" r:id="rId5" imgW="774364" imgH="203112" progId="Equation.3">
                  <p:embed/>
                </p:oleObj>
              </mc:Choice>
              <mc:Fallback>
                <p:oleObj name="公式" r:id="rId5" imgW="774364"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3284984"/>
                        <a:ext cx="2882346" cy="764704"/>
                      </a:xfrm>
                      <a:prstGeom prst="rect">
                        <a:avLst/>
                      </a:prstGeom>
                      <a:noFill/>
                    </p:spPr>
                  </p:pic>
                </p:oleObj>
              </mc:Fallback>
            </mc:AlternateContent>
          </a:graphicData>
        </a:graphic>
      </p:graphicFrame>
      <p:sp>
        <p:nvSpPr>
          <p:cNvPr id="15" name="矩形 14"/>
          <p:cNvSpPr/>
          <p:nvPr/>
        </p:nvSpPr>
        <p:spPr>
          <a:xfrm>
            <a:off x="4572000" y="3356992"/>
            <a:ext cx="2736304" cy="646331"/>
          </a:xfrm>
          <a:prstGeom prst="rect">
            <a:avLst/>
          </a:prstGeom>
        </p:spPr>
        <p:txBody>
          <a:bodyPr wrap="square">
            <a:spAutoFit/>
          </a:bodyPr>
          <a:lstStyle/>
          <a:p>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3600" dirty="0" smtClean="0">
                <a:latin typeface="Times New Roman" panose="02020603050405020304" pitchFamily="18" charset="0"/>
                <a:ea typeface="黑体" panose="02010609060101010101" pitchFamily="49" charset="-122"/>
                <a:cs typeface="Times New Roman" panose="02020603050405020304" pitchFamily="18" charset="0"/>
              </a:rPr>
              <a:t>其中</a:t>
            </a:r>
            <a:r>
              <a:rPr lang="en-US" altLang="zh-CN" sz="3600" i="1" dirty="0" smtClean="0">
                <a:latin typeface="Times New Roman" panose="02020603050405020304" pitchFamily="18" charset="0"/>
                <a:ea typeface="黑体" panose="02010609060101010101" pitchFamily="49" charset="-122"/>
                <a:cs typeface="Times New Roman" panose="02020603050405020304" pitchFamily="18" charset="0"/>
              </a:rPr>
              <a:t>q</a:t>
            </a:r>
            <a:r>
              <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sz="3600"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2926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74638"/>
            <a:ext cx="7128792" cy="850106"/>
          </a:xfrm>
        </p:spPr>
        <p:txBody>
          <a:bodyPr>
            <a:normAutofit/>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二项分布的</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参数估计</a:t>
            </a:r>
            <a:endParaRPr lang="en-US" altLang="zh-CN"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395536" y="1268760"/>
            <a:ext cx="8424936" cy="5328592"/>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二项分布</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次试验中，观察到事件</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发生了</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k</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次。参数</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无偏估计及其方差分别为</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传统</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频率派统计学（</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frequentist statistics</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）认为</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p</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是一个未知的但可以通过样本观测值进行估计的参数，其真实值可能永远不知道</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上式</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给</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出</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的是</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未知参数</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p</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的一个估计值，不同样本观测值会得到不同的估计值</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，因此分布参数的估计是随机变量</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479721003"/>
              </p:ext>
            </p:extLst>
          </p:nvPr>
        </p:nvGraphicFramePr>
        <p:xfrm>
          <a:off x="1187624" y="2548111"/>
          <a:ext cx="1187624" cy="1168921"/>
        </p:xfrm>
        <a:graphic>
          <a:graphicData uri="http://schemas.openxmlformats.org/presentationml/2006/ole">
            <mc:AlternateContent xmlns:mc="http://schemas.openxmlformats.org/markup-compatibility/2006">
              <mc:Choice xmlns:v="urn:schemas-microsoft-com:vml" Requires="v">
                <p:oleObj spid="_x0000_s6246" name="公式" r:id="rId3" imgW="406048" imgH="393359" progId="Equation.3">
                  <p:embed/>
                </p:oleObj>
              </mc:Choice>
              <mc:Fallback>
                <p:oleObj name="公式" r:id="rId3" imgW="406048" imgH="39335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548111"/>
                        <a:ext cx="1187624" cy="1168921"/>
                      </a:xfrm>
                      <a:prstGeom prst="rect">
                        <a:avLst/>
                      </a:prstGeom>
                      <a:noFill/>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613949519"/>
              </p:ext>
            </p:extLst>
          </p:nvPr>
        </p:nvGraphicFramePr>
        <p:xfrm>
          <a:off x="2987824" y="2564904"/>
          <a:ext cx="4933988" cy="1080120"/>
        </p:xfrm>
        <a:graphic>
          <a:graphicData uri="http://schemas.openxmlformats.org/presentationml/2006/ole">
            <mc:AlternateContent xmlns:mc="http://schemas.openxmlformats.org/markup-compatibility/2006">
              <mc:Choice xmlns:v="urn:schemas-microsoft-com:vml" Requires="v">
                <p:oleObj spid="_x0000_s6247" name="公式" r:id="rId5" imgW="1803400" imgH="393700" progId="Equation.3">
                  <p:embed/>
                </p:oleObj>
              </mc:Choice>
              <mc:Fallback>
                <p:oleObj name="公式" r:id="rId5" imgW="18034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2564904"/>
                        <a:ext cx="4933988" cy="1080120"/>
                      </a:xfrm>
                      <a:prstGeom prst="rect">
                        <a:avLst/>
                      </a:prstGeom>
                      <a:noFill/>
                    </p:spPr>
                  </p:pic>
                </p:oleObj>
              </mc:Fallback>
            </mc:AlternateContent>
          </a:graphicData>
        </a:graphic>
      </p:graphicFrame>
    </p:spTree>
    <p:extLst>
      <p:ext uri="{BB962C8B-B14F-4D97-AF65-F5344CB8AC3E}">
        <p14:creationId xmlns:p14="http://schemas.microsoft.com/office/powerpoint/2010/main" val="3097131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74638"/>
            <a:ext cx="7272808" cy="850106"/>
          </a:xfrm>
        </p:spPr>
        <p:txBody>
          <a:bodyPr>
            <a:normAutofit/>
          </a:bodyPr>
          <a:lstStyle/>
          <a:p>
            <a:pPr marL="0" indent="0"/>
            <a:r>
              <a:rPr lang="zh-CN" altLang="en-US" b="1" dirty="0">
                <a:latin typeface="Times New Roman" panose="02020603050405020304" pitchFamily="18" charset="0"/>
                <a:ea typeface="黑体" panose="02010609060101010101" pitchFamily="49" charset="-122"/>
                <a:cs typeface="Times New Roman" panose="02020603050405020304" pitchFamily="18" charset="0"/>
              </a:rPr>
              <a:t>多</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项分布</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503548" y="1196752"/>
            <a:ext cx="8136904" cy="5184576"/>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多项分布（</a:t>
            </a:r>
            <a:r>
              <a:rPr lang="en-US" altLang="zh-CN" dirty="0">
                <a:latin typeface="Times New Roman" panose="02020603050405020304" pitchFamily="18" charset="0"/>
                <a:ea typeface="黑体" panose="02010609060101010101" pitchFamily="49" charset="-122"/>
                <a:cs typeface="Times New Roman" panose="02020603050405020304" pitchFamily="18" charset="0"/>
              </a:rPr>
              <a:t>multinomial distribution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）是二项分布的推广</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一次试验中，有多于两种的取值，如</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个。各种可能取值的概率用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i="1" baseline="-25000"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X</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表示不同取值的随机变量</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次试验中，</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i="1" baseline="-25000" dirty="0">
                <a:latin typeface="Times New Roman" panose="02020603050405020304" pitchFamily="18" charset="0"/>
                <a:ea typeface="黑体" panose="02010609060101010101" pitchFamily="49" charset="-122"/>
                <a:cs typeface="Times New Roman" panose="02020603050405020304" pitchFamily="18" charset="0"/>
              </a:rPr>
              <a:t>i</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i</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 2,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）的概率为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i="1" baseline="-25000" dirty="0">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X</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满足和为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的限制条件。在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次独立试验中，</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X</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（满足和为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的限制条件）这些随机变量就服从一个</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m</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项分布，用符号</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i="1" baseline="-25000" dirty="0" smtClean="0">
                <a:latin typeface="Times New Roman" panose="02020603050405020304" pitchFamily="18" charset="0"/>
                <a:ea typeface="黑体" panose="02010609060101010101" pitchFamily="49" charset="-122"/>
                <a:cs typeface="Times New Roman" panose="02020603050405020304" pitchFamily="18" charset="0"/>
              </a:rPr>
              <a:t>m</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表示。</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182377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多项分布的取值概率、均值和方差</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1934019309"/>
              </p:ext>
            </p:extLst>
          </p:nvPr>
        </p:nvGraphicFramePr>
        <p:xfrm>
          <a:off x="72898" y="1628800"/>
          <a:ext cx="8998203" cy="1052736"/>
        </p:xfrm>
        <a:graphic>
          <a:graphicData uri="http://schemas.openxmlformats.org/presentationml/2006/ole">
            <mc:AlternateContent xmlns:mc="http://schemas.openxmlformats.org/markup-compatibility/2006">
              <mc:Choice xmlns:v="urn:schemas-microsoft-com:vml" Requires="v">
                <p:oleObj spid="_x0000_s74879" name="公式" r:id="rId3" imgW="3708400" imgH="431800" progId="Equation.3">
                  <p:embed/>
                </p:oleObj>
              </mc:Choice>
              <mc:Fallback>
                <p:oleObj name="公式" r:id="rId3" imgW="37084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 y="1628800"/>
                        <a:ext cx="8998203" cy="1052736"/>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22123878"/>
              </p:ext>
            </p:extLst>
          </p:nvPr>
        </p:nvGraphicFramePr>
        <p:xfrm>
          <a:off x="1377145" y="2996952"/>
          <a:ext cx="2575567" cy="764704"/>
        </p:xfrm>
        <a:graphic>
          <a:graphicData uri="http://schemas.openxmlformats.org/presentationml/2006/ole">
            <mc:AlternateContent xmlns:mc="http://schemas.openxmlformats.org/markup-compatibility/2006">
              <mc:Choice xmlns:v="urn:schemas-microsoft-com:vml" Requires="v">
                <p:oleObj spid="_x0000_s74880" name="公式" r:id="rId5" imgW="761669" imgH="228501" progId="Equation.3">
                  <p:embed/>
                </p:oleObj>
              </mc:Choice>
              <mc:Fallback>
                <p:oleObj name="公式" r:id="rId5" imgW="761669" imgH="228501"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145" y="2996952"/>
                        <a:ext cx="2575567" cy="764704"/>
                      </a:xfrm>
                      <a:prstGeom prst="rect">
                        <a:avLst/>
                      </a:prstGeom>
                      <a:noFill/>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308035671"/>
              </p:ext>
            </p:extLst>
          </p:nvPr>
        </p:nvGraphicFramePr>
        <p:xfrm>
          <a:off x="1475656" y="4149080"/>
          <a:ext cx="4025317" cy="764704"/>
        </p:xfrm>
        <a:graphic>
          <a:graphicData uri="http://schemas.openxmlformats.org/presentationml/2006/ole">
            <mc:AlternateContent xmlns:mc="http://schemas.openxmlformats.org/markup-compatibility/2006">
              <mc:Choice xmlns:v="urn:schemas-microsoft-com:vml" Requires="v">
                <p:oleObj spid="_x0000_s74881" name="公式" r:id="rId7" imgW="1206500" imgH="228600" progId="Equation.3">
                  <p:embed/>
                </p:oleObj>
              </mc:Choice>
              <mc:Fallback>
                <p:oleObj name="公式" r:id="rId7" imgW="12065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656" y="4149080"/>
                        <a:ext cx="4025317" cy="764704"/>
                      </a:xfrm>
                      <a:prstGeom prst="rect">
                        <a:avLst/>
                      </a:prstGeom>
                      <a:noFill/>
                    </p:spPr>
                  </p:pic>
                </p:oleObj>
              </mc:Fallback>
            </mc:AlternateContent>
          </a:graphicData>
        </a:graphic>
      </p:graphicFrame>
      <p:sp>
        <p:nvSpPr>
          <p:cNvPr id="18" name="矩形 17"/>
          <p:cNvSpPr/>
          <p:nvPr/>
        </p:nvSpPr>
        <p:spPr>
          <a:xfrm>
            <a:off x="3864147" y="3070701"/>
            <a:ext cx="2868093" cy="646331"/>
          </a:xfrm>
          <a:prstGeom prst="rect">
            <a:avLst/>
          </a:prstGeom>
        </p:spPr>
        <p:txBody>
          <a:bodyPr wrap="none">
            <a:spAutoFit/>
          </a:bodyPr>
          <a:lstStyle/>
          <a:p>
            <a:r>
              <a:rPr lang="en-US" altLang="zh-CN" sz="3600" dirty="0" smtClean="0">
                <a:latin typeface="Times New Roman" panose="02020603050405020304" pitchFamily="18" charset="0"/>
                <a:cs typeface="Times New Roman" panose="02020603050405020304" pitchFamily="18" charset="0"/>
              </a:rPr>
              <a:t>, </a:t>
            </a:r>
            <a:r>
              <a:rPr lang="en-US" altLang="zh-CN" sz="3600" i="1" dirty="0" err="1" smtClean="0">
                <a:latin typeface="Times New Roman" panose="02020603050405020304" pitchFamily="18" charset="0"/>
                <a:cs typeface="Times New Roman" panose="02020603050405020304" pitchFamily="18" charset="0"/>
              </a:rPr>
              <a:t>i</a:t>
            </a:r>
            <a:r>
              <a:rPr lang="en-US" altLang="zh-CN" sz="3600" dirty="0" smtClean="0">
                <a:latin typeface="Times New Roman" panose="02020603050405020304" pitchFamily="18" charset="0"/>
                <a:cs typeface="Times New Roman" panose="02020603050405020304" pitchFamily="18" charset="0"/>
              </a:rPr>
              <a:t>=1</a:t>
            </a:r>
            <a:r>
              <a:rPr lang="en-US" altLang="zh-CN" sz="3600" dirty="0">
                <a:latin typeface="Times New Roman" panose="02020603050405020304" pitchFamily="18" charset="0"/>
                <a:cs typeface="Times New Roman" panose="02020603050405020304" pitchFamily="18" charset="0"/>
              </a:rPr>
              <a:t>, 2, </a:t>
            </a:r>
            <a:r>
              <a:rPr lang="zh-CN" altLang="zh-CN" sz="3600" dirty="0">
                <a:latin typeface="Times New Roman" panose="02020603050405020304" pitchFamily="18" charset="0"/>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 </a:t>
            </a:r>
            <a:r>
              <a:rPr lang="en-US" altLang="zh-CN" sz="3600" i="1" dirty="0">
                <a:latin typeface="Times New Roman" panose="02020603050405020304" pitchFamily="18" charset="0"/>
                <a:cs typeface="Times New Roman" panose="02020603050405020304" pitchFamily="18" charset="0"/>
              </a:rPr>
              <a:t>m</a:t>
            </a:r>
            <a:r>
              <a:rPr lang="en-US" altLang="zh-CN" sz="3600" dirty="0">
                <a:latin typeface="Times New Roman" panose="02020603050405020304" pitchFamily="18" charset="0"/>
                <a:cs typeface="Times New Roman" panose="02020603050405020304" pitchFamily="18" charset="0"/>
              </a:rPr>
              <a:t> </a:t>
            </a:r>
            <a:endParaRPr lang="zh-CN" altLang="en-US" sz="3600" dirty="0">
              <a:latin typeface="Times New Roman" panose="02020603050405020304" pitchFamily="18" charset="0"/>
              <a:cs typeface="Times New Roman" panose="02020603050405020304" pitchFamily="18" charset="0"/>
            </a:endParaRPr>
          </a:p>
        </p:txBody>
      </p:sp>
      <p:sp>
        <p:nvSpPr>
          <p:cNvPr id="19" name="矩形 18"/>
          <p:cNvSpPr/>
          <p:nvPr/>
        </p:nvSpPr>
        <p:spPr>
          <a:xfrm>
            <a:off x="5376315" y="4222829"/>
            <a:ext cx="2868093" cy="646331"/>
          </a:xfrm>
          <a:prstGeom prst="rect">
            <a:avLst/>
          </a:prstGeom>
        </p:spPr>
        <p:txBody>
          <a:bodyPr wrap="none">
            <a:spAutoFit/>
          </a:bodyPr>
          <a:lstStyle/>
          <a:p>
            <a:r>
              <a:rPr lang="en-US" altLang="zh-CN" sz="3600" dirty="0" smtClean="0">
                <a:latin typeface="Times New Roman" panose="02020603050405020304" pitchFamily="18" charset="0"/>
                <a:cs typeface="Times New Roman" panose="02020603050405020304" pitchFamily="18" charset="0"/>
              </a:rPr>
              <a:t>, </a:t>
            </a:r>
            <a:r>
              <a:rPr lang="en-US" altLang="zh-CN" sz="3600" i="1" dirty="0" err="1" smtClean="0">
                <a:latin typeface="Times New Roman" panose="02020603050405020304" pitchFamily="18" charset="0"/>
                <a:cs typeface="Times New Roman" panose="02020603050405020304" pitchFamily="18" charset="0"/>
              </a:rPr>
              <a:t>i</a:t>
            </a:r>
            <a:r>
              <a:rPr lang="en-US" altLang="zh-CN" sz="3600" dirty="0" smtClean="0">
                <a:latin typeface="Times New Roman" panose="02020603050405020304" pitchFamily="18" charset="0"/>
                <a:cs typeface="Times New Roman" panose="02020603050405020304" pitchFamily="18" charset="0"/>
              </a:rPr>
              <a:t>=1</a:t>
            </a:r>
            <a:r>
              <a:rPr lang="en-US" altLang="zh-CN" sz="3600" dirty="0">
                <a:latin typeface="Times New Roman" panose="02020603050405020304" pitchFamily="18" charset="0"/>
                <a:cs typeface="Times New Roman" panose="02020603050405020304" pitchFamily="18" charset="0"/>
              </a:rPr>
              <a:t>, 2, </a:t>
            </a:r>
            <a:r>
              <a:rPr lang="zh-CN" altLang="zh-CN" sz="3600" dirty="0">
                <a:latin typeface="Times New Roman" panose="02020603050405020304" pitchFamily="18" charset="0"/>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 </a:t>
            </a:r>
            <a:r>
              <a:rPr lang="en-US" altLang="zh-CN" sz="3600" i="1" dirty="0">
                <a:latin typeface="Times New Roman" panose="02020603050405020304" pitchFamily="18" charset="0"/>
                <a:cs typeface="Times New Roman" panose="02020603050405020304" pitchFamily="18" charset="0"/>
              </a:rPr>
              <a:t>m</a:t>
            </a:r>
            <a:r>
              <a:rPr lang="en-US" altLang="zh-CN" sz="3600" dirty="0">
                <a:latin typeface="Times New Roman" panose="02020603050405020304" pitchFamily="18" charset="0"/>
                <a:cs typeface="Times New Roman" panose="02020603050405020304" pitchFamily="18" charset="0"/>
              </a:rPr>
              <a:t> </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238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74638"/>
            <a:ext cx="7344816" cy="922114"/>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多项分布的性质</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340768"/>
            <a:ext cx="8229600" cy="5069160"/>
          </a:xfrm>
        </p:spPr>
        <p:txBody>
          <a:bodyPr>
            <a:norm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从</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前面的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分布概率</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公式，</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可以</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看出多项分布的三个重要性质</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首先，二项分布</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可以</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看作</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m</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多项分布</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因此，二项分布是多项分布的一种特殊情况</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其次</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，多项分布的任何一个随机变量</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i="1" baseline="-25000" dirty="0">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可以看作</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二项分布</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i="1" baseline="-25000" dirty="0">
                <a:latin typeface="Times New Roman" panose="02020603050405020304" pitchFamily="18" charset="0"/>
                <a:ea typeface="黑体" panose="02010609060101010101" pitchFamily="49" charset="-122"/>
                <a:cs typeface="Times New Roman" panose="02020603050405020304" pitchFamily="18" charset="0"/>
              </a:rPr>
              <a:t>i</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最后</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，多项分布的任何两个随机变量</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i="1" baseline="-25000" dirty="0">
                <a:latin typeface="Times New Roman" panose="02020603050405020304" pitchFamily="18" charset="0"/>
                <a:ea typeface="黑体" panose="02010609060101010101" pitchFamily="49" charset="-122"/>
                <a:cs typeface="Times New Roman" panose="02020603050405020304" pitchFamily="18" charset="0"/>
              </a:rPr>
              <a:t>i</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err="1">
                <a:latin typeface="Times New Roman" panose="02020603050405020304" pitchFamily="18" charset="0"/>
                <a:ea typeface="黑体" panose="02010609060101010101" pitchFamily="49" charset="-122"/>
                <a:cs typeface="Times New Roman" panose="02020603050405020304" pitchFamily="18" charset="0"/>
              </a:rPr>
              <a:t>X</a:t>
            </a:r>
            <a:r>
              <a:rPr lang="en-US" altLang="zh-CN" i="1" baseline="-25000" dirty="0" err="1">
                <a:latin typeface="Times New Roman" panose="02020603050405020304" pitchFamily="18" charset="0"/>
                <a:ea typeface="黑体" panose="02010609060101010101" pitchFamily="49" charset="-122"/>
                <a:cs typeface="Times New Roman" panose="02020603050405020304" pitchFamily="18" charset="0"/>
              </a:rPr>
              <a:t>j</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之和，可以看作</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二项分布</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err="1"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i="1" baseline="-25000" dirty="0" err="1" smtClean="0">
                <a:latin typeface="Times New Roman" panose="02020603050405020304" pitchFamily="18" charset="0"/>
                <a:ea typeface="黑体" panose="02010609060101010101" pitchFamily="49" charset="-122"/>
                <a:cs typeface="Times New Roman" panose="02020603050405020304" pitchFamily="18" charset="0"/>
              </a:rPr>
              <a:t>i</a:t>
            </a:r>
            <a:r>
              <a:rPr lang="en-US" altLang="zh-CN" dirty="0" err="1"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err="1"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i="1" baseline="-25000" dirty="0" err="1" smtClean="0">
                <a:latin typeface="Times New Roman" panose="02020603050405020304" pitchFamily="18" charset="0"/>
                <a:ea typeface="黑体" panose="02010609060101010101" pitchFamily="49" charset="-122"/>
                <a:cs typeface="Times New Roman" panose="02020603050405020304" pitchFamily="18" charset="0"/>
              </a:rPr>
              <a:t>j</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14880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latin typeface="黑体" panose="02010609060101010101" pitchFamily="49" charset="-122"/>
                <a:ea typeface="黑体" panose="02010609060101010101" pitchFamily="49" charset="-122"/>
              </a:rPr>
              <a:t>随机漂移引起的群体分散过程</a:t>
            </a:r>
            <a:endParaRPr lang="zh-CN" altLang="en-US" b="1"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200" y="1412776"/>
            <a:ext cx="8229600" cy="5112568"/>
          </a:xfrm>
        </p:spPr>
        <p:txBody>
          <a:bodyPr>
            <a:no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从随机交配大群体（称其为基础群体）中抽取一个较小的样本，即使不存在突变、迁移和选择等因素，繁衍得到的新群体与基础群体的基因频率也可能存在差异</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。也就是说</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，随机抽样也会引起群体结构的改变，但改变的方向往往是不可预测的，改变的幅度是可以预测的，这一过程称为分散过程（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disperse process</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分散</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过程造成基因频率随机波动的现象，称为随机漂移（</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random drift</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）。随机漂移是不可逆的，它同样决定着后代群体的遗传结构。因此，随机漂移有时也称为遗传飘移（</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genetic drift</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592624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74638"/>
            <a:ext cx="7344816" cy="922114"/>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多项分布的协方差和相关</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340768"/>
            <a:ext cx="8229600" cy="1728192"/>
          </a:xfrm>
        </p:spPr>
        <p:txBody>
          <a:bodyPr>
            <a:normAutofit/>
          </a:bodyPr>
          <a:lstStyle/>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利用前面的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性质</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，可以利用二项分布的均值和方差公式，</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计算多项分布的协方差和</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相关系数</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4090871587"/>
              </p:ext>
            </p:extLst>
          </p:nvPr>
        </p:nvGraphicFramePr>
        <p:xfrm>
          <a:off x="1972741" y="3356992"/>
          <a:ext cx="4511461" cy="792088"/>
        </p:xfrm>
        <a:graphic>
          <a:graphicData uri="http://schemas.openxmlformats.org/presentationml/2006/ole">
            <mc:AlternateContent xmlns:mc="http://schemas.openxmlformats.org/markup-compatibility/2006">
              <mc:Choice xmlns:v="urn:schemas-microsoft-com:vml" Requires="v">
                <p:oleObj spid="_x0000_s77905" name="公式" r:id="rId3" imgW="1384200" imgH="241200" progId="Equation.3">
                  <p:embed/>
                </p:oleObj>
              </mc:Choice>
              <mc:Fallback>
                <p:oleObj name="公式" r:id="rId3" imgW="1384200" imgH="241200" progId="Equation.3">
                  <p:embed/>
                  <p:pic>
                    <p:nvPicPr>
                      <p:cNvPr id="0" name="Object 1"/>
                      <p:cNvPicPr>
                        <a:picLocks noChangeAspect="1" noChangeArrowheads="1"/>
                      </p:cNvPicPr>
                      <p:nvPr/>
                    </p:nvPicPr>
                    <p:blipFill>
                      <a:blip r:embed="rId4"/>
                      <a:srcRect/>
                      <a:stretch>
                        <a:fillRect/>
                      </a:stretch>
                    </p:blipFill>
                    <p:spPr bwMode="auto">
                      <a:xfrm>
                        <a:off x="1972741" y="3356992"/>
                        <a:ext cx="4511461" cy="792088"/>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837168493"/>
              </p:ext>
            </p:extLst>
          </p:nvPr>
        </p:nvGraphicFramePr>
        <p:xfrm>
          <a:off x="1043608" y="4437112"/>
          <a:ext cx="6907601" cy="1368152"/>
        </p:xfrm>
        <a:graphic>
          <a:graphicData uri="http://schemas.openxmlformats.org/presentationml/2006/ole">
            <mc:AlternateContent xmlns:mc="http://schemas.openxmlformats.org/markup-compatibility/2006">
              <mc:Choice xmlns:v="urn:schemas-microsoft-com:vml" Requires="v">
                <p:oleObj spid="_x0000_s77906" name="公式" r:id="rId5" imgW="2438400" imgH="482600" progId="Equation.3">
                  <p:embed/>
                </p:oleObj>
              </mc:Choice>
              <mc:Fallback>
                <p:oleObj name="公式" r:id="rId5" imgW="2438400" imgH="482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4437112"/>
                        <a:ext cx="6907601" cy="1368152"/>
                      </a:xfrm>
                      <a:prstGeom prst="rect">
                        <a:avLst/>
                      </a:prstGeom>
                      <a:noFill/>
                    </p:spPr>
                  </p:pic>
                </p:oleObj>
              </mc:Fallback>
            </mc:AlternateContent>
          </a:graphicData>
        </a:graphic>
      </p:graphicFrame>
    </p:spTree>
    <p:extLst>
      <p:ext uri="{BB962C8B-B14F-4D97-AF65-F5344CB8AC3E}">
        <p14:creationId xmlns:p14="http://schemas.microsoft.com/office/powerpoint/2010/main" val="2931105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74638"/>
            <a:ext cx="7344816" cy="922114"/>
          </a:xfrm>
        </p:spPr>
        <p:txBody>
          <a:bodyPr>
            <a:normAutofit/>
          </a:bodyPr>
          <a:lstStyle/>
          <a:p>
            <a:pPr marL="0" indent="0"/>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Fisher</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精确检验</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340768"/>
            <a:ext cx="8435280" cy="5256584"/>
          </a:xfrm>
        </p:spPr>
        <p:txBody>
          <a:bodyPr>
            <a:noAutofit/>
          </a:bodyPr>
          <a:lstStyle/>
          <a:p>
            <a:pPr>
              <a:lnSpc>
                <a:spcPct val="110000"/>
              </a:lnSpc>
            </a:pP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双亲群体的孟德尔分离比检验、以及随机交配群体的</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平衡检验过程中，当样本量较小时，</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χ</a:t>
            </a:r>
            <a:r>
              <a:rPr lang="en-US" altLang="zh-CN" sz="3000" baseline="30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检验的效果可能不是很好。一种办法是对</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χ</a:t>
            </a:r>
            <a:r>
              <a:rPr lang="en-US" altLang="zh-CN" sz="3000" baseline="30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统计量进行</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矫正。</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还有</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一种办法是在固定样本量的情况下，直接计算各种可能取值的概率。然后，把各种可能取值的概率按照从小到大排序，从中计算累计概率并进行统计推断。这种方法称为精确检验（</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exact test</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Fisher</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1935</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）首先提出。因此，也称为</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Fisher</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精确</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检验。</a:t>
            </a:r>
            <a:endParaRPr lang="en-US" altLang="zh-CN" sz="3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30336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74638"/>
            <a:ext cx="7344816" cy="922114"/>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例子</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83568" y="1340768"/>
            <a:ext cx="7704856" cy="1872208"/>
          </a:xfrm>
        </p:spPr>
        <p:txBody>
          <a:bodyPr>
            <a:noAutofit/>
          </a:bodyPr>
          <a:lstStyle/>
          <a:p>
            <a:pPr>
              <a:lnSpc>
                <a:spcPct val="11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以</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10</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单株观察到</a:t>
            </a:r>
            <a:r>
              <a:rPr lang="en-US" altLang="zh-CN" dirty="0">
                <a:latin typeface="Times New Roman" panose="02020603050405020304" pitchFamily="18" charset="0"/>
                <a:ea typeface="黑体" panose="02010609060101010101" pitchFamily="49" charset="-122"/>
                <a:cs typeface="Times New Roman" panose="02020603050405020304" pitchFamily="18" charset="0"/>
              </a:rPr>
              <a:t>6</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个红花、</a:t>
            </a:r>
            <a:r>
              <a:rPr lang="en-US" altLang="zh-CN"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个白花的数据为例，现在需要检验两种表型是否服从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3:1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的期望孟德尔分离比。</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902153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88640"/>
            <a:ext cx="7920880" cy="1224136"/>
          </a:xfrm>
        </p:spPr>
        <p:txBody>
          <a:bodyPr>
            <a:normAutofit/>
          </a:bodyPr>
          <a:lstStyle/>
          <a:p>
            <a:pPr marL="0" indent="0"/>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3:1</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期望分离比下</a:t>
            </a: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，所有</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红花和白花可能取值的分布</a:t>
            </a: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概率</a:t>
            </a:r>
            <a:r>
              <a:rPr lang="zh-CN" altLang="en-US" sz="3600" b="1" dirty="0" smtClean="0">
                <a:latin typeface="Times New Roman" panose="02020603050405020304" pitchFamily="18" charset="0"/>
                <a:ea typeface="黑体" panose="02010609060101010101" pitchFamily="49" charset="-122"/>
                <a:cs typeface="Times New Roman" panose="02020603050405020304" pitchFamily="18" charset="0"/>
              </a:rPr>
              <a:t>（从小到大排列）</a:t>
            </a:r>
            <a:endParaRPr lang="en-US" altLang="zh-CN" sz="3600"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5" name="表格 14"/>
          <p:cNvGraphicFramePr>
            <a:graphicFrameLocks noGrp="1"/>
          </p:cNvGraphicFramePr>
          <p:nvPr>
            <p:extLst>
              <p:ext uri="{D42A27DB-BD31-4B8C-83A1-F6EECF244321}">
                <p14:modId xmlns:p14="http://schemas.microsoft.com/office/powerpoint/2010/main" val="2410749476"/>
              </p:ext>
            </p:extLst>
          </p:nvPr>
        </p:nvGraphicFramePr>
        <p:xfrm>
          <a:off x="1454466" y="1556792"/>
          <a:ext cx="6584315" cy="5181600"/>
        </p:xfrm>
        <a:graphic>
          <a:graphicData uri="http://schemas.openxmlformats.org/drawingml/2006/table">
            <a:tbl>
              <a:tblPr firstRow="1" firstCol="1" bandRow="1">
                <a:tableStyleId>{5C22544A-7EE6-4342-B048-85BDC9FD1C3A}</a:tableStyleId>
              </a:tblPr>
              <a:tblGrid>
                <a:gridCol w="1657985"/>
                <a:gridCol w="1657985"/>
                <a:gridCol w="1610360"/>
                <a:gridCol w="1657985"/>
              </a:tblGrid>
              <a:tr h="182880">
                <a:tc>
                  <a:txBody>
                    <a:bodyPr/>
                    <a:lstStyle/>
                    <a:p>
                      <a:pPr algn="ctr">
                        <a:spcAft>
                          <a:spcPts val="0"/>
                        </a:spcAft>
                      </a:pPr>
                      <a:r>
                        <a:rPr lang="zh-CN" sz="2800" kern="0" dirty="0">
                          <a:effectLst/>
                          <a:latin typeface="Arial Unicode MS" panose="020B0604020202020204" pitchFamily="34" charset="-122"/>
                          <a:ea typeface="Arial Unicode MS" panose="020B0604020202020204" pitchFamily="34" charset="-122"/>
                          <a:cs typeface="Arial Unicode MS" panose="020B0604020202020204" pitchFamily="34" charset="-122"/>
                        </a:rPr>
                        <a:t>红花个体</a:t>
                      </a:r>
                      <a:endParaRPr lang="zh-CN" sz="2800" kern="1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zh-CN" sz="2800" kern="0" dirty="0">
                          <a:effectLst/>
                          <a:latin typeface="Arial Unicode MS" panose="020B0604020202020204" pitchFamily="34" charset="-122"/>
                          <a:ea typeface="Arial Unicode MS" panose="020B0604020202020204" pitchFamily="34" charset="-122"/>
                          <a:cs typeface="Arial Unicode MS" panose="020B0604020202020204" pitchFamily="34" charset="-122"/>
                        </a:rPr>
                        <a:t>白花个体</a:t>
                      </a:r>
                      <a:endParaRPr lang="zh-CN" sz="2800" kern="1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zh-CN" sz="2800" kern="0">
                          <a:effectLst/>
                          <a:latin typeface="Arial Unicode MS" panose="020B0604020202020204" pitchFamily="34" charset="-122"/>
                          <a:ea typeface="Arial Unicode MS" panose="020B0604020202020204" pitchFamily="34" charset="-122"/>
                          <a:cs typeface="Arial Unicode MS" panose="020B0604020202020204" pitchFamily="34" charset="-122"/>
                        </a:rPr>
                        <a:t>概率</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zh-CN" sz="2800" kern="0">
                          <a:effectLst/>
                          <a:latin typeface="Arial Unicode MS" panose="020B0604020202020204" pitchFamily="34" charset="-122"/>
                          <a:ea typeface="Arial Unicode MS" panose="020B0604020202020204" pitchFamily="34" charset="-122"/>
                          <a:cs typeface="Arial Unicode MS" panose="020B0604020202020204" pitchFamily="34" charset="-122"/>
                        </a:rPr>
                        <a:t>累积概率</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r h="182880">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10</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0.0000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0.0000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r h="182880">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9</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0.0000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0.0000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r h="182880">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8</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0.0004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0.0004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r h="182880">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3</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7</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0.0031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0.0035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r h="182880">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6</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0.0162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0.0197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r h="182880">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10</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0.0563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0.0760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r h="182880">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5</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dirty="0">
                          <a:effectLst/>
                          <a:latin typeface="Arial Unicode MS" panose="020B0604020202020204" pitchFamily="34" charset="-122"/>
                          <a:ea typeface="Arial Unicode MS" panose="020B0604020202020204" pitchFamily="34" charset="-122"/>
                          <a:cs typeface="Arial Unicode MS" panose="020B0604020202020204" pitchFamily="34" charset="-122"/>
                        </a:rPr>
                        <a:t>5</a:t>
                      </a:r>
                      <a:endParaRPr lang="zh-CN" sz="2800" kern="1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0.0584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0.1344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r h="182880">
                <a:tc>
                  <a:txBody>
                    <a:bodyPr/>
                    <a:lstStyle/>
                    <a:p>
                      <a:pPr algn="ctr">
                        <a:spcAft>
                          <a:spcPts val="0"/>
                        </a:spcAft>
                      </a:pPr>
                      <a:r>
                        <a:rPr lang="en-US" sz="3200" b="1" i="0" kern="0">
                          <a:effectLst/>
                          <a:latin typeface="Arial Unicode MS" panose="020B0604020202020204" pitchFamily="34" charset="-122"/>
                          <a:ea typeface="Arial Unicode MS" panose="020B0604020202020204" pitchFamily="34" charset="-122"/>
                          <a:cs typeface="Arial Unicode MS" panose="020B0604020202020204" pitchFamily="34" charset="-122"/>
                        </a:rPr>
                        <a:t>6</a:t>
                      </a:r>
                      <a:endParaRPr lang="zh-CN" sz="3200" b="1" i="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3200" b="1" i="0" kern="0">
                          <a:effectLst/>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sz="3200" b="1" i="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3200" b="1" i="0" kern="0">
                          <a:effectLst/>
                          <a:latin typeface="Arial Unicode MS" panose="020B0604020202020204" pitchFamily="34" charset="-122"/>
                          <a:ea typeface="Arial Unicode MS" panose="020B0604020202020204" pitchFamily="34" charset="-122"/>
                          <a:cs typeface="Arial Unicode MS" panose="020B0604020202020204" pitchFamily="34" charset="-122"/>
                        </a:rPr>
                        <a:t>0.1460 </a:t>
                      </a:r>
                      <a:endParaRPr lang="zh-CN" sz="3200" b="1" i="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3200" b="1" i="0" kern="0" dirty="0">
                          <a:effectLst/>
                          <a:latin typeface="Arial Unicode MS" panose="020B0604020202020204" pitchFamily="34" charset="-122"/>
                          <a:ea typeface="Arial Unicode MS" panose="020B0604020202020204" pitchFamily="34" charset="-122"/>
                          <a:cs typeface="Arial Unicode MS" panose="020B0604020202020204" pitchFamily="34" charset="-122"/>
                        </a:rPr>
                        <a:t>0.2804 </a:t>
                      </a:r>
                      <a:endParaRPr lang="zh-CN" sz="3200" b="1" i="0" kern="1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r h="182880">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9</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0.1877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0.4682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r h="182880">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7</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3</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0.2503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0.7184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r h="182880">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8</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a:effectLst/>
                          <a:latin typeface="Arial Unicode MS" panose="020B0604020202020204" pitchFamily="34" charset="-122"/>
                          <a:ea typeface="Arial Unicode MS" panose="020B0604020202020204" pitchFamily="34" charset="-122"/>
                          <a:cs typeface="Arial Unicode MS" panose="020B0604020202020204" pitchFamily="34" charset="-122"/>
                        </a:rPr>
                        <a:t>0.2816 </a:t>
                      </a:r>
                      <a:endParaRPr lang="zh-CN" sz="2800" kern="10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c>
                  <a:txBody>
                    <a:bodyPr/>
                    <a:lstStyle/>
                    <a:p>
                      <a:pPr algn="ctr">
                        <a:spcAft>
                          <a:spcPts val="0"/>
                        </a:spcAft>
                      </a:pPr>
                      <a:r>
                        <a:rPr lang="en-US" sz="2800" kern="0" dirty="0">
                          <a:effectLst/>
                          <a:latin typeface="Arial Unicode MS" panose="020B0604020202020204" pitchFamily="34" charset="-122"/>
                          <a:ea typeface="Arial Unicode MS" panose="020B0604020202020204" pitchFamily="34" charset="-122"/>
                          <a:cs typeface="Arial Unicode MS" panose="020B0604020202020204" pitchFamily="34" charset="-122"/>
                        </a:rPr>
                        <a:t>1.0000 </a:t>
                      </a:r>
                      <a:endParaRPr lang="zh-CN" sz="2800" kern="1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nchor="b"/>
                </a:tc>
              </a:tr>
            </a:tbl>
          </a:graphicData>
        </a:graphic>
      </p:graphicFrame>
    </p:spTree>
    <p:extLst>
      <p:ext uri="{BB962C8B-B14F-4D97-AF65-F5344CB8AC3E}">
        <p14:creationId xmlns:p14="http://schemas.microsoft.com/office/powerpoint/2010/main" val="4106730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精确检验的检验方法</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268760"/>
            <a:ext cx="8229600" cy="5256584"/>
          </a:xfrm>
        </p:spPr>
        <p:txBody>
          <a:bodyPr>
            <a:normAutofit fontScale="85000" lnSpcReduction="10000"/>
          </a:bodyPr>
          <a:lstStyle/>
          <a:p>
            <a:pPr>
              <a:lnSpc>
                <a:spcPct val="12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在</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零假设成立的前提下，计算变量的各种取值</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概率，</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按照</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从小</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到大</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排序，</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并计算</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累积</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概率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根据</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累积</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概率就可以进行统计推断</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出现</a:t>
            </a:r>
            <a:r>
              <a:rPr lang="en-US" altLang="zh-CN"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个红花和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6</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个白花，</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把</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前</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表给</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出的累计概率</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0.0197</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视为显著性概率，由于它低于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0.05</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的显著性标准，这时就说观测群体的两种表型不符合</a:t>
            </a:r>
            <a:r>
              <a:rPr lang="en-US" altLang="zh-CN" dirty="0">
                <a:latin typeface="Times New Roman" panose="02020603050405020304" pitchFamily="18" charset="0"/>
                <a:ea typeface="黑体" panose="02010609060101010101" pitchFamily="49" charset="-122"/>
                <a:cs typeface="Times New Roman" panose="02020603050405020304" pitchFamily="18" charset="0"/>
              </a:rPr>
              <a:t>3:1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分离比。这一推断犯第一类错误的概率将低于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0.0197</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出现</a:t>
            </a:r>
            <a:r>
              <a:rPr lang="en-US" altLang="zh-CN" dirty="0">
                <a:latin typeface="Times New Roman" panose="02020603050405020304" pitchFamily="18" charset="0"/>
                <a:ea typeface="黑体" panose="02010609060101010101" pitchFamily="49" charset="-122"/>
                <a:cs typeface="Times New Roman" panose="02020603050405020304" pitchFamily="18" charset="0"/>
              </a:rPr>
              <a:t>6</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个红花和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个白花，其显著性概率为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0.2804</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，高于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0.05</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的显著性标准。这时，就说观测群体的两种表型符合</a:t>
            </a:r>
            <a:r>
              <a:rPr lang="en-US" altLang="zh-CN" dirty="0">
                <a:latin typeface="Times New Roman" panose="02020603050405020304" pitchFamily="18" charset="0"/>
                <a:ea typeface="黑体" panose="02010609060101010101" pitchFamily="49" charset="-122"/>
                <a:cs typeface="Times New Roman" panose="02020603050405020304" pitchFamily="18" charset="0"/>
              </a:rPr>
              <a:t>3:1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分离比，观察频率与期望频率之间的差异可能完全是由抽样误差引起的。</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3392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pPr marL="0" indent="0"/>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HW</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平衡的精确检验方法</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268760"/>
            <a:ext cx="8229600" cy="5256584"/>
          </a:xfrm>
        </p:spPr>
        <p:txBody>
          <a:bodyPr>
            <a:normAutofit fontScale="92500" lnSpcReduction="20000"/>
          </a:bodyPr>
          <a:lstStyle/>
          <a:p>
            <a:pPr>
              <a:lnSpc>
                <a:spcPct val="11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当样本量较小时，随机交配群体的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平衡也可利用精确检验，只不过要比双亲群体已知基因频率的孟德尔分离比检验复杂些，需要首先从基因型观测值估计基因频率，精确检验时需要同时考虑基因型样本量和等位基因样本量两个限制条件</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例如，基因型的总样本量为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，则配子的总样本量为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。考虑一个座位上的两个等位基因</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，三种基因型</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的观测值分别用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。因此，等位基因</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的个数分别为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。显然，</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4626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922114"/>
          </a:xfrm>
        </p:spPr>
        <p:txBody>
          <a:bodyPr>
            <a:normAutofit/>
          </a:bodyPr>
          <a:lstStyle/>
          <a:p>
            <a:pPr marL="0" indent="0"/>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HW</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平衡的精确检验方法</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196752"/>
            <a:ext cx="8229600" cy="4104456"/>
          </a:xfrm>
        </p:spPr>
        <p:txBody>
          <a:bodyPr>
            <a:noAutofit/>
          </a:bodyPr>
          <a:lstStyle/>
          <a:p>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等位基因个数</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sz="2800" baseline="-25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的分布概率</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基因型</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个数</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11</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12</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22</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分布</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概率</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样本</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总量等于</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和等位基因样本量等于</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两个限制条件下，各种可能基因型个数</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分布</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概率</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3561905959"/>
              </p:ext>
            </p:extLst>
          </p:nvPr>
        </p:nvGraphicFramePr>
        <p:xfrm>
          <a:off x="899592" y="1743681"/>
          <a:ext cx="4392488" cy="1109255"/>
        </p:xfrm>
        <a:graphic>
          <a:graphicData uri="http://schemas.openxmlformats.org/presentationml/2006/ole">
            <mc:AlternateContent xmlns:mc="http://schemas.openxmlformats.org/markup-compatibility/2006">
              <mc:Choice xmlns:v="urn:schemas-microsoft-com:vml" Requires="v">
                <p:oleObj spid="_x0000_s82040" name="公式" r:id="rId3" imgW="1714500" imgH="431800" progId="Equation.3">
                  <p:embed/>
                </p:oleObj>
              </mc:Choice>
              <mc:Fallback>
                <p:oleObj name="公式" r:id="rId3" imgW="17145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743681"/>
                        <a:ext cx="4392488" cy="1109255"/>
                      </a:xfrm>
                      <a:prstGeom prst="rect">
                        <a:avLst/>
                      </a:prstGeom>
                      <a:noFill/>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692185821"/>
              </p:ext>
            </p:extLst>
          </p:nvPr>
        </p:nvGraphicFramePr>
        <p:xfrm>
          <a:off x="827584" y="3284984"/>
          <a:ext cx="7822066" cy="1008112"/>
        </p:xfrm>
        <a:graphic>
          <a:graphicData uri="http://schemas.openxmlformats.org/presentationml/2006/ole">
            <mc:AlternateContent xmlns:mc="http://schemas.openxmlformats.org/markup-compatibility/2006">
              <mc:Choice xmlns:v="urn:schemas-microsoft-com:vml" Requires="v">
                <p:oleObj spid="_x0000_s82041" name="公式" r:id="rId5" imgW="3378200" imgH="431800" progId="Equation.3">
                  <p:embed/>
                </p:oleObj>
              </mc:Choice>
              <mc:Fallback>
                <p:oleObj name="公式" r:id="rId5" imgW="33782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3284984"/>
                        <a:ext cx="7822066" cy="1008112"/>
                      </a:xfrm>
                      <a:prstGeom prst="rect">
                        <a:avLst/>
                      </a:prstGeom>
                      <a:noFill/>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4107517388"/>
              </p:ext>
            </p:extLst>
          </p:nvPr>
        </p:nvGraphicFramePr>
        <p:xfrm>
          <a:off x="827584" y="5229200"/>
          <a:ext cx="7542048" cy="1052736"/>
        </p:xfrm>
        <a:graphic>
          <a:graphicData uri="http://schemas.openxmlformats.org/presentationml/2006/ole">
            <mc:AlternateContent xmlns:mc="http://schemas.openxmlformats.org/markup-compatibility/2006">
              <mc:Choice xmlns:v="urn:schemas-microsoft-com:vml" Requires="v">
                <p:oleObj spid="_x0000_s82042" name="公式" r:id="rId7" imgW="3111500" imgH="431800" progId="Equation.3">
                  <p:embed/>
                </p:oleObj>
              </mc:Choice>
              <mc:Fallback>
                <p:oleObj name="公式" r:id="rId7" imgW="3111500" imgH="4318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5229200"/>
                        <a:ext cx="7542048" cy="1052736"/>
                      </a:xfrm>
                      <a:prstGeom prst="rect">
                        <a:avLst/>
                      </a:prstGeom>
                      <a:noFill/>
                    </p:spPr>
                  </p:pic>
                </p:oleObj>
              </mc:Fallback>
            </mc:AlternateContent>
          </a:graphicData>
        </a:graphic>
      </p:graphicFrame>
    </p:spTree>
    <p:extLst>
      <p:ext uri="{BB962C8B-B14F-4D97-AF65-F5344CB8AC3E}">
        <p14:creationId xmlns:p14="http://schemas.microsoft.com/office/powerpoint/2010/main" val="3621470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74638"/>
            <a:ext cx="7416824" cy="850106"/>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基因型个数的取值范围</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529208" y="1268760"/>
            <a:ext cx="8147248" cy="5040560"/>
          </a:xfrm>
        </p:spPr>
        <p:txBody>
          <a:bodyPr>
            <a:noAutofit/>
          </a:bodyPr>
          <a:lstStyle/>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在实际数据中，可以利用下面的方法确定三种基因型</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个数的可能取值</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首先</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，利用观测值</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11</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12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22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计算等位基因的个数</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smtClean="0">
                <a:latin typeface="Times New Roman" panose="02020603050405020304" pitchFamily="18" charset="0"/>
                <a:ea typeface="黑体" panose="02010609060101010101" pitchFamily="49" charset="-122"/>
                <a:cs typeface="Times New Roman" panose="02020603050405020304" pitchFamily="18" charset="0"/>
              </a:rPr>
              <a:t>11</a:t>
            </a:r>
            <a:r>
              <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smtClean="0">
                <a:latin typeface="Times New Roman" panose="02020603050405020304" pitchFamily="18" charset="0"/>
                <a:ea typeface="黑体" panose="02010609060101010101" pitchFamily="49" charset="-122"/>
                <a:cs typeface="Times New Roman" panose="02020603050405020304" pitchFamily="18" charset="0"/>
              </a:rPr>
              <a:t>12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smtClean="0">
                <a:latin typeface="Times New Roman" panose="02020603050405020304" pitchFamily="18" charset="0"/>
                <a:ea typeface="黑体" panose="02010609060101010101" pitchFamily="49" charset="-122"/>
                <a:cs typeface="Times New Roman" panose="02020603050405020304" pitchFamily="18" charset="0"/>
              </a:rPr>
              <a:t>22</a:t>
            </a:r>
            <a:r>
              <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smtClean="0">
                <a:latin typeface="Times New Roman" panose="02020603050405020304" pitchFamily="18" charset="0"/>
                <a:ea typeface="黑体" panose="02010609060101010101" pitchFamily="49" charset="-122"/>
                <a:cs typeface="Times New Roman" panose="02020603050405020304" pitchFamily="18" charset="0"/>
              </a:rPr>
              <a:t>12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，并固定</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（相当于得到基因频率的估计值）</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三</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种基因型的取值既要满足和为</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这一限制条件，又要满足等位基因</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的个数为</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这一限制条件。因此，如果知道了杂合型</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的个数</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12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，就能从等位基因个数计算公式</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11</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12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22</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12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分别求得基因型</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个数</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106707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94122"/>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基因型个数的取值范围</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412776"/>
            <a:ext cx="8229600" cy="5112568"/>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由于</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不能为</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负数</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从</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等式</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11</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22</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12</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可以</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看出，杂</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合</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型的个数要满足</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条件</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12</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小于或等于</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min</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）的条件</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。又</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由于</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，因此</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要么同是奇数，要么同是偶数</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，如果</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是奇数</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 X</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12</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可能取值就是</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min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之间</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的所有奇数；如果</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是偶数</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 X</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12</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可能取值就是</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min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之间</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的所有偶数。</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374761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例子</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600200"/>
            <a:ext cx="8229600" cy="3917032"/>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例如，一个群体的三种基因型</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观测值分别为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5</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13</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，现要检验这个群体是否符合</a:t>
            </a:r>
            <a:r>
              <a:rPr lang="en-US" altLang="zh-CN"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平衡</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从</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观测值得到等位基因</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的个数分别为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=14</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a:latin typeface="Times New Roman" panose="02020603050405020304" pitchFamily="18" charset="0"/>
                <a:ea typeface="黑体" panose="02010609060101010101" pitchFamily="49" charset="-122"/>
                <a:cs typeface="Times New Roman" panose="02020603050405020304" pitchFamily="18" charset="0"/>
              </a:rPr>
              <a:t>=30</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，均为偶数。因此</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12</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可能取值是</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14</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之间的所有偶数。</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46205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685800" y="609601"/>
            <a:ext cx="7772400" cy="893763"/>
          </a:xfrm>
        </p:spPr>
        <p:txBody>
          <a:bodyPr/>
          <a:lstStyle/>
          <a:p>
            <a:r>
              <a:rPr lang="zh-CN" altLang="en-US" b="1" dirty="0" smtClean="0">
                <a:latin typeface="黑体" panose="02010609060101010101" pitchFamily="49" charset="-122"/>
                <a:ea typeface="黑体" panose="02010609060101010101" pitchFamily="49" charset="-122"/>
              </a:rPr>
              <a:t>分散过程的四大特点</a:t>
            </a:r>
          </a:p>
        </p:txBody>
      </p:sp>
      <p:sp>
        <p:nvSpPr>
          <p:cNvPr id="20483" name="内容占位符 3"/>
          <p:cNvSpPr>
            <a:spLocks noGrp="1"/>
          </p:cNvSpPr>
          <p:nvPr>
            <p:ph idx="1"/>
          </p:nvPr>
        </p:nvSpPr>
        <p:spPr>
          <a:xfrm>
            <a:off x="685800" y="1752601"/>
            <a:ext cx="7772400" cy="4454525"/>
          </a:xfrm>
        </p:spPr>
        <p:txBody>
          <a:bodyPr>
            <a:normAutofit/>
          </a:bodyPr>
          <a:lstStyle/>
          <a:p>
            <a:r>
              <a:rPr lang="zh-CN" altLang="en-US" b="0" dirty="0" smtClean="0">
                <a:latin typeface="Times New Roman" panose="02020603050405020304" pitchFamily="18" charset="0"/>
                <a:ea typeface="黑体" panose="02010609060101010101" pitchFamily="49" charset="-122"/>
                <a:cs typeface="Times New Roman" panose="02020603050405020304" pitchFamily="18" charset="0"/>
              </a:rPr>
              <a:t>随机漂变 </a:t>
            </a:r>
            <a:r>
              <a:rPr lang="en-US" altLang="zh-CN" b="0" dirty="0" smtClean="0">
                <a:latin typeface="Times New Roman" panose="02020603050405020304" pitchFamily="18" charset="0"/>
                <a:ea typeface="黑体" panose="02010609060101010101" pitchFamily="49" charset="-122"/>
                <a:cs typeface="Times New Roman" panose="02020603050405020304" pitchFamily="18" charset="0"/>
              </a:rPr>
              <a:t>(random drift) </a:t>
            </a:r>
          </a:p>
          <a:p>
            <a:r>
              <a:rPr lang="zh-CN" altLang="en-US" b="0" dirty="0" smtClean="0">
                <a:latin typeface="Times New Roman" panose="02020603050405020304" pitchFamily="18" charset="0"/>
                <a:ea typeface="黑体" panose="02010609060101010101" pitchFamily="49" charset="-122"/>
                <a:cs typeface="Times New Roman" panose="02020603050405020304" pitchFamily="18" charset="0"/>
              </a:rPr>
              <a:t>亚群体间分化 </a:t>
            </a:r>
            <a:r>
              <a:rPr lang="en-US" altLang="zh-CN" b="0" dirty="0" smtClean="0">
                <a:latin typeface="Times New Roman" panose="02020603050405020304" pitchFamily="18" charset="0"/>
                <a:ea typeface="黑体" panose="02010609060101010101" pitchFamily="49" charset="-122"/>
                <a:cs typeface="Times New Roman" panose="02020603050405020304" pitchFamily="18" charset="0"/>
              </a:rPr>
              <a:t>(differentiation of sub-populations) </a:t>
            </a:r>
          </a:p>
          <a:p>
            <a:r>
              <a:rPr lang="zh-CN" altLang="en-US" b="0" dirty="0" smtClean="0">
                <a:latin typeface="Times New Roman" panose="02020603050405020304" pitchFamily="18" charset="0"/>
                <a:ea typeface="黑体" panose="02010609060101010101" pitchFamily="49" charset="-122"/>
                <a:cs typeface="Times New Roman" panose="02020603050405020304" pitchFamily="18" charset="0"/>
              </a:rPr>
              <a:t>亚群体内遗传同质 </a:t>
            </a:r>
            <a:r>
              <a:rPr lang="en-US" altLang="zh-CN" b="0" dirty="0" smtClean="0">
                <a:latin typeface="Times New Roman" panose="02020603050405020304" pitchFamily="18" charset="0"/>
                <a:ea typeface="黑体" panose="02010609060101010101" pitchFamily="49" charset="-122"/>
                <a:cs typeface="Times New Roman" panose="02020603050405020304" pitchFamily="18" charset="0"/>
              </a:rPr>
              <a:t>(genetic uniformity within sub-populations) </a:t>
            </a:r>
          </a:p>
          <a:p>
            <a:r>
              <a:rPr lang="zh-CN" altLang="en-US" b="0" dirty="0" smtClean="0">
                <a:latin typeface="Times New Roman" panose="02020603050405020304" pitchFamily="18" charset="0"/>
                <a:ea typeface="黑体" panose="02010609060101010101" pitchFamily="49" charset="-122"/>
                <a:cs typeface="Times New Roman" panose="02020603050405020304" pitchFamily="18" charset="0"/>
              </a:rPr>
              <a:t>纯合基因型频率的增加 </a:t>
            </a:r>
            <a:r>
              <a:rPr lang="en-US" altLang="zh-CN" b="0" dirty="0" smtClean="0">
                <a:latin typeface="Times New Roman" panose="02020603050405020304" pitchFamily="18" charset="0"/>
                <a:ea typeface="黑体" panose="02010609060101010101" pitchFamily="49" charset="-122"/>
                <a:cs typeface="Times New Roman" panose="02020603050405020304" pitchFamily="18" charset="0"/>
              </a:rPr>
              <a:t>(overall increase of homozygotes as a consequence of the dispersion of gene frequencies) </a:t>
            </a:r>
            <a:endParaRPr lang="zh-CN" altLang="en-US" b="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35931758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476672"/>
            <a:ext cx="8064896" cy="1368152"/>
          </a:xfrm>
        </p:spPr>
        <p:txBody>
          <a:bodyPr>
            <a:normAutofit fontScale="90000"/>
          </a:bodyPr>
          <a:lstStyle/>
          <a:p>
            <a:pPr marL="0" indent="0"/>
            <a:r>
              <a:rPr lang="zh-CN" altLang="zh-CN" b="1" dirty="0">
                <a:latin typeface="Times New Roman" panose="02020603050405020304" pitchFamily="18" charset="0"/>
                <a:ea typeface="黑体" panose="02010609060101010101" pitchFamily="49" charset="-122"/>
                <a:cs typeface="Times New Roman" panose="02020603050405020304" pitchFamily="18" charset="0"/>
              </a:rPr>
              <a:t>基因型</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观测值</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分别</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为</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5</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13</a:t>
            </a: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en-US" sz="3600" b="1" dirty="0" smtClean="0">
                <a:latin typeface="Times New Roman" panose="02020603050405020304" pitchFamily="18" charset="0"/>
                <a:ea typeface="黑体" panose="02010609060101010101" pitchFamily="49" charset="-122"/>
                <a:cs typeface="Times New Roman" panose="02020603050405020304" pitchFamily="18" charset="0"/>
              </a:rPr>
              <a:t>样本群体不满足</a:t>
            </a:r>
            <a:r>
              <a:rPr lang="en-US" altLang="zh-CN" sz="3600" b="1" dirty="0" smtClean="0">
                <a:latin typeface="Times New Roman" panose="02020603050405020304" pitchFamily="18" charset="0"/>
                <a:ea typeface="黑体" panose="02010609060101010101" pitchFamily="49" charset="-122"/>
                <a:cs typeface="Times New Roman" panose="02020603050405020304" pitchFamily="18" charset="0"/>
              </a:rPr>
              <a:t>HW</a:t>
            </a:r>
            <a:r>
              <a:rPr lang="zh-CN" altLang="en-US" sz="3600" b="1" dirty="0" smtClean="0">
                <a:latin typeface="Times New Roman" panose="02020603050405020304" pitchFamily="18" charset="0"/>
                <a:ea typeface="黑体" panose="02010609060101010101" pitchFamily="49" charset="-122"/>
                <a:cs typeface="Times New Roman" panose="02020603050405020304" pitchFamily="18" charset="0"/>
              </a:rPr>
              <a:t>平衡定律</a:t>
            </a:r>
            <a:endParaRPr lang="en-US" altLang="zh-CN" sz="3600"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8" name="表格 17"/>
          <p:cNvGraphicFramePr>
            <a:graphicFrameLocks noGrp="1"/>
          </p:cNvGraphicFramePr>
          <p:nvPr>
            <p:extLst>
              <p:ext uri="{D42A27DB-BD31-4B8C-83A1-F6EECF244321}">
                <p14:modId xmlns:p14="http://schemas.microsoft.com/office/powerpoint/2010/main" val="2101927568"/>
              </p:ext>
            </p:extLst>
          </p:nvPr>
        </p:nvGraphicFramePr>
        <p:xfrm>
          <a:off x="282448" y="2036792"/>
          <a:ext cx="8682040" cy="3901440"/>
        </p:xfrm>
        <a:graphic>
          <a:graphicData uri="http://schemas.openxmlformats.org/drawingml/2006/table">
            <a:tbl>
              <a:tblPr firstRow="1" firstCol="1" bandRow="1">
                <a:tableStyleId>{5C22544A-7EE6-4342-B048-85BDC9FD1C3A}</a:tableStyleId>
              </a:tblPr>
              <a:tblGrid>
                <a:gridCol w="730885"/>
                <a:gridCol w="691198"/>
                <a:gridCol w="651510"/>
                <a:gridCol w="1294448"/>
                <a:gridCol w="299085"/>
                <a:gridCol w="730885"/>
                <a:gridCol w="691198"/>
                <a:gridCol w="651510"/>
                <a:gridCol w="1294448"/>
                <a:gridCol w="1646873"/>
              </a:tblGrid>
              <a:tr h="182880">
                <a:tc>
                  <a:txBody>
                    <a:bodyPr/>
                    <a:lstStyle/>
                    <a:p>
                      <a:pPr algn="l">
                        <a:spcAft>
                          <a:spcPts val="0"/>
                        </a:spcAft>
                      </a:pPr>
                      <a:r>
                        <a:rPr lang="en-US" sz="2800" kern="0" dirty="0">
                          <a:effectLst/>
                          <a:latin typeface="+mn-lt"/>
                          <a:ea typeface="黑体" panose="02010609060101010101" pitchFamily="49" charset="-122"/>
                        </a:rPr>
                        <a:t>AA </a:t>
                      </a:r>
                      <a:endParaRPr lang="zh-CN" sz="2800" kern="100" dirty="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Aa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aa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zh-CN" sz="2800" kern="0">
                          <a:effectLst/>
                          <a:latin typeface="+mn-lt"/>
                          <a:ea typeface="黑体" panose="02010609060101010101" pitchFamily="49" charset="-122"/>
                        </a:rPr>
                        <a:t>概率</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AA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Aa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aa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zh-CN" sz="2800" kern="0">
                          <a:effectLst/>
                          <a:latin typeface="+mn-lt"/>
                          <a:ea typeface="黑体" panose="02010609060101010101" pitchFamily="49" charset="-122"/>
                        </a:rPr>
                        <a:t>概率</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zh-CN" sz="2800" kern="0">
                          <a:effectLst/>
                          <a:latin typeface="+mn-lt"/>
                          <a:ea typeface="黑体" panose="02010609060101010101" pitchFamily="49" charset="-122"/>
                        </a:rPr>
                        <a:t>累积概率</a:t>
                      </a:r>
                      <a:endParaRPr lang="zh-CN" sz="2800" kern="100">
                        <a:effectLst/>
                        <a:latin typeface="+mn-lt"/>
                        <a:ea typeface="黑体" panose="02010609060101010101" pitchFamily="49" charset="-122"/>
                        <a:cs typeface="Times New Roman"/>
                      </a:endParaRPr>
                    </a:p>
                  </a:txBody>
                  <a:tcPr marL="68580" marR="68580" marT="0" marB="0" anchor="b"/>
                </a:tc>
              </a:tr>
              <a:tr h="182880">
                <a:tc>
                  <a:txBody>
                    <a:bodyPr/>
                    <a:lstStyle/>
                    <a:p>
                      <a:pPr algn="l">
                        <a:spcAft>
                          <a:spcPts val="0"/>
                        </a:spcAft>
                      </a:pPr>
                      <a:r>
                        <a:rPr lang="en-US" sz="2800" kern="0">
                          <a:effectLst/>
                          <a:latin typeface="+mn-lt"/>
                          <a:ea typeface="黑体" panose="02010609060101010101" pitchFamily="49" charset="-122"/>
                        </a:rPr>
                        <a:t>7</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15</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0.0000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7</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15</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0.0000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0.0000 </a:t>
                      </a:r>
                      <a:endParaRPr lang="zh-CN" sz="2800" kern="100">
                        <a:effectLst/>
                        <a:latin typeface="+mn-lt"/>
                        <a:ea typeface="黑体" panose="02010609060101010101" pitchFamily="49" charset="-122"/>
                        <a:cs typeface="Times New Roman"/>
                      </a:endParaRPr>
                    </a:p>
                  </a:txBody>
                  <a:tcPr marL="68580" marR="68580" marT="0" marB="0" anchor="b"/>
                </a:tc>
              </a:tr>
              <a:tr h="182880">
                <a:tc>
                  <a:txBody>
                    <a:bodyPr/>
                    <a:lstStyle/>
                    <a:p>
                      <a:pPr algn="l">
                        <a:spcAft>
                          <a:spcPts val="0"/>
                        </a:spcAft>
                      </a:pPr>
                      <a:r>
                        <a:rPr lang="en-US" sz="2800" kern="0">
                          <a:effectLst/>
                          <a:latin typeface="+mn-lt"/>
                          <a:ea typeface="黑体" panose="02010609060101010101" pitchFamily="49" charset="-122"/>
                        </a:rPr>
                        <a:t>6</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2</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14</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0.0003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6</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2</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14</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0.0003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0.0003 </a:t>
                      </a:r>
                      <a:endParaRPr lang="zh-CN" sz="2800" kern="100">
                        <a:effectLst/>
                        <a:latin typeface="+mn-lt"/>
                        <a:ea typeface="黑体" panose="02010609060101010101" pitchFamily="49" charset="-122"/>
                        <a:cs typeface="Times New Roman"/>
                      </a:endParaRPr>
                    </a:p>
                  </a:txBody>
                  <a:tcPr marL="68580" marR="68580" marT="0" marB="0" anchor="b"/>
                </a:tc>
              </a:tr>
              <a:tr h="182880">
                <a:tc>
                  <a:txBody>
                    <a:bodyPr/>
                    <a:lstStyle/>
                    <a:p>
                      <a:pPr algn="l">
                        <a:spcAft>
                          <a:spcPts val="0"/>
                        </a:spcAft>
                      </a:pPr>
                      <a:r>
                        <a:rPr lang="en-US" sz="2800" kern="0">
                          <a:effectLst/>
                          <a:latin typeface="+mn-lt"/>
                          <a:ea typeface="黑体" panose="02010609060101010101" pitchFamily="49" charset="-122"/>
                        </a:rPr>
                        <a:t>5</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4</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13</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0.0087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3200" b="1" kern="0" dirty="0">
                          <a:effectLst/>
                          <a:latin typeface="+mn-lt"/>
                          <a:ea typeface="黑体" panose="02010609060101010101" pitchFamily="49" charset="-122"/>
                        </a:rPr>
                        <a:t>5</a:t>
                      </a:r>
                      <a:endParaRPr lang="zh-CN" sz="3200" b="1" kern="100" dirty="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3200" b="1" kern="0" dirty="0">
                          <a:effectLst/>
                          <a:latin typeface="+mn-lt"/>
                          <a:ea typeface="黑体" panose="02010609060101010101" pitchFamily="49" charset="-122"/>
                        </a:rPr>
                        <a:t>4</a:t>
                      </a:r>
                      <a:endParaRPr lang="zh-CN" sz="3200" b="1" kern="100" dirty="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3200" b="1" kern="0" dirty="0">
                          <a:effectLst/>
                          <a:latin typeface="+mn-lt"/>
                          <a:ea typeface="黑体" panose="02010609060101010101" pitchFamily="49" charset="-122"/>
                        </a:rPr>
                        <a:t>13</a:t>
                      </a:r>
                      <a:endParaRPr lang="zh-CN" sz="3200" b="1" kern="100" dirty="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3200" b="1" kern="0" dirty="0">
                          <a:effectLst/>
                          <a:latin typeface="+mn-lt"/>
                          <a:ea typeface="黑体" panose="02010609060101010101" pitchFamily="49" charset="-122"/>
                        </a:rPr>
                        <a:t>0.0087 </a:t>
                      </a:r>
                      <a:endParaRPr lang="zh-CN" sz="3200" b="1" kern="100" dirty="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3200" b="1" kern="0" dirty="0">
                          <a:effectLst/>
                          <a:latin typeface="+mn-lt"/>
                          <a:ea typeface="黑体" panose="02010609060101010101" pitchFamily="49" charset="-122"/>
                        </a:rPr>
                        <a:t>0.0090 </a:t>
                      </a:r>
                      <a:endParaRPr lang="zh-CN" sz="3200" b="1" kern="100" dirty="0">
                        <a:effectLst/>
                        <a:latin typeface="+mn-lt"/>
                        <a:ea typeface="黑体" panose="02010609060101010101" pitchFamily="49" charset="-122"/>
                        <a:cs typeface="Times New Roman"/>
                      </a:endParaRPr>
                    </a:p>
                  </a:txBody>
                  <a:tcPr marL="68580" marR="68580" marT="0" marB="0" anchor="b"/>
                </a:tc>
              </a:tr>
              <a:tr h="182880">
                <a:tc>
                  <a:txBody>
                    <a:bodyPr/>
                    <a:lstStyle/>
                    <a:p>
                      <a:pPr algn="l">
                        <a:spcAft>
                          <a:spcPts val="0"/>
                        </a:spcAft>
                      </a:pPr>
                      <a:r>
                        <a:rPr lang="en-US" sz="2800" kern="0">
                          <a:effectLst/>
                          <a:latin typeface="+mn-lt"/>
                          <a:ea typeface="黑体" panose="02010609060101010101" pitchFamily="49" charset="-122"/>
                        </a:rPr>
                        <a:t>4</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6</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12</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0.0756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14</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8</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0.0456</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0.0546 </a:t>
                      </a:r>
                      <a:endParaRPr lang="zh-CN" sz="2800" kern="100">
                        <a:effectLst/>
                        <a:latin typeface="+mn-lt"/>
                        <a:ea typeface="黑体" panose="02010609060101010101" pitchFamily="49" charset="-122"/>
                        <a:cs typeface="Times New Roman"/>
                      </a:endParaRPr>
                    </a:p>
                  </a:txBody>
                  <a:tcPr marL="68580" marR="68580" marT="0" marB="0" anchor="b"/>
                </a:tc>
              </a:tr>
              <a:tr h="182880">
                <a:tc>
                  <a:txBody>
                    <a:bodyPr/>
                    <a:lstStyle/>
                    <a:p>
                      <a:pPr algn="l">
                        <a:spcAft>
                          <a:spcPts val="0"/>
                        </a:spcAft>
                      </a:pPr>
                      <a:r>
                        <a:rPr lang="en-US" sz="2800" kern="0">
                          <a:effectLst/>
                          <a:latin typeface="+mn-lt"/>
                          <a:ea typeface="黑体" panose="02010609060101010101" pitchFamily="49" charset="-122"/>
                        </a:rPr>
                        <a:t>3</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8</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11</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0.2592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4</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6</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12</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0.0756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0.1302 </a:t>
                      </a:r>
                      <a:endParaRPr lang="zh-CN" sz="2800" kern="100">
                        <a:effectLst/>
                        <a:latin typeface="+mn-lt"/>
                        <a:ea typeface="黑体" panose="02010609060101010101" pitchFamily="49" charset="-122"/>
                        <a:cs typeface="Times New Roman"/>
                      </a:endParaRPr>
                    </a:p>
                  </a:txBody>
                  <a:tcPr marL="68580" marR="68580" marT="0" marB="0" anchor="b"/>
                </a:tc>
              </a:tr>
              <a:tr h="182880">
                <a:tc>
                  <a:txBody>
                    <a:bodyPr/>
                    <a:lstStyle/>
                    <a:p>
                      <a:pPr algn="l">
                        <a:spcAft>
                          <a:spcPts val="0"/>
                        </a:spcAft>
                      </a:pPr>
                      <a:r>
                        <a:rPr lang="en-US" sz="2800" kern="0">
                          <a:effectLst/>
                          <a:latin typeface="+mn-lt"/>
                          <a:ea typeface="黑体" panose="02010609060101010101" pitchFamily="49" charset="-122"/>
                        </a:rPr>
                        <a:t>2</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10</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10</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0.3802</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12</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9</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0.2304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0.3606 </a:t>
                      </a:r>
                      <a:endParaRPr lang="zh-CN" sz="2800" kern="100">
                        <a:effectLst/>
                        <a:latin typeface="+mn-lt"/>
                        <a:ea typeface="黑体" panose="02010609060101010101" pitchFamily="49" charset="-122"/>
                        <a:cs typeface="Times New Roman"/>
                      </a:endParaRPr>
                    </a:p>
                  </a:txBody>
                  <a:tcPr marL="68580" marR="68580" marT="0" marB="0" anchor="b"/>
                </a:tc>
              </a:tr>
              <a:tr h="182880">
                <a:tc>
                  <a:txBody>
                    <a:bodyPr/>
                    <a:lstStyle/>
                    <a:p>
                      <a:pPr algn="l">
                        <a:spcAft>
                          <a:spcPts val="0"/>
                        </a:spcAft>
                      </a:pPr>
                      <a:r>
                        <a:rPr lang="en-US" sz="2800" kern="0">
                          <a:effectLst/>
                          <a:latin typeface="+mn-lt"/>
                          <a:ea typeface="黑体" panose="02010609060101010101" pitchFamily="49" charset="-122"/>
                        </a:rPr>
                        <a:t>1</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12</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9</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0.2304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3</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8</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11</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0.2592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0.6198 </a:t>
                      </a:r>
                      <a:endParaRPr lang="zh-CN" sz="2800" kern="100">
                        <a:effectLst/>
                        <a:latin typeface="+mn-lt"/>
                        <a:ea typeface="黑体" panose="02010609060101010101" pitchFamily="49" charset="-122"/>
                        <a:cs typeface="Times New Roman"/>
                      </a:endParaRPr>
                    </a:p>
                  </a:txBody>
                  <a:tcPr marL="68580" marR="68580" marT="0" marB="0" anchor="b"/>
                </a:tc>
              </a:tr>
              <a:tr h="182880">
                <a:tc>
                  <a:txBody>
                    <a:bodyPr/>
                    <a:lstStyle/>
                    <a:p>
                      <a:pPr algn="l">
                        <a:spcAft>
                          <a:spcPts val="0"/>
                        </a:spcAft>
                      </a:pPr>
                      <a:r>
                        <a:rPr lang="en-US" sz="2800" kern="0">
                          <a:effectLst/>
                          <a:latin typeface="+mn-lt"/>
                          <a:ea typeface="黑体" panose="02010609060101010101" pitchFamily="49" charset="-122"/>
                        </a:rPr>
                        <a:t>0</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14</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8</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0.0456</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 </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dirty="0">
                          <a:effectLst/>
                          <a:latin typeface="+mn-lt"/>
                          <a:ea typeface="黑体" panose="02010609060101010101" pitchFamily="49" charset="-122"/>
                        </a:rPr>
                        <a:t>2</a:t>
                      </a:r>
                      <a:endParaRPr lang="zh-CN" sz="2800" kern="100" dirty="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10</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10</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a:effectLst/>
                          <a:latin typeface="+mn-lt"/>
                          <a:ea typeface="黑体" panose="02010609060101010101" pitchFamily="49" charset="-122"/>
                        </a:rPr>
                        <a:t>0.3802</a:t>
                      </a:r>
                      <a:endParaRPr lang="zh-CN" sz="2800" kern="100">
                        <a:effectLst/>
                        <a:latin typeface="+mn-lt"/>
                        <a:ea typeface="黑体" panose="02010609060101010101" pitchFamily="49" charset="-122"/>
                        <a:cs typeface="Times New Roman"/>
                      </a:endParaRPr>
                    </a:p>
                  </a:txBody>
                  <a:tcPr marL="68580" marR="68580" marT="0" marB="0" anchor="b"/>
                </a:tc>
                <a:tc>
                  <a:txBody>
                    <a:bodyPr/>
                    <a:lstStyle/>
                    <a:p>
                      <a:pPr algn="l">
                        <a:spcAft>
                          <a:spcPts val="0"/>
                        </a:spcAft>
                      </a:pPr>
                      <a:r>
                        <a:rPr lang="en-US" sz="2800" kern="0" dirty="0">
                          <a:effectLst/>
                          <a:latin typeface="+mn-lt"/>
                          <a:ea typeface="黑体" panose="02010609060101010101" pitchFamily="49" charset="-122"/>
                        </a:rPr>
                        <a:t>1.0000 </a:t>
                      </a:r>
                      <a:endParaRPr lang="zh-CN" sz="2800" kern="100" dirty="0">
                        <a:effectLst/>
                        <a:latin typeface="+mn-lt"/>
                        <a:ea typeface="黑体" panose="02010609060101010101" pitchFamily="49" charset="-122"/>
                        <a:cs typeface="Times New Roman"/>
                      </a:endParaRPr>
                    </a:p>
                  </a:txBody>
                  <a:tcPr marL="68580" marR="68580" marT="0" marB="0" anchor="b"/>
                </a:tc>
              </a:tr>
            </a:tbl>
          </a:graphicData>
        </a:graphic>
      </p:graphicFrame>
    </p:spTree>
    <p:extLst>
      <p:ext uri="{BB962C8B-B14F-4D97-AF65-F5344CB8AC3E}">
        <p14:creationId xmlns:p14="http://schemas.microsoft.com/office/powerpoint/2010/main" val="1910051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74638"/>
            <a:ext cx="7200800" cy="778098"/>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泊松分布</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124744"/>
            <a:ext cx="8229600" cy="3293204"/>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个商店每小时到访的顾客数，一台电话每小时打进来的次数，一定面积田间地块中的害虫个数，一种稀有疾病在一类人群中每年的发病人数等等</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这些</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随机变量都服从或近似服从泊松分布</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泊松分布的概率函数、均值和方差分别为</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4210718706"/>
              </p:ext>
            </p:extLst>
          </p:nvPr>
        </p:nvGraphicFramePr>
        <p:xfrm>
          <a:off x="971600" y="4293096"/>
          <a:ext cx="3105176" cy="1152128"/>
        </p:xfrm>
        <a:graphic>
          <a:graphicData uri="http://schemas.openxmlformats.org/presentationml/2006/ole">
            <mc:AlternateContent xmlns:mc="http://schemas.openxmlformats.org/markup-compatibility/2006">
              <mc:Choice xmlns:v="urn:schemas-microsoft-com:vml" Requires="v">
                <p:oleObj spid="_x0000_s89167" name="公式" r:id="rId3" imgW="1143000" imgH="419100" progId="Equation.3">
                  <p:embed/>
                </p:oleObj>
              </mc:Choice>
              <mc:Fallback>
                <p:oleObj name="公式" r:id="rId3" imgW="11430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293096"/>
                        <a:ext cx="3105176" cy="1152128"/>
                      </a:xfrm>
                      <a:prstGeom prst="rect">
                        <a:avLst/>
                      </a:prstGeom>
                      <a:noFill/>
                    </p:spPr>
                  </p:pic>
                </p:oleObj>
              </mc:Fallback>
            </mc:AlternateContent>
          </a:graphicData>
        </a:graphic>
      </p:graphicFrame>
      <p:sp>
        <p:nvSpPr>
          <p:cNvPr id="21" name="矩形 20"/>
          <p:cNvSpPr/>
          <p:nvPr/>
        </p:nvSpPr>
        <p:spPr>
          <a:xfrm>
            <a:off x="4299606" y="4633972"/>
            <a:ext cx="4152099" cy="584775"/>
          </a:xfrm>
          <a:prstGeom prst="rect">
            <a:avLst/>
          </a:prstGeom>
        </p:spPr>
        <p:txBody>
          <a:bodyPr wrap="none">
            <a:spAutoFit/>
          </a:bodyPr>
          <a:lstStyle/>
          <a:p>
            <a:r>
              <a:rPr lang="en-US" altLang="zh-CN" sz="3200" dirty="0">
                <a:latin typeface="Times New Roman" panose="02020603050405020304" pitchFamily="18" charset="0"/>
                <a:cs typeface="Times New Roman" panose="02020603050405020304" pitchFamily="18" charset="0"/>
              </a:rPr>
              <a:t>(</a:t>
            </a:r>
            <a:r>
              <a:rPr lang="en-US" altLang="zh-CN" sz="3200" i="1" dirty="0">
                <a:latin typeface="Times New Roman" panose="02020603050405020304" pitchFamily="18" charset="0"/>
                <a:cs typeface="Times New Roman" panose="02020603050405020304" pitchFamily="18" charset="0"/>
              </a:rPr>
              <a:t>k</a:t>
            </a:r>
            <a:r>
              <a:rPr lang="en-US" altLang="zh-CN" sz="3200" dirty="0">
                <a:latin typeface="Times New Roman" panose="02020603050405020304" pitchFamily="18" charset="0"/>
                <a:cs typeface="Times New Roman" panose="02020603050405020304" pitchFamily="18" charset="0"/>
              </a:rPr>
              <a:t>=0</a:t>
            </a:r>
            <a:r>
              <a:rPr lang="zh-CN" altLang="zh-CN"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1</a:t>
            </a:r>
            <a:r>
              <a:rPr lang="zh-CN" altLang="zh-CN"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2</a:t>
            </a:r>
            <a:r>
              <a:rPr lang="zh-CN" altLang="zh-CN"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a:t>
            </a:r>
            <a:r>
              <a:rPr lang="zh-CN" altLang="zh-CN" sz="3200" dirty="0">
                <a:latin typeface="Times New Roman" panose="02020603050405020304" pitchFamily="18" charset="0"/>
                <a:cs typeface="Times New Roman" panose="02020603050405020304" pitchFamily="18" charset="0"/>
              </a:rPr>
              <a:t>，</a:t>
            </a:r>
            <a:r>
              <a:rPr lang="en-US" altLang="zh-CN" sz="3200" i="1" dirty="0">
                <a:latin typeface="Times New Roman" panose="02020603050405020304" pitchFamily="18" charset="0"/>
                <a:cs typeface="Times New Roman" panose="02020603050405020304" pitchFamily="18" charset="0"/>
              </a:rPr>
              <a:t>λ</a:t>
            </a:r>
            <a:r>
              <a:rPr lang="en-US" altLang="zh-CN" sz="3200" dirty="0">
                <a:latin typeface="Times New Roman" panose="02020603050405020304" pitchFamily="18" charset="0"/>
                <a:cs typeface="Times New Roman" panose="02020603050405020304" pitchFamily="18" charset="0"/>
              </a:rPr>
              <a:t>&gt;0)</a:t>
            </a:r>
            <a:endParaRPr lang="zh-CN" altLang="en-US" sz="3200" dirty="0">
              <a:latin typeface="Times New Roman" panose="02020603050405020304" pitchFamily="18" charset="0"/>
              <a:cs typeface="Times New Roman" panose="02020603050405020304" pitchFamily="18" charset="0"/>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4148457853"/>
              </p:ext>
            </p:extLst>
          </p:nvPr>
        </p:nvGraphicFramePr>
        <p:xfrm>
          <a:off x="924910" y="5688632"/>
          <a:ext cx="3287050" cy="589402"/>
        </p:xfrm>
        <a:graphic>
          <a:graphicData uri="http://schemas.openxmlformats.org/presentationml/2006/ole">
            <mc:AlternateContent xmlns:mc="http://schemas.openxmlformats.org/markup-compatibility/2006">
              <mc:Choice xmlns:v="urn:schemas-microsoft-com:vml" Requires="v">
                <p:oleObj spid="_x0000_s89168" name="公式" r:id="rId5" imgW="1143000" imgH="203200" progId="Equation.3">
                  <p:embed/>
                </p:oleObj>
              </mc:Choice>
              <mc:Fallback>
                <p:oleObj name="公式" r:id="rId5" imgW="1143000" imgH="203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910" y="5688632"/>
                        <a:ext cx="3287050" cy="589402"/>
                      </a:xfrm>
                      <a:prstGeom prst="rect">
                        <a:avLst/>
                      </a:prstGeom>
                      <a:noFill/>
                    </p:spPr>
                  </p:pic>
                </p:oleObj>
              </mc:Fallback>
            </mc:AlternateContent>
          </a:graphicData>
        </a:graphic>
      </p:graphicFrame>
    </p:spTree>
    <p:extLst>
      <p:ext uri="{BB962C8B-B14F-4D97-AF65-F5344CB8AC3E}">
        <p14:creationId xmlns:p14="http://schemas.microsoft.com/office/powerpoint/2010/main" val="3357254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参数</a:t>
            </a:r>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λ</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λ</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泊松分布</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4" name="图片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2817"/>
            <a:ext cx="9144000" cy="3600400"/>
          </a:xfrm>
          <a:prstGeom prst="rect">
            <a:avLst/>
          </a:prstGeom>
          <a:noFill/>
          <a:ln>
            <a:noFill/>
          </a:ln>
        </p:spPr>
      </p:pic>
    </p:spTree>
    <p:extLst>
      <p:ext uri="{BB962C8B-B14F-4D97-AF65-F5344CB8AC3E}">
        <p14:creationId xmlns:p14="http://schemas.microsoft.com/office/powerpoint/2010/main" val="1062484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74638"/>
            <a:ext cx="7416824" cy="778098"/>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二项分布的</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泊松</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近似</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518864" y="1124744"/>
            <a:ext cx="8229600" cy="5472608"/>
          </a:xfrm>
        </p:spPr>
        <p:txBody>
          <a:bodyPr>
            <a:noAutofit/>
          </a:bodyPr>
          <a:lstStyle/>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当</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样本量</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比较大时，二项分布概率的计算还是挺麻烦的。而泊松分布的概率公式中只有一个参数，计算起来要容易得多</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例如</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，某疾病的发病率只有</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=0.001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，在一个</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2000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人组成的人群中，病人个数服从</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=2000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=0.001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的二项分布。从二项分布概率</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公式，</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计算人群中</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名患者或</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名患者的概率不太容易。在这种情况下，</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λ=0.001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2000=2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的泊松分布就可以很好地被用来近似这个二项分布</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一般</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地讲，如果一个二项分布中，</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np</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是一个固定的数，当</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充分大时，二项分布</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B</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k</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取值概率近似等于参数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λ=</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np</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的泊松分布概率。</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00239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marL="0" indent="0"/>
            <a:r>
              <a:rPr lang="zh-CN" altLang="en-US" b="1" dirty="0">
                <a:latin typeface="Times New Roman" panose="02020603050405020304" pitchFamily="18" charset="0"/>
                <a:ea typeface="黑体" panose="02010609060101010101" pitchFamily="49" charset="-122"/>
                <a:cs typeface="Times New Roman" panose="02020603050405020304" pitchFamily="18" charset="0"/>
              </a:rPr>
              <a:t>单个</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基因的在下一代拷贝数的分布</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384176"/>
            <a:ext cx="8229600" cy="4205064"/>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假定一个随机交配群体，在上下代之间保持恒定的群体大小</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，等位基因的个数为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某个基因突变成为一个新的等位基因，在刚发生突变的群体中，它的频率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为</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1/2</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其它基因的频率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为</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1-1/2</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该基因在下一代群体中存在的次数</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k</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服从二项分布</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=1/2</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，分布概率对应于二项式的展开</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2117380816"/>
              </p:ext>
            </p:extLst>
          </p:nvPr>
        </p:nvGraphicFramePr>
        <p:xfrm>
          <a:off x="3546975" y="4941168"/>
          <a:ext cx="3401289" cy="1296144"/>
        </p:xfrm>
        <a:graphic>
          <a:graphicData uri="http://schemas.openxmlformats.org/presentationml/2006/ole">
            <mc:AlternateContent xmlns:mc="http://schemas.openxmlformats.org/markup-compatibility/2006">
              <mc:Choice xmlns:v="urn:schemas-microsoft-com:vml" Requires="v">
                <p:oleObj spid="_x0000_s90154" name="公式" r:id="rId3" imgW="1231366" imgH="469696" progId="Equation.3">
                  <p:embed/>
                </p:oleObj>
              </mc:Choice>
              <mc:Fallback>
                <p:oleObj name="公式" r:id="rId3" imgW="1231366" imgH="46969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975" y="4941168"/>
                        <a:ext cx="3401289" cy="1296144"/>
                      </a:xfrm>
                      <a:prstGeom prst="rect">
                        <a:avLst/>
                      </a:prstGeom>
                      <a:noFill/>
                    </p:spPr>
                  </p:pic>
                </p:oleObj>
              </mc:Fallback>
            </mc:AlternateContent>
          </a:graphicData>
        </a:graphic>
      </p:graphicFrame>
    </p:spTree>
    <p:extLst>
      <p:ext uri="{BB962C8B-B14F-4D97-AF65-F5344CB8AC3E}">
        <p14:creationId xmlns:p14="http://schemas.microsoft.com/office/powerpoint/2010/main" val="2459510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94122"/>
          </a:xfrm>
        </p:spPr>
        <p:txBody>
          <a:bodyPr>
            <a:normAutofit/>
          </a:bodyPr>
          <a:lstStyle/>
          <a:p>
            <a:pPr marL="0" indent="0"/>
            <a:r>
              <a:rPr lang="zh-CN" altLang="en-US" b="1" dirty="0">
                <a:latin typeface="Times New Roman" panose="02020603050405020304" pitchFamily="18" charset="0"/>
                <a:ea typeface="黑体" panose="02010609060101010101" pitchFamily="49" charset="-122"/>
                <a:cs typeface="Times New Roman" panose="02020603050405020304" pitchFamily="18" charset="0"/>
              </a:rPr>
              <a:t>单个</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基因的丢失是大概率事件</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412776"/>
            <a:ext cx="8229600" cy="4525963"/>
          </a:xfrm>
        </p:spPr>
        <p:txBody>
          <a:bodyPr>
            <a:noAutofit/>
          </a:bodyPr>
          <a:lstStyle/>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近似服从参数</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λ=1</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的泊松分布</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对应于二项分布</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k</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概率，即为丢失概率</a:t>
            </a:r>
            <a:r>
              <a:rPr lang="el-GR" altLang="zh-CN" i="1" dirty="0" smtClean="0">
                <a:latin typeface="Times New Roman" panose="02020603050405020304" pitchFamily="18" charset="0"/>
                <a:ea typeface="黑体" panose="02010609060101010101" pitchFamily="49" charset="-122"/>
                <a:cs typeface="Times New Roman" panose="02020603050405020304" pitchFamily="18" charset="0"/>
              </a:rPr>
              <a:t>θ</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较大时，这一概率趋近于</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λ=1</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泊松分布</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k</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概率。</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a:latin typeface="Times New Roman" panose="02020603050405020304" pitchFamily="18" charset="0"/>
                <a:ea typeface="黑体" panose="02010609060101010101" pitchFamily="49" charset="-122"/>
                <a:cs typeface="Times New Roman" panose="02020603050405020304" pitchFamily="18" charset="0"/>
              </a:rPr>
              <a:t>如世代</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的丢失概率为</a:t>
            </a:r>
            <a:r>
              <a:rPr lang="el-GR" altLang="zh-CN" i="1" dirty="0">
                <a:latin typeface="Times New Roman" panose="02020603050405020304" pitchFamily="18" charset="0"/>
                <a:ea typeface="黑体" panose="02010609060101010101" pitchFamily="49" charset="-122"/>
                <a:cs typeface="Times New Roman" panose="02020603050405020304" pitchFamily="18" charset="0"/>
              </a:rPr>
              <a:t>θ</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baseline="-25000" dirty="0">
                <a:latin typeface="Times New Roman" panose="02020603050405020304" pitchFamily="18" charset="0"/>
                <a:ea typeface="黑体" panose="02010609060101010101" pitchFamily="49" charset="-122"/>
                <a:cs typeface="Times New Roman" panose="02020603050405020304" pitchFamily="18" charset="0"/>
              </a:rPr>
              <a:t>t </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，世代</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未发生丢失，则世代</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t</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的丢失概率</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为</a:t>
            </a:r>
            <a:r>
              <a:rPr lang="el-GR" altLang="zh-CN" i="1" dirty="0">
                <a:latin typeface="Times New Roman" panose="02020603050405020304" pitchFamily="18" charset="0"/>
                <a:ea typeface="黑体" panose="02010609060101010101" pitchFamily="49" charset="-122"/>
                <a:cs typeface="Times New Roman" panose="02020603050405020304" pitchFamily="18" charset="0"/>
              </a:rPr>
              <a:t>θ</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i="1" baseline="-25000" dirty="0" smtClean="0">
                <a:latin typeface="Times New Roman" panose="02020603050405020304" pitchFamily="18" charset="0"/>
                <a:ea typeface="黑体" panose="02010609060101010101" pitchFamily="49" charset="-122"/>
                <a:cs typeface="Times New Roman" panose="02020603050405020304" pitchFamily="18" charset="0"/>
              </a:rPr>
              <a:t>t</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 </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为 </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2750694248"/>
              </p:ext>
            </p:extLst>
          </p:nvPr>
        </p:nvGraphicFramePr>
        <p:xfrm>
          <a:off x="433875" y="3470324"/>
          <a:ext cx="8276249" cy="1038796"/>
        </p:xfrm>
        <a:graphic>
          <a:graphicData uri="http://schemas.openxmlformats.org/presentationml/2006/ole">
            <mc:AlternateContent xmlns:mc="http://schemas.openxmlformats.org/markup-compatibility/2006">
              <mc:Choice xmlns:v="urn:schemas-microsoft-com:vml" Requires="v">
                <p:oleObj spid="_x0000_s93259" name="公式" r:id="rId3" imgW="3352680" imgH="419040" progId="Equation.3">
                  <p:embed/>
                </p:oleObj>
              </mc:Choice>
              <mc:Fallback>
                <p:oleObj name="公式" r:id="rId3" imgW="3352680" imgH="419040" progId="Equation.3">
                  <p:embed/>
                  <p:pic>
                    <p:nvPicPr>
                      <p:cNvPr id="0" name=""/>
                      <p:cNvPicPr>
                        <a:picLocks noChangeAspect="1" noChangeArrowheads="1"/>
                      </p:cNvPicPr>
                      <p:nvPr/>
                    </p:nvPicPr>
                    <p:blipFill>
                      <a:blip r:embed="rId4"/>
                      <a:srcRect/>
                      <a:stretch>
                        <a:fillRect/>
                      </a:stretch>
                    </p:blipFill>
                    <p:spPr bwMode="auto">
                      <a:xfrm>
                        <a:off x="433875" y="3470324"/>
                        <a:ext cx="8276249" cy="1038796"/>
                      </a:xfrm>
                      <a:prstGeom prst="rect">
                        <a:avLst/>
                      </a:prstGeom>
                      <a:noFill/>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902836832"/>
              </p:ext>
            </p:extLst>
          </p:nvPr>
        </p:nvGraphicFramePr>
        <p:xfrm>
          <a:off x="6300192" y="5184576"/>
          <a:ext cx="1898167" cy="692696"/>
        </p:xfrm>
        <a:graphic>
          <a:graphicData uri="http://schemas.openxmlformats.org/presentationml/2006/ole">
            <mc:AlternateContent xmlns:mc="http://schemas.openxmlformats.org/markup-compatibility/2006">
              <mc:Choice xmlns:v="urn:schemas-microsoft-com:vml" Requires="v">
                <p:oleObj spid="_x0000_s93260" name="公式" r:id="rId5" imgW="660113" imgH="241195" progId="Equation.3">
                  <p:embed/>
                </p:oleObj>
              </mc:Choice>
              <mc:Fallback>
                <p:oleObj name="公式" r:id="rId5" imgW="660113" imgH="241195"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5184576"/>
                        <a:ext cx="1898167" cy="692696"/>
                      </a:xfrm>
                      <a:prstGeom prst="rect">
                        <a:avLst/>
                      </a:prstGeom>
                      <a:noFill/>
                    </p:spPr>
                  </p:pic>
                </p:oleObj>
              </mc:Fallback>
            </mc:AlternateContent>
          </a:graphicData>
        </a:graphic>
      </p:graphicFrame>
    </p:spTree>
    <p:extLst>
      <p:ext uri="{BB962C8B-B14F-4D97-AF65-F5344CB8AC3E}">
        <p14:creationId xmlns:p14="http://schemas.microsoft.com/office/powerpoint/2010/main" val="2682258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0" indent="0"/>
            <a:r>
              <a:rPr lang="en-US" altLang="zh-CN" b="1" dirty="0">
                <a:latin typeface="Times New Roman" panose="02020603050405020304" pitchFamily="18" charset="0"/>
                <a:ea typeface="黑体" panose="02010609060101010101" pitchFamily="49" charset="-122"/>
                <a:cs typeface="Times New Roman" panose="02020603050405020304" pitchFamily="18" charset="0"/>
              </a:rPr>
              <a:t>§3.2 </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近交和近交系数</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a:latin typeface="Times New Roman" panose="02020603050405020304" pitchFamily="18" charset="0"/>
                <a:ea typeface="黑体" panose="02010609060101010101" pitchFamily="49" charset="-122"/>
                <a:cs typeface="Times New Roman" panose="02020603050405020304" pitchFamily="18" charset="0"/>
              </a:rPr>
              <a:t>§3.2.1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小群体中基因的随机</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漂移</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§3.2.2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祖先关联和</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近交</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§3.2.3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状态相同基因和后裔同样</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基因</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§3.2.4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共祖先系数和</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近交系数</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51403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74638"/>
            <a:ext cx="7488832" cy="922114"/>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有限的群体与无穷的</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配子</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268760"/>
            <a:ext cx="8435280" cy="5328592"/>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几乎所有的生物物种，都能产生远远超过生存所需要的雌雄配子。但是，只有有限个雌雄配子能够结合在一起形成下一代合子</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如</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下一代的群体大小为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，则共需要</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个雌配子和</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个雄配子。它们可以看作无限大雌雄配子群体的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个样本</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个等位基因在这</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个样本中存在的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次数</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k</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是一个服从</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二项分布</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随机变量</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其中</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就是配子的个数</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就是这个等位基因在亲本群体中的存在频率</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80475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pPr marL="0" indent="0"/>
            <a:r>
              <a:rPr lang="zh-CN" altLang="zh-CN" b="1" dirty="0">
                <a:latin typeface="黑体" panose="02010609060101010101" pitchFamily="49" charset="-122"/>
                <a:ea typeface="黑体" panose="02010609060101010101" pitchFamily="49" charset="-122"/>
              </a:rPr>
              <a:t>小群体中基因的随机漂移</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340768"/>
            <a:ext cx="8229600" cy="4680520"/>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一次抽样</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构成的群体中，等位基因的频率会偏离无限大配子群体的频率。抽样频率既可能高于原来的频率、也可能低于原来的频率，偏离的方向事先是无法预测的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这种</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由于随机抽样引起的基因频率波动，称为随机漂移（</a:t>
            </a:r>
            <a:r>
              <a:rPr lang="en-US" altLang="zh-CN" dirty="0">
                <a:latin typeface="Times New Roman" panose="02020603050405020304" pitchFamily="18" charset="0"/>
                <a:ea typeface="黑体" panose="02010609060101010101" pitchFamily="49" charset="-122"/>
                <a:cs typeface="Times New Roman" panose="02020603050405020304" pitchFamily="18" charset="0"/>
              </a:rPr>
              <a:t>random drift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），随机漂移最终导致群体被固定在某一个等位基因上。但是，不同的抽样群体可能被固定在不同的等位基因上</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677929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88640"/>
            <a:ext cx="7416824" cy="1426170"/>
          </a:xfrm>
        </p:spPr>
        <p:txBody>
          <a:bodyPr>
            <a:normAutofit fontScale="90000"/>
          </a:bodyPr>
          <a:lstStyle/>
          <a:p>
            <a:pPr marL="0" indent="0"/>
            <a:r>
              <a:rPr lang="zh-CN" altLang="zh-CN" b="1" dirty="0">
                <a:latin typeface="黑体" panose="02010609060101010101" pitchFamily="49" charset="-122"/>
                <a:ea typeface="黑体" panose="02010609060101010101" pitchFamily="49" charset="-122"/>
              </a:rPr>
              <a:t>大小为三的随机交配群体</a:t>
            </a:r>
            <a:r>
              <a:rPr lang="zh-CN" altLang="zh-CN" b="1" dirty="0" smtClean="0">
                <a:latin typeface="黑体" panose="02010609060101010101" pitchFamily="49" charset="-122"/>
                <a:ea typeface="黑体" panose="02010609060101010101" pitchFamily="49" charset="-122"/>
              </a:rPr>
              <a:t>中</a:t>
            </a:r>
            <a:r>
              <a:rPr lang="en-US" altLang="zh-CN" b="1" dirty="0" smtClean="0">
                <a:latin typeface="黑体" panose="02010609060101010101" pitchFamily="49" charset="-122"/>
                <a:ea typeface="黑体" panose="02010609060101010101" pitchFamily="49" charset="-122"/>
              </a:rPr>
              <a:t/>
            </a:r>
            <a:br>
              <a:rPr lang="en-US" altLang="zh-CN" b="1" dirty="0" smtClean="0">
                <a:latin typeface="黑体" panose="02010609060101010101" pitchFamily="49" charset="-122"/>
                <a:ea typeface="黑体" panose="02010609060101010101" pitchFamily="49" charset="-122"/>
              </a:rPr>
            </a:br>
            <a:r>
              <a:rPr lang="zh-CN" altLang="zh-CN" b="1" dirty="0" smtClean="0">
                <a:latin typeface="黑体" panose="02010609060101010101" pitchFamily="49" charset="-122"/>
                <a:ea typeface="黑体" panose="02010609060101010101" pitchFamily="49" charset="-122"/>
              </a:rPr>
              <a:t>基因</a:t>
            </a:r>
            <a:r>
              <a:rPr lang="zh-CN" altLang="zh-CN" b="1" dirty="0">
                <a:latin typeface="黑体" panose="02010609060101010101" pitchFamily="49" charset="-122"/>
                <a:ea typeface="黑体" panose="02010609060101010101" pitchFamily="49" charset="-122"/>
              </a:rPr>
              <a:t>丢失和固定的示意图</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8640960" cy="5184576"/>
          </a:xfrm>
          <a:prstGeom prst="rect">
            <a:avLst/>
          </a:prstGeom>
          <a:noFill/>
          <a:ln>
            <a:noFill/>
          </a:ln>
        </p:spPr>
      </p:pic>
    </p:spTree>
    <p:extLst>
      <p:ext uri="{BB962C8B-B14F-4D97-AF65-F5344CB8AC3E}">
        <p14:creationId xmlns:p14="http://schemas.microsoft.com/office/powerpoint/2010/main" val="816734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本章的主要</a:t>
            </a:r>
            <a:r>
              <a:rPr lang="zh-CN" altLang="en-US" b="1" dirty="0">
                <a:latin typeface="黑体" panose="02010609060101010101" pitchFamily="49" charset="-122"/>
                <a:ea typeface="黑体" panose="02010609060101010101" pitchFamily="49" charset="-122"/>
              </a:rPr>
              <a:t>内容</a:t>
            </a:r>
            <a:endParaRPr lang="zh-CN" altLang="en-US" dirty="0"/>
          </a:p>
        </p:txBody>
      </p:sp>
      <p:sp>
        <p:nvSpPr>
          <p:cNvPr id="3" name="内容占位符 2"/>
          <p:cNvSpPr>
            <a:spLocks noGrp="1"/>
          </p:cNvSpPr>
          <p:nvPr>
            <p:ph idx="1"/>
          </p:nvPr>
        </p:nvSpPr>
        <p:spPr/>
        <p:txBody>
          <a:bodyPr>
            <a:noAutofit/>
          </a:bodyPr>
          <a:lstStyle/>
          <a:p>
            <a:pPr marL="0" indent="0">
              <a:buNone/>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§3.1 </a:t>
            </a:r>
            <a:r>
              <a:rPr lang="zh-CN" altLang="zh-CN" sz="3600" dirty="0">
                <a:latin typeface="Times New Roman" panose="02020603050405020304" pitchFamily="18" charset="0"/>
                <a:ea typeface="黑体" panose="02010609060101010101" pitchFamily="49" charset="-122"/>
                <a:cs typeface="Times New Roman" panose="02020603050405020304" pitchFamily="18" charset="0"/>
              </a:rPr>
              <a:t>离散型随机变量及其遗传</a:t>
            </a:r>
            <a:r>
              <a:rPr lang="zh-CN" altLang="zh-CN" sz="3600" dirty="0" smtClean="0">
                <a:latin typeface="Times New Roman" panose="02020603050405020304" pitchFamily="18" charset="0"/>
                <a:ea typeface="黑体" panose="02010609060101010101" pitchFamily="49" charset="-122"/>
                <a:cs typeface="Times New Roman" panose="02020603050405020304" pitchFamily="18" charset="0"/>
              </a:rPr>
              <a:t>应用</a:t>
            </a:r>
            <a:endPar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§3.2 </a:t>
            </a:r>
            <a:r>
              <a:rPr lang="zh-CN" altLang="zh-CN" sz="3600" dirty="0">
                <a:latin typeface="Times New Roman" panose="02020603050405020304" pitchFamily="18" charset="0"/>
                <a:ea typeface="黑体" panose="02010609060101010101" pitchFamily="49" charset="-122"/>
                <a:cs typeface="Times New Roman" panose="02020603050405020304" pitchFamily="18" charset="0"/>
              </a:rPr>
              <a:t>近交和</a:t>
            </a:r>
            <a:r>
              <a:rPr lang="zh-CN" altLang="zh-CN" sz="3600" dirty="0" smtClean="0">
                <a:latin typeface="Times New Roman" panose="02020603050405020304" pitchFamily="18" charset="0"/>
                <a:ea typeface="黑体" panose="02010609060101010101" pitchFamily="49" charset="-122"/>
                <a:cs typeface="Times New Roman" panose="02020603050405020304" pitchFamily="18" charset="0"/>
              </a:rPr>
              <a:t>近交系数</a:t>
            </a:r>
            <a:endPar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§3.3 </a:t>
            </a:r>
            <a:r>
              <a:rPr lang="zh-CN" altLang="zh-CN" sz="3600" dirty="0">
                <a:latin typeface="Times New Roman" panose="02020603050405020304" pitchFamily="18" charset="0"/>
                <a:ea typeface="黑体" panose="02010609060101010101" pitchFamily="49" charset="-122"/>
                <a:cs typeface="Times New Roman" panose="02020603050405020304" pitchFamily="18" charset="0"/>
              </a:rPr>
              <a:t>理想有限大小群体的遗传</a:t>
            </a:r>
            <a:r>
              <a:rPr lang="zh-CN" altLang="zh-CN" sz="3600" dirty="0" smtClean="0">
                <a:latin typeface="Times New Roman" panose="02020603050405020304" pitchFamily="18" charset="0"/>
                <a:ea typeface="黑体" panose="02010609060101010101" pitchFamily="49" charset="-122"/>
                <a:cs typeface="Times New Roman" panose="02020603050405020304" pitchFamily="18" charset="0"/>
              </a:rPr>
              <a:t>构成</a:t>
            </a:r>
            <a:endParaRPr lang="en-US" altLang="zh-CN" sz="3600" dirty="0" smtClean="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§3.4 </a:t>
            </a:r>
            <a:r>
              <a:rPr lang="zh-CN" altLang="zh-CN" sz="3600" dirty="0">
                <a:latin typeface="Times New Roman" panose="02020603050405020304" pitchFamily="18" charset="0"/>
                <a:ea typeface="黑体" panose="02010609060101010101" pitchFamily="49" charset="-122"/>
                <a:cs typeface="Times New Roman" panose="02020603050405020304" pitchFamily="18" charset="0"/>
              </a:rPr>
              <a:t>自然群体的分化</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856813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74638"/>
            <a:ext cx="7704856" cy="850106"/>
          </a:xfrm>
        </p:spPr>
        <p:txBody>
          <a:bodyPr>
            <a:normAutofit/>
          </a:bodyPr>
          <a:lstStyle/>
          <a:p>
            <a:pPr marL="0" indent="0"/>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基因的固定或丢失导致纯系</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755576" y="1268760"/>
            <a:ext cx="7560840" cy="5328592"/>
          </a:xfrm>
        </p:spPr>
        <p:txBody>
          <a:bodyPr>
            <a:noAutofit/>
          </a:bodyPr>
          <a:lstStyle/>
          <a:p>
            <a:pPr>
              <a:lnSpc>
                <a:spcPct val="120000"/>
              </a:lnSpc>
            </a:pP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长期的随机漂移</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最终的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群体</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中只包含一种纯合基因型，并且所有的基因都来自世代</a:t>
            </a:r>
            <a:r>
              <a:rPr lang="en-AU" altLang="zh-CN" sz="3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的同一个基因</a:t>
            </a:r>
            <a:r>
              <a:rPr lang="en-AU" altLang="zh-CN" sz="30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3000" baseline="-250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，这样的群体又称为纯系（</a:t>
            </a:r>
            <a:r>
              <a:rPr lang="en-AU" altLang="zh-CN" sz="3000" dirty="0">
                <a:latin typeface="Times New Roman" panose="02020603050405020304" pitchFamily="18" charset="0"/>
                <a:ea typeface="黑体" panose="02010609060101010101" pitchFamily="49" charset="-122"/>
                <a:cs typeface="Times New Roman" panose="02020603050405020304" pitchFamily="18" charset="0"/>
              </a:rPr>
              <a:t>pure line</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纯</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系群体在没有迁移、突变等因素存在的情况下，群体结构也不会再发生任何改变。在所考察的座位上，纯系群体中只存在一种等位基因。因此，纯系群体中不存在</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基因</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多态性。</a:t>
            </a:r>
            <a:endParaRPr lang="zh-CN" altLang="zh-CN" sz="3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301834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74638"/>
            <a:ext cx="7704856" cy="850106"/>
          </a:xfrm>
        </p:spPr>
        <p:txBody>
          <a:bodyPr>
            <a:normAutofit/>
          </a:bodyPr>
          <a:lstStyle/>
          <a:p>
            <a:pPr marL="0" indent="0"/>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纯系的产生也具有随机性</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205680" y="1235893"/>
            <a:ext cx="8686800" cy="5361459"/>
          </a:xfrm>
        </p:spPr>
        <p:txBody>
          <a:bodyPr>
            <a:noAutofit/>
          </a:bodyPr>
          <a:lstStyle/>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亲本</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基因在后代中的传递具有随机性，如果能够</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重复</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前面的随机漂移</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过程</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，则最终的群体也可能被固定在</a:t>
            </a:r>
            <a:r>
              <a:rPr lang="en-AU"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en-AU" altLang="zh-CN" sz="2800" baseline="-250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之外的其它基因上。因此，在多个这样的纯系群体中，有的具有基因型</a:t>
            </a:r>
            <a:r>
              <a:rPr lang="en-AU"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，有的具有基因型</a:t>
            </a:r>
            <a:r>
              <a:rPr lang="en-AU"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在</a:t>
            </a:r>
            <a:r>
              <a:rPr lang="en-AU" altLang="zh-CN" sz="2800" dirty="0">
                <a:latin typeface="Times New Roman" panose="02020603050405020304" pitchFamily="18" charset="0"/>
                <a:ea typeface="黑体" panose="02010609060101010101" pitchFamily="49" charset="-122"/>
                <a:cs typeface="Times New Roman" panose="02020603050405020304" pitchFamily="18" charset="0"/>
              </a:rPr>
              <a:t>§3.3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中我们还会看到，纯系</a:t>
            </a:r>
            <a:r>
              <a:rPr lang="en-AU"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和纯系</a:t>
            </a:r>
            <a:r>
              <a:rPr lang="en-AU"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的比例正好等于世代</a:t>
            </a:r>
            <a:r>
              <a:rPr lang="en-AU" altLang="zh-CN" sz="28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中等位基因</a:t>
            </a:r>
            <a:r>
              <a:rPr lang="en-AU"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AU"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的频率。如考虑多个座位，如</a:t>
            </a:r>
            <a:r>
              <a:rPr lang="en-AU" altLang="zh-CN" sz="2800" i="1" dirty="0">
                <a:latin typeface="Times New Roman" panose="02020603050405020304" pitchFamily="18" charset="0"/>
                <a:ea typeface="黑体" panose="02010609060101010101" pitchFamily="49" charset="-122"/>
                <a:cs typeface="Times New Roman" panose="02020603050405020304" pitchFamily="18" charset="0"/>
              </a:rPr>
              <a:t>l</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个，每个座位上有</a:t>
            </a:r>
            <a:r>
              <a:rPr lang="en-AU"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个等位基因，所有可能的纯合基因型有</a:t>
            </a:r>
            <a:r>
              <a:rPr lang="en-AU"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en-AU" altLang="zh-CN" sz="2800" i="1" baseline="30000" dirty="0">
                <a:latin typeface="Times New Roman" panose="02020603050405020304" pitchFamily="18" charset="0"/>
                <a:ea typeface="黑体" panose="02010609060101010101" pitchFamily="49" charset="-122"/>
                <a:cs typeface="Times New Roman" panose="02020603050405020304" pitchFamily="18" charset="0"/>
              </a:rPr>
              <a:t>l</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种，如</a:t>
            </a:r>
            <a:r>
              <a:rPr lang="en-AU"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en-AU" altLang="zh-CN" sz="2800" baseline="30000" dirty="0">
                <a:latin typeface="Times New Roman" panose="02020603050405020304" pitchFamily="18" charset="0"/>
                <a:ea typeface="黑体" panose="02010609060101010101" pitchFamily="49" charset="-122"/>
                <a:cs typeface="Times New Roman" panose="02020603050405020304" pitchFamily="18" charset="0"/>
              </a:rPr>
              <a:t>10</a:t>
            </a:r>
            <a:r>
              <a:rPr lang="en-AU" altLang="zh-CN" sz="2800" dirty="0">
                <a:latin typeface="Times New Roman" panose="02020603050405020304" pitchFamily="18" charset="0"/>
                <a:ea typeface="黑体" panose="02010609060101010101" pitchFamily="49" charset="-122"/>
                <a:cs typeface="Times New Roman" panose="02020603050405020304" pitchFamily="18" charset="0"/>
              </a:rPr>
              <a:t>=1024</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AU"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en-AU" altLang="zh-CN" sz="2800" baseline="30000" dirty="0">
                <a:latin typeface="Times New Roman" panose="02020603050405020304" pitchFamily="18" charset="0"/>
                <a:ea typeface="黑体" panose="02010609060101010101" pitchFamily="49" charset="-122"/>
                <a:cs typeface="Times New Roman" panose="02020603050405020304" pitchFamily="18" charset="0"/>
              </a:rPr>
              <a:t>20</a:t>
            </a:r>
            <a:r>
              <a:rPr lang="en-AU" altLang="zh-CN" sz="2800" dirty="0">
                <a:latin typeface="Times New Roman" panose="02020603050405020304" pitchFamily="18" charset="0"/>
                <a:ea typeface="黑体" panose="02010609060101010101" pitchFamily="49" charset="-122"/>
                <a:cs typeface="Times New Roman" panose="02020603050405020304" pitchFamily="18" charset="0"/>
              </a:rPr>
              <a:t>=1,048,576</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，不同小群体随机交配多代，由随机漂移形成的纯系就会具有互不相同的纯合基因型</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73807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7704" y="274638"/>
            <a:ext cx="5472608" cy="850106"/>
          </a:xfrm>
        </p:spPr>
        <p:txBody>
          <a:bodyPr>
            <a:normAutofit/>
          </a:bodyPr>
          <a:lstStyle/>
          <a:p>
            <a:pPr marL="0" indent="0"/>
            <a:r>
              <a:rPr lang="zh-CN" altLang="zh-CN" b="1" dirty="0">
                <a:latin typeface="黑体" panose="02010609060101010101" pitchFamily="49" charset="-122"/>
                <a:ea typeface="黑体" panose="02010609060101010101" pitchFamily="49" charset="-122"/>
              </a:rPr>
              <a:t>祖先</a:t>
            </a:r>
            <a:r>
              <a:rPr lang="zh-CN" altLang="zh-CN" b="1" dirty="0" smtClean="0">
                <a:latin typeface="黑体" panose="02010609060101010101" pitchFamily="49" charset="-122"/>
                <a:ea typeface="黑体" panose="02010609060101010101" pitchFamily="49" charset="-122"/>
              </a:rPr>
              <a:t>关联</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395536" y="1196752"/>
            <a:ext cx="8352928" cy="5544616"/>
          </a:xfrm>
        </p:spPr>
        <p:txBody>
          <a:bodyPr>
            <a:noAutofit/>
          </a:bodyPr>
          <a:lstStyle/>
          <a:p>
            <a:pPr>
              <a:lnSpc>
                <a:spcPct val="120000"/>
              </a:lnSpc>
            </a:pP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在一</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个遗传群体</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中</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600"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知道</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亲代和子代的系谱关系，这时就可以研究个体之间的亲缘关系。如果两个个体具有共同的祖先，或者说至少具有一个共同的祖先，则称这两个个体是祖先关联（</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related by ancestry</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从</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进化意义上讲，遗传群体中的任何两个个体最终都能追踪到一个或多个共同祖先。因此，群体遗传学的祖先关联是一个相对概念。如果两个个体向前追踪若干个世代，仍然没有找到共同的祖先，一般就认为这两个个体之间不存在祖先关联</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无限大</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的随机交配群体中，可以认为任何两个个体都不存在祖先关联。</a:t>
            </a:r>
          </a:p>
        </p:txBody>
      </p:sp>
    </p:spTree>
    <p:extLst>
      <p:ext uri="{BB962C8B-B14F-4D97-AF65-F5344CB8AC3E}">
        <p14:creationId xmlns:p14="http://schemas.microsoft.com/office/powerpoint/2010/main" val="3350735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7704" y="274638"/>
            <a:ext cx="5472608" cy="850106"/>
          </a:xfrm>
        </p:spPr>
        <p:txBody>
          <a:bodyPr>
            <a:normAutofit/>
          </a:bodyPr>
          <a:lstStyle/>
          <a:p>
            <a:pPr marL="0" indent="0"/>
            <a:r>
              <a:rPr lang="zh-CN" altLang="en-US" b="1" dirty="0" smtClean="0">
                <a:latin typeface="黑体" panose="02010609060101010101" pitchFamily="49" charset="-122"/>
                <a:ea typeface="黑体" panose="02010609060101010101" pitchFamily="49" charset="-122"/>
                <a:cs typeface="Times New Roman" panose="02020603050405020304" pitchFamily="18" charset="0"/>
              </a:rPr>
              <a:t>近交</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251520" y="1196752"/>
            <a:ext cx="8712968" cy="5328592"/>
          </a:xfrm>
        </p:spPr>
        <p:txBody>
          <a:bodyPr>
            <a:noAutofit/>
          </a:bodyPr>
          <a:lstStyle/>
          <a:p>
            <a:pPr>
              <a:lnSpc>
                <a:spcPct val="120000"/>
              </a:lnSpc>
            </a:pP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有祖先关联的两个个体之间的交配称为近交（</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inbreeding</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）。后面可以看到，近交会导致近交系数（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coefficient of inbreeding</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）的增加，近交系数的增加意味着两个等位基因具有相同来源的概率的增加</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共同的亲本十分遥远，由共同亲本造成的近交效应可以忽略。因此，近交的研究往往是相对于一个特定时期的亲本群体而言，这个群体有时也称为基础群体（</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base population</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）或参照群体（</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reference population</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）。基础群体中，个体间假定是没有祖先关联的，因此也不存在近交。</a:t>
            </a:r>
            <a:endParaRPr lang="zh-CN" altLang="zh-CN" sz="2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66021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74638"/>
            <a:ext cx="7344816" cy="850106"/>
          </a:xfrm>
        </p:spPr>
        <p:txBody>
          <a:bodyPr>
            <a:normAutofit fontScale="90000"/>
          </a:bodyPr>
          <a:lstStyle/>
          <a:p>
            <a:pPr marL="0" indent="0"/>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状态</a:t>
            </a:r>
            <a:r>
              <a:rPr lang="zh-CN" altLang="zh-CN" b="1" dirty="0">
                <a:latin typeface="黑体" panose="02010609060101010101" pitchFamily="49" charset="-122"/>
                <a:ea typeface="黑体" panose="02010609060101010101" pitchFamily="49" charset="-122"/>
                <a:cs typeface="Times New Roman" panose="02020603050405020304" pitchFamily="18" charset="0"/>
              </a:rPr>
              <a:t>相同基因和后裔同样基因</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539552" y="1196752"/>
            <a:ext cx="8208912" cy="5328592"/>
          </a:xfrm>
        </p:spPr>
        <p:txBody>
          <a:bodyPr>
            <a:noAutofit/>
          </a:bodyPr>
          <a:lstStyle/>
          <a:p>
            <a:pPr>
              <a:lnSpc>
                <a:spcPct val="120000"/>
              </a:lnSpc>
            </a:pP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为了度量祖先关联和近交的程度，需要区分一个座位上两个等位基因的来源。例如，有两个基因</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sz="26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sz="26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，如果他们具有相同的物理结构（即有相同的</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DNA</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序列、相同的功能等）和表型效应，则这两个基因称为状态相同（</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alike in state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）。例如</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sz="26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的一个拷贝与</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sz="26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的其他拷贝一定是状态相同的</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两</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个状态相同的基因，可能来自基础群体中同一个个体中的同一个基因，也可能来自不同个体中的不同等位基因。如果两个基因是共同亲本中同一个基因的拷贝，则称它们是后裔同样的（</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identical by descent</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）。后裔同样的两个基因</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Y</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用符号</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Y</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表示。</a:t>
            </a:r>
          </a:p>
        </p:txBody>
      </p:sp>
    </p:spTree>
    <p:extLst>
      <p:ext uri="{BB962C8B-B14F-4D97-AF65-F5344CB8AC3E}">
        <p14:creationId xmlns:p14="http://schemas.microsoft.com/office/powerpoint/2010/main" val="15622669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74638"/>
            <a:ext cx="7344816" cy="850106"/>
          </a:xfrm>
        </p:spPr>
        <p:txBody>
          <a:bodyPr>
            <a:normAutofit fontScale="90000"/>
          </a:bodyPr>
          <a:lstStyle/>
          <a:p>
            <a:pPr marL="0" indent="0"/>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状态</a:t>
            </a:r>
            <a:r>
              <a:rPr lang="zh-CN" altLang="zh-CN" b="1" dirty="0">
                <a:latin typeface="黑体" panose="02010609060101010101" pitchFamily="49" charset="-122"/>
                <a:ea typeface="黑体" panose="02010609060101010101" pitchFamily="49" charset="-122"/>
                <a:cs typeface="Times New Roman" panose="02020603050405020304" pitchFamily="18" charset="0"/>
              </a:rPr>
              <a:t>相同基因和后裔同样基因</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179512" y="1268760"/>
            <a:ext cx="3024336" cy="5328592"/>
          </a:xfrm>
        </p:spPr>
        <p:txBody>
          <a:bodyPr>
            <a:noAutofit/>
          </a:bodyPr>
          <a:lstStyle/>
          <a:p>
            <a:pPr>
              <a:lnSpc>
                <a:spcPct val="120000"/>
              </a:lnSpc>
            </a:pP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两</a:t>
            </a:r>
            <a:r>
              <a:rPr lang="zh-CN" altLang="en-US" sz="2600" dirty="0" smtClean="0">
                <a:latin typeface="Times New Roman" panose="02020603050405020304" pitchFamily="18" charset="0"/>
                <a:ea typeface="黑体" panose="02010609060101010101" pitchFamily="49" charset="-122"/>
                <a:cs typeface="Times New Roman" panose="02020603050405020304" pitchFamily="18" charset="0"/>
              </a:rPr>
              <a:t>右图中，</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个体</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01</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携带两种</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不同的</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等位基因</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它们</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不是</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状态相同</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基因</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个体</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02</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携带的</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完全相同的</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两</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个</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等位基因</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它们</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是</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状态相同</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基因</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，但不是后裔同样基因</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6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7" name="图片 6"/>
          <p:cNvPicPr/>
          <p:nvPr/>
        </p:nvPicPr>
        <p:blipFill rotWithShape="1">
          <a:blip r:embed="rId2" cstate="print">
            <a:extLst>
              <a:ext uri="{28A0092B-C50C-407E-A947-70E740481C1C}">
                <a14:useLocalDpi xmlns:a14="http://schemas.microsoft.com/office/drawing/2010/main" val="0"/>
              </a:ext>
            </a:extLst>
          </a:blip>
          <a:srcRect r="24812"/>
          <a:stretch/>
        </p:blipFill>
        <p:spPr bwMode="auto">
          <a:xfrm>
            <a:off x="3115550" y="1484784"/>
            <a:ext cx="5992954" cy="4752528"/>
          </a:xfrm>
          <a:prstGeom prst="rect">
            <a:avLst/>
          </a:prstGeom>
          <a:noFill/>
          <a:ln>
            <a:noFill/>
          </a:ln>
        </p:spPr>
      </p:pic>
    </p:spTree>
    <p:extLst>
      <p:ext uri="{BB962C8B-B14F-4D97-AF65-F5344CB8AC3E}">
        <p14:creationId xmlns:p14="http://schemas.microsoft.com/office/powerpoint/2010/main" val="3006205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74638"/>
            <a:ext cx="7344816" cy="850106"/>
          </a:xfrm>
        </p:spPr>
        <p:txBody>
          <a:bodyPr>
            <a:normAutofit fontScale="90000"/>
          </a:bodyPr>
          <a:lstStyle/>
          <a:p>
            <a:pPr marL="0" indent="0"/>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状态</a:t>
            </a:r>
            <a:r>
              <a:rPr lang="zh-CN" altLang="zh-CN" b="1" dirty="0">
                <a:latin typeface="黑体" panose="02010609060101010101" pitchFamily="49" charset="-122"/>
                <a:ea typeface="黑体" panose="02010609060101010101" pitchFamily="49" charset="-122"/>
                <a:cs typeface="Times New Roman" panose="02020603050405020304" pitchFamily="18" charset="0"/>
              </a:rPr>
              <a:t>相同基因和后裔同样基因</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179512" y="1196752"/>
            <a:ext cx="3096344" cy="5328592"/>
          </a:xfrm>
        </p:spPr>
        <p:txBody>
          <a:bodyPr>
            <a:noAutofit/>
          </a:bodyPr>
          <a:lstStyle/>
          <a:p>
            <a:pPr>
              <a:lnSpc>
                <a:spcPct val="120000"/>
              </a:lnSpc>
            </a:pP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个体</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32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的两个</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一个是</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sz="26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传递而来，另一个是</a:t>
            </a:r>
            <a:r>
              <a:rPr lang="en-US" altLang="zh-CN" sz="2600"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sz="2600" baseline="-250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传递而来。因此，个体</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32</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携带的两个基因不是由祖先世代</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同一个基因传递下来的，它们仅仅是状态相同，而不是后裔同样</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图片 5"/>
          <p:cNvPicPr/>
          <p:nvPr/>
        </p:nvPicPr>
        <p:blipFill rotWithShape="1">
          <a:blip r:embed="rId2" cstate="print">
            <a:extLst>
              <a:ext uri="{28A0092B-C50C-407E-A947-70E740481C1C}">
                <a14:useLocalDpi xmlns:a14="http://schemas.microsoft.com/office/drawing/2010/main" val="0"/>
              </a:ext>
            </a:extLst>
          </a:blip>
          <a:srcRect r="24812"/>
          <a:stretch/>
        </p:blipFill>
        <p:spPr bwMode="auto">
          <a:xfrm>
            <a:off x="3115550" y="1484784"/>
            <a:ext cx="5992954" cy="4752528"/>
          </a:xfrm>
          <a:prstGeom prst="rect">
            <a:avLst/>
          </a:prstGeom>
          <a:noFill/>
          <a:ln>
            <a:noFill/>
          </a:ln>
        </p:spPr>
      </p:pic>
    </p:spTree>
    <p:extLst>
      <p:ext uri="{BB962C8B-B14F-4D97-AF65-F5344CB8AC3E}">
        <p14:creationId xmlns:p14="http://schemas.microsoft.com/office/powerpoint/2010/main" val="2999201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74638"/>
            <a:ext cx="7344816" cy="850106"/>
          </a:xfrm>
        </p:spPr>
        <p:txBody>
          <a:bodyPr>
            <a:normAutofit fontScale="90000"/>
          </a:bodyPr>
          <a:lstStyle/>
          <a:p>
            <a:pPr marL="0" indent="0"/>
            <a:r>
              <a:rPr lang="zh-CN" altLang="zh-CN" b="1" dirty="0" smtClean="0">
                <a:latin typeface="黑体" panose="02010609060101010101" pitchFamily="49" charset="-122"/>
                <a:ea typeface="黑体" panose="02010609060101010101" pitchFamily="49" charset="-122"/>
                <a:cs typeface="Times New Roman" panose="02020603050405020304" pitchFamily="18" charset="0"/>
              </a:rPr>
              <a:t>状态</a:t>
            </a:r>
            <a:r>
              <a:rPr lang="zh-CN" altLang="zh-CN" b="1" dirty="0">
                <a:latin typeface="黑体" panose="02010609060101010101" pitchFamily="49" charset="-122"/>
                <a:ea typeface="黑体" panose="02010609060101010101" pitchFamily="49" charset="-122"/>
                <a:cs typeface="Times New Roman" panose="02020603050405020304" pitchFamily="18" charset="0"/>
              </a:rPr>
              <a:t>相同基因和后裔同样基因</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107504" y="1196752"/>
            <a:ext cx="3096344" cy="5328592"/>
          </a:xfrm>
        </p:spPr>
        <p:txBody>
          <a:bodyPr>
            <a:noAutofit/>
          </a:bodyPr>
          <a:lstStyle/>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个体</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31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33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以及之后的所有个体，它们携带的两个基因是同一个祖先（即个体</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）中的同一个基因（即</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）传递下来的，这些基因全部都是后裔同样的。</a:t>
            </a:r>
          </a:p>
        </p:txBody>
      </p:sp>
      <p:pic>
        <p:nvPicPr>
          <p:cNvPr id="6" name="图片 5"/>
          <p:cNvPicPr/>
          <p:nvPr/>
        </p:nvPicPr>
        <p:blipFill rotWithShape="1">
          <a:blip r:embed="rId2" cstate="print">
            <a:extLst>
              <a:ext uri="{28A0092B-C50C-407E-A947-70E740481C1C}">
                <a14:useLocalDpi xmlns:a14="http://schemas.microsoft.com/office/drawing/2010/main" val="0"/>
              </a:ext>
            </a:extLst>
          </a:blip>
          <a:srcRect r="24812"/>
          <a:stretch/>
        </p:blipFill>
        <p:spPr bwMode="auto">
          <a:xfrm>
            <a:off x="3115550" y="1484784"/>
            <a:ext cx="5992954" cy="4752528"/>
          </a:xfrm>
          <a:prstGeom prst="rect">
            <a:avLst/>
          </a:prstGeom>
          <a:noFill/>
          <a:ln>
            <a:noFill/>
          </a:ln>
        </p:spPr>
      </p:pic>
    </p:spTree>
    <p:extLst>
      <p:ext uri="{BB962C8B-B14F-4D97-AF65-F5344CB8AC3E}">
        <p14:creationId xmlns:p14="http://schemas.microsoft.com/office/powerpoint/2010/main" val="1517023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pPr marL="0" indent="0"/>
            <a:r>
              <a:rPr lang="zh-CN" altLang="zh-CN" b="1" dirty="0">
                <a:latin typeface="黑体" panose="02010609060101010101" pitchFamily="49" charset="-122"/>
                <a:ea typeface="黑体" panose="02010609060101010101" pitchFamily="49" charset="-122"/>
              </a:rPr>
              <a:t>共祖先系数</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67544" y="1351309"/>
            <a:ext cx="8291264" cy="5102027"/>
          </a:xfrm>
        </p:spPr>
        <p:txBody>
          <a:bodyPr>
            <a:noAutofit/>
          </a:bodyPr>
          <a:lstStyle/>
          <a:p>
            <a:pPr>
              <a:lnSpc>
                <a:spcPct val="12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群体遗传学中常用共祖先系数（</a:t>
            </a:r>
            <a:r>
              <a:rPr lang="en-US" altLang="zh-CN" dirty="0">
                <a:latin typeface="Times New Roman" panose="02020603050405020304" pitchFamily="18" charset="0"/>
                <a:ea typeface="黑体" panose="02010609060101010101" pitchFamily="49" charset="-122"/>
                <a:cs typeface="Times New Roman" panose="02020603050405020304" pitchFamily="18" charset="0"/>
              </a:rPr>
              <a:t>coefficient of </a:t>
            </a:r>
            <a:r>
              <a:rPr lang="en-US" altLang="zh-CN" dirty="0" err="1">
                <a:latin typeface="Times New Roman" panose="02020603050405020304" pitchFamily="18" charset="0"/>
                <a:ea typeface="黑体" panose="02010609060101010101" pitchFamily="49" charset="-122"/>
                <a:cs typeface="Times New Roman" panose="02020603050405020304" pitchFamily="18" charset="0"/>
              </a:rPr>
              <a:t>coancestry</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）来度量两个个体的祖先关联程度，共祖先系数有时也称为亲缘系数或亲本系数（</a:t>
            </a:r>
            <a:r>
              <a:rPr lang="en-US" altLang="zh-CN" dirty="0">
                <a:latin typeface="Times New Roman" panose="02020603050405020304" pitchFamily="18" charset="0"/>
                <a:ea typeface="黑体" panose="02010609060101010101" pitchFamily="49" charset="-122"/>
                <a:cs typeface="Times New Roman" panose="02020603050405020304" pitchFamily="18" charset="0"/>
              </a:rPr>
              <a:t>coefficient of parentage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一个基因座位上，从个体</a:t>
            </a:r>
            <a:r>
              <a:rPr lang="en-US" altLang="zh-CN"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中随机抽取一个等位基因与个体</a:t>
            </a:r>
            <a:r>
              <a:rPr lang="en-US" altLang="zh-CN" dirty="0">
                <a:latin typeface="Times New Roman" panose="02020603050405020304" pitchFamily="18" charset="0"/>
                <a:ea typeface="黑体" panose="02010609060101010101" pitchFamily="49" charset="-122"/>
                <a:cs typeface="Times New Roman" panose="02020603050405020304" pitchFamily="18" charset="0"/>
              </a:rPr>
              <a:t>Y</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中随机抽取的一个等位基因是后裔同样的概率，定义为个体</a:t>
            </a:r>
            <a:r>
              <a:rPr lang="en-US" altLang="zh-CN"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Y</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的共祖先系数，用</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符号</a:t>
            </a:r>
            <a:r>
              <a:rPr lang="en-US" altLang="zh-CN" i="1" dirty="0" err="1"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baseline="-25000" dirty="0" err="1" smtClean="0">
                <a:latin typeface="Times New Roman" panose="02020603050405020304" pitchFamily="18" charset="0"/>
                <a:ea typeface="黑体" panose="02010609060101010101" pitchFamily="49" charset="-122"/>
                <a:cs typeface="Times New Roman" panose="02020603050405020304" pitchFamily="18" charset="0"/>
              </a:rPr>
              <a:t>XY</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27201100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0" indent="0"/>
            <a:r>
              <a:rPr lang="zh-CN" altLang="en-US" b="1" dirty="0" smtClean="0">
                <a:latin typeface="黑体" panose="02010609060101010101" pitchFamily="49" charset="-122"/>
                <a:ea typeface="黑体" panose="02010609060101010101" pitchFamily="49" charset="-122"/>
              </a:rPr>
              <a:t>近交</a:t>
            </a:r>
            <a:r>
              <a:rPr lang="zh-CN" altLang="zh-CN" b="1" dirty="0" smtClean="0">
                <a:latin typeface="黑体" panose="02010609060101010101" pitchFamily="49" charset="-122"/>
                <a:ea typeface="黑体" panose="02010609060101010101" pitchFamily="49" charset="-122"/>
              </a:rPr>
              <a:t>系数</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01216" y="1484784"/>
            <a:ext cx="7931224" cy="4608511"/>
          </a:xfrm>
        </p:spPr>
        <p:txBody>
          <a:bodyPr>
            <a:noAutofit/>
          </a:bodyPr>
          <a:lstStyle/>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祖先</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关联个体间的交配为近交。因此，祖先关联的程度越高，近交的程度也越大</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。群体遗传学</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中常用近交系数（</a:t>
            </a:r>
            <a:r>
              <a:rPr lang="en-US" altLang="zh-CN" dirty="0">
                <a:latin typeface="Times New Roman" panose="02020603050405020304" pitchFamily="18" charset="0"/>
                <a:ea typeface="黑体" panose="02010609060101010101" pitchFamily="49" charset="-122"/>
                <a:cs typeface="Times New Roman" panose="02020603050405020304" pitchFamily="18" charset="0"/>
              </a:rPr>
              <a:t>coefficient of inbreeding</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）来度量近交的程度</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个基因座位上，个体</a:t>
            </a:r>
            <a:r>
              <a:rPr lang="en-US" altLang="zh-CN" dirty="0">
                <a:latin typeface="Times New Roman" panose="02020603050405020304" pitchFamily="18" charset="0"/>
                <a:ea typeface="黑体" panose="02010609060101010101" pitchFamily="49" charset="-122"/>
                <a:cs typeface="Times New Roman" panose="02020603050405020304" pitchFamily="18" charset="0"/>
              </a:rPr>
              <a:t>Z</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携带的两个等位基因是后裔同样的概率，定义为个体</a:t>
            </a:r>
            <a:r>
              <a:rPr lang="en-US" altLang="zh-CN" dirty="0">
                <a:latin typeface="Times New Roman" panose="02020603050405020304" pitchFamily="18" charset="0"/>
                <a:ea typeface="黑体" panose="02010609060101010101" pitchFamily="49" charset="-122"/>
                <a:cs typeface="Times New Roman" panose="02020603050405020304" pitchFamily="18" charset="0"/>
              </a:rPr>
              <a:t>Z</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的近交系数，用</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符号</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Z</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表示。</a:t>
            </a:r>
            <a:endParaRPr lang="zh-CN"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50342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marL="0" indent="0"/>
            <a:r>
              <a:rPr lang="en-US" altLang="zh-CN" b="1" dirty="0">
                <a:latin typeface="Times New Roman" panose="02020603050405020304" pitchFamily="18" charset="0"/>
                <a:ea typeface="黑体" panose="02010609060101010101" pitchFamily="49" charset="-122"/>
                <a:cs typeface="Times New Roman" panose="02020603050405020304" pitchFamily="18" charset="0"/>
              </a:rPr>
              <a:t>§3.1 </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离散型随机变量及其遗传应用</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p:txBody>
          <a:bodyPr>
            <a:normAutofit/>
          </a:bodyPr>
          <a:lstStyle/>
          <a:p>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§3.1.1 </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离散型</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随机变量</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§3.1.2 </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二项分布和</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多项分布</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§3.1.3 </a:t>
            </a: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精确</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检验</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§3.1.4 </a:t>
            </a:r>
            <a:r>
              <a:rPr lang="zh-CN" altLang="en-US" sz="3600" dirty="0" smtClean="0">
                <a:latin typeface="Times New Roman" panose="02020603050405020304" pitchFamily="18" charset="0"/>
                <a:ea typeface="黑体" panose="02010609060101010101" pitchFamily="49" charset="-122"/>
                <a:cs typeface="Times New Roman" panose="02020603050405020304" pitchFamily="18" charset="0"/>
              </a:rPr>
              <a:t>泊松分布</a:t>
            </a:r>
            <a:endParaRPr lang="en-US" altLang="zh-CN" sz="3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252315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fontScale="90000"/>
          </a:bodyPr>
          <a:lstStyle/>
          <a:p>
            <a:pPr marL="0" indent="0"/>
            <a:r>
              <a:rPr lang="zh-CN" altLang="en-US" b="1" dirty="0" smtClean="0">
                <a:latin typeface="黑体" panose="02010609060101010101" pitchFamily="49" charset="-122"/>
                <a:ea typeface="黑体" panose="02010609060101010101" pitchFamily="49" charset="-122"/>
              </a:rPr>
              <a:t>共祖先系数和近交</a:t>
            </a:r>
            <a:r>
              <a:rPr lang="zh-CN" altLang="zh-CN" b="1" dirty="0" smtClean="0">
                <a:latin typeface="黑体" panose="02010609060101010101" pitchFamily="49" charset="-122"/>
                <a:ea typeface="黑体" panose="02010609060101010101" pitchFamily="49" charset="-122"/>
              </a:rPr>
              <a:t>系数</a:t>
            </a:r>
            <a:r>
              <a:rPr lang="zh-CN" altLang="en-US" b="1" dirty="0" smtClean="0">
                <a:latin typeface="黑体" panose="02010609060101010101" pitchFamily="49" charset="-122"/>
                <a:ea typeface="黑体" panose="02010609060101010101" pitchFamily="49" charset="-122"/>
              </a:rPr>
              <a:t>的取值范围</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01216" y="1340768"/>
            <a:ext cx="7931224" cy="4968552"/>
          </a:xfrm>
        </p:spPr>
        <p:txBody>
          <a:bodyPr>
            <a:noAutofit/>
          </a:bodyPr>
          <a:lstStyle/>
          <a:p>
            <a:pPr>
              <a:lnSpc>
                <a:spcPct val="120000"/>
              </a:lnSpc>
            </a:pP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从上面的定义来看，共祖先系数针对两个个体而言，而近交系数则针对某一个个体。</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Z</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近交系数</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Z</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意味着</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无近交</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两个亲本</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Y</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很多后代的近交系数都是</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，这时可能意味着</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Y</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之间不存在祖先关联，即亲本的共祖先</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系数</a:t>
            </a:r>
            <a:r>
              <a:rPr lang="en-US" altLang="zh-CN" sz="2800" i="1" dirty="0" err="1"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err="1" smtClean="0">
                <a:latin typeface="Times New Roman" panose="02020603050405020304" pitchFamily="18" charset="0"/>
                <a:ea typeface="黑体" panose="02010609060101010101" pitchFamily="49" charset="-122"/>
                <a:cs typeface="Times New Roman" panose="02020603050405020304" pitchFamily="18" charset="0"/>
              </a:rPr>
              <a:t>XY</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也</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近交系数</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Z</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意味着</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完全近交。如果</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Y</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很多后代的近交系数都是</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，这时可能意味着他们的共祖先关联系数也是</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2402423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pPr marL="0" indent="0"/>
            <a:r>
              <a:rPr lang="zh-CN" altLang="en-US" b="1" dirty="0" smtClean="0">
                <a:latin typeface="黑体" panose="02010609060101010101" pitchFamily="49" charset="-122"/>
                <a:ea typeface="黑体" panose="02010609060101010101" pitchFamily="49" charset="-122"/>
              </a:rPr>
              <a:t>共祖先系数和近交</a:t>
            </a:r>
            <a:r>
              <a:rPr lang="zh-CN" altLang="zh-CN" b="1" dirty="0" smtClean="0">
                <a:latin typeface="黑体" panose="02010609060101010101" pitchFamily="49" charset="-122"/>
                <a:ea typeface="黑体" panose="02010609060101010101" pitchFamily="49" charset="-122"/>
              </a:rPr>
              <a:t>系数</a:t>
            </a:r>
            <a:r>
              <a:rPr lang="zh-CN" altLang="en-US" b="1" dirty="0" smtClean="0">
                <a:latin typeface="黑体" panose="02010609060101010101" pitchFamily="49" charset="-122"/>
                <a:ea typeface="黑体" panose="02010609060101010101" pitchFamily="49" charset="-122"/>
              </a:rPr>
              <a:t>的关系</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pic>
        <p:nvPicPr>
          <p:cNvPr id="4" name="图片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124744"/>
            <a:ext cx="7488832" cy="3240360"/>
          </a:xfrm>
          <a:prstGeom prst="rect">
            <a:avLst/>
          </a:prstGeom>
          <a:noFill/>
          <a:ln>
            <a:noFill/>
          </a:ln>
        </p:spPr>
      </p:pic>
      <p:graphicFrame>
        <p:nvGraphicFramePr>
          <p:cNvPr id="7" name="对象 6"/>
          <p:cNvGraphicFramePr>
            <a:graphicFrameLocks noChangeAspect="1"/>
          </p:cNvGraphicFramePr>
          <p:nvPr>
            <p:extLst>
              <p:ext uri="{D42A27DB-BD31-4B8C-83A1-F6EECF244321}">
                <p14:modId xmlns:p14="http://schemas.microsoft.com/office/powerpoint/2010/main" val="4155644073"/>
              </p:ext>
            </p:extLst>
          </p:nvPr>
        </p:nvGraphicFramePr>
        <p:xfrm>
          <a:off x="467544" y="4539161"/>
          <a:ext cx="3528392" cy="804013"/>
        </p:xfrm>
        <a:graphic>
          <a:graphicData uri="http://schemas.openxmlformats.org/presentationml/2006/ole">
            <mc:AlternateContent xmlns:mc="http://schemas.openxmlformats.org/markup-compatibility/2006">
              <mc:Choice xmlns:v="urn:schemas-microsoft-com:vml" Requires="v">
                <p:oleObj spid="_x0000_s94275" name="公式" r:id="rId4" imgW="964781" imgH="215806" progId="Equation.3">
                  <p:embed/>
                </p:oleObj>
              </mc:Choice>
              <mc:Fallback>
                <p:oleObj name="公式" r:id="rId4" imgW="964781" imgH="215806"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539161"/>
                        <a:ext cx="3528392" cy="804013"/>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166954045"/>
              </p:ext>
            </p:extLst>
          </p:nvPr>
        </p:nvGraphicFramePr>
        <p:xfrm>
          <a:off x="584101" y="5445224"/>
          <a:ext cx="3987899" cy="908720"/>
        </p:xfrm>
        <a:graphic>
          <a:graphicData uri="http://schemas.openxmlformats.org/presentationml/2006/ole">
            <mc:AlternateContent xmlns:mc="http://schemas.openxmlformats.org/markup-compatibility/2006">
              <mc:Choice xmlns:v="urn:schemas-microsoft-com:vml" Requires="v">
                <p:oleObj spid="_x0000_s94276" name="公式" r:id="rId6" imgW="964781" imgH="215806" progId="Equation.3">
                  <p:embed/>
                </p:oleObj>
              </mc:Choice>
              <mc:Fallback>
                <p:oleObj name="公式" r:id="rId6" imgW="964781" imgH="215806"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101" y="5445224"/>
                        <a:ext cx="3987899" cy="908720"/>
                      </a:xfrm>
                      <a:prstGeom prst="rect">
                        <a:avLst/>
                      </a:prstGeom>
                      <a:noFill/>
                    </p:spPr>
                  </p:pic>
                </p:oleObj>
              </mc:Fallback>
            </mc:AlternateContent>
          </a:graphicData>
        </a:graphic>
      </p:graphicFrame>
      <p:sp>
        <p:nvSpPr>
          <p:cNvPr id="10" name="矩形 9"/>
          <p:cNvSpPr/>
          <p:nvPr/>
        </p:nvSpPr>
        <p:spPr>
          <a:xfrm>
            <a:off x="3779912" y="4723903"/>
            <a:ext cx="5208477" cy="523220"/>
          </a:xfrm>
          <a:prstGeom prst="rect">
            <a:avLst/>
          </a:prstGeom>
        </p:spPr>
        <p:txBody>
          <a:bodyPr wrap="none">
            <a:sp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其中</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x</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y</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y</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y</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2</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91749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pPr marL="0" indent="0"/>
            <a:r>
              <a:rPr lang="zh-CN" altLang="en-US" b="1" dirty="0" smtClean="0">
                <a:latin typeface="黑体" panose="02010609060101010101" pitchFamily="49" charset="-122"/>
                <a:ea typeface="黑体" panose="02010609060101010101" pitchFamily="49" charset="-122"/>
              </a:rPr>
              <a:t>共祖先系数和近交</a:t>
            </a:r>
            <a:r>
              <a:rPr lang="zh-CN" altLang="zh-CN" b="1" dirty="0" smtClean="0">
                <a:latin typeface="黑体" panose="02010609060101010101" pitchFamily="49" charset="-122"/>
                <a:ea typeface="黑体" panose="02010609060101010101" pitchFamily="49" charset="-122"/>
              </a:rPr>
              <a:t>系数</a:t>
            </a:r>
            <a:r>
              <a:rPr lang="zh-CN" altLang="en-US" b="1" dirty="0" smtClean="0">
                <a:latin typeface="黑体" panose="02010609060101010101" pitchFamily="49" charset="-122"/>
                <a:ea typeface="黑体" panose="02010609060101010101" pitchFamily="49" charset="-122"/>
              </a:rPr>
              <a:t>的关系</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2" name="内容占位符 11"/>
          <p:cNvSpPr>
            <a:spLocks noGrp="1"/>
          </p:cNvSpPr>
          <p:nvPr>
            <p:ph idx="1"/>
          </p:nvPr>
        </p:nvSpPr>
        <p:spPr>
          <a:xfrm>
            <a:off x="251520" y="2924944"/>
            <a:ext cx="8640960" cy="3528392"/>
          </a:xfrm>
        </p:spPr>
        <p:txBody>
          <a:bodyPr>
            <a:noAutofit/>
          </a:bodyPr>
          <a:lstStyle/>
          <a:p>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从中可以</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看到，后代的近交系数其实就是后代群体中四种可能基因型的近交系数的均值。也就是说，后代的平均近交系数等于亲本的共祖先系数</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四种后代基因型的近交系数不完全相等，这时就不能用一种后代基因型的近交系数作为双亲的共祖先系数</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同理</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，如果用共祖先系数作为后代的近交系数，这个近交系数其实是后代群体的平均近交系数，单个后代个体的近交系数之间可以存在差异。</a:t>
            </a:r>
            <a:endParaRPr lang="zh-CN" altLang="en-US" sz="26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4058797393"/>
              </p:ext>
            </p:extLst>
          </p:nvPr>
        </p:nvGraphicFramePr>
        <p:xfrm>
          <a:off x="539553" y="1196752"/>
          <a:ext cx="6192688" cy="770029"/>
        </p:xfrm>
        <a:graphic>
          <a:graphicData uri="http://schemas.openxmlformats.org/presentationml/2006/ole">
            <mc:AlternateContent xmlns:mc="http://schemas.openxmlformats.org/markup-compatibility/2006">
              <mc:Choice xmlns:v="urn:schemas-microsoft-com:vml" Requires="v">
                <p:oleObj spid="_x0000_s95297" name="公式" r:id="rId3" imgW="1904760" imgH="228600" progId="Equation.3">
                  <p:embed/>
                </p:oleObj>
              </mc:Choice>
              <mc:Fallback>
                <p:oleObj name="公式" r:id="rId3" imgW="1904760" imgH="228600" progId="Equation.3">
                  <p:embed/>
                  <p:pic>
                    <p:nvPicPr>
                      <p:cNvPr id="0" name="Object 1"/>
                      <p:cNvPicPr>
                        <a:picLocks noChangeAspect="1" noChangeArrowheads="1"/>
                      </p:cNvPicPr>
                      <p:nvPr/>
                    </p:nvPicPr>
                    <p:blipFill>
                      <a:blip r:embed="rId4"/>
                      <a:srcRect/>
                      <a:stretch>
                        <a:fillRect/>
                      </a:stretch>
                    </p:blipFill>
                    <p:spPr bwMode="auto">
                      <a:xfrm>
                        <a:off x="539553" y="1196752"/>
                        <a:ext cx="6192688" cy="770029"/>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879380195"/>
              </p:ext>
            </p:extLst>
          </p:nvPr>
        </p:nvGraphicFramePr>
        <p:xfrm>
          <a:off x="1619672" y="2060848"/>
          <a:ext cx="6624736" cy="733931"/>
        </p:xfrm>
        <a:graphic>
          <a:graphicData uri="http://schemas.openxmlformats.org/presentationml/2006/ole">
            <mc:AlternateContent xmlns:mc="http://schemas.openxmlformats.org/markup-compatibility/2006">
              <mc:Choice xmlns:v="urn:schemas-microsoft-com:vml" Requires="v">
                <p:oleObj spid="_x0000_s95298" name="公式" r:id="rId5" imgW="2019240" imgH="215640" progId="Equation.3">
                  <p:embed/>
                </p:oleObj>
              </mc:Choice>
              <mc:Fallback>
                <p:oleObj name="公式" r:id="rId5" imgW="2019240" imgH="215640" progId="Equation.3">
                  <p:embed/>
                  <p:pic>
                    <p:nvPicPr>
                      <p:cNvPr id="0" name="对象 4"/>
                      <p:cNvPicPr>
                        <a:picLocks noChangeAspect="1" noChangeArrowheads="1"/>
                      </p:cNvPicPr>
                      <p:nvPr/>
                    </p:nvPicPr>
                    <p:blipFill>
                      <a:blip r:embed="rId6"/>
                      <a:srcRect/>
                      <a:stretch>
                        <a:fillRect/>
                      </a:stretch>
                    </p:blipFill>
                    <p:spPr bwMode="auto">
                      <a:xfrm>
                        <a:off x="1619672" y="2060848"/>
                        <a:ext cx="6624736" cy="73393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19904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664"/>
            <a:ext cx="8229600" cy="1012974"/>
          </a:xfrm>
        </p:spPr>
        <p:txBody>
          <a:bodyPr>
            <a:normAutofit fontScale="90000"/>
          </a:bodyPr>
          <a:lstStyle/>
          <a:p>
            <a:pPr marL="0" indent="0"/>
            <a:r>
              <a:rPr lang="en-US" altLang="zh-CN" b="1" dirty="0">
                <a:latin typeface="Times New Roman" panose="02020603050405020304" pitchFamily="18" charset="0"/>
                <a:ea typeface="黑体" panose="02010609060101010101" pitchFamily="49" charset="-122"/>
                <a:cs typeface="Times New Roman" panose="02020603050405020304" pitchFamily="18" charset="0"/>
              </a:rPr>
              <a:t>§3.3 </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理想有限大小群体的遗传构成</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11560" y="1600201"/>
            <a:ext cx="8075240" cy="3629000"/>
          </a:xfrm>
        </p:spPr>
        <p:txBody>
          <a:bodyPr>
            <a:normAutofit/>
          </a:bodyPr>
          <a:lstStyle/>
          <a:p>
            <a:r>
              <a:rPr lang="en-US" altLang="zh-CN" dirty="0">
                <a:latin typeface="Times New Roman" panose="02020603050405020304" pitchFamily="18" charset="0"/>
                <a:ea typeface="黑体" panose="02010609060101010101" pitchFamily="49" charset="-122"/>
                <a:cs typeface="Times New Roman" panose="02020603050405020304" pitchFamily="18" charset="0"/>
              </a:rPr>
              <a:t>§3.3.1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理想的有限大小随机交配</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群体</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§3.3.2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随机漂移的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Wright-Fisher</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模型</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§3.3.3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理想群体中的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近交</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§3.3.4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理想群体中基因频率的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波动</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3.3.5 </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理想群体</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中基因型频率的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波动</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7195838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CN" altLang="en-US" b="1" dirty="0" smtClean="0">
                <a:latin typeface="黑体" panose="02010609060101010101" pitchFamily="49" charset="-122"/>
                <a:ea typeface="黑体" panose="02010609060101010101" pitchFamily="49" charset="-122"/>
              </a:rPr>
              <a:t>理想的有限</a:t>
            </a:r>
            <a:r>
              <a:rPr lang="zh-CN" altLang="en-US" b="1" dirty="0">
                <a:latin typeface="黑体" panose="02010609060101010101" pitchFamily="49" charset="-122"/>
                <a:ea typeface="黑体" panose="02010609060101010101" pitchFamily="49" charset="-122"/>
              </a:rPr>
              <a:t>大小</a:t>
            </a:r>
            <a:r>
              <a:rPr lang="zh-CN" altLang="en-US" b="1" dirty="0" smtClean="0">
                <a:latin typeface="黑体" panose="02010609060101010101" pitchFamily="49" charset="-122"/>
                <a:ea typeface="黑体" panose="02010609060101010101" pitchFamily="49" charset="-122"/>
              </a:rPr>
              <a:t>群体</a:t>
            </a:r>
          </a:p>
        </p:txBody>
      </p:sp>
      <p:sp>
        <p:nvSpPr>
          <p:cNvPr id="2" name="内容占位符 1"/>
          <p:cNvSpPr>
            <a:spLocks noGrp="1"/>
          </p:cNvSpPr>
          <p:nvPr>
            <p:ph idx="1"/>
          </p:nvPr>
        </p:nvSpPr>
        <p:spPr>
          <a:xfrm>
            <a:off x="457200" y="1600201"/>
            <a:ext cx="8229600" cy="3340968"/>
          </a:xfrm>
        </p:spPr>
        <p:txBody>
          <a:bodyPr>
            <a:noAutofit/>
          </a:bodyPr>
          <a:lstStyle/>
          <a:p>
            <a:pPr>
              <a:lnSpc>
                <a:spcPct val="120000"/>
              </a:lnSpc>
            </a:pPr>
            <a:r>
              <a:rPr lang="zh-CN" altLang="zh-CN" dirty="0">
                <a:latin typeface="Times New Roman" panose="02020603050405020304" pitchFamily="18" charset="0"/>
                <a:ea typeface="黑体" panose="02010609060101010101" pitchFamily="49" charset="-122"/>
                <a:cs typeface="Times New Roman" panose="02020603050405020304" pitchFamily="18" charset="0"/>
              </a:rPr>
              <a:t>理想群体可以是随机交配大群体由于自然条件、地理或生活环境的变化，而变为许多个亚群体，也可以是人为创造的育种或实验群体。原来的随机交配大群体叫基础群体或起始群体，而亚群体叫家系或品系</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3315465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46646"/>
            <a:ext cx="8229600" cy="1354162"/>
          </a:xfrm>
        </p:spPr>
        <p:txBody>
          <a:bodyPr>
            <a:normAutofit fontScale="90000"/>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一个随机交配大群体分化为</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个大小为</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的亚群体或家系过程示意图</a:t>
            </a:r>
            <a:endParaRPr lang="zh-CN" altLang="en-US" b="1" dirty="0" smtClean="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6" name="图片 6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72816"/>
            <a:ext cx="8496944" cy="4909070"/>
          </a:xfrm>
          <a:prstGeom prst="rect">
            <a:avLst/>
          </a:prstGeom>
          <a:noFill/>
          <a:ln>
            <a:noFill/>
          </a:ln>
        </p:spPr>
      </p:pic>
    </p:spTree>
    <p:extLst>
      <p:ext uri="{BB962C8B-B14F-4D97-AF65-F5344CB8AC3E}">
        <p14:creationId xmlns:p14="http://schemas.microsoft.com/office/powerpoint/2010/main" val="147423539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9592" y="274638"/>
            <a:ext cx="7488832" cy="850106"/>
          </a:xfrm>
        </p:spPr>
        <p:txBody>
          <a:bodyPr/>
          <a:lstStyle/>
          <a:p>
            <a:pPr eaLnBrk="1" hangingPunct="1"/>
            <a:r>
              <a:rPr lang="zh-CN" altLang="en-US" b="1" dirty="0" smtClean="0">
                <a:latin typeface="黑体" panose="02010609060101010101" pitchFamily="49" charset="-122"/>
                <a:ea typeface="黑体" panose="02010609060101010101" pitchFamily="49" charset="-122"/>
              </a:rPr>
              <a:t>理想群体满足的条件</a:t>
            </a:r>
          </a:p>
        </p:txBody>
      </p:sp>
      <p:sp>
        <p:nvSpPr>
          <p:cNvPr id="2" name="内容占位符 1"/>
          <p:cNvSpPr>
            <a:spLocks noGrp="1"/>
          </p:cNvSpPr>
          <p:nvPr>
            <p:ph idx="1"/>
          </p:nvPr>
        </p:nvSpPr>
        <p:spPr>
          <a:xfrm>
            <a:off x="683568" y="1268761"/>
            <a:ext cx="7704856" cy="5184576"/>
          </a:xfrm>
        </p:spPr>
        <p:txBody>
          <a:bodyPr>
            <a:noAutofit/>
          </a:bodyPr>
          <a:lstStyle/>
          <a:p>
            <a:pPr marL="0" indent="0">
              <a:lnSpc>
                <a:spcPct val="120000"/>
              </a:lnSpc>
              <a:buNone/>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）交配只在亚群体内部发生，亚群体之间没有相互迁移</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20000"/>
              </a:lnSpc>
              <a:buNone/>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）上下代区分明显，没有世代重叠</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20000"/>
              </a:lnSpc>
              <a:buNone/>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）各个亚群体中，每个世代具有相同数量的个体数</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20000"/>
              </a:lnSpc>
              <a:buNone/>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）每个亚群体内的交配是随机的，不存在性别差异（即允许自交）</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20000"/>
              </a:lnSpc>
              <a:buNone/>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）个体有相同的适合度，即不受选择的影响</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20000"/>
              </a:lnSpc>
              <a:buNone/>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6</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）不考虑基因突变</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2207735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536" y="404664"/>
            <a:ext cx="5832648" cy="762000"/>
          </a:xfrm>
        </p:spPr>
        <p:txBody>
          <a:bodyPr>
            <a:normAutofit fontScale="90000"/>
          </a:bodyPr>
          <a:lstStyle/>
          <a:p>
            <a:pPr eaLnBrk="1" hangingPunct="1"/>
            <a:r>
              <a:rPr lang="zh-CN" altLang="en-US" sz="4400" b="1" dirty="0" smtClean="0">
                <a:latin typeface="黑体" panose="02010609060101010101" pitchFamily="49" charset="-122"/>
                <a:ea typeface="黑体" panose="02010609060101010101" pitchFamily="49" charset="-122"/>
              </a:rPr>
              <a:t>有限大小群体</a:t>
            </a:r>
            <a:r>
              <a:rPr lang="zh-CN" altLang="en-US" sz="4400" b="1" smtClean="0">
                <a:latin typeface="黑体" panose="02010609060101010101" pitchFamily="49" charset="-122"/>
                <a:ea typeface="黑体" panose="02010609060101010101" pitchFamily="49" charset="-122"/>
              </a:rPr>
              <a:t>的</a:t>
            </a:r>
            <a:r>
              <a:rPr lang="zh-CN" altLang="en-US" sz="4400" b="1" smtClean="0">
                <a:latin typeface="黑体" panose="02010609060101010101" pitchFamily="49" charset="-122"/>
                <a:ea typeface="黑体" panose="02010609060101010101" pitchFamily="49" charset="-122"/>
              </a:rPr>
              <a:t>随机漂变</a:t>
            </a:r>
            <a:endParaRPr lang="zh-CN" altLang="en-US" sz="4400" b="1" dirty="0" smtClean="0">
              <a:latin typeface="黑体" panose="02010609060101010101" pitchFamily="49" charset="-122"/>
              <a:ea typeface="黑体" panose="02010609060101010101" pitchFamily="49" charset="-122"/>
            </a:endParaRPr>
          </a:p>
        </p:txBody>
      </p:sp>
      <p:graphicFrame>
        <p:nvGraphicFramePr>
          <p:cNvPr id="19461" name="对象 2"/>
          <p:cNvGraphicFramePr>
            <a:graphicFrameLocks noChangeAspect="1"/>
          </p:cNvGraphicFramePr>
          <p:nvPr>
            <p:extLst>
              <p:ext uri="{D42A27DB-BD31-4B8C-83A1-F6EECF244321}">
                <p14:modId xmlns:p14="http://schemas.microsoft.com/office/powerpoint/2010/main" val="3650435978"/>
              </p:ext>
            </p:extLst>
          </p:nvPr>
        </p:nvGraphicFramePr>
        <p:xfrm>
          <a:off x="6228184" y="374997"/>
          <a:ext cx="2703689" cy="893763"/>
        </p:xfrm>
        <a:graphic>
          <a:graphicData uri="http://schemas.openxmlformats.org/presentationml/2006/ole">
            <mc:AlternateContent xmlns:mc="http://schemas.openxmlformats.org/markup-compatibility/2006">
              <mc:Choice xmlns:v="urn:schemas-microsoft-com:vml" Requires="v">
                <p:oleObj spid="_x0000_s12340" name="公式" r:id="rId4" imgW="1345616" imgH="393529" progId="Equation.3">
                  <p:embed/>
                </p:oleObj>
              </mc:Choice>
              <mc:Fallback>
                <p:oleObj name="公式" r:id="rId4" imgW="1345616"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74997"/>
                        <a:ext cx="2703689" cy="893763"/>
                      </a:xfrm>
                      <a:prstGeom prst="rect">
                        <a:avLst/>
                      </a:prstGeom>
                      <a:noFill/>
                      <a:ln>
                        <a:noFill/>
                      </a:ln>
                      <a:extLst/>
                    </p:spPr>
                  </p:pic>
                </p:oleObj>
              </mc:Fallback>
            </mc:AlternateContent>
          </a:graphicData>
        </a:graphic>
      </p:graphicFrame>
      <p:pic>
        <p:nvPicPr>
          <p:cNvPr id="7" name="图片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1340768"/>
            <a:ext cx="7488832" cy="5472608"/>
          </a:xfrm>
          <a:prstGeom prst="rect">
            <a:avLst/>
          </a:prstGeom>
          <a:noFill/>
          <a:ln>
            <a:noFill/>
          </a:ln>
        </p:spPr>
      </p:pic>
    </p:spTree>
    <p:extLst>
      <p:ext uri="{BB962C8B-B14F-4D97-AF65-F5344CB8AC3E}">
        <p14:creationId xmlns:p14="http://schemas.microsoft.com/office/powerpoint/2010/main" val="49150245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随机漂移的</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Wright-Fisher</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模型</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p:txBody>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利用随机漂移的马尔可夫模型，可以从理论上说明</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前</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图观察</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到的基因频率波动以及基因的固定和丢失并不是偶然的，而是一种必然现象</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利用</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马尔可夫链描述随机漂移过程，是由</a:t>
            </a:r>
            <a:r>
              <a:rPr lang="en-US" altLang="zh-CN" dirty="0">
                <a:latin typeface="Times New Roman" panose="02020603050405020304" pitchFamily="18" charset="0"/>
                <a:ea typeface="黑体" panose="02010609060101010101" pitchFamily="49" charset="-122"/>
                <a:cs typeface="Times New Roman" panose="02020603050405020304" pitchFamily="18" charset="0"/>
              </a:rPr>
              <a:t>Fisher</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Wright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分别在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1930</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1931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年首先提出来，因此也称为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Wright-Fisher</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模型。</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027259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世代</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群体中等位基因</a:t>
            </a:r>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A</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的个数</a:t>
            </a:r>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b="1" baseline="-25000" dirty="0" smtClean="0">
                <a:latin typeface="Times New Roman" panose="02020603050405020304" pitchFamily="18" charset="0"/>
                <a:ea typeface="黑体" panose="02010609060101010101" pitchFamily="49" charset="-122"/>
                <a:cs typeface="Times New Roman" panose="02020603050405020304" pitchFamily="18" charset="0"/>
              </a:rPr>
              <a:t>0</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395536" y="1340768"/>
            <a:ext cx="8424936" cy="3384375"/>
          </a:xfrm>
        </p:spPr>
        <p:txBody>
          <a:bodyPr>
            <a:noAutofit/>
          </a:bodyPr>
          <a:lstStyle/>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世代中，单个亚群体的</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个个体是无限大随机交配群体的一个随机样本。他们携带的等位基因有</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个，相当于等位基因</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频率分别为</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q</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的无限大配子群体中随机抽取的</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个样本。这</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个样本中，等位基因</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的个数是一个随机变量，</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用</a:t>
            </a:r>
            <a:r>
              <a:rPr lang="en-US" altLang="zh-CN" sz="3000" b="1"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3000" b="1" baseline="-25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k</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表示它的不同取值</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服从</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二项分布</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sz="3000" baseline="-25000" dirty="0" smtClean="0">
                <a:latin typeface="Times New Roman" panose="02020603050405020304" pitchFamily="18" charset="0"/>
                <a:ea typeface="黑体" panose="02010609060101010101" pitchFamily="49" charset="-122"/>
                <a:cs typeface="Times New Roman" panose="02020603050405020304" pitchFamily="18" charset="0"/>
              </a:rPr>
              <a:t>0</a:t>
            </a:r>
            <a:r>
              <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取值概率为</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228779970"/>
              </p:ext>
            </p:extLst>
          </p:nvPr>
        </p:nvGraphicFramePr>
        <p:xfrm>
          <a:off x="467544" y="4869160"/>
          <a:ext cx="4475199" cy="936104"/>
        </p:xfrm>
        <a:graphic>
          <a:graphicData uri="http://schemas.openxmlformats.org/presentationml/2006/ole">
            <mc:AlternateContent xmlns:mc="http://schemas.openxmlformats.org/markup-compatibility/2006">
              <mc:Choice xmlns:v="urn:schemas-microsoft-com:vml" Requires="v">
                <p:oleObj spid="_x0000_s96283" name="公式" r:id="rId3" imgW="2044700" imgH="419100" progId="Equation.3">
                  <p:embed/>
                </p:oleObj>
              </mc:Choice>
              <mc:Fallback>
                <p:oleObj name="公式" r:id="rId3" imgW="20447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869160"/>
                        <a:ext cx="4475199" cy="936104"/>
                      </a:xfrm>
                      <a:prstGeom prst="rect">
                        <a:avLst/>
                      </a:prstGeom>
                      <a:noFill/>
                    </p:spPr>
                  </p:pic>
                </p:oleObj>
              </mc:Fallback>
            </mc:AlternateContent>
          </a:graphicData>
        </a:graphic>
      </p:graphicFrame>
      <p:sp>
        <p:nvSpPr>
          <p:cNvPr id="6" name="矩形 5"/>
          <p:cNvSpPr/>
          <p:nvPr/>
        </p:nvSpPr>
        <p:spPr>
          <a:xfrm>
            <a:off x="4900936" y="5076473"/>
            <a:ext cx="3847528" cy="584775"/>
          </a:xfrm>
          <a:prstGeom prst="rect">
            <a:avLst/>
          </a:prstGeom>
        </p:spPr>
        <p:txBody>
          <a:bodyPr wrap="none">
            <a:spAutoFit/>
          </a:bodyPr>
          <a:lstStyle/>
          <a:p>
            <a:r>
              <a:rPr lang="zh-CN" altLang="zh-CN" sz="3200" dirty="0">
                <a:latin typeface="Times New Roman" panose="02020603050405020304" pitchFamily="18" charset="0"/>
                <a:ea typeface="黑体" panose="02010609060101010101" pitchFamily="49" charset="-122"/>
                <a:cs typeface="Times New Roman" panose="02020603050405020304" pitchFamily="18" charset="0"/>
              </a:rPr>
              <a:t>，其中</a:t>
            </a:r>
            <a:r>
              <a:rPr lang="en-US" altLang="zh-CN" sz="3200" i="1" dirty="0">
                <a:latin typeface="Times New Roman" panose="02020603050405020304" pitchFamily="18" charset="0"/>
                <a:ea typeface="黑体" panose="02010609060101010101" pitchFamily="49" charset="-122"/>
                <a:cs typeface="Times New Roman" panose="02020603050405020304" pitchFamily="18" charset="0"/>
              </a:rPr>
              <a:t>k</a:t>
            </a: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=0, 1, …, 2</a:t>
            </a:r>
            <a:r>
              <a:rPr lang="en-US" altLang="zh-CN" sz="32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32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66889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常量和变量</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196752"/>
            <a:ext cx="8229600" cy="5400600"/>
          </a:xfrm>
        </p:spPr>
        <p:txBody>
          <a:bodyPr>
            <a:no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自然界有常量和变量之分。常量又称常数（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constant number</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），是一个固定不变的数值，如圆周率</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π=3.14159</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…，自然对数的底</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e=2.71828</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根据</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是否可控，变量又分为固定变量（在不易混淆的情况下简称为变量）和随机变量</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例如</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，作物生产中的播期、播量和施肥量等等，它们虽然是可变的，但人们能够根据需要控制它们的取值，因此是固定变量（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fixed variable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个作物品种在一定播期、播量和施肥量等栽培方式下的产量也是可变的，它的取值事先是不能控制的，因此是随机变量（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random variable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8225238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世代</a:t>
            </a:r>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t</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到世代</a:t>
            </a:r>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t</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的转移概率矩阵</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412776"/>
            <a:ext cx="8229600" cy="2664296"/>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用</a:t>
            </a:r>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b="1" i="1" baseline="-25000" dirty="0" smtClean="0">
                <a:latin typeface="Times New Roman" panose="02020603050405020304" pitchFamily="18" charset="0"/>
                <a:ea typeface="黑体" panose="02010609060101010101" pitchFamily="49" charset="-122"/>
                <a:cs typeface="Times New Roman" panose="02020603050405020304" pitchFamily="18" charset="0"/>
              </a:rPr>
              <a:t>t</a:t>
            </a:r>
            <a:r>
              <a:rPr lang="en-US" altLang="zh-CN" b="1"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b="1" i="1" dirty="0" err="1"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b="1" i="1" baseline="-25000" dirty="0" err="1" smtClean="0">
                <a:latin typeface="Times New Roman" panose="02020603050405020304" pitchFamily="18" charset="0"/>
                <a:ea typeface="黑体" panose="02010609060101010101" pitchFamily="49" charset="-122"/>
                <a:cs typeface="Times New Roman" panose="02020603050405020304" pitchFamily="18" charset="0"/>
              </a:rPr>
              <a:t>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表示</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世代</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t</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中</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等位基因</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个数</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k</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j</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表示它们的取值。</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产生</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个世代</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个个体的过程，相当于从第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个世代</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个个体产生的无穷大配子群体中随机抽取</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个配子。</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矩形 5"/>
          <p:cNvSpPr/>
          <p:nvPr/>
        </p:nvSpPr>
        <p:spPr>
          <a:xfrm>
            <a:off x="755576" y="5318359"/>
            <a:ext cx="6415539" cy="584775"/>
          </a:xfrm>
          <a:prstGeom prst="rect">
            <a:avLst/>
          </a:prstGeom>
        </p:spPr>
        <p:txBody>
          <a:bodyPr wrap="none">
            <a:spAutoFit/>
          </a:bodyPr>
          <a:lstStyle/>
          <a:p>
            <a:r>
              <a:rPr lang="zh-CN" altLang="zh-CN" sz="3200" dirty="0">
                <a:latin typeface="Times New Roman" panose="02020603050405020304" pitchFamily="18" charset="0"/>
                <a:ea typeface="黑体" panose="02010609060101010101" pitchFamily="49" charset="-122"/>
                <a:cs typeface="Times New Roman" panose="02020603050405020304" pitchFamily="18" charset="0"/>
              </a:rPr>
              <a:t>其中，</a:t>
            </a:r>
            <a:r>
              <a:rPr lang="en-US" altLang="zh-CN" sz="3200" i="1" dirty="0">
                <a:latin typeface="Times New Roman" panose="02020603050405020304" pitchFamily="18" charset="0"/>
                <a:ea typeface="黑体" panose="02010609060101010101" pitchFamily="49" charset="-122"/>
                <a:cs typeface="Times New Roman" panose="02020603050405020304" pitchFamily="18" charset="0"/>
              </a:rPr>
              <a:t>j</a:t>
            </a: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=0, 1, …, 2</a:t>
            </a:r>
            <a:r>
              <a:rPr lang="en-US" altLang="zh-CN" sz="32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32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i="1" dirty="0">
                <a:latin typeface="Times New Roman" panose="02020603050405020304" pitchFamily="18" charset="0"/>
                <a:ea typeface="黑体" panose="02010609060101010101" pitchFamily="49" charset="-122"/>
                <a:cs typeface="Times New Roman" panose="02020603050405020304" pitchFamily="18" charset="0"/>
              </a:rPr>
              <a:t>k</a:t>
            </a:r>
            <a:r>
              <a:rPr lang="en-US" altLang="zh-CN" sz="3200" dirty="0">
                <a:latin typeface="Times New Roman" panose="02020603050405020304" pitchFamily="18" charset="0"/>
                <a:ea typeface="黑体" panose="02010609060101010101" pitchFamily="49" charset="-122"/>
                <a:cs typeface="Times New Roman" panose="02020603050405020304" pitchFamily="18" charset="0"/>
              </a:rPr>
              <a:t>=0, 1, …, 2</a:t>
            </a:r>
            <a:r>
              <a:rPr lang="en-US" altLang="zh-CN" sz="3200" i="1" dirty="0">
                <a:latin typeface="Times New Roman" panose="02020603050405020304" pitchFamily="18" charset="0"/>
                <a:ea typeface="黑体" panose="02010609060101010101" pitchFamily="49" charset="-122"/>
                <a:cs typeface="Times New Roman" panose="02020603050405020304" pitchFamily="18" charset="0"/>
              </a:rPr>
              <a:t>N</a:t>
            </a:r>
            <a:endParaRPr lang="zh-CN" altLang="en-US" sz="32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741211979"/>
              </p:ext>
            </p:extLst>
          </p:nvPr>
        </p:nvGraphicFramePr>
        <p:xfrm>
          <a:off x="755576" y="4221088"/>
          <a:ext cx="7951656" cy="936104"/>
        </p:xfrm>
        <a:graphic>
          <a:graphicData uri="http://schemas.openxmlformats.org/presentationml/2006/ole">
            <mc:AlternateContent xmlns:mc="http://schemas.openxmlformats.org/markup-compatibility/2006">
              <mc:Choice xmlns:v="urn:schemas-microsoft-com:vml" Requires="v">
                <p:oleObj spid="_x0000_s97308" name="公式" r:id="rId3" imgW="3619500" imgH="419100" progId="Equation.3">
                  <p:embed/>
                </p:oleObj>
              </mc:Choice>
              <mc:Fallback>
                <p:oleObj name="公式" r:id="rId3" imgW="36195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221088"/>
                        <a:ext cx="7951656" cy="936104"/>
                      </a:xfrm>
                      <a:prstGeom prst="rect">
                        <a:avLst/>
                      </a:prstGeom>
                      <a:noFill/>
                    </p:spPr>
                  </p:pic>
                </p:oleObj>
              </mc:Fallback>
            </mc:AlternateContent>
          </a:graphicData>
        </a:graphic>
      </p:graphicFrame>
    </p:spTree>
    <p:extLst>
      <p:ext uri="{BB962C8B-B14F-4D97-AF65-F5344CB8AC3E}">
        <p14:creationId xmlns:p14="http://schemas.microsoft.com/office/powerpoint/2010/main" val="19261290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大小为</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3</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理想群体的转移矩阵</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2757426796"/>
              </p:ext>
            </p:extLst>
          </p:nvPr>
        </p:nvGraphicFramePr>
        <p:xfrm>
          <a:off x="174060" y="1628800"/>
          <a:ext cx="6774204" cy="3168352"/>
        </p:xfrm>
        <a:graphic>
          <a:graphicData uri="http://schemas.openxmlformats.org/presentationml/2006/ole">
            <mc:AlternateContent xmlns:mc="http://schemas.openxmlformats.org/markup-compatibility/2006">
              <mc:Choice xmlns:v="urn:schemas-microsoft-com:vml" Requires="v">
                <p:oleObj spid="_x0000_s98383" name="公式" r:id="rId3" imgW="3517900" imgH="1600200" progId="Equation.3">
                  <p:embed/>
                </p:oleObj>
              </mc:Choice>
              <mc:Fallback>
                <p:oleObj name="公式" r:id="rId3" imgW="3517900" imgH="1600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60" y="1628800"/>
                        <a:ext cx="6774204" cy="3168352"/>
                      </a:xfrm>
                      <a:prstGeom prst="rect">
                        <a:avLst/>
                      </a:prstGeom>
                      <a:noFill/>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143792022"/>
              </p:ext>
            </p:extLst>
          </p:nvPr>
        </p:nvGraphicFramePr>
        <p:xfrm>
          <a:off x="7121641" y="1596351"/>
          <a:ext cx="1698831" cy="3200801"/>
        </p:xfrm>
        <a:graphic>
          <a:graphicData uri="http://schemas.openxmlformats.org/presentationml/2006/ole">
            <mc:AlternateContent xmlns:mc="http://schemas.openxmlformats.org/markup-compatibility/2006">
              <mc:Choice xmlns:v="urn:schemas-microsoft-com:vml" Requires="v">
                <p:oleObj spid="_x0000_s98384" name="公式" r:id="rId5" imgW="863600" imgH="1600200" progId="Equation.3">
                  <p:embed/>
                </p:oleObj>
              </mc:Choice>
              <mc:Fallback>
                <p:oleObj name="公式" r:id="rId5" imgW="863600" imgH="1600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1641" y="1596351"/>
                        <a:ext cx="1698831" cy="3200801"/>
                      </a:xfrm>
                      <a:prstGeom prst="rect">
                        <a:avLst/>
                      </a:prstGeom>
                      <a:noFill/>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746249869"/>
              </p:ext>
            </p:extLst>
          </p:nvPr>
        </p:nvGraphicFramePr>
        <p:xfrm>
          <a:off x="3275856" y="4941168"/>
          <a:ext cx="2088232" cy="789714"/>
        </p:xfrm>
        <a:graphic>
          <a:graphicData uri="http://schemas.openxmlformats.org/presentationml/2006/ole">
            <mc:AlternateContent xmlns:mc="http://schemas.openxmlformats.org/markup-compatibility/2006">
              <mc:Choice xmlns:v="urn:schemas-microsoft-com:vml" Requires="v">
                <p:oleObj spid="_x0000_s98385" name="公式" r:id="rId7" imgW="622030" imgH="228501" progId="Equation.3">
                  <p:embed/>
                </p:oleObj>
              </mc:Choice>
              <mc:Fallback>
                <p:oleObj name="公式" r:id="rId7" imgW="622030" imgH="228501"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4941168"/>
                        <a:ext cx="2088232" cy="789714"/>
                      </a:xfrm>
                      <a:prstGeom prst="rect">
                        <a:avLst/>
                      </a:prstGeom>
                      <a:noFill/>
                    </p:spPr>
                  </p:pic>
                </p:oleObj>
              </mc:Fallback>
            </mc:AlternateContent>
          </a:graphicData>
        </a:graphic>
      </p:graphicFrame>
    </p:spTree>
    <p:extLst>
      <p:ext uri="{BB962C8B-B14F-4D97-AF65-F5344CB8AC3E}">
        <p14:creationId xmlns:p14="http://schemas.microsoft.com/office/powerpoint/2010/main" val="2770223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420888"/>
            <a:ext cx="6192688" cy="4248472"/>
          </a:xfrm>
          <a:prstGeom prst="rect">
            <a:avLst/>
          </a:prstGeom>
          <a:noFill/>
          <a:ln>
            <a:noFill/>
          </a:ln>
        </p:spPr>
      </p:pic>
      <p:sp>
        <p:nvSpPr>
          <p:cNvPr id="2" name="标题 1"/>
          <p:cNvSpPr>
            <a:spLocks noGrp="1"/>
          </p:cNvSpPr>
          <p:nvPr>
            <p:ph type="title"/>
          </p:nvPr>
        </p:nvSpPr>
        <p:spPr>
          <a:xfrm>
            <a:off x="457200" y="274638"/>
            <a:ext cx="8229600" cy="778098"/>
          </a:xfrm>
        </p:spPr>
        <p:txBody>
          <a:bodyPr>
            <a:norm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大小为</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3</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理想群体的漂移过程</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83568" y="1168152"/>
            <a:ext cx="7715200" cy="1468760"/>
          </a:xfrm>
        </p:spPr>
        <p:txBody>
          <a:bodyPr>
            <a:norm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基础群体中，等位基因</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的频率为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0.8</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，等位基因</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的频率为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轴为随机交配世代数表示的时间，</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Y</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轴为等位基因</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的个数，</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Z</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轴为概率。</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255252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马尔可夫链的平稳性</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539552" y="1168152"/>
            <a:ext cx="7920880" cy="4997152"/>
          </a:xfrm>
        </p:spPr>
        <p:txBody>
          <a:bodyPr>
            <a:noAutofit/>
          </a:bodyPr>
          <a:lstStyle/>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马尔可夫链有</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一条重要性质，就是经过长时间的状态转移后，不论起始状态如何，都会进入一个相对平稳的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状态</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相当于</a:t>
            </a:r>
            <a:r>
              <a:rPr lang="en-US" altLang="zh-CN" sz="3000" b="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sz="3000" i="1" baseline="-25000" dirty="0" smtClean="0">
                <a:latin typeface="Times New Roman" panose="02020603050405020304" pitchFamily="18" charset="0"/>
                <a:ea typeface="黑体" panose="02010609060101010101" pitchFamily="49" charset="-122"/>
                <a:cs typeface="Times New Roman" panose="02020603050405020304" pitchFamily="18" charset="0"/>
              </a:rPr>
              <a:t>t</a:t>
            </a:r>
            <a:r>
              <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b="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sz="3000" i="1" baseline="-25000" dirty="0" smtClean="0">
                <a:latin typeface="Times New Roman" panose="02020603050405020304" pitchFamily="18" charset="0"/>
                <a:ea typeface="黑体" panose="02010609060101010101" pitchFamily="49" charset="-122"/>
                <a:cs typeface="Times New Roman" panose="02020603050405020304" pitchFamily="18" charset="0"/>
              </a:rPr>
              <a:t>t</a:t>
            </a:r>
            <a:r>
              <a:rPr lang="en-US" altLang="zh-CN" sz="3000"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随机漂移过程中，这个平稳状态就是</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k</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的概率接近于</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q</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k</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的概率接近于</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k</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在各种非吸收态上的概率近似相等</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这</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一点其实</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前</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图中</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也可以看到。当</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时，经过</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20</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个世代的随机漂移，</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k</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的概率为</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0.1912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k</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=6</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的概率为</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0.7912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k</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取</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4</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5</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概率</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在</a:t>
            </a:r>
            <a:r>
              <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rPr>
              <a:t>0.0032~0.0038</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，近似相等</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8106406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85800"/>
            <a:ext cx="8229600" cy="1143000"/>
          </a:xfrm>
        </p:spPr>
        <p:txBody>
          <a:bodyPr>
            <a:noAutofit/>
          </a:bodyPr>
          <a:lstStyle/>
          <a:p>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大小为</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的理想群体随机漂移过程中基因频率的均值（</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）和方差（</a:t>
            </a: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）的变化</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2" name="图片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44824"/>
            <a:ext cx="8856984" cy="3672408"/>
          </a:xfrm>
          <a:prstGeom prst="rect">
            <a:avLst/>
          </a:prstGeom>
          <a:noFill/>
          <a:ln>
            <a:noFill/>
          </a:ln>
        </p:spPr>
      </p:pic>
    </p:spTree>
    <p:extLst>
      <p:ext uri="{BB962C8B-B14F-4D97-AF65-F5344CB8AC3E}">
        <p14:creationId xmlns:p14="http://schemas.microsoft.com/office/powerpoint/2010/main" val="8294229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476672"/>
            <a:ext cx="7272808" cy="864096"/>
          </a:xfrm>
        </p:spPr>
        <p:txBody>
          <a:bodyPr>
            <a:noAutofit/>
          </a:bodyPr>
          <a:lstStyle/>
          <a:p>
            <a:r>
              <a:rPr lang="zh-CN" altLang="zh-CN" b="1" dirty="0">
                <a:latin typeface="黑体" panose="02010609060101010101" pitchFamily="49" charset="-122"/>
                <a:ea typeface="黑体" panose="02010609060101010101" pitchFamily="49" charset="-122"/>
              </a:rPr>
              <a:t>随机漂移</a:t>
            </a:r>
            <a:r>
              <a:rPr lang="zh-CN" altLang="en-US" b="1" dirty="0">
                <a:latin typeface="黑体" panose="02010609060101010101" pitchFamily="49" charset="-122"/>
                <a:ea typeface="黑体" panose="02010609060101010101" pitchFamily="49" charset="-122"/>
              </a:rPr>
              <a:t>改变</a:t>
            </a:r>
            <a:r>
              <a:rPr lang="zh-CN" altLang="zh-CN" b="1" dirty="0" smtClean="0">
                <a:latin typeface="黑体" panose="02010609060101010101" pitchFamily="49" charset="-122"/>
                <a:ea typeface="黑体" panose="02010609060101010101" pitchFamily="49" charset="-122"/>
              </a:rPr>
              <a:t>亚群体</a:t>
            </a:r>
            <a:r>
              <a:rPr lang="zh-CN" altLang="en-US" b="1" dirty="0" smtClean="0">
                <a:latin typeface="黑体" panose="02010609060101010101" pitchFamily="49" charset="-122"/>
                <a:ea typeface="黑体" panose="02010609060101010101" pitchFamily="49" charset="-122"/>
              </a:rPr>
              <a:t>的</a:t>
            </a:r>
            <a:r>
              <a:rPr lang="zh-CN" altLang="zh-CN" b="1" dirty="0" smtClean="0">
                <a:latin typeface="黑体" panose="02010609060101010101" pitchFamily="49" charset="-122"/>
                <a:ea typeface="黑体" panose="02010609060101010101" pitchFamily="49" charset="-122"/>
              </a:rPr>
              <a:t>结构</a:t>
            </a:r>
            <a:endParaRPr lang="zh-CN" altLang="en-US"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600200"/>
            <a:ext cx="8229600" cy="4709120"/>
          </a:xfrm>
        </p:spPr>
        <p:txBody>
          <a:bodyPr>
            <a:noAutofit/>
          </a:bodyPr>
          <a:lstStyle/>
          <a:p>
            <a:pPr marL="0" indent="0">
              <a:buNone/>
            </a:pPr>
            <a:r>
              <a:rPr lang="zh-CN" altLang="zh-CN"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1</a:t>
            </a:r>
            <a:r>
              <a:rPr lang="zh-CN" altLang="zh-CN" sz="2800" dirty="0">
                <a:latin typeface="黑体" panose="02010609060101010101" pitchFamily="49" charset="-122"/>
                <a:ea typeface="黑体" panose="02010609060101010101" pitchFamily="49" charset="-122"/>
              </a:rPr>
              <a:t>）单个亚群体中，基因频率在世代间的变化是完全随机的，没有任何恢复到基础群体基因频率的倾向</a:t>
            </a:r>
            <a:r>
              <a:rPr lang="zh-CN" altLang="zh-CN"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pPr marL="0" indent="0">
              <a:buNone/>
            </a:pPr>
            <a:r>
              <a:rPr lang="zh-CN" altLang="zh-CN" sz="2800" dirty="0" smtClean="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2</a:t>
            </a:r>
            <a:r>
              <a:rPr lang="zh-CN" altLang="zh-CN" sz="2800" dirty="0">
                <a:latin typeface="黑体" panose="02010609060101010101" pitchFamily="49" charset="-122"/>
                <a:ea typeface="黑体" panose="02010609060101010101" pitchFamily="49" charset="-122"/>
              </a:rPr>
              <a:t>）长期的随机漂移，导致不同亚群体之间的分化，不同的亚群体有着不同的基因频率和基因型频率</a:t>
            </a:r>
            <a:r>
              <a:rPr lang="zh-CN" altLang="zh-CN"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pPr marL="0" indent="0">
              <a:buNone/>
            </a:pPr>
            <a:r>
              <a:rPr lang="zh-CN" altLang="zh-CN" sz="2800" dirty="0" smtClean="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3</a:t>
            </a:r>
            <a:r>
              <a:rPr lang="zh-CN" altLang="zh-CN" sz="2800" dirty="0">
                <a:latin typeface="黑体" panose="02010609060101010101" pitchFamily="49" charset="-122"/>
                <a:ea typeface="黑体" panose="02010609060101010101" pitchFamily="49" charset="-122"/>
              </a:rPr>
              <a:t>）随机漂移导致亚群体内的一致性，单个亚群体内的个体之间，具有越来越强的祖先关联和近交，最终趋于一致</a:t>
            </a:r>
            <a:r>
              <a:rPr lang="zh-CN" altLang="zh-CN"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pPr marL="0" indent="0">
              <a:buNone/>
            </a:pPr>
            <a:r>
              <a:rPr lang="zh-CN" altLang="zh-CN" sz="2800" dirty="0" smtClean="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4</a:t>
            </a:r>
            <a:r>
              <a:rPr lang="zh-CN" altLang="zh-CN" sz="2800" dirty="0">
                <a:latin typeface="黑体" panose="02010609060101010101" pitchFamily="49" charset="-122"/>
                <a:ea typeface="黑体" panose="02010609060101010101" pitchFamily="49" charset="-122"/>
              </a:rPr>
              <a:t>）如果所有亚群体同时考虑，则纯合基因型的频率不断增加，杂合基因型的频率不断下降。</a:t>
            </a:r>
            <a:endParaRPr lang="zh-CN" altLang="en-US" sz="2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958600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85523" y="390525"/>
            <a:ext cx="6783211" cy="971550"/>
          </a:xfrm>
        </p:spPr>
        <p:txBody>
          <a:bodyPr/>
          <a:lstStyle/>
          <a:p>
            <a:r>
              <a:rPr lang="zh-CN" altLang="zh-CN" b="1" dirty="0">
                <a:latin typeface="黑体" panose="02010609060101010101" pitchFamily="49" charset="-122"/>
                <a:ea typeface="黑体" panose="02010609060101010101" pitchFamily="49" charset="-122"/>
              </a:rPr>
              <a:t>理想群体中的近交</a:t>
            </a:r>
            <a:endParaRPr lang="zh-CN" altLang="en-US" b="1" dirty="0" smtClean="0">
              <a:latin typeface="黑体" panose="02010609060101010101" pitchFamily="49" charset="-122"/>
              <a:ea typeface="黑体" panose="02010609060101010101" pitchFamily="49" charset="-122"/>
            </a:endParaRPr>
          </a:p>
        </p:txBody>
      </p:sp>
      <p:sp>
        <p:nvSpPr>
          <p:cNvPr id="24579" name="Rectangle 7"/>
          <p:cNvSpPr>
            <a:spLocks noGrp="1" noChangeArrowheads="1"/>
          </p:cNvSpPr>
          <p:nvPr>
            <p:ph type="body" idx="1"/>
          </p:nvPr>
        </p:nvSpPr>
        <p:spPr>
          <a:xfrm>
            <a:off x="643467" y="1571626"/>
            <a:ext cx="8029222" cy="3571875"/>
          </a:xfrm>
        </p:spPr>
        <p:txBody>
          <a:bodyPr/>
          <a:lstStyle/>
          <a:p>
            <a:r>
              <a:rPr lang="zh-CN" altLang="en-US" dirty="0">
                <a:latin typeface="Times New Roman" panose="02020603050405020304" pitchFamily="18" charset="0"/>
                <a:ea typeface="黑体" panose="02010609060101010101" pitchFamily="49" charset="-122"/>
                <a:cs typeface="Times New Roman" panose="02020603050405020304" pitchFamily="18" charset="0"/>
              </a:rPr>
              <a:t>考虑某一位点的两个等位基因。基础</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群体的近交系数为</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，即</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0</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eaLnBrk="1" hangingPunct="1"/>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小群体的容量为</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一共有</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个等位基因。在雌雄交配中，每个配子与其本身完全一样的配子结合的概率为</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1/2</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eaLnBrk="1" hangingPunct="1"/>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1/2</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定义为理想群体在世代</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的近交系数</a:t>
            </a:r>
          </a:p>
        </p:txBody>
      </p:sp>
      <p:graphicFrame>
        <p:nvGraphicFramePr>
          <p:cNvPr id="24581" name="对象 2"/>
          <p:cNvGraphicFramePr>
            <a:graphicFrameLocks noChangeAspect="1"/>
          </p:cNvGraphicFramePr>
          <p:nvPr>
            <p:extLst>
              <p:ext uri="{D42A27DB-BD31-4B8C-83A1-F6EECF244321}">
                <p14:modId xmlns:p14="http://schemas.microsoft.com/office/powerpoint/2010/main" val="4206385859"/>
              </p:ext>
            </p:extLst>
          </p:nvPr>
        </p:nvGraphicFramePr>
        <p:xfrm>
          <a:off x="3129459" y="4941168"/>
          <a:ext cx="2306637" cy="1116012"/>
        </p:xfrm>
        <a:graphic>
          <a:graphicData uri="http://schemas.openxmlformats.org/presentationml/2006/ole">
            <mc:AlternateContent xmlns:mc="http://schemas.openxmlformats.org/markup-compatibility/2006">
              <mc:Choice xmlns:v="urn:schemas-microsoft-com:vml" Requires="v">
                <p:oleObj spid="_x0000_s101402" name="公式" r:id="rId4" imgW="927000" imgH="393480" progId="Equation.3">
                  <p:embed/>
                </p:oleObj>
              </mc:Choice>
              <mc:Fallback>
                <p:oleObj name="公式" r:id="rId4" imgW="927000" imgH="393480" progId="Equation.3">
                  <p:embed/>
                  <p:pic>
                    <p:nvPicPr>
                      <p:cNvPr id="0" name=""/>
                      <p:cNvPicPr>
                        <a:picLocks noChangeAspect="1" noChangeArrowheads="1"/>
                      </p:cNvPicPr>
                      <p:nvPr/>
                    </p:nvPicPr>
                    <p:blipFill>
                      <a:blip r:embed="rId5"/>
                      <a:srcRect/>
                      <a:stretch>
                        <a:fillRect/>
                      </a:stretch>
                    </p:blipFill>
                    <p:spPr bwMode="auto">
                      <a:xfrm>
                        <a:off x="3129459" y="4941168"/>
                        <a:ext cx="2306637" cy="11160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8896852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536" y="476672"/>
            <a:ext cx="8496944" cy="936104"/>
          </a:xfrm>
        </p:spPr>
        <p:txBody>
          <a:bodyPr>
            <a:noAutofit/>
          </a:bodyPr>
          <a:lstStyle/>
          <a:p>
            <a:r>
              <a:rPr lang="zh-CN" altLang="en-US" sz="4000" b="1" dirty="0">
                <a:latin typeface="黑体" panose="02010609060101010101" pitchFamily="49" charset="-122"/>
                <a:ea typeface="黑体" panose="02010609060101010101" pitchFamily="49" charset="-122"/>
              </a:rPr>
              <a:t>理想</a:t>
            </a:r>
            <a:r>
              <a:rPr lang="zh-CN" altLang="zh-CN" sz="4000" b="1" dirty="0" smtClean="0">
                <a:latin typeface="黑体" panose="02010609060101010101" pitchFamily="49" charset="-122"/>
                <a:ea typeface="黑体" panose="02010609060101010101" pitchFamily="49" charset="-122"/>
              </a:rPr>
              <a:t>群体</a:t>
            </a:r>
            <a:r>
              <a:rPr lang="zh-CN" altLang="zh-CN" sz="4000" b="1" dirty="0">
                <a:latin typeface="黑体" panose="02010609060101010101" pitchFamily="49" charset="-122"/>
                <a:ea typeface="黑体" panose="02010609060101010101" pitchFamily="49" charset="-122"/>
              </a:rPr>
              <a:t>随机交配</a:t>
            </a:r>
            <a:r>
              <a:rPr lang="zh-CN" altLang="zh-CN" sz="4000" b="1" dirty="0" smtClean="0">
                <a:latin typeface="黑体" panose="02010609060101010101" pitchFamily="49" charset="-122"/>
                <a:ea typeface="黑体" panose="02010609060101010101" pitchFamily="49" charset="-122"/>
              </a:rPr>
              <a:t>产生下一代示意图</a:t>
            </a:r>
            <a:endParaRPr lang="zh-CN" altLang="en-US" sz="4000" b="1" dirty="0" smtClean="0">
              <a:latin typeface="黑体" panose="02010609060101010101" pitchFamily="49" charset="-122"/>
              <a:ea typeface="黑体" panose="02010609060101010101" pitchFamily="49" charset="-122"/>
            </a:endParaRPr>
          </a:p>
        </p:txBody>
      </p:sp>
      <p:pic>
        <p:nvPicPr>
          <p:cNvPr id="7" name="图片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40768"/>
            <a:ext cx="8424936" cy="5328592"/>
          </a:xfrm>
          <a:prstGeom prst="rect">
            <a:avLst/>
          </a:prstGeom>
          <a:noFill/>
          <a:ln>
            <a:noFill/>
          </a:ln>
        </p:spPr>
      </p:pic>
    </p:spTree>
    <p:extLst>
      <p:ext uri="{BB962C8B-B14F-4D97-AF65-F5344CB8AC3E}">
        <p14:creationId xmlns:p14="http://schemas.microsoft.com/office/powerpoint/2010/main" val="100639928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r>
              <a:rPr lang="zh-CN" altLang="en-US" b="1" dirty="0" smtClean="0">
                <a:latin typeface="黑体" panose="02010609060101010101" pitchFamily="49" charset="-122"/>
                <a:ea typeface="黑体" panose="02010609060101010101" pitchFamily="49" charset="-122"/>
              </a:rPr>
              <a:t>相邻世代</a:t>
            </a:r>
            <a:r>
              <a:rPr lang="zh-CN" altLang="en-US" b="1" dirty="0">
                <a:latin typeface="黑体" panose="02010609060101010101" pitchFamily="49" charset="-122"/>
                <a:ea typeface="黑体" panose="02010609060101010101" pitchFamily="49" charset="-122"/>
              </a:rPr>
              <a:t>间</a:t>
            </a:r>
            <a:r>
              <a:rPr lang="zh-CN" altLang="en-US" b="1" dirty="0" smtClean="0">
                <a:latin typeface="黑体" panose="02010609060101010101" pitchFamily="49" charset="-122"/>
                <a:ea typeface="黑体" panose="02010609060101010101" pitchFamily="49" charset="-122"/>
              </a:rPr>
              <a:t>近交系数的关系</a:t>
            </a:r>
          </a:p>
        </p:txBody>
      </p:sp>
      <p:sp>
        <p:nvSpPr>
          <p:cNvPr id="11" name="内容占位符 10"/>
          <p:cNvSpPr>
            <a:spLocks noGrp="1"/>
          </p:cNvSpPr>
          <p:nvPr>
            <p:ph idx="1"/>
          </p:nvPr>
        </p:nvSpPr>
        <p:spPr>
          <a:xfrm>
            <a:off x="899592" y="3356992"/>
            <a:ext cx="7488832" cy="1944216"/>
          </a:xfrm>
        </p:spPr>
        <p:txBody>
          <a:bodyPr>
            <a:normAutofit/>
          </a:bodyPr>
          <a:lstStyle/>
          <a:p>
            <a:r>
              <a:rPr lang="zh-CN" altLang="zh-CN" sz="3600" dirty="0" smtClean="0">
                <a:latin typeface="Times New Roman" panose="02020603050405020304" pitchFamily="18" charset="0"/>
                <a:ea typeface="黑体" panose="02010609060101010101" pitchFamily="49" charset="-122"/>
                <a:cs typeface="Times New Roman" panose="02020603050405020304" pitchFamily="18" charset="0"/>
              </a:rPr>
              <a:t>等式右边</a:t>
            </a:r>
            <a:r>
              <a:rPr lang="zh-CN" altLang="zh-CN" sz="3600" dirty="0">
                <a:latin typeface="Times New Roman" panose="02020603050405020304" pitchFamily="18" charset="0"/>
                <a:ea typeface="黑体" panose="02010609060101010101" pitchFamily="49" charset="-122"/>
                <a:cs typeface="Times New Roman" panose="02020603050405020304" pitchFamily="18" charset="0"/>
              </a:rPr>
              <a:t>的第一项可以看作新增加的近交</a:t>
            </a:r>
            <a:r>
              <a:rPr lang="zh-CN" altLang="zh-CN" sz="3600" dirty="0" smtClean="0">
                <a:latin typeface="Times New Roman" panose="02020603050405020304" pitchFamily="18" charset="0"/>
                <a:ea typeface="黑体" panose="02010609060101010101" pitchFamily="49" charset="-122"/>
                <a:cs typeface="Times New Roman" panose="02020603050405020304" pitchFamily="18" charset="0"/>
              </a:rPr>
              <a:t>，第二</a:t>
            </a:r>
            <a:r>
              <a:rPr lang="zh-CN" altLang="zh-CN" sz="3600" dirty="0">
                <a:latin typeface="Times New Roman" panose="02020603050405020304" pitchFamily="18" charset="0"/>
                <a:ea typeface="黑体" panose="02010609060101010101" pitchFamily="49" charset="-122"/>
                <a:cs typeface="Times New Roman" panose="02020603050405020304" pitchFamily="18" charset="0"/>
              </a:rPr>
              <a:t>项可以看作前一个世代保留下来的近交。</a:t>
            </a:r>
            <a:endParaRPr lang="zh-CN" altLang="en-US" sz="36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598010171"/>
              </p:ext>
            </p:extLst>
          </p:nvPr>
        </p:nvGraphicFramePr>
        <p:xfrm>
          <a:off x="1979712" y="1628800"/>
          <a:ext cx="4677222" cy="1224136"/>
        </p:xfrm>
        <a:graphic>
          <a:graphicData uri="http://schemas.openxmlformats.org/presentationml/2006/ole">
            <mc:AlternateContent xmlns:mc="http://schemas.openxmlformats.org/markup-compatibility/2006">
              <mc:Choice xmlns:v="urn:schemas-microsoft-com:vml" Requires="v">
                <p:oleObj spid="_x0000_s102433" name="公式" r:id="rId4" imgW="1447172" imgH="393529" progId="Equation.3">
                  <p:embed/>
                </p:oleObj>
              </mc:Choice>
              <mc:Fallback>
                <p:oleObj name="公式" r:id="rId4" imgW="1447172"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628800"/>
                        <a:ext cx="4677222" cy="1224136"/>
                      </a:xfrm>
                      <a:prstGeom prst="rect">
                        <a:avLst/>
                      </a:prstGeom>
                      <a:noFill/>
                    </p:spPr>
                  </p:pic>
                </p:oleObj>
              </mc:Fallback>
            </mc:AlternateContent>
          </a:graphicData>
        </a:graphic>
      </p:graphicFrame>
    </p:spTree>
    <p:extLst>
      <p:ext uri="{BB962C8B-B14F-4D97-AF65-F5344CB8AC3E}">
        <p14:creationId xmlns:p14="http://schemas.microsoft.com/office/powerpoint/2010/main" val="325868870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03648" y="557808"/>
            <a:ext cx="6552728" cy="1143000"/>
          </a:xfrm>
        </p:spPr>
        <p:txBody>
          <a:bodyPr>
            <a:noAutofit/>
          </a:bodyPr>
          <a:lstStyle/>
          <a:p>
            <a:r>
              <a:rPr lang="zh-CN" altLang="en-US" b="1" dirty="0" smtClean="0">
                <a:latin typeface="黑体" panose="02010609060101010101" pitchFamily="49" charset="-122"/>
                <a:ea typeface="黑体" panose="02010609060101010101" pitchFamily="49" charset="-122"/>
              </a:rPr>
              <a:t>近交系数的递推公式</a:t>
            </a:r>
          </a:p>
        </p:txBody>
      </p:sp>
      <p:sp>
        <p:nvSpPr>
          <p:cNvPr id="24580" name="Rectangle 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Font typeface="Wingdings" pitchFamily="2" charset="2"/>
              <a:buChar char="Ø"/>
              <a:defRPr sz="3200" b="1">
                <a:solidFill>
                  <a:schemeClr val="tx1"/>
                </a:solidFill>
                <a:latin typeface="黑体" pitchFamily="2" charset="-122"/>
                <a:ea typeface="黑体" pitchFamily="2" charset="-122"/>
              </a:defRPr>
            </a:lvl1pPr>
            <a:lvl2pPr marL="742950" indent="-285750">
              <a:spcBef>
                <a:spcPct val="20000"/>
              </a:spcBef>
              <a:buClr>
                <a:schemeClr val="tx2"/>
              </a:buClr>
              <a:buFont typeface="Wingdings" pitchFamily="2" charset="2"/>
              <a:buChar char="§"/>
              <a:defRPr sz="2800" b="1">
                <a:solidFill>
                  <a:schemeClr val="tx1"/>
                </a:solidFill>
                <a:latin typeface="黑体" pitchFamily="2" charset="-122"/>
                <a:ea typeface="黑体" pitchFamily="2" charset="-122"/>
              </a:defRPr>
            </a:lvl2pPr>
            <a:lvl3pPr marL="1143000" indent="-228600">
              <a:spcBef>
                <a:spcPct val="20000"/>
              </a:spcBef>
              <a:buClr>
                <a:schemeClr val="hlink"/>
              </a:buClr>
              <a:buChar char="•"/>
              <a:defRPr sz="2400" b="1">
                <a:solidFill>
                  <a:schemeClr val="tx1"/>
                </a:solidFill>
                <a:latin typeface="黑体" pitchFamily="2" charset="-122"/>
                <a:ea typeface="黑体" pitchFamily="2" charset="-122"/>
              </a:defRPr>
            </a:lvl3pPr>
            <a:lvl4pPr marL="1600200" indent="-228600">
              <a:spcBef>
                <a:spcPct val="20000"/>
              </a:spcBef>
              <a:buClr>
                <a:schemeClr val="hlink"/>
              </a:buClr>
              <a:buFont typeface="Wingdings" pitchFamily="2" charset="2"/>
              <a:buChar char="ü"/>
              <a:defRPr sz="2000" b="1">
                <a:solidFill>
                  <a:schemeClr val="tx1"/>
                </a:solidFill>
                <a:latin typeface="黑体" pitchFamily="2" charset="-122"/>
                <a:ea typeface="黑体" pitchFamily="2" charset="-122"/>
              </a:defRPr>
            </a:lvl4pPr>
            <a:lvl5pPr marL="2057400" indent="-228600">
              <a:spcBef>
                <a:spcPct val="20000"/>
              </a:spcBef>
              <a:buClr>
                <a:schemeClr val="hlink"/>
              </a:buClr>
              <a:buChar char="»"/>
              <a:defRPr sz="2000" b="1">
                <a:solidFill>
                  <a:schemeClr val="tx1"/>
                </a:solidFill>
                <a:latin typeface="黑体" pitchFamily="2" charset="-122"/>
                <a:ea typeface="黑体" pitchFamily="2" charset="-122"/>
              </a:defRPr>
            </a:lvl5pPr>
            <a:lvl6pPr marL="2514600" indent="-228600" eaLnBrk="0" fontAlgn="base" hangingPunct="0">
              <a:spcBef>
                <a:spcPct val="20000"/>
              </a:spcBef>
              <a:spcAft>
                <a:spcPct val="0"/>
              </a:spcAft>
              <a:buClr>
                <a:schemeClr val="hlink"/>
              </a:buClr>
              <a:buChar char="»"/>
              <a:defRPr sz="2000" b="1">
                <a:solidFill>
                  <a:schemeClr val="tx1"/>
                </a:solidFill>
                <a:latin typeface="黑体" pitchFamily="2" charset="-122"/>
                <a:ea typeface="黑体" pitchFamily="2" charset="-122"/>
              </a:defRPr>
            </a:lvl6pPr>
            <a:lvl7pPr marL="2971800" indent="-228600" eaLnBrk="0" fontAlgn="base" hangingPunct="0">
              <a:spcBef>
                <a:spcPct val="20000"/>
              </a:spcBef>
              <a:spcAft>
                <a:spcPct val="0"/>
              </a:spcAft>
              <a:buClr>
                <a:schemeClr val="hlink"/>
              </a:buClr>
              <a:buChar char="»"/>
              <a:defRPr sz="2000" b="1">
                <a:solidFill>
                  <a:schemeClr val="tx1"/>
                </a:solidFill>
                <a:latin typeface="黑体" pitchFamily="2" charset="-122"/>
                <a:ea typeface="黑体" pitchFamily="2" charset="-122"/>
              </a:defRPr>
            </a:lvl7pPr>
            <a:lvl8pPr marL="3429000" indent="-228600" eaLnBrk="0" fontAlgn="base" hangingPunct="0">
              <a:spcBef>
                <a:spcPct val="20000"/>
              </a:spcBef>
              <a:spcAft>
                <a:spcPct val="0"/>
              </a:spcAft>
              <a:buClr>
                <a:schemeClr val="hlink"/>
              </a:buClr>
              <a:buChar char="»"/>
              <a:defRPr sz="2000" b="1">
                <a:solidFill>
                  <a:schemeClr val="tx1"/>
                </a:solidFill>
                <a:latin typeface="黑体" pitchFamily="2" charset="-122"/>
                <a:ea typeface="黑体" pitchFamily="2" charset="-122"/>
              </a:defRPr>
            </a:lvl8pPr>
            <a:lvl9pPr marL="3886200" indent="-228600" eaLnBrk="0" fontAlgn="base" hangingPunct="0">
              <a:spcBef>
                <a:spcPct val="20000"/>
              </a:spcBef>
              <a:spcAft>
                <a:spcPct val="0"/>
              </a:spcAft>
              <a:buClr>
                <a:schemeClr val="hlink"/>
              </a:buClr>
              <a:buChar char="»"/>
              <a:defRPr sz="2000" b="1">
                <a:solidFill>
                  <a:schemeClr val="tx1"/>
                </a:solidFill>
                <a:latin typeface="黑体" pitchFamily="2" charset="-122"/>
                <a:ea typeface="黑体" pitchFamily="2" charset="-122"/>
              </a:defRPr>
            </a:lvl9pPr>
          </a:lstStyle>
          <a:p>
            <a:pPr>
              <a:spcBef>
                <a:spcPct val="0"/>
              </a:spcBef>
              <a:buClrTx/>
              <a:buFontTx/>
              <a:buNone/>
            </a:pPr>
            <a:endParaRPr lang="zh-CN" altLang="en-US" sz="1800" b="0">
              <a:latin typeface="Arial" charset="0"/>
              <a:ea typeface="宋体"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4211523420"/>
              </p:ext>
            </p:extLst>
          </p:nvPr>
        </p:nvGraphicFramePr>
        <p:xfrm>
          <a:off x="2040851" y="1916832"/>
          <a:ext cx="5123437" cy="720080"/>
        </p:xfrm>
        <a:graphic>
          <a:graphicData uri="http://schemas.openxmlformats.org/presentationml/2006/ole">
            <mc:AlternateContent xmlns:mc="http://schemas.openxmlformats.org/markup-compatibility/2006">
              <mc:Choice xmlns:v="urn:schemas-microsoft-com:vml" Requires="v">
                <p:oleObj spid="_x0000_s105546" name="公式" r:id="rId4" imgW="1549400" imgH="228600" progId="Equation.3">
                  <p:embed/>
                </p:oleObj>
              </mc:Choice>
              <mc:Fallback>
                <p:oleObj name="公式" r:id="rId4" imgW="15494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0851" y="1916832"/>
                        <a:ext cx="5123437" cy="720080"/>
                      </a:xfrm>
                      <a:prstGeom prst="rect">
                        <a:avLst/>
                      </a:prstGeom>
                      <a:noFill/>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724900355"/>
              </p:ext>
            </p:extLst>
          </p:nvPr>
        </p:nvGraphicFramePr>
        <p:xfrm>
          <a:off x="2046892" y="2996952"/>
          <a:ext cx="5050215" cy="792088"/>
        </p:xfrm>
        <a:graphic>
          <a:graphicData uri="http://schemas.openxmlformats.org/presentationml/2006/ole">
            <mc:AlternateContent xmlns:mc="http://schemas.openxmlformats.org/markup-compatibility/2006">
              <mc:Choice xmlns:v="urn:schemas-microsoft-com:vml" Requires="v">
                <p:oleObj spid="_x0000_s105547" name="公式" r:id="rId6" imgW="1511300" imgH="241300" progId="Equation.3">
                  <p:embed/>
                </p:oleObj>
              </mc:Choice>
              <mc:Fallback>
                <p:oleObj name="公式" r:id="rId6" imgW="15113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6892" y="2996952"/>
                        <a:ext cx="5050215" cy="792088"/>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082088951"/>
              </p:ext>
            </p:extLst>
          </p:nvPr>
        </p:nvGraphicFramePr>
        <p:xfrm>
          <a:off x="1976334" y="4115335"/>
          <a:ext cx="4683898" cy="825833"/>
        </p:xfrm>
        <a:graphic>
          <a:graphicData uri="http://schemas.openxmlformats.org/presentationml/2006/ole">
            <mc:AlternateContent xmlns:mc="http://schemas.openxmlformats.org/markup-compatibility/2006">
              <mc:Choice xmlns:v="urn:schemas-microsoft-com:vml" Requires="v">
                <p:oleObj spid="_x0000_s105548" name="公式" r:id="rId8" imgW="1346040" imgH="241200" progId="Equation.3">
                  <p:embed/>
                </p:oleObj>
              </mc:Choice>
              <mc:Fallback>
                <p:oleObj name="公式" r:id="rId8" imgW="1346040" imgH="241200" progId="Equation.3">
                  <p:embed/>
                  <p:pic>
                    <p:nvPicPr>
                      <p:cNvPr id="0" name=""/>
                      <p:cNvPicPr>
                        <a:picLocks noChangeAspect="1" noChangeArrowheads="1"/>
                      </p:cNvPicPr>
                      <p:nvPr/>
                    </p:nvPicPr>
                    <p:blipFill>
                      <a:blip r:embed="rId9"/>
                      <a:srcRect/>
                      <a:stretch>
                        <a:fillRect/>
                      </a:stretch>
                    </p:blipFill>
                    <p:spPr bwMode="auto">
                      <a:xfrm>
                        <a:off x="1976334" y="4115335"/>
                        <a:ext cx="4683898" cy="825833"/>
                      </a:xfrm>
                      <a:prstGeom prst="rect">
                        <a:avLst/>
                      </a:prstGeom>
                      <a:noFill/>
                    </p:spPr>
                  </p:pic>
                </p:oleObj>
              </mc:Fallback>
            </mc:AlternateContent>
          </a:graphicData>
        </a:graphic>
      </p:graphicFrame>
    </p:spTree>
    <p:extLst>
      <p:ext uri="{BB962C8B-B14F-4D97-AF65-F5344CB8AC3E}">
        <p14:creationId xmlns:p14="http://schemas.microsoft.com/office/powerpoint/2010/main" val="38284825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pPr marL="0" indent="0"/>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随机变量的分类</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196752"/>
            <a:ext cx="8229600" cy="5400600"/>
          </a:xfrm>
        </p:spPr>
        <p:txBody>
          <a:bodyPr>
            <a:no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遗传研究中有很多随机变量，如一个群体的基因和基因型频率、两个座位间交换次数和重组率、各种数量性状的表型观测值等等</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。用</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表示随机变量，</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取不同数值表示不同的概率事件。虽然对于</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取何值是事先不知道的，但是随机变量一般都服从一定的分布，不同取值都有一定的概率</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根据</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取值情况，又可以把随机变量分为离散和连续两类。如果取值是有限个或可数个（可以按一定顺序一一列举出来），则称为离散型随机变量（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discrete random variable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取值为无穷不可数个，则称为连续型随机变量（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continuous random variable</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9430171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r>
              <a:rPr lang="zh-CN" altLang="en-US" b="1" dirty="0" smtClean="0">
                <a:latin typeface="黑体" panose="02010609060101010101" pitchFamily="49" charset="-122"/>
                <a:ea typeface="黑体" panose="02010609060101010101" pitchFamily="49" charset="-122"/>
              </a:rPr>
              <a:t>长期漂移的结果</a:t>
            </a:r>
          </a:p>
        </p:txBody>
      </p:sp>
      <p:sp>
        <p:nvSpPr>
          <p:cNvPr id="7" name="内容占位符 6"/>
          <p:cNvSpPr>
            <a:spLocks noGrp="1"/>
          </p:cNvSpPr>
          <p:nvPr>
            <p:ph idx="1"/>
          </p:nvPr>
        </p:nvSpPr>
        <p:spPr>
          <a:xfrm>
            <a:off x="323528" y="1412776"/>
            <a:ext cx="8507288" cy="4968552"/>
          </a:xfrm>
        </p:spPr>
        <p:txBody>
          <a:bodyPr>
            <a:noAutofit/>
          </a:bodyPr>
          <a:lstStyle/>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对于有限的群体大小</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，只要</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t</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足够大，群体的近交系数就会接近于</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。这时</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，每个</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家系与一个纯系有着相同的遗传结构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，即群体中所有个体的基因型都是纯合一致的，所有</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基因都是后裔同样的</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。但是</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，不同家系有着不同的基因型</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当</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座位数和等位基因数较大时，几乎不可能存在基因型完全相同的两个家系。这些亚群体再经过长期的进化过程和生殖隔离，不同的家系就可能会形成截然不同的新物种。因此，随机漂移是群体遗传学和物种形成的重要研究对象。</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5228738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1560" y="346646"/>
            <a:ext cx="7992888" cy="1498178"/>
          </a:xfrm>
        </p:spPr>
        <p:txBody>
          <a:bodyPr>
            <a:noAutofit/>
          </a:bodyPr>
          <a:lstStyle/>
          <a:p>
            <a:r>
              <a:rPr lang="zh-CN" altLang="en-US" sz="4000" b="1" dirty="0" smtClean="0">
                <a:latin typeface="黑体" panose="02010609060101010101" pitchFamily="49" charset="-122"/>
                <a:ea typeface="黑体" panose="02010609060101010101" pitchFamily="49" charset="-122"/>
              </a:rPr>
              <a:t>纯系的基因型与随机交配大群体中纯合基因型的区别</a:t>
            </a:r>
          </a:p>
        </p:txBody>
      </p:sp>
      <p:sp>
        <p:nvSpPr>
          <p:cNvPr id="7" name="内容占位符 6"/>
          <p:cNvSpPr>
            <a:spLocks noGrp="1"/>
          </p:cNvSpPr>
          <p:nvPr>
            <p:ph idx="1"/>
          </p:nvPr>
        </p:nvSpPr>
        <p:spPr>
          <a:xfrm>
            <a:off x="457200" y="1988840"/>
            <a:ext cx="8229600" cy="4464496"/>
          </a:xfrm>
        </p:spPr>
        <p:txBody>
          <a:bodyPr>
            <a:noAutofit/>
          </a:bodyPr>
          <a:lstStyle/>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随机</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漂移以及重复自交产生纯系的基因型，与</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平衡大群体中的纯合基因型有着本质</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区别</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纯</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系的两个等位基因不仅状态相同，而且后裔同样。随机交配大群体中，纯合基因型的两个等位基因仅仅状态相同，但不是后裔同样</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亲缘关系</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是由后裔同样基因决定的，而不是由状态相同基因决定的。基因型是否纯合与近交系数之间没有必然联系，后裔相同的纯合型才是近交系数的决定因素。</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2890049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9512" y="764704"/>
            <a:ext cx="8607478" cy="936104"/>
          </a:xfrm>
        </p:spPr>
        <p:txBody>
          <a:bodyPr>
            <a:normAutofit/>
          </a:bodyPr>
          <a:lstStyle/>
          <a:p>
            <a:r>
              <a:rPr lang="zh-CN" altLang="zh-CN" sz="4000" b="1" dirty="0">
                <a:latin typeface="黑体" panose="02010609060101010101" pitchFamily="49" charset="-122"/>
                <a:ea typeface="黑体" panose="02010609060101010101" pitchFamily="49" charset="-122"/>
              </a:rPr>
              <a:t>小样本理想群体中近交系数的变化</a:t>
            </a:r>
            <a:endParaRPr lang="zh-CN" altLang="en-US" sz="4000" b="1" dirty="0" smtClean="0">
              <a:latin typeface="黑体" panose="02010609060101010101" pitchFamily="49" charset="-122"/>
              <a:ea typeface="黑体" panose="02010609060101010101" pitchFamily="49"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2186199849"/>
              </p:ext>
            </p:extLst>
          </p:nvPr>
        </p:nvGraphicFramePr>
        <p:xfrm>
          <a:off x="77168" y="2060846"/>
          <a:ext cx="9031336" cy="2520282"/>
        </p:xfrm>
        <a:graphic>
          <a:graphicData uri="http://schemas.openxmlformats.org/drawingml/2006/table">
            <a:tbl>
              <a:tblPr firstRow="1" firstCol="1" bandRow="1">
                <a:tableStyleId>{5C22544A-7EE6-4342-B048-85BDC9FD1C3A}</a:tableStyleId>
              </a:tblPr>
              <a:tblGrid>
                <a:gridCol w="864096"/>
                <a:gridCol w="504056"/>
                <a:gridCol w="957898"/>
                <a:gridCol w="957898"/>
                <a:gridCol w="957898"/>
                <a:gridCol w="957898"/>
                <a:gridCol w="957898"/>
                <a:gridCol w="957898"/>
                <a:gridCol w="957898"/>
                <a:gridCol w="957898"/>
              </a:tblGrid>
              <a:tr h="420047">
                <a:tc rowSpan="2">
                  <a:txBody>
                    <a:bodyPr/>
                    <a:lstStyle/>
                    <a:p>
                      <a:pPr algn="l">
                        <a:lnSpc>
                          <a:spcPct val="100000"/>
                        </a:lnSpc>
                        <a:spcBef>
                          <a:spcPts val="0"/>
                        </a:spcBef>
                        <a:spcAft>
                          <a:spcPts val="0"/>
                        </a:spcAft>
                      </a:pPr>
                      <a:r>
                        <a:rPr lang="zh-CN" sz="2400" kern="0" dirty="0">
                          <a:effectLst/>
                        </a:rPr>
                        <a:t>群体</a:t>
                      </a:r>
                      <a:r>
                        <a:rPr lang="zh-CN" sz="2400" kern="0" dirty="0" smtClean="0">
                          <a:effectLst/>
                        </a:rPr>
                        <a:t>大小</a:t>
                      </a:r>
                      <a:endParaRPr lang="zh-CN" sz="2400" kern="100" dirty="0">
                        <a:effectLst/>
                        <a:latin typeface="Calibri"/>
                        <a:ea typeface="宋体"/>
                        <a:cs typeface="Times New Roman"/>
                      </a:endParaRPr>
                    </a:p>
                  </a:txBody>
                  <a:tcPr marL="68580" marR="68580" marT="0" marB="0"/>
                </a:tc>
                <a:tc gridSpan="9">
                  <a:txBody>
                    <a:bodyPr/>
                    <a:lstStyle/>
                    <a:p>
                      <a:pPr algn="l">
                        <a:lnSpc>
                          <a:spcPct val="100000"/>
                        </a:lnSpc>
                        <a:spcBef>
                          <a:spcPts val="0"/>
                        </a:spcBef>
                        <a:spcAft>
                          <a:spcPts val="0"/>
                        </a:spcAft>
                      </a:pPr>
                      <a:r>
                        <a:rPr lang="zh-CN" sz="2400" kern="0" dirty="0">
                          <a:effectLst/>
                        </a:rPr>
                        <a:t>随机交配次数（世代数等于随机交配次数加上</a:t>
                      </a:r>
                      <a:r>
                        <a:rPr lang="en-US" sz="2400" kern="0" dirty="0">
                          <a:effectLst/>
                        </a:rPr>
                        <a:t>1</a:t>
                      </a:r>
                      <a:r>
                        <a:rPr lang="zh-CN" sz="2400" kern="0" dirty="0">
                          <a:effectLst/>
                        </a:rPr>
                        <a:t>）</a:t>
                      </a:r>
                      <a:endParaRPr lang="zh-CN" sz="2400" kern="100" dirty="0">
                        <a:effectLst/>
                        <a:latin typeface="Calibri"/>
                        <a:ea typeface="宋体"/>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20047">
                <a:tc vMerge="1">
                  <a:txBody>
                    <a:bodyPr/>
                    <a:lstStyle/>
                    <a:p>
                      <a:pPr algn="l">
                        <a:spcAft>
                          <a:spcPts val="0"/>
                        </a:spcAft>
                      </a:pPr>
                      <a:endParaRPr lang="zh-CN" sz="24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dirty="0" smtClean="0">
                          <a:effectLst/>
                        </a:rPr>
                        <a:t>0</a:t>
                      </a:r>
                      <a:endParaRPr lang="zh-CN" sz="24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dirty="0">
                          <a:effectLst/>
                        </a:rPr>
                        <a:t>1</a:t>
                      </a:r>
                      <a:endParaRPr lang="zh-CN" sz="24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dirty="0">
                          <a:effectLst/>
                        </a:rPr>
                        <a:t>2</a:t>
                      </a:r>
                      <a:endParaRPr lang="zh-CN" sz="24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dirty="0">
                          <a:effectLst/>
                        </a:rPr>
                        <a:t>3</a:t>
                      </a:r>
                      <a:endParaRPr lang="zh-CN" sz="24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dirty="0">
                          <a:effectLst/>
                        </a:rPr>
                        <a:t>5</a:t>
                      </a:r>
                      <a:endParaRPr lang="zh-CN" sz="24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dirty="0">
                          <a:effectLst/>
                        </a:rPr>
                        <a:t>10</a:t>
                      </a:r>
                      <a:endParaRPr lang="zh-CN" sz="24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dirty="0">
                          <a:effectLst/>
                        </a:rPr>
                        <a:t>20</a:t>
                      </a:r>
                      <a:endParaRPr lang="zh-CN" sz="24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dirty="0">
                          <a:effectLst/>
                        </a:rPr>
                        <a:t>50</a:t>
                      </a:r>
                      <a:endParaRPr lang="zh-CN" sz="24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dirty="0">
                          <a:effectLst/>
                        </a:rPr>
                        <a:t>100</a:t>
                      </a:r>
                      <a:endParaRPr lang="zh-CN" sz="2400" kern="100" dirty="0">
                        <a:effectLst/>
                        <a:latin typeface="Calibri"/>
                        <a:ea typeface="宋体"/>
                        <a:cs typeface="Times New Roman"/>
                      </a:endParaRPr>
                    </a:p>
                  </a:txBody>
                  <a:tcPr marL="68580" marR="68580" marT="0" marB="0"/>
                </a:tc>
              </a:tr>
              <a:tr h="420047">
                <a:tc>
                  <a:txBody>
                    <a:bodyPr/>
                    <a:lstStyle/>
                    <a:p>
                      <a:pPr algn="l">
                        <a:lnSpc>
                          <a:spcPct val="100000"/>
                        </a:lnSpc>
                        <a:spcBef>
                          <a:spcPts val="0"/>
                        </a:spcBef>
                        <a:spcAft>
                          <a:spcPts val="0"/>
                        </a:spcAft>
                      </a:pPr>
                      <a:r>
                        <a:rPr lang="en-US" sz="2400" kern="0">
                          <a:effectLst/>
                        </a:rPr>
                        <a:t>1</a:t>
                      </a:r>
                      <a:endParaRPr lang="zh-CN" sz="24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a:effectLst/>
                        </a:rPr>
                        <a:t>0</a:t>
                      </a:r>
                      <a:endParaRPr lang="zh-CN" sz="24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0.5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0.75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0.875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0.9688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0.9990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1.0000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1.0000 </a:t>
                      </a:r>
                      <a:endParaRPr lang="zh-CN" sz="20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1.0000 </a:t>
                      </a:r>
                      <a:endParaRPr lang="zh-CN" sz="2000" kern="100">
                        <a:effectLst/>
                        <a:latin typeface="Calibri"/>
                        <a:ea typeface="宋体"/>
                        <a:cs typeface="Times New Roman"/>
                      </a:endParaRPr>
                    </a:p>
                  </a:txBody>
                  <a:tcPr marL="68580" marR="68580" marT="0" marB="0"/>
                </a:tc>
              </a:tr>
              <a:tr h="420047">
                <a:tc>
                  <a:txBody>
                    <a:bodyPr/>
                    <a:lstStyle/>
                    <a:p>
                      <a:pPr algn="l">
                        <a:lnSpc>
                          <a:spcPct val="100000"/>
                        </a:lnSpc>
                        <a:spcBef>
                          <a:spcPts val="0"/>
                        </a:spcBef>
                        <a:spcAft>
                          <a:spcPts val="0"/>
                        </a:spcAft>
                      </a:pPr>
                      <a:r>
                        <a:rPr lang="en-US" sz="2400" kern="0">
                          <a:effectLst/>
                        </a:rPr>
                        <a:t>10</a:t>
                      </a:r>
                      <a:endParaRPr lang="zh-CN" sz="24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a:effectLst/>
                        </a:rPr>
                        <a:t>0</a:t>
                      </a:r>
                      <a:endParaRPr lang="zh-CN" sz="24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0.05 </a:t>
                      </a:r>
                      <a:endParaRPr lang="zh-CN" sz="20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0.0975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0.1426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0.2262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0.4013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0.6415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0.9231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0.9941 </a:t>
                      </a:r>
                      <a:endParaRPr lang="zh-CN" sz="2000" kern="100">
                        <a:effectLst/>
                        <a:latin typeface="Calibri"/>
                        <a:ea typeface="宋体"/>
                        <a:cs typeface="Times New Roman"/>
                      </a:endParaRPr>
                    </a:p>
                  </a:txBody>
                  <a:tcPr marL="68580" marR="68580" marT="0" marB="0"/>
                </a:tc>
              </a:tr>
              <a:tr h="420047">
                <a:tc>
                  <a:txBody>
                    <a:bodyPr/>
                    <a:lstStyle/>
                    <a:p>
                      <a:pPr algn="l">
                        <a:lnSpc>
                          <a:spcPct val="100000"/>
                        </a:lnSpc>
                        <a:spcBef>
                          <a:spcPts val="0"/>
                        </a:spcBef>
                        <a:spcAft>
                          <a:spcPts val="0"/>
                        </a:spcAft>
                      </a:pPr>
                      <a:r>
                        <a:rPr lang="en-US" sz="2400" kern="0">
                          <a:effectLst/>
                        </a:rPr>
                        <a:t>20</a:t>
                      </a:r>
                      <a:endParaRPr lang="zh-CN" sz="24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a:effectLst/>
                        </a:rPr>
                        <a:t>0</a:t>
                      </a:r>
                      <a:endParaRPr lang="zh-CN" sz="24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0.025 </a:t>
                      </a:r>
                      <a:endParaRPr lang="zh-CN" sz="20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0.0494 </a:t>
                      </a:r>
                      <a:endParaRPr lang="zh-CN" sz="20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0.0731 </a:t>
                      </a:r>
                      <a:endParaRPr lang="zh-CN" sz="20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0.1189 </a:t>
                      </a:r>
                      <a:endParaRPr lang="zh-CN" sz="20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0.2237 </a:t>
                      </a:r>
                      <a:endParaRPr lang="zh-CN" sz="20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0.3973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0.7180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0.9205 </a:t>
                      </a:r>
                      <a:endParaRPr lang="zh-CN" sz="2000" kern="100" dirty="0">
                        <a:effectLst/>
                        <a:latin typeface="Calibri"/>
                        <a:ea typeface="宋体"/>
                        <a:cs typeface="Times New Roman"/>
                      </a:endParaRPr>
                    </a:p>
                  </a:txBody>
                  <a:tcPr marL="68580" marR="68580" marT="0" marB="0"/>
                </a:tc>
              </a:tr>
              <a:tr h="420047">
                <a:tc>
                  <a:txBody>
                    <a:bodyPr/>
                    <a:lstStyle/>
                    <a:p>
                      <a:pPr algn="l">
                        <a:lnSpc>
                          <a:spcPct val="100000"/>
                        </a:lnSpc>
                        <a:spcBef>
                          <a:spcPts val="0"/>
                        </a:spcBef>
                        <a:spcAft>
                          <a:spcPts val="0"/>
                        </a:spcAft>
                      </a:pPr>
                      <a:r>
                        <a:rPr lang="en-US" sz="2400" kern="0">
                          <a:effectLst/>
                        </a:rPr>
                        <a:t>30</a:t>
                      </a:r>
                      <a:endParaRPr lang="zh-CN" sz="24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400" kern="0">
                          <a:effectLst/>
                        </a:rPr>
                        <a:t>0</a:t>
                      </a:r>
                      <a:endParaRPr lang="zh-CN" sz="24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smtClean="0">
                          <a:effectLst/>
                        </a:rPr>
                        <a:t>0.0167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0.0331 </a:t>
                      </a:r>
                      <a:endParaRPr lang="zh-CN" sz="20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0.0492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0.0806 </a:t>
                      </a:r>
                      <a:endParaRPr lang="zh-CN" sz="20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0.1547 </a:t>
                      </a:r>
                      <a:endParaRPr lang="zh-CN" sz="20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a:effectLst/>
                        </a:rPr>
                        <a:t>0.2855 </a:t>
                      </a:r>
                      <a:endParaRPr lang="zh-CN" sz="2000" kern="10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0.5684 </a:t>
                      </a:r>
                      <a:endParaRPr lang="zh-CN" sz="2000" kern="100" dirty="0">
                        <a:effectLst/>
                        <a:latin typeface="Calibri"/>
                        <a:ea typeface="宋体"/>
                        <a:cs typeface="Times New Roman"/>
                      </a:endParaRPr>
                    </a:p>
                  </a:txBody>
                  <a:tcPr marL="68580" marR="68580" marT="0" marB="0"/>
                </a:tc>
                <a:tc>
                  <a:txBody>
                    <a:bodyPr/>
                    <a:lstStyle/>
                    <a:p>
                      <a:pPr algn="l">
                        <a:lnSpc>
                          <a:spcPct val="100000"/>
                        </a:lnSpc>
                        <a:spcBef>
                          <a:spcPts val="0"/>
                        </a:spcBef>
                        <a:spcAft>
                          <a:spcPts val="0"/>
                        </a:spcAft>
                      </a:pPr>
                      <a:r>
                        <a:rPr lang="en-US" sz="2000" kern="100" dirty="0">
                          <a:effectLst/>
                        </a:rPr>
                        <a:t>0.8138 </a:t>
                      </a:r>
                      <a:endParaRPr lang="zh-CN" sz="2000" kern="100" dirty="0">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47127854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71600" y="274638"/>
            <a:ext cx="6984776" cy="850106"/>
          </a:xfrm>
        </p:spPr>
        <p:txBody>
          <a:bodyPr>
            <a:normAutofit/>
          </a:bodyPr>
          <a:lstStyle/>
          <a:p>
            <a:r>
              <a:rPr lang="zh-CN" altLang="zh-CN" sz="4000" b="1" dirty="0" smtClean="0">
                <a:latin typeface="黑体" panose="02010609060101010101" pitchFamily="49" charset="-122"/>
                <a:ea typeface="黑体" panose="02010609060101010101" pitchFamily="49" charset="-122"/>
              </a:rPr>
              <a:t>近交系数的</a:t>
            </a:r>
            <a:r>
              <a:rPr lang="zh-CN" altLang="en-US" sz="4000" b="1" dirty="0" smtClean="0">
                <a:latin typeface="黑体" panose="02010609060101010101" pitchFamily="49" charset="-122"/>
                <a:ea typeface="黑体" panose="02010609060101010101" pitchFamily="49" charset="-122"/>
              </a:rPr>
              <a:t>增长速率</a:t>
            </a:r>
          </a:p>
        </p:txBody>
      </p:sp>
      <p:sp>
        <p:nvSpPr>
          <p:cNvPr id="6" name="内容占位符 5"/>
          <p:cNvSpPr>
            <a:spLocks noGrp="1"/>
          </p:cNvSpPr>
          <p:nvPr>
            <p:ph idx="1"/>
          </p:nvPr>
        </p:nvSpPr>
        <p:spPr>
          <a:xfrm>
            <a:off x="457200" y="3501008"/>
            <a:ext cx="8229600" cy="3024336"/>
          </a:xfrm>
        </p:spPr>
        <p:txBody>
          <a:bodyPr>
            <a:normAutofit/>
          </a:bodyPr>
          <a:lstStyle/>
          <a:p>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公式中的</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分子</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代表相邻两个世代近交系数的增加量，分母是上个世代近交系数与纯系近交系数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之间的</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差距</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l-GR" altLang="zh-CN" sz="2800" dirty="0" smtClean="0">
                <a:latin typeface="Times New Roman" panose="02020603050405020304" pitchFamily="18" charset="0"/>
                <a:ea typeface="黑体" panose="02010609060101010101" pitchFamily="49" charset="-122"/>
                <a:cs typeface="Times New Roman" panose="02020603050405020304" pitchFamily="18" charset="0"/>
              </a:rPr>
              <a:t>Δ</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1/2</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正好度量</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了</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相对于纯</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系近交系数</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增长</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速率（</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rate of inbreeding</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下一</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章将看到，这</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一</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公式可用于估计非理想情况下的有效群体大小。</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908532093"/>
              </p:ext>
            </p:extLst>
          </p:nvPr>
        </p:nvGraphicFramePr>
        <p:xfrm>
          <a:off x="2188245" y="1340768"/>
          <a:ext cx="4471987" cy="709613"/>
        </p:xfrm>
        <a:graphic>
          <a:graphicData uri="http://schemas.openxmlformats.org/presentationml/2006/ole">
            <mc:AlternateContent xmlns:mc="http://schemas.openxmlformats.org/markup-compatibility/2006">
              <mc:Choice xmlns:v="urn:schemas-microsoft-com:vml" Requires="v">
                <p:oleObj spid="_x0000_s109617" name="公式" r:id="rId4" imgW="1384200" imgH="228600" progId="Equation.3">
                  <p:embed/>
                </p:oleObj>
              </mc:Choice>
              <mc:Fallback>
                <p:oleObj name="公式" r:id="rId4" imgW="1384200" imgH="228600" progId="Equation.3">
                  <p:embed/>
                  <p:pic>
                    <p:nvPicPr>
                      <p:cNvPr id="0" name="对象 2"/>
                      <p:cNvPicPr>
                        <a:picLocks noChangeAspect="1" noChangeArrowheads="1"/>
                      </p:cNvPicPr>
                      <p:nvPr/>
                    </p:nvPicPr>
                    <p:blipFill>
                      <a:blip r:embed="rId5"/>
                      <a:srcRect/>
                      <a:stretch>
                        <a:fillRect/>
                      </a:stretch>
                    </p:blipFill>
                    <p:spPr bwMode="auto">
                      <a:xfrm>
                        <a:off x="2188245" y="1340768"/>
                        <a:ext cx="44719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716281609"/>
              </p:ext>
            </p:extLst>
          </p:nvPr>
        </p:nvGraphicFramePr>
        <p:xfrm>
          <a:off x="1979712" y="2132856"/>
          <a:ext cx="2799476" cy="1296144"/>
        </p:xfrm>
        <a:graphic>
          <a:graphicData uri="http://schemas.openxmlformats.org/presentationml/2006/ole">
            <mc:AlternateContent xmlns:mc="http://schemas.openxmlformats.org/markup-compatibility/2006">
              <mc:Choice xmlns:v="urn:schemas-microsoft-com:vml" Requires="v">
                <p:oleObj spid="_x0000_s109618" name="公式" r:id="rId6" imgW="927100" imgH="431800" progId="Equation.3">
                  <p:embed/>
                </p:oleObj>
              </mc:Choice>
              <mc:Fallback>
                <p:oleObj name="公式" r:id="rId6" imgW="927100" imgH="431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2132856"/>
                        <a:ext cx="2799476" cy="1296144"/>
                      </a:xfrm>
                      <a:prstGeom prst="rect">
                        <a:avLst/>
                      </a:prstGeom>
                      <a:noFill/>
                    </p:spPr>
                  </p:pic>
                </p:oleObj>
              </mc:Fallback>
            </mc:AlternateContent>
          </a:graphicData>
        </a:graphic>
      </p:graphicFrame>
    </p:spTree>
    <p:extLst>
      <p:ext uri="{BB962C8B-B14F-4D97-AF65-F5344CB8AC3E}">
        <p14:creationId xmlns:p14="http://schemas.microsoft.com/office/powerpoint/2010/main" val="130743227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31661" y="404664"/>
            <a:ext cx="7680677" cy="834454"/>
          </a:xfrm>
        </p:spPr>
        <p:txBody>
          <a:bodyPr/>
          <a:lstStyle/>
          <a:p>
            <a:pPr>
              <a:lnSpc>
                <a:spcPct val="90000"/>
              </a:lnSpc>
            </a:pPr>
            <a:r>
              <a:rPr lang="zh-CN" altLang="zh-CN" b="1" dirty="0">
                <a:latin typeface="黑体" panose="02010609060101010101" pitchFamily="49" charset="-122"/>
                <a:ea typeface="黑体" panose="02010609060101010101" pitchFamily="49" charset="-122"/>
              </a:rPr>
              <a:t>理想群体中基因频率的波动</a:t>
            </a:r>
            <a:endParaRPr lang="zh-CN" altLang="en-US" b="1" dirty="0" smtClean="0">
              <a:latin typeface="黑体" panose="02010609060101010101" pitchFamily="49" charset="-122"/>
              <a:ea typeface="黑体" panose="02010609060101010101" pitchFamily="49" charset="-122"/>
              <a:cs typeface="Times New Roman" pitchFamily="18" charset="0"/>
            </a:endParaRPr>
          </a:p>
        </p:txBody>
      </p:sp>
      <p:sp>
        <p:nvSpPr>
          <p:cNvPr id="30723" name="Rectangle 3"/>
          <p:cNvSpPr>
            <a:spLocks noGrp="1" noChangeArrowheads="1"/>
          </p:cNvSpPr>
          <p:nvPr>
            <p:ph type="body" idx="1"/>
          </p:nvPr>
        </p:nvSpPr>
        <p:spPr>
          <a:xfrm>
            <a:off x="637822" y="1484784"/>
            <a:ext cx="7868356" cy="1224136"/>
          </a:xfrm>
        </p:spPr>
        <p:txBody>
          <a:bodyPr>
            <a:normAutofit/>
          </a:bodyPr>
          <a:lstStyle/>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世代</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群体中，等位基因</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的个数</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X</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服从二项分布</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B</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0</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因此，</a:t>
            </a:r>
          </a:p>
        </p:txBody>
      </p:sp>
      <p:graphicFrame>
        <p:nvGraphicFramePr>
          <p:cNvPr id="3" name="对象 2"/>
          <p:cNvGraphicFramePr>
            <a:graphicFrameLocks noChangeAspect="1"/>
          </p:cNvGraphicFramePr>
          <p:nvPr>
            <p:extLst>
              <p:ext uri="{D42A27DB-BD31-4B8C-83A1-F6EECF244321}">
                <p14:modId xmlns:p14="http://schemas.microsoft.com/office/powerpoint/2010/main" val="2715362904"/>
              </p:ext>
            </p:extLst>
          </p:nvPr>
        </p:nvGraphicFramePr>
        <p:xfrm>
          <a:off x="1115616" y="3573016"/>
          <a:ext cx="1498600" cy="992188"/>
        </p:xfrm>
        <a:graphic>
          <a:graphicData uri="http://schemas.openxmlformats.org/presentationml/2006/ole">
            <mc:AlternateContent xmlns:mc="http://schemas.openxmlformats.org/markup-compatibility/2006">
              <mc:Choice xmlns:v="urn:schemas-microsoft-com:vml" Requires="v">
                <p:oleObj spid="_x0000_s110689" name="公式" r:id="rId4" imgW="571320" imgH="393480" progId="Equation.3">
                  <p:embed/>
                </p:oleObj>
              </mc:Choice>
              <mc:Fallback>
                <p:oleObj name="公式" r:id="rId4" imgW="571320" imgH="393480" progId="Equation.3">
                  <p:embed/>
                  <p:pic>
                    <p:nvPicPr>
                      <p:cNvPr id="0" name="Object 1"/>
                      <p:cNvPicPr>
                        <a:picLocks noChangeAspect="1" noChangeArrowheads="1"/>
                      </p:cNvPicPr>
                      <p:nvPr/>
                    </p:nvPicPr>
                    <p:blipFill>
                      <a:blip r:embed="rId5"/>
                      <a:srcRect/>
                      <a:stretch>
                        <a:fillRect/>
                      </a:stretch>
                    </p:blipFill>
                    <p:spPr bwMode="auto">
                      <a:xfrm>
                        <a:off x="1115616" y="3573016"/>
                        <a:ext cx="1498600" cy="992188"/>
                      </a:xfrm>
                      <a:prstGeom prst="rect">
                        <a:avLst/>
                      </a:prstGeom>
                      <a:noFill/>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145062889"/>
              </p:ext>
            </p:extLst>
          </p:nvPr>
        </p:nvGraphicFramePr>
        <p:xfrm>
          <a:off x="1043608" y="4725144"/>
          <a:ext cx="4313880" cy="1008112"/>
        </p:xfrm>
        <a:graphic>
          <a:graphicData uri="http://schemas.openxmlformats.org/presentationml/2006/ole">
            <mc:AlternateContent xmlns:mc="http://schemas.openxmlformats.org/markup-compatibility/2006">
              <mc:Choice xmlns:v="urn:schemas-microsoft-com:vml" Requires="v">
                <p:oleObj spid="_x0000_s110690" name="公式" r:id="rId6" imgW="1637589" imgH="393529" progId="Equation.3">
                  <p:embed/>
                </p:oleObj>
              </mc:Choice>
              <mc:Fallback>
                <p:oleObj name="公式" r:id="rId6" imgW="1637589" imgH="393529"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4725144"/>
                        <a:ext cx="4313880" cy="1008112"/>
                      </a:xfrm>
                      <a:prstGeom prst="rect">
                        <a:avLst/>
                      </a:prstGeom>
                      <a:noFill/>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789944917"/>
              </p:ext>
            </p:extLst>
          </p:nvPr>
        </p:nvGraphicFramePr>
        <p:xfrm>
          <a:off x="3203848" y="3789040"/>
          <a:ext cx="2232025" cy="576262"/>
        </p:xfrm>
        <a:graphic>
          <a:graphicData uri="http://schemas.openxmlformats.org/presentationml/2006/ole">
            <mc:AlternateContent xmlns:mc="http://schemas.openxmlformats.org/markup-compatibility/2006">
              <mc:Choice xmlns:v="urn:schemas-microsoft-com:vml" Requires="v">
                <p:oleObj spid="_x0000_s110691" name="公式" r:id="rId8" imgW="850900" imgH="228600" progId="Equation.3">
                  <p:embed/>
                </p:oleObj>
              </mc:Choice>
              <mc:Fallback>
                <p:oleObj name="公式" r:id="rId8" imgW="850900" imgH="228600" progId="Equation.3">
                  <p:embed/>
                  <p:pic>
                    <p:nvPicPr>
                      <p:cNvPr id="0" name="对象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848" y="3789040"/>
                        <a:ext cx="22320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545624559"/>
              </p:ext>
            </p:extLst>
          </p:nvPr>
        </p:nvGraphicFramePr>
        <p:xfrm>
          <a:off x="1115616" y="2780928"/>
          <a:ext cx="2665413" cy="576263"/>
        </p:xfrm>
        <a:graphic>
          <a:graphicData uri="http://schemas.openxmlformats.org/presentationml/2006/ole">
            <mc:AlternateContent xmlns:mc="http://schemas.openxmlformats.org/markup-compatibility/2006">
              <mc:Choice xmlns:v="urn:schemas-microsoft-com:vml" Requires="v">
                <p:oleObj spid="_x0000_s110692" name="公式" r:id="rId10" imgW="1015920" imgH="228600" progId="Equation.3">
                  <p:embed/>
                </p:oleObj>
              </mc:Choice>
              <mc:Fallback>
                <p:oleObj name="公式" r:id="rId10" imgW="1015920" imgH="228600" progId="Equation.3">
                  <p:embed/>
                  <p:pic>
                    <p:nvPicPr>
                      <p:cNvPr id="0" name="对象 2"/>
                      <p:cNvPicPr>
                        <a:picLocks noChangeAspect="1" noChangeArrowheads="1"/>
                      </p:cNvPicPr>
                      <p:nvPr/>
                    </p:nvPicPr>
                    <p:blipFill>
                      <a:blip r:embed="rId11"/>
                      <a:srcRect/>
                      <a:stretch>
                        <a:fillRect/>
                      </a:stretch>
                    </p:blipFill>
                    <p:spPr bwMode="auto">
                      <a:xfrm>
                        <a:off x="1115616" y="2780928"/>
                        <a:ext cx="26654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768648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1561" y="332656"/>
            <a:ext cx="7992888" cy="906462"/>
          </a:xfrm>
        </p:spPr>
        <p:txBody>
          <a:bodyPr>
            <a:normAutofit fontScale="90000"/>
          </a:bodyPr>
          <a:lstStyle/>
          <a:p>
            <a:pPr>
              <a:lnSpc>
                <a:spcPct val="90000"/>
              </a:lnSpc>
            </a:pPr>
            <a:r>
              <a:rPr lang="zh-CN" altLang="zh-CN" b="1" dirty="0" smtClean="0">
                <a:latin typeface="黑体" panose="02010609060101010101" pitchFamily="49" charset="-122"/>
                <a:ea typeface="黑体" panose="02010609060101010101" pitchFamily="49" charset="-122"/>
              </a:rPr>
              <a:t>基因频率</a:t>
            </a:r>
            <a:r>
              <a:rPr lang="zh-CN" altLang="en-US" b="1" dirty="0" smtClean="0">
                <a:latin typeface="黑体" panose="02010609060101010101" pitchFamily="49" charset="-122"/>
                <a:ea typeface="黑体" panose="02010609060101010101" pitchFamily="49" charset="-122"/>
              </a:rPr>
              <a:t>方差与近交系数的关系</a:t>
            </a:r>
            <a:endParaRPr lang="zh-CN" altLang="en-US" b="1" dirty="0" smtClean="0">
              <a:latin typeface="黑体" panose="02010609060101010101" pitchFamily="49" charset="-122"/>
              <a:ea typeface="黑体" panose="02010609060101010101" pitchFamily="49" charset="-122"/>
              <a:cs typeface="Times New Roman" pitchFamily="18" charset="0"/>
            </a:endParaRPr>
          </a:p>
        </p:txBody>
      </p:sp>
      <p:sp>
        <p:nvSpPr>
          <p:cNvPr id="30723" name="Rectangle 3"/>
          <p:cNvSpPr>
            <a:spLocks noGrp="1" noChangeArrowheads="1"/>
          </p:cNvSpPr>
          <p:nvPr>
            <p:ph type="body" idx="1"/>
          </p:nvPr>
        </p:nvSpPr>
        <p:spPr>
          <a:xfrm>
            <a:off x="637822" y="1412776"/>
            <a:ext cx="7868356" cy="4536504"/>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利用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Wright-Fisher</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模型的性质，还可以</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证明</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世代</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基因频率</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方差</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与近交系数的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关系</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所有世代都是成立的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即</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随机交配世代数足够多时，近交系数趋于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，基因频率的方差</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趋于</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0</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q</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也就是说只与起始频率有关。</a:t>
            </a:r>
            <a:endParaRPr lang="zh-CN" altLang="en-US"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762175112"/>
              </p:ext>
            </p:extLst>
          </p:nvPr>
        </p:nvGraphicFramePr>
        <p:xfrm>
          <a:off x="2411760" y="3068960"/>
          <a:ext cx="4128694" cy="864096"/>
        </p:xfrm>
        <a:graphic>
          <a:graphicData uri="http://schemas.openxmlformats.org/presentationml/2006/ole">
            <mc:AlternateContent xmlns:mc="http://schemas.openxmlformats.org/markup-compatibility/2006">
              <mc:Choice xmlns:v="urn:schemas-microsoft-com:vml" Requires="v">
                <p:oleObj spid="_x0000_s112663" name="公式" r:id="rId4" imgW="1180800" imgH="253800" progId="Equation.3">
                  <p:embed/>
                </p:oleObj>
              </mc:Choice>
              <mc:Fallback>
                <p:oleObj name="公式" r:id="rId4" imgW="1180800" imgH="253800" progId="Equation.3">
                  <p:embed/>
                  <p:pic>
                    <p:nvPicPr>
                      <p:cNvPr id="0" name=""/>
                      <p:cNvPicPr>
                        <a:picLocks noChangeAspect="1" noChangeArrowheads="1"/>
                      </p:cNvPicPr>
                      <p:nvPr/>
                    </p:nvPicPr>
                    <p:blipFill>
                      <a:blip r:embed="rId5"/>
                      <a:srcRect/>
                      <a:stretch>
                        <a:fillRect/>
                      </a:stretch>
                    </p:blipFill>
                    <p:spPr bwMode="auto">
                      <a:xfrm>
                        <a:off x="2411760" y="3068960"/>
                        <a:ext cx="4128694" cy="864096"/>
                      </a:xfrm>
                      <a:prstGeom prst="rect">
                        <a:avLst/>
                      </a:prstGeom>
                      <a:noFill/>
                    </p:spPr>
                  </p:pic>
                </p:oleObj>
              </mc:Fallback>
            </mc:AlternateContent>
          </a:graphicData>
        </a:graphic>
      </p:graphicFrame>
    </p:spTree>
    <p:extLst>
      <p:ext uri="{BB962C8B-B14F-4D97-AF65-F5344CB8AC3E}">
        <p14:creationId xmlns:p14="http://schemas.microsoft.com/office/powerpoint/2010/main" val="176469759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1520" y="332656"/>
            <a:ext cx="8568952" cy="1152128"/>
          </a:xfrm>
        </p:spPr>
        <p:txBody>
          <a:bodyPr>
            <a:normAutofit fontScale="90000"/>
          </a:bodyPr>
          <a:lstStyle/>
          <a:p>
            <a:pPr>
              <a:lnSpc>
                <a:spcPct val="90000"/>
              </a:lnSpc>
            </a:pPr>
            <a:r>
              <a:rPr lang="zh-CN" altLang="zh-CN" b="1" dirty="0">
                <a:latin typeface="Times New Roman" panose="02020603050405020304" pitchFamily="18" charset="0"/>
                <a:ea typeface="黑体" panose="02010609060101010101" pitchFamily="49" charset="-122"/>
                <a:cs typeface="Times New Roman" panose="02020603050405020304" pitchFamily="18" charset="0"/>
              </a:rPr>
              <a:t>容量</a:t>
            </a:r>
            <a:r>
              <a:rPr lang="en-US" altLang="zh-CN" b="1"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=3</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的理想群体</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中</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等位基因</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个数的</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概率分布</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基因频率</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均值和方差</a:t>
            </a:r>
            <a:endParaRPr lang="zh-CN" altLang="en-US" b="1"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56551541"/>
              </p:ext>
            </p:extLst>
          </p:nvPr>
        </p:nvGraphicFramePr>
        <p:xfrm>
          <a:off x="345536" y="1700808"/>
          <a:ext cx="8546944" cy="4693920"/>
        </p:xfrm>
        <a:graphic>
          <a:graphicData uri="http://schemas.openxmlformats.org/drawingml/2006/table">
            <a:tbl>
              <a:tblPr firstRow="1" firstCol="1" bandRow="1">
                <a:tableStyleId>{5C22544A-7EE6-4342-B048-85BDC9FD1C3A}</a:tableStyleId>
              </a:tblPr>
              <a:tblGrid>
                <a:gridCol w="1080120"/>
                <a:gridCol w="1224136"/>
                <a:gridCol w="1040448"/>
                <a:gridCol w="1040448"/>
                <a:gridCol w="1040448"/>
                <a:gridCol w="1040448"/>
                <a:gridCol w="1040448"/>
                <a:gridCol w="1040448"/>
              </a:tblGrid>
              <a:tr h="182880">
                <a:tc rowSpan="2">
                  <a:txBody>
                    <a:bodyPr/>
                    <a:lstStyle/>
                    <a:p>
                      <a:pPr algn="l">
                        <a:spcAft>
                          <a:spcPts val="0"/>
                        </a:spcAft>
                      </a:pPr>
                      <a:r>
                        <a:rPr lang="zh-CN" sz="2200" kern="0" dirty="0">
                          <a:effectLst/>
                        </a:rPr>
                        <a:t>基因</a:t>
                      </a:r>
                      <a:r>
                        <a:rPr lang="en-US" sz="2200" kern="0" dirty="0">
                          <a:effectLst/>
                        </a:rPr>
                        <a:t>A</a:t>
                      </a:r>
                      <a:r>
                        <a:rPr lang="zh-CN" sz="2200" kern="0" dirty="0">
                          <a:effectLst/>
                        </a:rPr>
                        <a:t>的个数</a:t>
                      </a:r>
                      <a:endParaRPr lang="zh-CN" sz="2200" kern="100" dirty="0">
                        <a:effectLst/>
                        <a:latin typeface="Calibri"/>
                        <a:ea typeface="宋体"/>
                        <a:cs typeface="Times New Roman"/>
                      </a:endParaRPr>
                    </a:p>
                  </a:txBody>
                  <a:tcPr marL="68580" marR="68580" marT="0" marB="0"/>
                </a:tc>
                <a:tc rowSpan="2">
                  <a:txBody>
                    <a:bodyPr/>
                    <a:lstStyle/>
                    <a:p>
                      <a:pPr algn="l">
                        <a:spcAft>
                          <a:spcPts val="0"/>
                        </a:spcAft>
                      </a:pPr>
                      <a:r>
                        <a:rPr lang="zh-CN" sz="2200" kern="0">
                          <a:effectLst/>
                        </a:rPr>
                        <a:t>基因</a:t>
                      </a:r>
                      <a:r>
                        <a:rPr lang="en-US" sz="2200" kern="0">
                          <a:effectLst/>
                        </a:rPr>
                        <a:t>A</a:t>
                      </a:r>
                      <a:r>
                        <a:rPr lang="zh-CN" sz="2200" kern="0">
                          <a:effectLst/>
                        </a:rPr>
                        <a:t>的频率</a:t>
                      </a:r>
                      <a:endParaRPr lang="zh-CN" sz="2200" kern="100">
                        <a:effectLst/>
                        <a:latin typeface="Calibri"/>
                        <a:ea typeface="宋体"/>
                        <a:cs typeface="Times New Roman"/>
                      </a:endParaRPr>
                    </a:p>
                  </a:txBody>
                  <a:tcPr marL="68580" marR="68580" marT="0" marB="0"/>
                </a:tc>
                <a:tc gridSpan="6">
                  <a:txBody>
                    <a:bodyPr/>
                    <a:lstStyle/>
                    <a:p>
                      <a:pPr algn="l">
                        <a:spcAft>
                          <a:spcPts val="0"/>
                        </a:spcAft>
                      </a:pPr>
                      <a:r>
                        <a:rPr lang="zh-CN" sz="2200" kern="0" dirty="0">
                          <a:effectLst/>
                        </a:rPr>
                        <a:t>世代</a:t>
                      </a:r>
                      <a:endParaRPr lang="zh-CN" sz="2200" kern="100" dirty="0">
                        <a:effectLst/>
                        <a:latin typeface="Calibri"/>
                        <a:ea typeface="宋体"/>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82880">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en-US" sz="2200" kern="0">
                          <a:effectLst/>
                        </a:rPr>
                        <a:t>0</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1</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2</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3</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4</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5</a:t>
                      </a:r>
                      <a:endParaRPr lang="zh-CN" sz="2200" kern="100">
                        <a:effectLst/>
                        <a:latin typeface="Calibri"/>
                        <a:ea typeface="宋体"/>
                        <a:cs typeface="Times New Roman"/>
                      </a:endParaRPr>
                    </a:p>
                  </a:txBody>
                  <a:tcPr marL="68580" marR="68580" marT="0" marB="0"/>
                </a:tc>
              </a:tr>
              <a:tr h="182880">
                <a:tc>
                  <a:txBody>
                    <a:bodyPr/>
                    <a:lstStyle/>
                    <a:p>
                      <a:pPr algn="l">
                        <a:spcAft>
                          <a:spcPts val="0"/>
                        </a:spcAft>
                      </a:pPr>
                      <a:r>
                        <a:rPr lang="en-US" sz="2200" kern="0">
                          <a:effectLst/>
                        </a:rPr>
                        <a:t>0</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0.0000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0.0001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0.0036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0.0152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0.0330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0.0532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8580" marR="68580" marT="0" marB="0"/>
                </a:tc>
              </a:tr>
              <a:tr h="182880">
                <a:tc>
                  <a:txBody>
                    <a:bodyPr/>
                    <a:lstStyle/>
                    <a:p>
                      <a:pPr algn="l">
                        <a:spcAft>
                          <a:spcPts val="0"/>
                        </a:spcAft>
                      </a:pPr>
                      <a:r>
                        <a:rPr lang="en-US" sz="2200" kern="0">
                          <a:effectLst/>
                        </a:rPr>
                        <a:t>1</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0.1667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0.0015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0.0166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0.0322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0.0401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0.0417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8580" marR="68580" marT="0" marB="0"/>
                </a:tc>
              </a:tr>
              <a:tr h="182880">
                <a:tc>
                  <a:txBody>
                    <a:bodyPr/>
                    <a:lstStyle/>
                    <a:p>
                      <a:pPr algn="l">
                        <a:spcAft>
                          <a:spcPts val="0"/>
                        </a:spcAft>
                      </a:pPr>
                      <a:r>
                        <a:rPr lang="en-US" sz="2200" kern="0">
                          <a:effectLst/>
                        </a:rPr>
                        <a:t>2</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0.3333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0.0154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0.0480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0.0602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0.0610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0.0567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8580" marR="68580" marT="0" marB="0"/>
                </a:tc>
              </a:tr>
              <a:tr h="182880">
                <a:tc>
                  <a:txBody>
                    <a:bodyPr/>
                    <a:lstStyle/>
                    <a:p>
                      <a:pPr algn="l">
                        <a:spcAft>
                          <a:spcPts val="0"/>
                        </a:spcAft>
                      </a:pPr>
                      <a:r>
                        <a:rPr lang="en-US" sz="2200" kern="0">
                          <a:effectLst/>
                        </a:rPr>
                        <a:t>3</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0.5000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0.0819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0.1041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0.0959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0.0824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0.0694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8580" marR="68580" marT="0" marB="0"/>
                </a:tc>
              </a:tr>
              <a:tr h="182880">
                <a:tc>
                  <a:txBody>
                    <a:bodyPr/>
                    <a:lstStyle/>
                    <a:p>
                      <a:pPr algn="l">
                        <a:spcAft>
                          <a:spcPts val="0"/>
                        </a:spcAft>
                      </a:pPr>
                      <a:r>
                        <a:rPr lang="en-US" sz="2200" kern="0" dirty="0">
                          <a:effectLst/>
                        </a:rPr>
                        <a:t>4</a:t>
                      </a:r>
                      <a:endParaRPr lang="zh-CN" sz="2200" kern="100" dirty="0">
                        <a:effectLst/>
                        <a:latin typeface="Calibri"/>
                        <a:ea typeface="宋体"/>
                        <a:cs typeface="Times New Roman"/>
                      </a:endParaRPr>
                    </a:p>
                  </a:txBody>
                  <a:tcPr marL="68580" marR="68580" marT="0" marB="0"/>
                </a:tc>
                <a:tc>
                  <a:txBody>
                    <a:bodyPr/>
                    <a:lstStyle/>
                    <a:p>
                      <a:pPr algn="l">
                        <a:spcAft>
                          <a:spcPts val="0"/>
                        </a:spcAft>
                      </a:pPr>
                      <a:r>
                        <a:rPr lang="en-US" sz="2200" kern="0">
                          <a:effectLst/>
                        </a:rPr>
                        <a:t>0.6667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0.2458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0.1804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0.1342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0.1022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0.0796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8580" marR="68580" marT="0" marB="0"/>
                </a:tc>
              </a:tr>
              <a:tr h="182880">
                <a:tc>
                  <a:txBody>
                    <a:bodyPr/>
                    <a:lstStyle/>
                    <a:p>
                      <a:pPr algn="l">
                        <a:spcAft>
                          <a:spcPts val="0"/>
                        </a:spcAft>
                      </a:pPr>
                      <a:r>
                        <a:rPr lang="en-US" sz="2200" kern="0">
                          <a:effectLst/>
                        </a:rPr>
                        <a:t>5</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0.8333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0.3932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0.2307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0.1508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0.1059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0.0782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8580" marR="68580" marT="0" marB="0"/>
                </a:tc>
              </a:tr>
              <a:tr h="182880">
                <a:tc>
                  <a:txBody>
                    <a:bodyPr/>
                    <a:lstStyle/>
                    <a:p>
                      <a:pPr algn="l">
                        <a:spcAft>
                          <a:spcPts val="0"/>
                        </a:spcAft>
                      </a:pPr>
                      <a:r>
                        <a:rPr lang="en-US" sz="2200" kern="0">
                          <a:effectLst/>
                        </a:rPr>
                        <a:t>6</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1.0000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0.2621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0.4167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0.5115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0.5754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0.6212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8580" marR="68580" marT="0" marB="0"/>
                </a:tc>
              </a:tr>
              <a:tr h="182880">
                <a:tc gridSpan="2">
                  <a:txBody>
                    <a:bodyPr/>
                    <a:lstStyle/>
                    <a:p>
                      <a:pPr algn="l">
                        <a:spcAft>
                          <a:spcPts val="0"/>
                        </a:spcAft>
                      </a:pPr>
                      <a:r>
                        <a:rPr lang="zh-CN" sz="2200" kern="0" dirty="0">
                          <a:effectLst/>
                        </a:rPr>
                        <a:t>基因频率的均值 </a:t>
                      </a:r>
                      <a:endParaRPr lang="zh-CN" sz="2200" kern="100" dirty="0">
                        <a:effectLst/>
                        <a:latin typeface="Calibri"/>
                        <a:ea typeface="宋体"/>
                        <a:cs typeface="Times New Roman"/>
                      </a:endParaRPr>
                    </a:p>
                  </a:txBody>
                  <a:tcPr marL="68580" marR="68580" marT="0" marB="0"/>
                </a:tc>
                <a:tc hMerge="1">
                  <a:txBody>
                    <a:bodyPr/>
                    <a:lstStyle/>
                    <a:p>
                      <a:endParaRPr lang="zh-CN" altLang="en-US"/>
                    </a:p>
                  </a:txBody>
                  <a:tcPr/>
                </a:tc>
                <a:tc>
                  <a:txBody>
                    <a:bodyPr/>
                    <a:lstStyle/>
                    <a:p>
                      <a:pPr algn="l">
                        <a:spcAft>
                          <a:spcPts val="0"/>
                        </a:spcAft>
                      </a:pPr>
                      <a:r>
                        <a:rPr lang="en-US" sz="2200" kern="0">
                          <a:effectLst/>
                        </a:rPr>
                        <a:t>0.8</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0.8</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dirty="0">
                          <a:effectLst/>
                        </a:rPr>
                        <a:t>0.8</a:t>
                      </a:r>
                      <a:endParaRPr lang="zh-CN" sz="2200" kern="100" dirty="0">
                        <a:effectLst/>
                        <a:latin typeface="Calibri"/>
                        <a:ea typeface="宋体"/>
                        <a:cs typeface="Times New Roman"/>
                      </a:endParaRPr>
                    </a:p>
                  </a:txBody>
                  <a:tcPr marL="68580" marR="68580" marT="0" marB="0"/>
                </a:tc>
                <a:tc>
                  <a:txBody>
                    <a:bodyPr/>
                    <a:lstStyle/>
                    <a:p>
                      <a:pPr algn="l">
                        <a:spcAft>
                          <a:spcPts val="0"/>
                        </a:spcAft>
                      </a:pPr>
                      <a:r>
                        <a:rPr lang="en-US" sz="2200" kern="0">
                          <a:effectLst/>
                        </a:rPr>
                        <a:t>0.8</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0.8</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8580" marR="68580" marT="0" marB="0"/>
                </a:tc>
              </a:tr>
              <a:tr h="182880">
                <a:tc gridSpan="2">
                  <a:txBody>
                    <a:bodyPr/>
                    <a:lstStyle/>
                    <a:p>
                      <a:pPr algn="l">
                        <a:spcAft>
                          <a:spcPts val="0"/>
                        </a:spcAft>
                      </a:pPr>
                      <a:r>
                        <a:rPr lang="zh-CN" sz="2200" kern="0" dirty="0">
                          <a:effectLst/>
                        </a:rPr>
                        <a:t>基因频率的方差 </a:t>
                      </a:r>
                      <a:endParaRPr lang="zh-CN" sz="2200" kern="100" dirty="0">
                        <a:effectLst/>
                        <a:latin typeface="Calibri"/>
                        <a:ea typeface="宋体"/>
                        <a:cs typeface="Times New Roman"/>
                      </a:endParaRPr>
                    </a:p>
                  </a:txBody>
                  <a:tcPr marL="68580" marR="68580" marT="0" marB="0"/>
                </a:tc>
                <a:tc hMerge="1">
                  <a:txBody>
                    <a:bodyPr/>
                    <a:lstStyle/>
                    <a:p>
                      <a:endParaRPr lang="zh-CN" altLang="en-US"/>
                    </a:p>
                  </a:txBody>
                  <a:tcPr/>
                </a:tc>
                <a:tc>
                  <a:txBody>
                    <a:bodyPr/>
                    <a:lstStyle/>
                    <a:p>
                      <a:pPr algn="l">
                        <a:spcAft>
                          <a:spcPts val="0"/>
                        </a:spcAft>
                      </a:pPr>
                      <a:r>
                        <a:rPr lang="en-US" sz="2200" kern="0">
                          <a:effectLst/>
                        </a:rPr>
                        <a:t>0.0267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0.0489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0.0674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0.0828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0.0957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8580" marR="68580" marT="0" marB="0"/>
                </a:tc>
              </a:tr>
              <a:tr h="182880">
                <a:tc gridSpan="2">
                  <a:txBody>
                    <a:bodyPr/>
                    <a:lstStyle/>
                    <a:p>
                      <a:pPr algn="l">
                        <a:spcAft>
                          <a:spcPts val="0"/>
                        </a:spcAft>
                      </a:pPr>
                      <a:r>
                        <a:rPr lang="zh-CN" sz="2200" kern="0">
                          <a:effectLst/>
                        </a:rPr>
                        <a:t>近交系数</a:t>
                      </a:r>
                      <a:r>
                        <a:rPr lang="en-US" sz="2200" kern="0">
                          <a:effectLst/>
                        </a:rPr>
                        <a:t>F </a:t>
                      </a:r>
                      <a:endParaRPr lang="zh-CN" sz="2200" kern="100">
                        <a:effectLst/>
                        <a:latin typeface="Calibri"/>
                        <a:ea typeface="宋体"/>
                        <a:cs typeface="Times New Roman"/>
                      </a:endParaRPr>
                    </a:p>
                  </a:txBody>
                  <a:tcPr marL="68580" marR="68580" marT="0" marB="0"/>
                </a:tc>
                <a:tc hMerge="1">
                  <a:txBody>
                    <a:bodyPr/>
                    <a:lstStyle/>
                    <a:p>
                      <a:endParaRPr lang="zh-CN" altLang="en-US"/>
                    </a:p>
                  </a:txBody>
                  <a:tcPr/>
                </a:tc>
                <a:tc>
                  <a:txBody>
                    <a:bodyPr/>
                    <a:lstStyle/>
                    <a:p>
                      <a:pPr algn="l">
                        <a:spcAft>
                          <a:spcPts val="0"/>
                        </a:spcAft>
                      </a:pPr>
                      <a:r>
                        <a:rPr lang="en-US" sz="2200" kern="0">
                          <a:effectLst/>
                        </a:rPr>
                        <a:t>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0.1667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0.3056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0.4213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0.5177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0.5981 </a:t>
                      </a:r>
                      <a:endParaRPr lang="zh-CN" sz="2200" kern="100">
                        <a:effectLst/>
                        <a:latin typeface="Calibri"/>
                        <a:ea typeface="宋体"/>
                        <a:cs typeface="Times New Roman"/>
                      </a:endParaRPr>
                    </a:p>
                  </a:txBody>
                  <a:tcPr marL="68580" marR="68580" marT="0" marB="0"/>
                </a:tc>
              </a:tr>
              <a:tr h="182880">
                <a:tc gridSpan="2">
                  <a:txBody>
                    <a:bodyPr/>
                    <a:lstStyle/>
                    <a:p>
                      <a:pPr algn="l">
                        <a:spcAft>
                          <a:spcPts val="0"/>
                        </a:spcAft>
                      </a:pPr>
                      <a:r>
                        <a:rPr lang="zh-CN" altLang="en-US" sz="2200" kern="0" dirty="0" smtClean="0">
                          <a:effectLst/>
                        </a:rPr>
                        <a:t>利用</a:t>
                      </a:r>
                      <a:r>
                        <a:rPr lang="en-US" altLang="zh-CN" sz="2200" kern="0" dirty="0" smtClean="0">
                          <a:effectLst/>
                        </a:rPr>
                        <a:t>F</a:t>
                      </a:r>
                      <a:r>
                        <a:rPr lang="zh-CN" sz="2200" kern="0" dirty="0" smtClean="0">
                          <a:effectLst/>
                        </a:rPr>
                        <a:t>计算</a:t>
                      </a:r>
                      <a:r>
                        <a:rPr lang="zh-CN" sz="2200" kern="0" dirty="0">
                          <a:effectLst/>
                        </a:rPr>
                        <a:t>的基因频率方差 </a:t>
                      </a:r>
                      <a:endParaRPr lang="zh-CN" sz="2200" kern="100" dirty="0">
                        <a:effectLst/>
                        <a:latin typeface="Calibri"/>
                        <a:ea typeface="宋体"/>
                        <a:cs typeface="Times New Roman"/>
                      </a:endParaRPr>
                    </a:p>
                  </a:txBody>
                  <a:tcPr marL="68580" marR="68580" marT="0" marB="0"/>
                </a:tc>
                <a:tc hMerge="1">
                  <a:txBody>
                    <a:bodyPr/>
                    <a:lstStyle/>
                    <a:p>
                      <a:endParaRPr lang="zh-CN" altLang="en-US"/>
                    </a:p>
                  </a:txBody>
                  <a:tcPr/>
                </a:tc>
                <a:tc>
                  <a:txBody>
                    <a:bodyPr/>
                    <a:lstStyle/>
                    <a:p>
                      <a:pPr algn="l">
                        <a:spcAft>
                          <a:spcPts val="0"/>
                        </a:spcAft>
                      </a:pPr>
                      <a:r>
                        <a:rPr lang="en-US" sz="2200" kern="0">
                          <a:effectLst/>
                        </a:rPr>
                        <a:t>0.0267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0.0489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0.0674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0.0828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a:effectLst/>
                        </a:rPr>
                        <a:t>0.0957 </a:t>
                      </a:r>
                      <a:endParaRPr lang="zh-CN" sz="2200" kern="100">
                        <a:effectLst/>
                        <a:latin typeface="Calibri"/>
                        <a:ea typeface="宋体"/>
                        <a:cs typeface="Times New Roman"/>
                      </a:endParaRPr>
                    </a:p>
                  </a:txBody>
                  <a:tcPr marL="68580" marR="68580" marT="0" marB="0"/>
                </a:tc>
                <a:tc>
                  <a:txBody>
                    <a:bodyPr/>
                    <a:lstStyle/>
                    <a:p>
                      <a:pPr algn="l">
                        <a:spcAft>
                          <a:spcPts val="0"/>
                        </a:spcAft>
                      </a:pPr>
                      <a:r>
                        <a:rPr lang="en-US" sz="2200" kern="0" dirty="0">
                          <a:effectLst/>
                        </a:rPr>
                        <a:t> </a:t>
                      </a:r>
                      <a:endParaRPr lang="zh-CN" sz="2200" kern="100" dirty="0">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373079635"/>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922114"/>
          </a:xfrm>
        </p:spPr>
        <p:txBody>
          <a:bodyPr>
            <a:normAutofit/>
          </a:bodyPr>
          <a:lstStyle/>
          <a:p>
            <a:pPr>
              <a:lnSpc>
                <a:spcPct val="90000"/>
              </a:lnSpc>
            </a:pPr>
            <a:r>
              <a:rPr lang="zh-CN" altLang="zh-CN" b="1" dirty="0">
                <a:latin typeface="黑体" panose="02010609060101010101" pitchFamily="49" charset="-122"/>
                <a:ea typeface="黑体" panose="02010609060101010101" pitchFamily="49" charset="-122"/>
              </a:rPr>
              <a:t>理想群体中基因型频率的波动</a:t>
            </a:r>
            <a:endParaRPr lang="zh-CN" altLang="en-US" b="1" dirty="0" smtClean="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83568" y="1268760"/>
            <a:ext cx="8147248" cy="4392488"/>
          </a:xfrm>
        </p:spPr>
        <p:txBody>
          <a:bodyPr>
            <a:normAutofit fontScale="92500" lnSpcReduction="10000"/>
          </a:bodyPr>
          <a:lstStyle/>
          <a:p>
            <a:pPr>
              <a:lnSpc>
                <a:spcPct val="110000"/>
              </a:lnSpc>
              <a:spcBef>
                <a:spcPts val="1200"/>
              </a:spcBef>
              <a:spcAft>
                <a:spcPts val="600"/>
              </a:spcAft>
            </a:pPr>
            <a:r>
              <a:rPr lang="zh-CN" altLang="en-US" dirty="0">
                <a:latin typeface="Times New Roman" panose="02020603050405020304" pitchFamily="18" charset="0"/>
                <a:ea typeface="黑体" panose="02010609060101010101" pitchFamily="49" charset="-122"/>
                <a:cs typeface="Times New Roman" panose="02020603050405020304" pitchFamily="18" charset="0"/>
              </a:rPr>
              <a:t>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表示单个亚群</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体</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中基因</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频率、</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表示基因型</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频率。</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不同的亚群体有不同的</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值。利用</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E</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以及方差计算公式</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spcBef>
                <a:spcPts val="1200"/>
              </a:spcBef>
              <a:spcAft>
                <a:spcPts val="600"/>
              </a:spcAft>
            </a:pP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spcBef>
                <a:spcPts val="1200"/>
              </a:spcBef>
              <a:spcAft>
                <a:spcPts val="600"/>
              </a:spcAft>
            </a:pP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得到基因型</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频率</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30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的期望为</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spcBef>
                <a:spcPts val="1200"/>
              </a:spcBef>
              <a:spcAft>
                <a:spcPts val="600"/>
              </a:spcAft>
            </a:pP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10000"/>
              </a:lnSpc>
              <a:spcBef>
                <a:spcPts val="1200"/>
              </a:spcBef>
              <a:spcAft>
                <a:spcPts val="600"/>
              </a:spcAft>
            </a:pP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类似得到</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基因型</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a:t>
            </a:r>
            <a:r>
              <a:rPr lang="zh-CN" altLang="en-US" i="1" dirty="0" smtClean="0">
                <a:latin typeface="Times New Roman" panose="02020603050405020304" pitchFamily="18" charset="0"/>
                <a:ea typeface="黑体" panose="02010609060101010101" pitchFamily="49" charset="-122"/>
                <a:cs typeface="Times New Roman" panose="02020603050405020304" pitchFamily="18" charset="0"/>
              </a:rPr>
              <a:t>和</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aa</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频率的期望分别为</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452970532"/>
              </p:ext>
            </p:extLst>
          </p:nvPr>
        </p:nvGraphicFramePr>
        <p:xfrm>
          <a:off x="1115616" y="2822575"/>
          <a:ext cx="5286375" cy="606425"/>
        </p:xfrm>
        <a:graphic>
          <a:graphicData uri="http://schemas.openxmlformats.org/presentationml/2006/ole">
            <mc:AlternateContent xmlns:mc="http://schemas.openxmlformats.org/markup-compatibility/2006">
              <mc:Choice xmlns:v="urn:schemas-microsoft-com:vml" Requires="v">
                <p:oleObj spid="_x0000_s113756" name="公式" r:id="rId4" imgW="2031840" imgH="241200" progId="Equation.3">
                  <p:embed/>
                </p:oleObj>
              </mc:Choice>
              <mc:Fallback>
                <p:oleObj name="公式" r:id="rId4" imgW="2031840" imgH="241200" progId="Equation.3">
                  <p:embed/>
                  <p:pic>
                    <p:nvPicPr>
                      <p:cNvPr id="0" name="Object 1"/>
                      <p:cNvPicPr>
                        <a:picLocks noChangeAspect="1" noChangeArrowheads="1"/>
                      </p:cNvPicPr>
                      <p:nvPr/>
                    </p:nvPicPr>
                    <p:blipFill>
                      <a:blip r:embed="rId5"/>
                      <a:srcRect/>
                      <a:stretch>
                        <a:fillRect/>
                      </a:stretch>
                    </p:blipFill>
                    <p:spPr bwMode="auto">
                      <a:xfrm>
                        <a:off x="1115616" y="2822575"/>
                        <a:ext cx="5286375" cy="606425"/>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637147333"/>
              </p:ext>
            </p:extLst>
          </p:nvPr>
        </p:nvGraphicFramePr>
        <p:xfrm>
          <a:off x="1187625" y="4149080"/>
          <a:ext cx="3488273" cy="648072"/>
        </p:xfrm>
        <a:graphic>
          <a:graphicData uri="http://schemas.openxmlformats.org/presentationml/2006/ole">
            <mc:AlternateContent xmlns:mc="http://schemas.openxmlformats.org/markup-compatibility/2006">
              <mc:Choice xmlns:v="urn:schemas-microsoft-com:vml" Requires="v">
                <p:oleObj spid="_x0000_s113757" name="公式" r:id="rId6" imgW="1282700" imgH="241300" progId="Equation.3">
                  <p:embed/>
                </p:oleObj>
              </mc:Choice>
              <mc:Fallback>
                <p:oleObj name="公式" r:id="rId6" imgW="1282700" imgH="241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5" y="4149080"/>
                        <a:ext cx="3488273" cy="648072"/>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884727535"/>
              </p:ext>
            </p:extLst>
          </p:nvPr>
        </p:nvGraphicFramePr>
        <p:xfrm>
          <a:off x="971600" y="5589240"/>
          <a:ext cx="3401283" cy="648072"/>
        </p:xfrm>
        <a:graphic>
          <a:graphicData uri="http://schemas.openxmlformats.org/presentationml/2006/ole">
            <mc:AlternateContent xmlns:mc="http://schemas.openxmlformats.org/markup-compatibility/2006">
              <mc:Choice xmlns:v="urn:schemas-microsoft-com:vml" Requires="v">
                <p:oleObj spid="_x0000_s113758" name="公式" r:id="rId8" imgW="1244600" imgH="241300" progId="Equation.3">
                  <p:embed/>
                </p:oleObj>
              </mc:Choice>
              <mc:Fallback>
                <p:oleObj name="公式" r:id="rId8" imgW="1244600" imgH="2413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600" y="5589240"/>
                        <a:ext cx="3401283" cy="648072"/>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261529242"/>
              </p:ext>
            </p:extLst>
          </p:nvPr>
        </p:nvGraphicFramePr>
        <p:xfrm>
          <a:off x="4644008" y="5661248"/>
          <a:ext cx="4032449" cy="617984"/>
        </p:xfrm>
        <a:graphic>
          <a:graphicData uri="http://schemas.openxmlformats.org/presentationml/2006/ole">
            <mc:AlternateContent xmlns:mc="http://schemas.openxmlformats.org/markup-compatibility/2006">
              <mc:Choice xmlns:v="urn:schemas-microsoft-com:vml" Requires="v">
                <p:oleObj spid="_x0000_s113759" name="公式" r:id="rId10" imgW="1447800" imgH="228600" progId="Equation.3">
                  <p:embed/>
                </p:oleObj>
              </mc:Choice>
              <mc:Fallback>
                <p:oleObj name="公式" r:id="rId10" imgW="1447800" imgH="2286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4008" y="5661248"/>
                        <a:ext cx="4032449" cy="617984"/>
                      </a:xfrm>
                      <a:prstGeom prst="rect">
                        <a:avLst/>
                      </a:prstGeom>
                      <a:noFill/>
                    </p:spPr>
                  </p:pic>
                </p:oleObj>
              </mc:Fallback>
            </mc:AlternateContent>
          </a:graphicData>
        </a:graphic>
      </p:graphicFrame>
    </p:spTree>
    <p:extLst>
      <p:ext uri="{BB962C8B-B14F-4D97-AF65-F5344CB8AC3E}">
        <p14:creationId xmlns:p14="http://schemas.microsoft.com/office/powerpoint/2010/main" val="353682511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43608" y="332656"/>
            <a:ext cx="7128792" cy="792088"/>
          </a:xfrm>
        </p:spPr>
        <p:txBody>
          <a:bodyPr>
            <a:normAutofit/>
          </a:bodyPr>
          <a:lstStyle/>
          <a:p>
            <a:pPr>
              <a:lnSpc>
                <a:spcPct val="90000"/>
              </a:lnSpc>
            </a:pP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近交降低</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杂合型</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的</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频率</a:t>
            </a:r>
            <a:endParaRPr lang="zh-CN" altLang="en-US" b="1" dirty="0" smtClean="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67544" y="1196752"/>
            <a:ext cx="8208912" cy="5184576"/>
          </a:xfrm>
        </p:spPr>
        <p:txBody>
          <a:bodyPr>
            <a:normAutofit/>
          </a:bodyPr>
          <a:lstStyle/>
          <a:p>
            <a:pPr>
              <a:spcBef>
                <a:spcPts val="600"/>
              </a:spcBef>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从</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前面的</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公式可以</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看到，近交引起纯合型频率的增加、杂合型频率的减少。第</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章介绍的自交是近交的极端情况，纯合型频率增加、杂合型频率减少的速度更快</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，杂合型频率相对于</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HWE</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群体</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变化，可以看作是度量近交程度的另外一种方法</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即：</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spcBef>
                <a:spcPts val="600"/>
              </a:spcBef>
            </a:pP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spcBef>
                <a:spcPts val="600"/>
              </a:spcBef>
            </a:pP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pPr>
              <a:spcBef>
                <a:spcPts val="600"/>
              </a:spcBef>
            </a:pP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公式中的</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p</a:t>
            </a:r>
            <a:r>
              <a:rPr lang="en-US"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0</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q</a:t>
            </a:r>
            <a:r>
              <a:rPr lang="en-US" altLang="zh-CN" sz="2800" baseline="-25000"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HWE</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群体的杂合基因型频率</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E</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pq</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是</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漂变产</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生众多亚群体中</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杂合</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基因型的平均频率。</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346791448"/>
              </p:ext>
            </p:extLst>
          </p:nvPr>
        </p:nvGraphicFramePr>
        <p:xfrm>
          <a:off x="2699792" y="3597437"/>
          <a:ext cx="3744416" cy="1199715"/>
        </p:xfrm>
        <a:graphic>
          <a:graphicData uri="http://schemas.openxmlformats.org/presentationml/2006/ole">
            <mc:AlternateContent xmlns:mc="http://schemas.openxmlformats.org/markup-compatibility/2006">
              <mc:Choice xmlns:v="urn:schemas-microsoft-com:vml" Requires="v">
                <p:oleObj spid="_x0000_s115731" name="公式" r:id="rId4" imgW="1307880" imgH="431640" progId="Equation.3">
                  <p:embed/>
                </p:oleObj>
              </mc:Choice>
              <mc:Fallback>
                <p:oleObj name="公式" r:id="rId4" imgW="1307880" imgH="431640" progId="Equation.3">
                  <p:embed/>
                  <p:pic>
                    <p:nvPicPr>
                      <p:cNvPr id="0" name="对象 12"/>
                      <p:cNvPicPr>
                        <a:picLocks noChangeAspect="1" noChangeArrowheads="1"/>
                      </p:cNvPicPr>
                      <p:nvPr/>
                    </p:nvPicPr>
                    <p:blipFill>
                      <a:blip r:embed="rId5"/>
                      <a:srcRect/>
                      <a:stretch>
                        <a:fillRect/>
                      </a:stretch>
                    </p:blipFill>
                    <p:spPr bwMode="auto">
                      <a:xfrm>
                        <a:off x="2699792" y="3597437"/>
                        <a:ext cx="3744416" cy="119971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6827951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552" y="404664"/>
            <a:ext cx="8136904" cy="864096"/>
          </a:xfrm>
        </p:spPr>
        <p:txBody>
          <a:bodyPr>
            <a:normAutofit/>
          </a:bodyPr>
          <a:lstStyle/>
          <a:p>
            <a:pPr>
              <a:lnSpc>
                <a:spcPct val="90000"/>
              </a:lnSpc>
            </a:pPr>
            <a:r>
              <a:rPr lang="zh-CN" altLang="en-US" sz="3600" b="1" dirty="0" smtClean="0">
                <a:latin typeface="Times New Roman" panose="02020603050405020304" pitchFamily="18" charset="0"/>
                <a:ea typeface="黑体" panose="02010609060101010101" pitchFamily="49" charset="-122"/>
                <a:cs typeface="Times New Roman" panose="02020603050405020304" pitchFamily="18" charset="0"/>
              </a:rPr>
              <a:t>利用</a:t>
            </a: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杂合</a:t>
            </a:r>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型</a:t>
            </a: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频率</a:t>
            </a:r>
            <a:r>
              <a:rPr lang="zh-CN" altLang="en-US" sz="3600" b="1" dirty="0" smtClean="0">
                <a:latin typeface="Times New Roman" panose="02020603050405020304" pitchFamily="18" charset="0"/>
                <a:ea typeface="黑体" panose="02010609060101010101" pitchFamily="49" charset="-122"/>
                <a:cs typeface="Times New Roman" panose="02020603050405020304" pitchFamily="18" charset="0"/>
              </a:rPr>
              <a:t>的降低量估计近交系数</a:t>
            </a:r>
            <a:endParaRPr lang="zh-CN" altLang="en-US" sz="3600" b="1" dirty="0" smtClean="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83568" y="1340768"/>
            <a:ext cx="7776864" cy="5040560"/>
          </a:xfrm>
        </p:spPr>
        <p:txBody>
          <a:bodyPr>
            <a:normAutofit/>
          </a:bodyPr>
          <a:lstStyle/>
          <a:p>
            <a:pPr>
              <a:spcBef>
                <a:spcPts val="1800"/>
              </a:spcBef>
              <a:spcAft>
                <a:spcPts val="1200"/>
              </a:spcAft>
            </a:pP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一般地，</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i="1" baseline="-25000" dirty="0">
                <a:latin typeface="Times New Roman" panose="02020603050405020304" pitchFamily="18" charset="0"/>
                <a:ea typeface="黑体" panose="02010609060101010101" pitchFamily="49" charset="-122"/>
                <a:cs typeface="Times New Roman" panose="02020603050405020304" pitchFamily="18" charset="0"/>
              </a:rPr>
              <a:t>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表示给定基因频率在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平衡时的杂合型频率或杂合度，用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i="1" baseline="-25000" dirty="0">
                <a:latin typeface="Times New Roman" panose="02020603050405020304" pitchFamily="18" charset="0"/>
                <a:ea typeface="黑体" panose="02010609060101010101" pitchFamily="49" charset="-122"/>
                <a:cs typeface="Times New Roman" panose="02020603050405020304" pitchFamily="18" charset="0"/>
              </a:rPr>
              <a:t>S</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表示近交发生后的杂合型频率或杂合度</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下面的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公式给</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出利用杂合型频率变化的近交系数</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计算方法</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spcBef>
                <a:spcPts val="1800"/>
              </a:spcBef>
              <a:spcAft>
                <a:spcPts val="1200"/>
              </a:spcAft>
            </a:pP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pPr>
              <a:spcBef>
                <a:spcPts val="1800"/>
              </a:spcBef>
              <a:spcAft>
                <a:spcPts val="1200"/>
              </a:spcAft>
            </a:pP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为与</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之前</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近交系数相区分</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上面</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公式</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给出</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近交系数用</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i="1" baseline="-25000" dirty="0">
                <a:latin typeface="Times New Roman" panose="02020603050405020304" pitchFamily="18" charset="0"/>
                <a:ea typeface="黑体" panose="02010609060101010101" pitchFamily="49" charset="-122"/>
                <a:cs typeface="Times New Roman" panose="02020603050405020304" pitchFamily="18" charset="0"/>
              </a:rPr>
              <a:t>ST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表示。</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341322099"/>
              </p:ext>
            </p:extLst>
          </p:nvPr>
        </p:nvGraphicFramePr>
        <p:xfrm>
          <a:off x="2843808" y="3933056"/>
          <a:ext cx="3604544" cy="1008112"/>
        </p:xfrm>
        <a:graphic>
          <a:graphicData uri="http://schemas.openxmlformats.org/presentationml/2006/ole">
            <mc:AlternateContent xmlns:mc="http://schemas.openxmlformats.org/markup-compatibility/2006">
              <mc:Choice xmlns:v="urn:schemas-microsoft-com:vml" Requires="v">
                <p:oleObj spid="_x0000_s114707" name="公式" r:id="rId4" imgW="1562100" imgH="431800" progId="Equation.3">
                  <p:embed/>
                </p:oleObj>
              </mc:Choice>
              <mc:Fallback>
                <p:oleObj name="公式" r:id="rId4" imgW="1562100" imgH="431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933056"/>
                        <a:ext cx="3604544" cy="1008112"/>
                      </a:xfrm>
                      <a:prstGeom prst="rect">
                        <a:avLst/>
                      </a:prstGeom>
                      <a:noFill/>
                    </p:spPr>
                  </p:pic>
                </p:oleObj>
              </mc:Fallback>
            </mc:AlternateContent>
          </a:graphicData>
        </a:graphic>
      </p:graphicFrame>
    </p:spTree>
    <p:extLst>
      <p:ext uri="{BB962C8B-B14F-4D97-AF65-F5344CB8AC3E}">
        <p14:creationId xmlns:p14="http://schemas.microsoft.com/office/powerpoint/2010/main" val="5724600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pPr marL="0" indent="0"/>
            <a:r>
              <a:rPr lang="zh-CN" altLang="zh-CN" b="1" dirty="0">
                <a:latin typeface="黑体" panose="02010609060101010101" pitchFamily="49" charset="-122"/>
                <a:ea typeface="黑体" panose="02010609060101010101" pitchFamily="49" charset="-122"/>
              </a:rPr>
              <a:t>离散型随机变量</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539552" y="1268760"/>
            <a:ext cx="7848872" cy="3600400"/>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设离散型随机变量</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的可能取值是</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 2, …, </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k</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。为了完整地描述随机变量</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，只知道它的可能取值是远远不够的，更重要的是要知道各种可能取值的</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概率。</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下面</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给</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出的概率也称为随机变量</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的概率分布，它清楚而完整地表示了</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各种可能取值概率的大小。</a:t>
            </a:r>
          </a:p>
        </p:txBody>
      </p:sp>
      <p:graphicFrame>
        <p:nvGraphicFramePr>
          <p:cNvPr id="5" name="对象 4"/>
          <p:cNvGraphicFramePr>
            <a:graphicFrameLocks noChangeAspect="1"/>
          </p:cNvGraphicFramePr>
          <p:nvPr>
            <p:extLst>
              <p:ext uri="{D42A27DB-BD31-4B8C-83A1-F6EECF244321}">
                <p14:modId xmlns:p14="http://schemas.microsoft.com/office/powerpoint/2010/main" val="1731102293"/>
              </p:ext>
            </p:extLst>
          </p:nvPr>
        </p:nvGraphicFramePr>
        <p:xfrm>
          <a:off x="1835696" y="5085184"/>
          <a:ext cx="3312368" cy="776842"/>
        </p:xfrm>
        <a:graphic>
          <a:graphicData uri="http://schemas.openxmlformats.org/presentationml/2006/ole">
            <mc:AlternateContent xmlns:mc="http://schemas.openxmlformats.org/markup-compatibility/2006">
              <mc:Choice xmlns:v="urn:schemas-microsoft-com:vml" Requires="v">
                <p:oleObj spid="_x0000_s1076" name="公式" r:id="rId3" imgW="977900" imgH="228600" progId="Equation.3">
                  <p:embed/>
                </p:oleObj>
              </mc:Choice>
              <mc:Fallback>
                <p:oleObj name="公式" r:id="rId3" imgW="9779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085184"/>
                        <a:ext cx="3312368" cy="776842"/>
                      </a:xfrm>
                      <a:prstGeom prst="rect">
                        <a:avLst/>
                      </a:prstGeom>
                      <a:noFill/>
                    </p:spPr>
                  </p:pic>
                </p:oleObj>
              </mc:Fallback>
            </mc:AlternateContent>
          </a:graphicData>
        </a:graphic>
      </p:graphicFrame>
      <p:sp>
        <p:nvSpPr>
          <p:cNvPr id="6" name="矩形 5"/>
          <p:cNvSpPr/>
          <p:nvPr/>
        </p:nvSpPr>
        <p:spPr>
          <a:xfrm>
            <a:off x="5508104" y="5085184"/>
            <a:ext cx="2111475" cy="646331"/>
          </a:xfrm>
          <a:prstGeom prst="rect">
            <a:avLst/>
          </a:prstGeom>
        </p:spPr>
        <p:txBody>
          <a:bodyPr wrap="none">
            <a:spAutoFit/>
          </a:bodyPr>
          <a:lstStyle/>
          <a:p>
            <a:r>
              <a:rPr lang="en-US" altLang="zh-CN" sz="3600" dirty="0">
                <a:latin typeface="Times New Roman" panose="02020603050405020304" pitchFamily="18" charset="0"/>
                <a:cs typeface="Times New Roman" panose="02020603050405020304" pitchFamily="18" charset="0"/>
              </a:rPr>
              <a:t>(</a:t>
            </a:r>
            <a:r>
              <a:rPr lang="en-US" altLang="zh-CN" sz="3600" i="1" dirty="0">
                <a:latin typeface="Times New Roman" panose="02020603050405020304" pitchFamily="18" charset="0"/>
                <a:cs typeface="Times New Roman" panose="02020603050405020304" pitchFamily="18" charset="0"/>
              </a:rPr>
              <a:t>k</a:t>
            </a:r>
            <a:r>
              <a:rPr lang="en-US" altLang="zh-CN" sz="3600" dirty="0">
                <a:latin typeface="Times New Roman" panose="02020603050405020304" pitchFamily="18" charset="0"/>
                <a:cs typeface="Times New Roman" panose="02020603050405020304" pitchFamily="18" charset="0"/>
              </a:rPr>
              <a:t>=1, 2</a:t>
            </a:r>
            <a:r>
              <a:rPr lang="zh-CN" altLang="zh-CN" sz="3600" dirty="0">
                <a:latin typeface="Times New Roman" panose="02020603050405020304" pitchFamily="18" charset="0"/>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2353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76672"/>
            <a:ext cx="8136904" cy="940966"/>
          </a:xfrm>
        </p:spPr>
        <p:txBody>
          <a:bodyPr>
            <a:normAutofit fontScale="90000"/>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从近交系数计算</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杂合</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度的下降程度</a:t>
            </a:r>
            <a:endParaRPr lang="zh-CN" altLang="en-US" dirty="0"/>
          </a:p>
        </p:txBody>
      </p:sp>
      <p:sp>
        <p:nvSpPr>
          <p:cNvPr id="3" name="内容占位符 2"/>
          <p:cNvSpPr>
            <a:spLocks noGrp="1"/>
          </p:cNvSpPr>
          <p:nvPr>
            <p:ph idx="1"/>
          </p:nvPr>
        </p:nvSpPr>
        <p:spPr>
          <a:xfrm>
            <a:off x="457200" y="1484784"/>
            <a:ext cx="8229600" cy="4968552"/>
          </a:xfrm>
        </p:spPr>
        <p:txBody>
          <a:bodyPr>
            <a:normAutofit/>
          </a:bodyPr>
          <a:lstStyle/>
          <a:p>
            <a:pPr>
              <a:lnSpc>
                <a:spcPct val="120000"/>
              </a:lnSpc>
            </a:pP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例如，基础群体中等位基因</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的频率均为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，亚群体的容量</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=8</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。在理想群体的条件下</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，得到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个世代随机交配后的近交系数</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=0.276</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利用前面的</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公式，</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得到亚群体之间等位基因频率的方差为</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0.069</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三</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种基因型</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的频率均值分别为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0.319</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0.362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0.319</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。基础</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群体的三种基因型频率分别为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0.25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0.25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经过</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世代</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的漂移</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后，</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亚群体的</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杂合度</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平均下降了</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27.6</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666388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latin typeface="Times New Roman" panose="02020603050405020304" pitchFamily="18" charset="0"/>
                <a:ea typeface="黑体" panose="02010609060101010101" pitchFamily="49" charset="-122"/>
                <a:cs typeface="Times New Roman" panose="02020603050405020304" pitchFamily="18" charset="0"/>
              </a:rPr>
              <a:t>从近交系数计算各种基因型的期望频率</a:t>
            </a:r>
            <a:endParaRPr lang="zh-CN" altLang="en-US" sz="3600" dirty="0"/>
          </a:p>
        </p:txBody>
      </p:sp>
      <p:sp>
        <p:nvSpPr>
          <p:cNvPr id="3" name="内容占位符 2"/>
          <p:cNvSpPr>
            <a:spLocks noGrp="1"/>
          </p:cNvSpPr>
          <p:nvPr>
            <p:ph idx="1"/>
          </p:nvPr>
        </p:nvSpPr>
        <p:spPr>
          <a:xfrm>
            <a:off x="683568" y="1340768"/>
            <a:ext cx="7848872" cy="4968552"/>
          </a:xfrm>
        </p:spPr>
        <p:txBody>
          <a:bodyPr>
            <a:normAutofit/>
          </a:bodyPr>
          <a:lstStyle/>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在</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一个无限大随机交配群体中，等位基因</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的频率分别为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0.6</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0.4</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，从中随机抽取</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30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个个体。计算在这样的有限群体中，随机交配</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代后各种基因型的频率</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随机交配</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代的近交系数</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=0.155</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，由此</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得到</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杂合基因型</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的频率为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0.406</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，纯</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合基因型</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aa</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的频率分别为</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0.397</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0.197</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杂合</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基因型相对于基础群体降低了</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15.5%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，纯合基因型分别增加了</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10.3%</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23.2%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85935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0" indent="0"/>
            <a:r>
              <a:rPr lang="en-US" altLang="zh-CN" b="1" dirty="0">
                <a:latin typeface="Times New Roman" panose="02020603050405020304" pitchFamily="18" charset="0"/>
                <a:ea typeface="黑体" panose="02010609060101010101" pitchFamily="49" charset="-122"/>
                <a:cs typeface="Times New Roman" panose="02020603050405020304" pitchFamily="18" charset="0"/>
              </a:rPr>
              <a:t>§3.4 </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自然群体的分化</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p:txBody>
          <a:bodyPr/>
          <a:lstStyle/>
          <a:p>
            <a:r>
              <a:rPr lang="en-US" altLang="zh-CN" dirty="0">
                <a:latin typeface="Times New Roman" panose="02020603050405020304" pitchFamily="18" charset="0"/>
                <a:ea typeface="黑体" panose="02010609060101010101" pitchFamily="49" charset="-122"/>
                <a:cs typeface="Times New Roman" panose="02020603050405020304" pitchFamily="18" charset="0"/>
              </a:rPr>
              <a:t>§3.4.1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群体的阶梯</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结构</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§3.4.2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分化程度的</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度量</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latin typeface="Times New Roman" panose="02020603050405020304" pitchFamily="18" charset="0"/>
                <a:ea typeface="黑体" panose="02010609060101010101" pitchFamily="49" charset="-122"/>
                <a:cs typeface="Times New Roman" panose="02020603050405020304" pitchFamily="18" charset="0"/>
              </a:rPr>
              <a:t>§3.4.3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隔离拆除</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效应</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7158067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15616" y="274638"/>
            <a:ext cx="6984776" cy="706090"/>
          </a:xfrm>
        </p:spPr>
        <p:txBody>
          <a:bodyPr>
            <a:normAutofit/>
          </a:bodyPr>
          <a:lstStyle/>
          <a:p>
            <a:r>
              <a:rPr lang="zh-CN" altLang="en-US" sz="4000" b="1" dirty="0" smtClean="0">
                <a:latin typeface="黑体" panose="02010609060101010101" pitchFamily="49" charset="-122"/>
                <a:ea typeface="黑体" panose="02010609060101010101" pitchFamily="49" charset="-122"/>
              </a:rPr>
              <a:t>随机漂移与群体分化</a:t>
            </a:r>
            <a:endParaRPr lang="zh-CN" altLang="en-US" sz="4000"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323528" y="1052736"/>
            <a:ext cx="8496944" cy="5544616"/>
          </a:xfrm>
        </p:spPr>
        <p:txBody>
          <a:bodyPr>
            <a:noAutofit/>
          </a:bodyPr>
          <a:lstStyle/>
          <a:p>
            <a:pPr>
              <a:lnSpc>
                <a:spcPct val="120000"/>
              </a:lnSpc>
            </a:pPr>
            <a:r>
              <a:rPr lang="zh-CN" altLang="zh-CN" sz="2400" dirty="0" smtClean="0">
                <a:latin typeface="黑体" panose="02010609060101010101" pitchFamily="49" charset="-122"/>
                <a:ea typeface="黑体" panose="02010609060101010101" pitchFamily="49" charset="-122"/>
              </a:rPr>
              <a:t>从近交系数的计算公式可以看出，理想群体</a:t>
            </a:r>
            <a:r>
              <a:rPr lang="zh-CN" altLang="zh-CN" sz="2400" dirty="0">
                <a:latin typeface="黑体" panose="02010609060101010101" pitchFamily="49" charset="-122"/>
                <a:ea typeface="黑体" panose="02010609060101010101" pitchFamily="49" charset="-122"/>
              </a:rPr>
              <a:t>经历的时间越长，近交系数就越高，亚群体内个体间的亲缘关系愈加密切</a:t>
            </a:r>
            <a:r>
              <a:rPr lang="zh-CN" altLang="zh-CN" sz="2400" dirty="0" smtClean="0">
                <a:latin typeface="黑体" panose="02010609060101010101" pitchFamily="49" charset="-122"/>
                <a:ea typeface="黑体" panose="02010609060101010101" pitchFamily="49" charset="-122"/>
              </a:rPr>
              <a:t>。从</a:t>
            </a:r>
            <a:r>
              <a:rPr lang="zh-CN" altLang="zh-CN" sz="2400" dirty="0">
                <a:latin typeface="黑体" panose="02010609060101010101" pitchFamily="49" charset="-122"/>
                <a:ea typeface="黑体" panose="02010609060101010101" pitchFamily="49" charset="-122"/>
              </a:rPr>
              <a:t>基因频率的方差</a:t>
            </a:r>
            <a:r>
              <a:rPr lang="zh-CN" altLang="zh-CN" sz="2400" dirty="0" smtClean="0">
                <a:latin typeface="黑体" panose="02010609060101010101" pitchFamily="49" charset="-122"/>
                <a:ea typeface="黑体" panose="02010609060101010101" pitchFamily="49" charset="-122"/>
              </a:rPr>
              <a:t>公式可以</a:t>
            </a:r>
            <a:r>
              <a:rPr lang="zh-CN" altLang="zh-CN" sz="2400" dirty="0">
                <a:latin typeface="黑体" panose="02010609060101010101" pitchFamily="49" charset="-122"/>
                <a:ea typeface="黑体" panose="02010609060101010101" pitchFamily="49" charset="-122"/>
              </a:rPr>
              <a:t>看出，近交系数越高，亚群体之间基因频率的差异也越大</a:t>
            </a:r>
            <a:r>
              <a:rPr lang="zh-CN" altLang="zh-CN" sz="2400" dirty="0" smtClean="0">
                <a:latin typeface="黑体" panose="02010609060101010101" pitchFamily="49" charset="-122"/>
                <a:ea typeface="黑体" panose="02010609060101010101" pitchFamily="49" charset="-122"/>
              </a:rPr>
              <a:t>。这样</a:t>
            </a:r>
            <a:r>
              <a:rPr lang="zh-CN" altLang="zh-CN" sz="2400" dirty="0">
                <a:latin typeface="黑体" panose="02010609060101010101" pitchFamily="49" charset="-122"/>
                <a:ea typeface="黑体" panose="02010609060101010101" pitchFamily="49" charset="-122"/>
              </a:rPr>
              <a:t>，经过的时间越长，亚群体之间的分化就越明显</a:t>
            </a:r>
            <a:r>
              <a:rPr lang="zh-CN" altLang="zh-CN"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zh-CN" sz="2400" dirty="0" smtClean="0">
                <a:latin typeface="黑体" panose="02010609060101010101" pitchFamily="49" charset="-122"/>
                <a:ea typeface="黑体" panose="02010609060101010101" pitchFamily="49" charset="-122"/>
              </a:rPr>
              <a:t>从</a:t>
            </a:r>
            <a:r>
              <a:rPr lang="zh-CN" altLang="zh-CN" sz="2400" dirty="0">
                <a:latin typeface="黑体" panose="02010609060101010101" pitchFamily="49" charset="-122"/>
                <a:ea typeface="黑体" panose="02010609060101010101" pitchFamily="49" charset="-122"/>
              </a:rPr>
              <a:t>基因型频率的计算</a:t>
            </a:r>
            <a:r>
              <a:rPr lang="zh-CN" altLang="zh-CN" sz="2400" dirty="0" smtClean="0">
                <a:latin typeface="黑体" panose="02010609060101010101" pitchFamily="49" charset="-122"/>
                <a:ea typeface="黑体" panose="02010609060101010101" pitchFamily="49" charset="-122"/>
              </a:rPr>
              <a:t>公式可以</a:t>
            </a:r>
            <a:r>
              <a:rPr lang="zh-CN" altLang="zh-CN" sz="2400" dirty="0">
                <a:latin typeface="黑体" panose="02010609060101010101" pitchFamily="49" charset="-122"/>
                <a:ea typeface="黑体" panose="02010609060101010101" pitchFamily="49" charset="-122"/>
              </a:rPr>
              <a:t>看出，近交系数越高，杂合基因型的频率就越小。因此，随机漂移的时间越长，亚群体内部的杂合度、以及亚群体之间的平均杂合度下降也越多</a:t>
            </a:r>
            <a:r>
              <a:rPr lang="zh-CN" altLang="zh-CN"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zh-CN" sz="2400" dirty="0" smtClean="0">
                <a:latin typeface="黑体" panose="02010609060101010101" pitchFamily="49" charset="-122"/>
                <a:ea typeface="黑体" panose="02010609060101010101" pitchFamily="49" charset="-122"/>
              </a:rPr>
              <a:t>由于</a:t>
            </a:r>
            <a:r>
              <a:rPr lang="zh-CN" altLang="zh-CN" sz="2400" dirty="0">
                <a:latin typeface="黑体" panose="02010609060101010101" pitchFamily="49" charset="-122"/>
                <a:ea typeface="黑体" panose="02010609060101010101" pitchFamily="49" charset="-122"/>
              </a:rPr>
              <a:t>生存环境和地理距离等方面的限制，自然界中大多数物种的种群都能被划分成很多较小的亚群体，个体之间的交配繁殖往往只局限在亚群体内部。因此，尽管是一种理想状态</a:t>
            </a:r>
            <a:r>
              <a:rPr lang="zh-CN"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理想</a:t>
            </a:r>
            <a:r>
              <a:rPr lang="zh-CN" altLang="zh-CN" sz="2400" dirty="0" smtClean="0">
                <a:latin typeface="黑体" panose="02010609060101010101" pitchFamily="49" charset="-122"/>
                <a:ea typeface="黑体" panose="02010609060101010101" pitchFamily="49" charset="-122"/>
              </a:rPr>
              <a:t>群体</a:t>
            </a:r>
            <a:r>
              <a:rPr lang="zh-CN" altLang="zh-CN" sz="2400" dirty="0">
                <a:latin typeface="黑体" panose="02010609060101010101" pitchFamily="49" charset="-122"/>
                <a:ea typeface="黑体" panose="02010609060101010101" pitchFamily="49" charset="-122"/>
              </a:rPr>
              <a:t>的</a:t>
            </a:r>
            <a:r>
              <a:rPr lang="zh-CN" altLang="zh-CN" sz="2400" dirty="0" smtClean="0">
                <a:latin typeface="黑体" panose="02010609060101010101" pitchFamily="49" charset="-122"/>
                <a:ea typeface="黑体" panose="02010609060101010101" pitchFamily="49" charset="-122"/>
              </a:rPr>
              <a:t>分化</a:t>
            </a:r>
            <a:r>
              <a:rPr lang="zh-CN" altLang="zh-CN" sz="2400" dirty="0">
                <a:latin typeface="黑体" panose="02010609060101010101" pitchFamily="49" charset="-122"/>
                <a:ea typeface="黑体" panose="02010609060101010101" pitchFamily="49" charset="-122"/>
              </a:rPr>
              <a:t>过程在生物界具仍有广泛的代表性</a:t>
            </a:r>
            <a:r>
              <a:rPr lang="zh-CN" altLang="zh-CN" sz="2400" dirty="0" smtClean="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676236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99592" y="274638"/>
            <a:ext cx="7200800" cy="850106"/>
          </a:xfrm>
        </p:spPr>
        <p:txBody>
          <a:bodyPr>
            <a:noAutofit/>
          </a:bodyPr>
          <a:lstStyle/>
          <a:p>
            <a:r>
              <a:rPr lang="zh-CN" altLang="zh-CN" b="1" dirty="0">
                <a:latin typeface="黑体" panose="02010609060101010101" pitchFamily="49" charset="-122"/>
                <a:ea typeface="黑体" panose="02010609060101010101" pitchFamily="49" charset="-122"/>
              </a:rPr>
              <a:t>群体的阶梯结构</a:t>
            </a:r>
            <a:endParaRPr lang="zh-CN" altLang="en-US" b="1" dirty="0">
              <a:latin typeface="黑体" panose="02010609060101010101" pitchFamily="49" charset="-122"/>
              <a:ea typeface="黑体" panose="02010609060101010101" pitchFamily="49" charset="-122"/>
            </a:endParaRPr>
          </a:p>
        </p:txBody>
      </p:sp>
      <p:sp>
        <p:nvSpPr>
          <p:cNvPr id="4" name="内容占位符 3"/>
          <p:cNvSpPr>
            <a:spLocks noGrp="1"/>
          </p:cNvSpPr>
          <p:nvPr>
            <p:ph idx="1"/>
          </p:nvPr>
        </p:nvSpPr>
        <p:spPr>
          <a:xfrm>
            <a:off x="323528" y="1268760"/>
            <a:ext cx="8507288" cy="5112568"/>
          </a:xfrm>
        </p:spPr>
        <p:txBody>
          <a:bodyPr>
            <a:noAutofit/>
          </a:bodyPr>
          <a:lstStyle/>
          <a:p>
            <a:pPr>
              <a:lnSpc>
                <a:spcPct val="120000"/>
              </a:lnSpc>
            </a:pP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群体划分势必造成亚群体之间的遗传分化（</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genetic differentiation</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），也就是基因频率在亚群体之间的差异。不同环境下，各种基因型的适合度不尽相同，因此选择又会进一步引起亚群体在基因频率上的差异</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即使</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不存在选择或其他改变基因频率因素的情况下，仅随机漂移就能不断增加基因频率在亚群体之间的方差，造成基因频率在亚群体之间的广泛差异</a:t>
            </a: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6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pPr>
            <a:r>
              <a:rPr lang="zh-CN" altLang="zh-CN" sz="2600" dirty="0" smtClean="0">
                <a:latin typeface="Times New Roman" panose="02020603050405020304" pitchFamily="18" charset="0"/>
                <a:ea typeface="黑体" panose="02010609060101010101" pitchFamily="49" charset="-122"/>
                <a:cs typeface="Times New Roman" panose="02020603050405020304" pitchFamily="18" charset="0"/>
              </a:rPr>
              <a:t>这种</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划分还可以继续下去，将亚群体进一步划分为更小的、更封闭的次级亚群体。因此，自然界中的物种种群大多表现出一种阶梯式结构（</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hierarchical structure</a:t>
            </a:r>
            <a:r>
              <a:rPr lang="zh-CN" altLang="zh-CN" sz="2600" dirty="0">
                <a:latin typeface="Times New Roman" panose="02020603050405020304" pitchFamily="18" charset="0"/>
                <a:ea typeface="黑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24379524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39552" y="404664"/>
            <a:ext cx="8136904" cy="1224136"/>
          </a:xfrm>
        </p:spPr>
        <p:txBody>
          <a:bodyPr>
            <a:noAutofit/>
          </a:bodyPr>
          <a:lstStyle/>
          <a:p>
            <a:r>
              <a:rPr lang="zh-CN" altLang="zh-CN" sz="3600" b="1" dirty="0">
                <a:latin typeface="Times New Roman" panose="02020603050405020304" pitchFamily="18" charset="0"/>
                <a:ea typeface="黑体" panose="02010609060101010101" pitchFamily="49" charset="-122"/>
                <a:cs typeface="Times New Roman" panose="02020603050405020304" pitchFamily="18" charset="0"/>
              </a:rPr>
              <a:t>一个随机交配植物群体在一个小岛上的地理分布</a:t>
            </a:r>
            <a:r>
              <a:rPr lang="zh-CN" altLang="zh-CN" sz="3600" b="1" dirty="0" smtClean="0">
                <a:latin typeface="Times New Roman" panose="02020603050405020304" pitchFamily="18" charset="0"/>
                <a:ea typeface="黑体" panose="02010609060101010101" pitchFamily="49" charset="-122"/>
                <a:cs typeface="Times New Roman" panose="02020603050405020304" pitchFamily="18" charset="0"/>
              </a:rPr>
              <a:t>图</a:t>
            </a:r>
            <a:r>
              <a:rPr lang="zh-CN" altLang="en-US" sz="3200" b="1" dirty="0" smtClean="0">
                <a:latin typeface="Times New Roman" panose="02020603050405020304" pitchFamily="18" charset="0"/>
                <a:ea typeface="黑体" panose="02010609060101010101" pitchFamily="49" charset="-122"/>
                <a:cs typeface="Times New Roman" panose="02020603050405020304" pitchFamily="18" charset="0"/>
              </a:rPr>
              <a:t>（数字为某基因的调查频率）</a:t>
            </a:r>
            <a:endParaRPr lang="zh-CN" altLang="en-US" sz="32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00808"/>
            <a:ext cx="6840760" cy="5184576"/>
          </a:xfrm>
          <a:prstGeom prst="rect">
            <a:avLst/>
          </a:prstGeom>
          <a:noFill/>
          <a:ln>
            <a:noFill/>
          </a:ln>
        </p:spPr>
      </p:pic>
    </p:spTree>
    <p:extLst>
      <p:ext uri="{BB962C8B-B14F-4D97-AF65-F5344CB8AC3E}">
        <p14:creationId xmlns:p14="http://schemas.microsoft.com/office/powerpoint/2010/main" val="3145163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43608" y="116632"/>
            <a:ext cx="7128792" cy="1301006"/>
          </a:xfrm>
        </p:spPr>
        <p:txBody>
          <a:bodyPr>
            <a:no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群体</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分化</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程度的</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度量</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zh-CN" sz="3600" b="1" kern="0" dirty="0">
                <a:latin typeface="Times New Roman" panose="02020603050405020304" pitchFamily="18" charset="0"/>
                <a:ea typeface="黑体" panose="02010609060101010101" pitchFamily="49" charset="-122"/>
                <a:cs typeface="Times New Roman" panose="02020603050405020304" pitchFamily="18" charset="0"/>
              </a:rPr>
              <a:t>二级亚群体的平均杂合度（</a:t>
            </a:r>
            <a:r>
              <a:rPr lang="en-US" altLang="zh-CN" sz="3600" b="1" i="1" kern="0"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3600" b="1" kern="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3600" b="1" kern="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539552" y="4869160"/>
            <a:ext cx="8136904" cy="1800200"/>
          </a:xfrm>
        </p:spPr>
        <p:txBody>
          <a:bodyPr>
            <a:no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由于采用的是分层抽样方法，每个次级亚群体在整个种群中有相同的权重。根据表中基因频率后面的</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个杂合度，计算它们的简单平均数得到的平均杂合度为</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0.2762</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32732361"/>
              </p:ext>
            </p:extLst>
          </p:nvPr>
        </p:nvGraphicFramePr>
        <p:xfrm>
          <a:off x="611560" y="1505312"/>
          <a:ext cx="7964808" cy="3291840"/>
        </p:xfrm>
        <a:graphic>
          <a:graphicData uri="http://schemas.openxmlformats.org/drawingml/2006/table">
            <a:tbl>
              <a:tblPr firstRow="1" firstCol="1" bandRow="1">
                <a:tableStyleId>{5C22544A-7EE6-4342-B048-85BDC9FD1C3A}</a:tableStyleId>
              </a:tblPr>
              <a:tblGrid>
                <a:gridCol w="1430973"/>
                <a:gridCol w="1119823"/>
                <a:gridCol w="162560"/>
                <a:gridCol w="1424623"/>
                <a:gridCol w="1119823"/>
                <a:gridCol w="162560"/>
                <a:gridCol w="1424623"/>
                <a:gridCol w="1119823"/>
              </a:tblGrid>
              <a:tr h="182880">
                <a:tc gridSpan="2">
                  <a:txBody>
                    <a:bodyPr/>
                    <a:lstStyle/>
                    <a:p>
                      <a:pPr algn="l">
                        <a:spcAft>
                          <a:spcPts val="0"/>
                        </a:spcAft>
                      </a:pPr>
                      <a:r>
                        <a:rPr lang="zh-CN" sz="2400" kern="0" dirty="0">
                          <a:effectLst/>
                        </a:rPr>
                        <a:t>亚群体一 </a:t>
                      </a:r>
                      <a:endParaRPr lang="zh-CN" sz="2400" kern="100" dirty="0">
                        <a:effectLst/>
                        <a:latin typeface="Calibri"/>
                        <a:ea typeface="宋体"/>
                        <a:cs typeface="Times New Roman"/>
                      </a:endParaRPr>
                    </a:p>
                  </a:txBody>
                  <a:tcPr marL="68580" marR="68580" marT="0" marB="0" anchor="b"/>
                </a:tc>
                <a:tc hMerge="1">
                  <a:txBody>
                    <a:bodyPr/>
                    <a:lstStyle/>
                    <a:p>
                      <a:endParaRPr lang="zh-CN" altLang="en-US"/>
                    </a:p>
                  </a:txBody>
                  <a:tcPr/>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gridSpan="2">
                  <a:txBody>
                    <a:bodyPr/>
                    <a:lstStyle/>
                    <a:p>
                      <a:pPr algn="l">
                        <a:spcAft>
                          <a:spcPts val="0"/>
                        </a:spcAft>
                      </a:pPr>
                      <a:r>
                        <a:rPr lang="zh-CN" sz="2400" kern="0">
                          <a:effectLst/>
                        </a:rPr>
                        <a:t>亚群体二 </a:t>
                      </a:r>
                      <a:endParaRPr lang="zh-CN" sz="2400" kern="100">
                        <a:effectLst/>
                        <a:latin typeface="Calibri"/>
                        <a:ea typeface="宋体"/>
                        <a:cs typeface="Times New Roman"/>
                      </a:endParaRPr>
                    </a:p>
                  </a:txBody>
                  <a:tcPr marL="68580" marR="68580" marT="0" marB="0" anchor="b"/>
                </a:tc>
                <a:tc hMerge="1">
                  <a:txBody>
                    <a:bodyPr/>
                    <a:lstStyle/>
                    <a:p>
                      <a:endParaRPr lang="zh-CN" altLang="en-US"/>
                    </a:p>
                  </a:txBody>
                  <a:tcPr/>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gridSpan="2">
                  <a:txBody>
                    <a:bodyPr/>
                    <a:lstStyle/>
                    <a:p>
                      <a:pPr algn="l">
                        <a:spcAft>
                          <a:spcPts val="0"/>
                        </a:spcAft>
                      </a:pPr>
                      <a:r>
                        <a:rPr lang="zh-CN" sz="2400" kern="0">
                          <a:effectLst/>
                        </a:rPr>
                        <a:t>亚群体三 </a:t>
                      </a:r>
                      <a:endParaRPr lang="zh-CN" sz="2400" kern="100">
                        <a:effectLst/>
                        <a:latin typeface="Calibri"/>
                        <a:ea typeface="宋体"/>
                        <a:cs typeface="Times New Roman"/>
                      </a:endParaRPr>
                    </a:p>
                  </a:txBody>
                  <a:tcPr marL="68580" marR="68580" marT="0" marB="0" anchor="b"/>
                </a:tc>
                <a:tc hMerge="1">
                  <a:txBody>
                    <a:bodyPr/>
                    <a:lstStyle/>
                    <a:p>
                      <a:endParaRPr lang="zh-CN" altLang="en-US"/>
                    </a:p>
                  </a:txBody>
                  <a:tcPr/>
                </a:tc>
              </a:tr>
              <a:tr h="182880">
                <a:tc>
                  <a:txBody>
                    <a:bodyPr/>
                    <a:lstStyle/>
                    <a:p>
                      <a:pPr algn="l">
                        <a:spcAft>
                          <a:spcPts val="0"/>
                        </a:spcAft>
                      </a:pPr>
                      <a:r>
                        <a:rPr lang="zh-CN" sz="2400" b="0" kern="0" dirty="0">
                          <a:solidFill>
                            <a:schemeClr val="tx1"/>
                          </a:solidFill>
                          <a:effectLst/>
                        </a:rPr>
                        <a:t>基因频率</a:t>
                      </a:r>
                      <a:endParaRPr lang="zh-CN" sz="2400" b="0" kern="100" dirty="0">
                        <a:solidFill>
                          <a:schemeClr val="tx1"/>
                        </a:solidFill>
                        <a:effectLst/>
                        <a:latin typeface="Calibri"/>
                        <a:ea typeface="宋体"/>
                        <a:cs typeface="Times New Roman"/>
                      </a:endParaRPr>
                    </a:p>
                  </a:txBody>
                  <a:tcPr marL="68580" marR="68580" marT="0" marB="0" anchor="b">
                    <a:solidFill>
                      <a:schemeClr val="tx2">
                        <a:lumMod val="20000"/>
                        <a:lumOff val="80000"/>
                      </a:schemeClr>
                    </a:solidFill>
                  </a:tcPr>
                </a:tc>
                <a:tc>
                  <a:txBody>
                    <a:bodyPr/>
                    <a:lstStyle/>
                    <a:p>
                      <a:pPr algn="l">
                        <a:spcAft>
                          <a:spcPts val="0"/>
                        </a:spcAft>
                      </a:pPr>
                      <a:r>
                        <a:rPr lang="zh-CN" sz="2400" kern="0" dirty="0">
                          <a:effectLst/>
                        </a:rPr>
                        <a:t>杂合度</a:t>
                      </a:r>
                      <a:endParaRPr lang="zh-CN" sz="2400" kern="100" dirty="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zh-CN" sz="2400" kern="0">
                          <a:effectLst/>
                        </a:rPr>
                        <a:t>基因频率</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zh-CN" sz="2400" kern="0" dirty="0">
                          <a:effectLst/>
                        </a:rPr>
                        <a:t>杂合度</a:t>
                      </a:r>
                      <a:endParaRPr lang="zh-CN" sz="2400" kern="100" dirty="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zh-CN" sz="2400" kern="0">
                          <a:effectLst/>
                        </a:rPr>
                        <a:t>基因频率</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zh-CN" sz="2400" kern="0">
                          <a:effectLst/>
                        </a:rPr>
                        <a:t>杂合度</a:t>
                      </a:r>
                      <a:endParaRPr lang="zh-CN" sz="2400" kern="100">
                        <a:effectLst/>
                        <a:latin typeface="Calibri"/>
                        <a:ea typeface="宋体"/>
                        <a:cs typeface="Times New Roman"/>
                      </a:endParaRPr>
                    </a:p>
                  </a:txBody>
                  <a:tcPr marL="68580" marR="68580" marT="0" marB="0" anchor="b"/>
                </a:tc>
              </a:tr>
              <a:tr h="182880">
                <a:tc>
                  <a:txBody>
                    <a:bodyPr/>
                    <a:lstStyle/>
                    <a:p>
                      <a:pPr algn="l">
                        <a:spcAft>
                          <a:spcPts val="0"/>
                        </a:spcAft>
                      </a:pPr>
                      <a:r>
                        <a:rPr lang="en-US" sz="2400" b="0" kern="0" dirty="0">
                          <a:solidFill>
                            <a:schemeClr val="tx1"/>
                          </a:solidFill>
                          <a:effectLst/>
                        </a:rPr>
                        <a:t>0.7173 </a:t>
                      </a:r>
                      <a:endParaRPr lang="zh-CN" sz="2400" b="0" kern="100" dirty="0">
                        <a:solidFill>
                          <a:schemeClr val="tx1"/>
                        </a:solidFill>
                        <a:effectLst/>
                        <a:latin typeface="Calibri"/>
                        <a:ea typeface="宋体"/>
                        <a:cs typeface="Times New Roman"/>
                      </a:endParaRPr>
                    </a:p>
                  </a:txBody>
                  <a:tcPr marL="68580" marR="68580" marT="0" marB="0" anchor="b">
                    <a:solidFill>
                      <a:schemeClr val="tx2">
                        <a:lumMod val="20000"/>
                        <a:lumOff val="80000"/>
                      </a:schemeClr>
                    </a:solidFill>
                  </a:tcPr>
                </a:tc>
                <a:tc>
                  <a:txBody>
                    <a:bodyPr/>
                    <a:lstStyle/>
                    <a:p>
                      <a:pPr algn="l">
                        <a:spcAft>
                          <a:spcPts val="0"/>
                        </a:spcAft>
                      </a:pPr>
                      <a:r>
                        <a:rPr lang="en-US" sz="2400" kern="0">
                          <a:effectLst/>
                        </a:rPr>
                        <a:t>0.4056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0.0744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0.1377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0.2714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0.3955 </a:t>
                      </a:r>
                      <a:endParaRPr lang="zh-CN" sz="2400" kern="100">
                        <a:effectLst/>
                        <a:latin typeface="Calibri"/>
                        <a:ea typeface="宋体"/>
                        <a:cs typeface="Times New Roman"/>
                      </a:endParaRPr>
                    </a:p>
                  </a:txBody>
                  <a:tcPr marL="68580" marR="68580" marT="0" marB="0" anchor="b"/>
                </a:tc>
              </a:tr>
              <a:tr h="182880">
                <a:tc>
                  <a:txBody>
                    <a:bodyPr/>
                    <a:lstStyle/>
                    <a:p>
                      <a:pPr algn="l">
                        <a:spcAft>
                          <a:spcPts val="0"/>
                        </a:spcAft>
                      </a:pPr>
                      <a:r>
                        <a:rPr lang="en-US" sz="2400" b="0" kern="0" dirty="0">
                          <a:solidFill>
                            <a:schemeClr val="tx1"/>
                          </a:solidFill>
                          <a:effectLst/>
                        </a:rPr>
                        <a:t>0.6256 </a:t>
                      </a:r>
                      <a:endParaRPr lang="zh-CN" sz="2400" b="0" kern="100" dirty="0">
                        <a:solidFill>
                          <a:schemeClr val="tx1"/>
                        </a:solidFill>
                        <a:effectLst/>
                        <a:latin typeface="Calibri"/>
                        <a:ea typeface="宋体"/>
                        <a:cs typeface="Times New Roman"/>
                      </a:endParaRPr>
                    </a:p>
                  </a:txBody>
                  <a:tcPr marL="68580" marR="68580" marT="0" marB="0" anchor="b">
                    <a:solidFill>
                      <a:schemeClr val="tx2">
                        <a:lumMod val="20000"/>
                        <a:lumOff val="80000"/>
                      </a:schemeClr>
                    </a:solidFill>
                  </a:tcPr>
                </a:tc>
                <a:tc>
                  <a:txBody>
                    <a:bodyPr/>
                    <a:lstStyle/>
                    <a:p>
                      <a:pPr algn="l">
                        <a:spcAft>
                          <a:spcPts val="0"/>
                        </a:spcAft>
                      </a:pPr>
                      <a:r>
                        <a:rPr lang="en-US" sz="2400" kern="0">
                          <a:effectLst/>
                        </a:rPr>
                        <a:t>0.4684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0.0567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dirty="0">
                          <a:effectLst/>
                        </a:rPr>
                        <a:t>0.1070 </a:t>
                      </a:r>
                      <a:endParaRPr lang="zh-CN" sz="2400" kern="100" dirty="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0.1559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0.2632</a:t>
                      </a:r>
                      <a:endParaRPr lang="zh-CN" sz="2400" kern="100">
                        <a:effectLst/>
                        <a:latin typeface="Calibri"/>
                        <a:ea typeface="宋体"/>
                        <a:cs typeface="Times New Roman"/>
                      </a:endParaRPr>
                    </a:p>
                  </a:txBody>
                  <a:tcPr marL="68580" marR="68580" marT="0" marB="0" anchor="b"/>
                </a:tc>
              </a:tr>
              <a:tr h="182880">
                <a:tc>
                  <a:txBody>
                    <a:bodyPr/>
                    <a:lstStyle/>
                    <a:p>
                      <a:pPr algn="l">
                        <a:spcAft>
                          <a:spcPts val="0"/>
                        </a:spcAft>
                      </a:pPr>
                      <a:r>
                        <a:rPr lang="en-US" sz="2400" b="0" kern="0" dirty="0">
                          <a:solidFill>
                            <a:schemeClr val="tx1"/>
                          </a:solidFill>
                          <a:effectLst/>
                        </a:rPr>
                        <a:t>0.3091 </a:t>
                      </a:r>
                      <a:endParaRPr lang="zh-CN" sz="2400" b="0" kern="100" dirty="0">
                        <a:solidFill>
                          <a:schemeClr val="tx1"/>
                        </a:solidFill>
                        <a:effectLst/>
                        <a:latin typeface="Calibri"/>
                        <a:ea typeface="宋体"/>
                        <a:cs typeface="Times New Roman"/>
                      </a:endParaRPr>
                    </a:p>
                  </a:txBody>
                  <a:tcPr marL="68580" marR="68580" marT="0" marB="0" anchor="b">
                    <a:solidFill>
                      <a:schemeClr val="tx2">
                        <a:lumMod val="20000"/>
                        <a:lumOff val="80000"/>
                      </a:schemeClr>
                    </a:solidFill>
                  </a:tcPr>
                </a:tc>
                <a:tc>
                  <a:txBody>
                    <a:bodyPr/>
                    <a:lstStyle/>
                    <a:p>
                      <a:pPr algn="l">
                        <a:spcAft>
                          <a:spcPts val="0"/>
                        </a:spcAft>
                      </a:pPr>
                      <a:r>
                        <a:rPr lang="en-US" sz="2400" kern="0">
                          <a:effectLst/>
                        </a:rPr>
                        <a:t>0.4271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0.1083</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0.1931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0.2925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0.4139 </a:t>
                      </a:r>
                      <a:endParaRPr lang="zh-CN" sz="2400" kern="100">
                        <a:effectLst/>
                        <a:latin typeface="Calibri"/>
                        <a:ea typeface="宋体"/>
                        <a:cs typeface="Times New Roman"/>
                      </a:endParaRPr>
                    </a:p>
                  </a:txBody>
                  <a:tcPr marL="68580" marR="68580" marT="0" marB="0" anchor="b"/>
                </a:tc>
              </a:tr>
              <a:tr h="182880">
                <a:tc>
                  <a:txBody>
                    <a:bodyPr/>
                    <a:lstStyle/>
                    <a:p>
                      <a:pPr algn="l">
                        <a:spcAft>
                          <a:spcPts val="0"/>
                        </a:spcAft>
                      </a:pPr>
                      <a:r>
                        <a:rPr lang="en-US" sz="2400" b="0" kern="0" dirty="0">
                          <a:solidFill>
                            <a:schemeClr val="tx1"/>
                          </a:solidFill>
                          <a:effectLst/>
                        </a:rPr>
                        <a:t>0.5128 </a:t>
                      </a:r>
                      <a:endParaRPr lang="zh-CN" sz="2400" b="0" kern="100" dirty="0">
                        <a:solidFill>
                          <a:schemeClr val="tx1"/>
                        </a:solidFill>
                        <a:effectLst/>
                        <a:latin typeface="Calibri"/>
                        <a:ea typeface="宋体"/>
                        <a:cs typeface="Times New Roman"/>
                      </a:endParaRPr>
                    </a:p>
                  </a:txBody>
                  <a:tcPr marL="68580" marR="68580" marT="0" marB="0" anchor="b">
                    <a:solidFill>
                      <a:schemeClr val="tx2">
                        <a:lumMod val="20000"/>
                        <a:lumOff val="80000"/>
                      </a:schemeClr>
                    </a:solidFill>
                  </a:tcPr>
                </a:tc>
                <a:tc>
                  <a:txBody>
                    <a:bodyPr/>
                    <a:lstStyle/>
                    <a:p>
                      <a:pPr algn="l">
                        <a:spcAft>
                          <a:spcPts val="0"/>
                        </a:spcAft>
                      </a:pPr>
                      <a:r>
                        <a:rPr lang="en-US" sz="2400" kern="0">
                          <a:effectLst/>
                        </a:rPr>
                        <a:t>0.4997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0.0015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0.0030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endParaRPr lang="zh-CN" sz="2400" kern="100">
                        <a:effectLst/>
                        <a:latin typeface="Calibri"/>
                      </a:endParaRPr>
                    </a:p>
                  </a:txBody>
                  <a:tcPr marL="68580" marR="68580" marT="0" marB="0" anchor="b"/>
                </a:tc>
                <a:tc>
                  <a:txBody>
                    <a:bodyPr/>
                    <a:lstStyle/>
                    <a:p>
                      <a:endParaRPr lang="zh-CN" sz="2400" kern="100">
                        <a:effectLst/>
                        <a:latin typeface="Calibri"/>
                      </a:endParaRPr>
                    </a:p>
                  </a:txBody>
                  <a:tcPr marL="68580" marR="68580" marT="0" marB="0" anchor="b"/>
                </a:tc>
              </a:tr>
              <a:tr h="182880">
                <a:tc>
                  <a:txBody>
                    <a:bodyPr/>
                    <a:lstStyle/>
                    <a:p>
                      <a:endParaRPr lang="zh-CN" sz="2400" kern="100" dirty="0">
                        <a:solidFill>
                          <a:schemeClr val="tx1"/>
                        </a:solidFill>
                        <a:effectLst/>
                        <a:latin typeface="Calibri"/>
                      </a:endParaRPr>
                    </a:p>
                  </a:txBody>
                  <a:tcPr marL="68580" marR="68580" marT="0" marB="0" anchor="b">
                    <a:solidFill>
                      <a:schemeClr val="tx2">
                        <a:lumMod val="20000"/>
                        <a:lumOff val="80000"/>
                      </a:schemeClr>
                    </a:solidFill>
                  </a:tcPr>
                </a:tc>
                <a:tc>
                  <a:txBody>
                    <a:bodyPr/>
                    <a:lstStyle/>
                    <a:p>
                      <a:endParaRPr lang="zh-CN" sz="2400" kern="100">
                        <a:effectLst/>
                        <a:latin typeface="Calibri"/>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0.0000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0.0000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endParaRPr lang="zh-CN" sz="2400" kern="100">
                        <a:effectLst/>
                        <a:latin typeface="Calibri"/>
                      </a:endParaRPr>
                    </a:p>
                  </a:txBody>
                  <a:tcPr marL="68580" marR="68580" marT="0" marB="0" anchor="b"/>
                </a:tc>
                <a:tc>
                  <a:txBody>
                    <a:bodyPr/>
                    <a:lstStyle/>
                    <a:p>
                      <a:endParaRPr lang="zh-CN" sz="2400" kern="100">
                        <a:effectLst/>
                        <a:latin typeface="Calibri"/>
                      </a:endParaRPr>
                    </a:p>
                  </a:txBody>
                  <a:tcPr marL="68580" marR="68580" marT="0" marB="0" anchor="b"/>
                </a:tc>
              </a:tr>
              <a:tr h="182880">
                <a:tc gridSpan="8">
                  <a:txBody>
                    <a:bodyPr/>
                    <a:lstStyle/>
                    <a:p>
                      <a:pPr algn="l">
                        <a:spcAft>
                          <a:spcPts val="0"/>
                        </a:spcAft>
                      </a:pPr>
                      <a:r>
                        <a:rPr lang="zh-CN" sz="2400" kern="0" dirty="0">
                          <a:effectLst/>
                        </a:rPr>
                        <a:t>二级亚群体的平均杂合度（</a:t>
                      </a:r>
                      <a:r>
                        <a:rPr lang="en-US" sz="2400" i="1" kern="0" dirty="0">
                          <a:effectLst/>
                        </a:rPr>
                        <a:t>H</a:t>
                      </a:r>
                      <a:r>
                        <a:rPr lang="en-US" sz="2400" kern="0" baseline="-25000" dirty="0">
                          <a:effectLst/>
                        </a:rPr>
                        <a:t>2</a:t>
                      </a:r>
                      <a:r>
                        <a:rPr lang="zh-CN" sz="2400" kern="0" dirty="0">
                          <a:effectLst/>
                        </a:rPr>
                        <a:t>）</a:t>
                      </a:r>
                      <a:endParaRPr lang="zh-CN" sz="2400" kern="100" dirty="0">
                        <a:effectLst/>
                        <a:latin typeface="Calibri"/>
                        <a:ea typeface="宋体"/>
                        <a:cs typeface="Times New Roman"/>
                      </a:endParaRPr>
                    </a:p>
                  </a:txBody>
                  <a:tcPr marL="68580" marR="68580" marT="0"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82880">
                <a:tc gridSpan="8">
                  <a:txBody>
                    <a:bodyPr/>
                    <a:lstStyle/>
                    <a:p>
                      <a:pPr algn="l">
                        <a:spcAft>
                          <a:spcPts val="0"/>
                        </a:spcAft>
                      </a:pPr>
                      <a:r>
                        <a:rPr lang="en-US" sz="2400" kern="0" dirty="0">
                          <a:effectLst/>
                        </a:rPr>
                        <a:t>0.2762 </a:t>
                      </a:r>
                      <a:endParaRPr lang="zh-CN" sz="2400" kern="100" dirty="0">
                        <a:effectLst/>
                        <a:latin typeface="Calibri"/>
                        <a:ea typeface="宋体"/>
                        <a:cs typeface="Times New Roman"/>
                      </a:endParaRPr>
                    </a:p>
                  </a:txBody>
                  <a:tcPr marL="68580" marR="68580" marT="0"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10764200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43608" y="116632"/>
            <a:ext cx="7128792" cy="1301006"/>
          </a:xfrm>
        </p:spPr>
        <p:txBody>
          <a:bodyPr>
            <a:no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群体</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分化</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程度的</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度量</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一</a:t>
            </a:r>
            <a:r>
              <a:rPr lang="zh-CN" altLang="zh-CN" sz="3600" b="1" kern="0" dirty="0" smtClean="0">
                <a:latin typeface="Times New Roman" panose="02020603050405020304" pitchFamily="18" charset="0"/>
                <a:ea typeface="黑体" panose="02010609060101010101" pitchFamily="49" charset="-122"/>
                <a:cs typeface="Times New Roman" panose="02020603050405020304" pitchFamily="18" charset="0"/>
              </a:rPr>
              <a:t>级</a:t>
            </a:r>
            <a:r>
              <a:rPr lang="zh-CN" altLang="zh-CN" sz="3600" b="1" kern="0" dirty="0">
                <a:latin typeface="Times New Roman" panose="02020603050405020304" pitchFamily="18" charset="0"/>
                <a:ea typeface="黑体" panose="02010609060101010101" pitchFamily="49" charset="-122"/>
                <a:cs typeface="Times New Roman" panose="02020603050405020304" pitchFamily="18" charset="0"/>
              </a:rPr>
              <a:t>亚群体的平均杂合度（</a:t>
            </a:r>
            <a:r>
              <a:rPr lang="en-US" altLang="zh-CN" sz="3600" b="1" i="1" kern="0"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3600" b="1" kern="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3600" b="1" kern="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539552" y="3933056"/>
            <a:ext cx="8136904" cy="2808312"/>
          </a:xfrm>
        </p:spPr>
        <p:txBody>
          <a:bodyPr>
            <a:no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如果只是存在一级而不存在二级结构，三个一级亚群体的平均杂合度</a:t>
            </a:r>
            <a:r>
              <a:rPr lang="en-US" altLang="zh-CN" sz="2800" i="1"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应该等于</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0.2949</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（第</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3</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行三个杂合度以</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4</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5</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3</a:t>
            </a:r>
            <a:r>
              <a:rPr lang="zh-CN" altLang="en-US" sz="2800" dirty="0" smtClean="0">
                <a:latin typeface="Times New Roman" panose="02020603050405020304" pitchFamily="18" charset="0"/>
                <a:ea typeface="黑体" panose="02010609060101010101" pitchFamily="49" charset="-122"/>
                <a:cs typeface="Times New Roman" panose="02020603050405020304" pitchFamily="18" charset="0"/>
              </a:rPr>
              <a:t>为权重的加权平均）</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这里</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请注意，</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表中</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三个一级亚群体的平均杂合度等于平均基因频率在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平衡时的杂合度，这其实就是不存在二级结构假定下的杂合度。</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340315"/>
              </p:ext>
            </p:extLst>
          </p:nvPr>
        </p:nvGraphicFramePr>
        <p:xfrm>
          <a:off x="611560" y="1594480"/>
          <a:ext cx="7992888" cy="2194560"/>
        </p:xfrm>
        <a:graphic>
          <a:graphicData uri="http://schemas.openxmlformats.org/drawingml/2006/table">
            <a:tbl>
              <a:tblPr firstRow="1" firstCol="1" bandRow="1">
                <a:tableStyleId>{5C22544A-7EE6-4342-B048-85BDC9FD1C3A}</a:tableStyleId>
              </a:tblPr>
              <a:tblGrid>
                <a:gridCol w="1296144"/>
                <a:gridCol w="1224136"/>
                <a:gridCol w="162560"/>
                <a:gridCol w="1421616"/>
                <a:gridCol w="1224136"/>
                <a:gridCol w="162560"/>
                <a:gridCol w="1349608"/>
                <a:gridCol w="1152128"/>
              </a:tblGrid>
              <a:tr h="182880">
                <a:tc gridSpan="2">
                  <a:txBody>
                    <a:bodyPr/>
                    <a:lstStyle/>
                    <a:p>
                      <a:pPr algn="l">
                        <a:spcAft>
                          <a:spcPts val="0"/>
                        </a:spcAft>
                      </a:pPr>
                      <a:r>
                        <a:rPr lang="zh-CN" altLang="zh-CN" sz="2400" kern="0" dirty="0" smtClean="0">
                          <a:effectLst/>
                        </a:rPr>
                        <a:t>亚群体一</a:t>
                      </a:r>
                      <a:endParaRPr lang="zh-CN" sz="2400" kern="100" dirty="0">
                        <a:effectLst/>
                        <a:latin typeface="Calibri"/>
                        <a:ea typeface="宋体"/>
                        <a:cs typeface="Times New Roman"/>
                      </a:endParaRPr>
                    </a:p>
                  </a:txBody>
                  <a:tcPr marL="68580" marR="68580" marT="0" marB="0" anchor="b"/>
                </a:tc>
                <a:tc hMerge="1">
                  <a:txBody>
                    <a:bodyPr/>
                    <a:lstStyle/>
                    <a:p>
                      <a:pPr algn="l">
                        <a:spcAft>
                          <a:spcPts val="0"/>
                        </a:spcAft>
                      </a:pPr>
                      <a:endParaRPr lang="zh-CN" sz="2400" kern="100" dirty="0">
                        <a:effectLst/>
                        <a:latin typeface="Calibri"/>
                        <a:ea typeface="宋体"/>
                        <a:cs typeface="Times New Roman"/>
                      </a:endParaRPr>
                    </a:p>
                  </a:txBody>
                  <a:tcPr marL="68580" marR="68580" marT="0" marB="0" anchor="b"/>
                </a:tc>
                <a:tc>
                  <a:txBody>
                    <a:bodyPr/>
                    <a:lstStyle/>
                    <a:p>
                      <a:pPr algn="l">
                        <a:spcAft>
                          <a:spcPts val="0"/>
                        </a:spcAft>
                      </a:pPr>
                      <a:endParaRPr lang="zh-CN" sz="2400" kern="100">
                        <a:effectLst/>
                        <a:latin typeface="Calibri"/>
                        <a:ea typeface="宋体"/>
                        <a:cs typeface="Times New Roman"/>
                      </a:endParaRPr>
                    </a:p>
                  </a:txBody>
                  <a:tcPr marL="68580" marR="68580" marT="0" marB="0" anchor="b"/>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kern="0" dirty="0" smtClean="0">
                          <a:effectLst/>
                        </a:rPr>
                        <a:t>亚群体</a:t>
                      </a:r>
                      <a:r>
                        <a:rPr lang="zh-CN" altLang="en-US" sz="2400" kern="0" dirty="0" smtClean="0">
                          <a:effectLst/>
                        </a:rPr>
                        <a:t>二</a:t>
                      </a:r>
                      <a:endParaRPr lang="zh-CN" altLang="zh-CN" sz="2400" kern="100" dirty="0" smtClean="0">
                        <a:effectLst/>
                        <a:latin typeface="+mn-lt"/>
                        <a:ea typeface="+mn-ea"/>
                        <a:cs typeface="Times New Roman"/>
                      </a:endParaRPr>
                    </a:p>
                  </a:txBody>
                  <a:tcPr marL="68580" marR="68580" marT="0" marB="0" anchor="b"/>
                </a:tc>
                <a:tc hMerge="1">
                  <a:txBody>
                    <a:bodyPr/>
                    <a:lstStyle/>
                    <a:p>
                      <a:pPr algn="l">
                        <a:spcAft>
                          <a:spcPts val="0"/>
                        </a:spcAft>
                      </a:pPr>
                      <a:endParaRPr lang="zh-CN" sz="2400" kern="100" dirty="0">
                        <a:effectLst/>
                        <a:latin typeface="Calibri"/>
                        <a:ea typeface="宋体"/>
                        <a:cs typeface="Times New Roman"/>
                      </a:endParaRPr>
                    </a:p>
                  </a:txBody>
                  <a:tcPr marL="68580" marR="68580" marT="0" marB="0" anchor="b"/>
                </a:tc>
                <a:tc>
                  <a:txBody>
                    <a:bodyPr/>
                    <a:lstStyle/>
                    <a:p>
                      <a:pPr algn="l">
                        <a:spcAft>
                          <a:spcPts val="0"/>
                        </a:spcAft>
                      </a:pPr>
                      <a:endParaRPr lang="zh-CN" sz="2400" kern="100">
                        <a:effectLst/>
                        <a:latin typeface="Calibri"/>
                        <a:ea typeface="宋体"/>
                        <a:cs typeface="Times New Roman"/>
                      </a:endParaRPr>
                    </a:p>
                  </a:txBody>
                  <a:tcPr marL="68580" marR="68580" marT="0" marB="0" anchor="b"/>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400" kern="0" dirty="0" smtClean="0">
                          <a:effectLst/>
                        </a:rPr>
                        <a:t>亚群体</a:t>
                      </a:r>
                      <a:r>
                        <a:rPr lang="zh-CN" altLang="en-US" sz="2400" kern="0" dirty="0" smtClean="0">
                          <a:effectLst/>
                        </a:rPr>
                        <a:t>三</a:t>
                      </a:r>
                      <a:endParaRPr lang="zh-CN" altLang="zh-CN" sz="2400" kern="100" dirty="0" smtClean="0">
                        <a:effectLst/>
                        <a:latin typeface="+mn-lt"/>
                        <a:ea typeface="+mn-ea"/>
                        <a:cs typeface="Times New Roman"/>
                      </a:endParaRPr>
                    </a:p>
                  </a:txBody>
                  <a:tcPr marL="68580" marR="68580" marT="0" marB="0" anchor="b"/>
                </a:tc>
                <a:tc hMerge="1">
                  <a:txBody>
                    <a:bodyPr/>
                    <a:lstStyle/>
                    <a:p>
                      <a:pPr algn="l">
                        <a:spcAft>
                          <a:spcPts val="0"/>
                        </a:spcAft>
                      </a:pPr>
                      <a:endParaRPr lang="zh-CN" sz="2400" kern="100" dirty="0">
                        <a:effectLst/>
                        <a:latin typeface="Calibri"/>
                        <a:ea typeface="宋体"/>
                        <a:cs typeface="Times New Roman"/>
                      </a:endParaRPr>
                    </a:p>
                  </a:txBody>
                  <a:tcPr marL="68580" marR="68580" marT="0" marB="0" anchor="b"/>
                </a:tc>
              </a:tr>
              <a:tr h="714360">
                <a:tc>
                  <a:txBody>
                    <a:bodyPr/>
                    <a:lstStyle/>
                    <a:p>
                      <a:pPr algn="l">
                        <a:spcAft>
                          <a:spcPts val="0"/>
                        </a:spcAft>
                      </a:pPr>
                      <a:r>
                        <a:rPr lang="zh-CN" sz="2400" b="0" kern="0" dirty="0">
                          <a:solidFill>
                            <a:schemeClr val="tx1"/>
                          </a:solidFill>
                          <a:effectLst/>
                        </a:rPr>
                        <a:t>平均基因频率</a:t>
                      </a:r>
                      <a:endParaRPr lang="zh-CN" sz="2400" b="0" kern="100" dirty="0">
                        <a:solidFill>
                          <a:schemeClr val="tx1"/>
                        </a:solidFill>
                        <a:effectLst/>
                        <a:latin typeface="Calibri"/>
                        <a:ea typeface="宋体"/>
                        <a:cs typeface="Times New Roman"/>
                      </a:endParaRPr>
                    </a:p>
                  </a:txBody>
                  <a:tcPr marL="68580" marR="68580" marT="0" marB="0" anchor="b">
                    <a:solidFill>
                      <a:schemeClr val="tx2">
                        <a:lumMod val="20000"/>
                        <a:lumOff val="80000"/>
                      </a:schemeClr>
                    </a:solidFill>
                  </a:tcPr>
                </a:tc>
                <a:tc>
                  <a:txBody>
                    <a:bodyPr/>
                    <a:lstStyle/>
                    <a:p>
                      <a:pPr algn="l">
                        <a:spcAft>
                          <a:spcPts val="0"/>
                        </a:spcAft>
                      </a:pPr>
                      <a:r>
                        <a:rPr lang="zh-CN" sz="2400" kern="0">
                          <a:effectLst/>
                        </a:rPr>
                        <a:t>平均杂合度</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dirty="0">
                          <a:effectLst/>
                        </a:rPr>
                        <a:t> </a:t>
                      </a:r>
                      <a:endParaRPr lang="zh-CN" sz="2400" kern="100" dirty="0">
                        <a:effectLst/>
                        <a:latin typeface="Calibri"/>
                        <a:ea typeface="宋体"/>
                        <a:cs typeface="Times New Roman"/>
                      </a:endParaRPr>
                    </a:p>
                  </a:txBody>
                  <a:tcPr marL="68580" marR="68580" marT="0" marB="0" anchor="b"/>
                </a:tc>
                <a:tc>
                  <a:txBody>
                    <a:bodyPr/>
                    <a:lstStyle/>
                    <a:p>
                      <a:pPr algn="l">
                        <a:spcAft>
                          <a:spcPts val="0"/>
                        </a:spcAft>
                      </a:pPr>
                      <a:r>
                        <a:rPr lang="zh-CN" sz="2400" kern="0">
                          <a:effectLst/>
                        </a:rPr>
                        <a:t>平均基因频率</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zh-CN" sz="2400" kern="0">
                          <a:effectLst/>
                        </a:rPr>
                        <a:t>平均杂合度</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zh-CN" sz="2400" kern="0">
                          <a:effectLst/>
                        </a:rPr>
                        <a:t>平均基因频率</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zh-CN" sz="2400" kern="0" dirty="0">
                          <a:effectLst/>
                        </a:rPr>
                        <a:t>平均杂合度</a:t>
                      </a:r>
                      <a:endParaRPr lang="zh-CN" sz="2400" kern="100" dirty="0">
                        <a:effectLst/>
                        <a:latin typeface="Calibri"/>
                        <a:ea typeface="宋体"/>
                        <a:cs typeface="Times New Roman"/>
                      </a:endParaRPr>
                    </a:p>
                  </a:txBody>
                  <a:tcPr marL="68580" marR="68580" marT="0" marB="0" anchor="b"/>
                </a:tc>
              </a:tr>
              <a:tr h="182880">
                <a:tc>
                  <a:txBody>
                    <a:bodyPr/>
                    <a:lstStyle/>
                    <a:p>
                      <a:pPr algn="l">
                        <a:spcAft>
                          <a:spcPts val="0"/>
                        </a:spcAft>
                      </a:pPr>
                      <a:r>
                        <a:rPr lang="en-US" sz="2400" b="0" kern="0" dirty="0">
                          <a:solidFill>
                            <a:schemeClr val="tx1"/>
                          </a:solidFill>
                          <a:effectLst/>
                        </a:rPr>
                        <a:t>0.5412 </a:t>
                      </a:r>
                      <a:endParaRPr lang="zh-CN" sz="2400" b="0" kern="100" dirty="0">
                        <a:solidFill>
                          <a:schemeClr val="tx1"/>
                        </a:solidFill>
                        <a:effectLst/>
                        <a:latin typeface="Calibri"/>
                        <a:ea typeface="宋体"/>
                        <a:cs typeface="Times New Roman"/>
                      </a:endParaRPr>
                    </a:p>
                  </a:txBody>
                  <a:tcPr marL="68580" marR="68580" marT="0" marB="0" anchor="b">
                    <a:solidFill>
                      <a:schemeClr val="tx2">
                        <a:lumMod val="20000"/>
                        <a:lumOff val="80000"/>
                      </a:schemeClr>
                    </a:solidFill>
                  </a:tcPr>
                </a:tc>
                <a:tc>
                  <a:txBody>
                    <a:bodyPr/>
                    <a:lstStyle/>
                    <a:p>
                      <a:pPr algn="l">
                        <a:spcAft>
                          <a:spcPts val="0"/>
                        </a:spcAft>
                      </a:pPr>
                      <a:r>
                        <a:rPr lang="en-US" sz="2400" kern="0">
                          <a:effectLst/>
                        </a:rPr>
                        <a:t>0.4966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dirty="0">
                          <a:effectLst/>
                        </a:rPr>
                        <a:t>0.0482 </a:t>
                      </a:r>
                      <a:endParaRPr lang="zh-CN" sz="2400" kern="100" dirty="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0.0917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0.2399 </a:t>
                      </a:r>
                      <a:endParaRPr lang="zh-CN" sz="2400" kern="100">
                        <a:effectLst/>
                        <a:latin typeface="Calibri"/>
                        <a:ea typeface="宋体"/>
                        <a:cs typeface="Times New Roman"/>
                      </a:endParaRPr>
                    </a:p>
                  </a:txBody>
                  <a:tcPr marL="68580" marR="68580" marT="0" marB="0" anchor="b"/>
                </a:tc>
                <a:tc>
                  <a:txBody>
                    <a:bodyPr/>
                    <a:lstStyle/>
                    <a:p>
                      <a:pPr algn="l">
                        <a:spcAft>
                          <a:spcPts val="0"/>
                        </a:spcAft>
                      </a:pPr>
                      <a:r>
                        <a:rPr lang="en-US" sz="2400" kern="0">
                          <a:effectLst/>
                        </a:rPr>
                        <a:t>0.3647 </a:t>
                      </a:r>
                      <a:endParaRPr lang="zh-CN" sz="2400" kern="100">
                        <a:effectLst/>
                        <a:latin typeface="Calibri"/>
                        <a:ea typeface="宋体"/>
                        <a:cs typeface="Times New Roman"/>
                      </a:endParaRPr>
                    </a:p>
                  </a:txBody>
                  <a:tcPr marL="68580" marR="68580" marT="0" marB="0" anchor="b"/>
                </a:tc>
              </a:tr>
              <a:tr h="182880">
                <a:tc gridSpan="8">
                  <a:txBody>
                    <a:bodyPr/>
                    <a:lstStyle/>
                    <a:p>
                      <a:pPr algn="l">
                        <a:spcAft>
                          <a:spcPts val="0"/>
                        </a:spcAft>
                      </a:pPr>
                      <a:r>
                        <a:rPr lang="zh-CN" sz="2400" kern="0">
                          <a:effectLst/>
                        </a:rPr>
                        <a:t>一级亚群体的平均杂合度（</a:t>
                      </a:r>
                      <a:r>
                        <a:rPr lang="en-US" sz="2400" kern="0">
                          <a:effectLst/>
                        </a:rPr>
                        <a:t>H</a:t>
                      </a:r>
                      <a:r>
                        <a:rPr lang="en-US" sz="2400" kern="0" baseline="-25000">
                          <a:effectLst/>
                        </a:rPr>
                        <a:t>1</a:t>
                      </a:r>
                      <a:r>
                        <a:rPr lang="zh-CN" sz="2400" kern="0">
                          <a:effectLst/>
                        </a:rPr>
                        <a:t>）</a:t>
                      </a:r>
                      <a:endParaRPr lang="zh-CN" sz="2400" kern="100">
                        <a:effectLst/>
                        <a:latin typeface="Calibri"/>
                        <a:ea typeface="宋体"/>
                        <a:cs typeface="Times New Roman"/>
                      </a:endParaRPr>
                    </a:p>
                  </a:txBody>
                  <a:tcPr marL="68580" marR="68580" marT="0"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82880">
                <a:tc gridSpan="8">
                  <a:txBody>
                    <a:bodyPr/>
                    <a:lstStyle/>
                    <a:p>
                      <a:pPr algn="l">
                        <a:spcAft>
                          <a:spcPts val="0"/>
                        </a:spcAft>
                      </a:pPr>
                      <a:r>
                        <a:rPr lang="en-US" sz="2400" kern="0" dirty="0">
                          <a:effectLst/>
                        </a:rPr>
                        <a:t>0.2949 </a:t>
                      </a:r>
                      <a:endParaRPr lang="zh-CN" sz="2400" kern="100" dirty="0">
                        <a:effectLst/>
                        <a:latin typeface="Calibri"/>
                        <a:ea typeface="宋体"/>
                        <a:cs typeface="Times New Roman"/>
                      </a:endParaRPr>
                    </a:p>
                  </a:txBody>
                  <a:tcPr marL="68580" marR="68580" marT="0"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6482577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群体</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分化</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程度的</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度量</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
            </a:r>
            <a:b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br>
            <a:r>
              <a:rPr lang="zh-CN" altLang="en-US" sz="3600" b="1" kern="0" dirty="0">
                <a:latin typeface="Times New Roman" panose="02020603050405020304" pitchFamily="18" charset="0"/>
                <a:ea typeface="黑体" panose="02010609060101010101" pitchFamily="49" charset="-122"/>
                <a:cs typeface="Times New Roman" panose="02020603050405020304" pitchFamily="18" charset="0"/>
              </a:rPr>
              <a:t>无任何结构</a:t>
            </a:r>
            <a:r>
              <a:rPr lang="zh-CN" altLang="zh-CN" sz="3600" b="1" kern="0" dirty="0">
                <a:latin typeface="Times New Roman" panose="02020603050405020304" pitchFamily="18" charset="0"/>
                <a:ea typeface="黑体" panose="02010609060101010101" pitchFamily="49" charset="-122"/>
                <a:cs typeface="Times New Roman" panose="02020603050405020304" pitchFamily="18" charset="0"/>
              </a:rPr>
              <a:t>群体的平均杂合度（</a:t>
            </a:r>
            <a:r>
              <a:rPr lang="en-US" altLang="zh-CN" sz="3600" b="1" i="1" kern="0" dirty="0" smtClean="0">
                <a:latin typeface="Times New Roman" panose="02020603050405020304" pitchFamily="18" charset="0"/>
                <a:ea typeface="黑体" panose="02010609060101010101" pitchFamily="49" charset="-122"/>
                <a:cs typeface="Times New Roman" panose="02020603050405020304" pitchFamily="18" charset="0"/>
              </a:rPr>
              <a:t>H</a:t>
            </a:r>
            <a:r>
              <a:rPr lang="en-US" altLang="zh-CN" sz="3600" b="1" kern="0" baseline="-25000" dirty="0" smtClean="0">
                <a:latin typeface="Times New Roman" panose="02020603050405020304" pitchFamily="18" charset="0"/>
                <a:ea typeface="黑体" panose="02010609060101010101" pitchFamily="49" charset="-122"/>
                <a:cs typeface="Times New Roman" panose="02020603050405020304" pitchFamily="18" charset="0"/>
              </a:rPr>
              <a:t>0</a:t>
            </a:r>
            <a:r>
              <a:rPr lang="zh-CN" altLang="zh-CN" sz="3600" b="1" kern="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683568" y="3645025"/>
            <a:ext cx="7848872" cy="1800200"/>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如果没有任何阶梯结构，等位基因</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频率为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0.2605</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时，整个种群的杂合度</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应该等于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0.3852</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121281900"/>
              </p:ext>
            </p:extLst>
          </p:nvPr>
        </p:nvGraphicFramePr>
        <p:xfrm>
          <a:off x="1259632" y="1821944"/>
          <a:ext cx="6408712" cy="1463040"/>
        </p:xfrm>
        <a:graphic>
          <a:graphicData uri="http://schemas.openxmlformats.org/drawingml/2006/table">
            <a:tbl>
              <a:tblPr firstRow="1" firstCol="1" bandRow="1">
                <a:tableStyleId>{5C22544A-7EE6-4342-B048-85BDC9FD1C3A}</a:tableStyleId>
              </a:tblPr>
              <a:tblGrid>
                <a:gridCol w="3168352"/>
                <a:gridCol w="186466"/>
                <a:gridCol w="3053894"/>
              </a:tblGrid>
              <a:tr h="182880">
                <a:tc>
                  <a:txBody>
                    <a:bodyPr/>
                    <a:lstStyle/>
                    <a:p>
                      <a:pPr algn="l">
                        <a:spcAft>
                          <a:spcPts val="0"/>
                        </a:spcAft>
                      </a:pPr>
                      <a:r>
                        <a:rPr lang="zh-CN" sz="3200" kern="0" dirty="0">
                          <a:effectLst/>
                        </a:rPr>
                        <a:t>整个种群的平均基因频率</a:t>
                      </a:r>
                      <a:endParaRPr lang="zh-CN" sz="3200" kern="100" dirty="0">
                        <a:effectLst/>
                        <a:latin typeface="Calibri"/>
                        <a:ea typeface="宋体"/>
                        <a:cs typeface="Times New Roman"/>
                      </a:endParaRPr>
                    </a:p>
                  </a:txBody>
                  <a:tcPr marL="68580" marR="68580" marT="0" marB="0" anchor="b"/>
                </a:tc>
                <a:tc>
                  <a:txBody>
                    <a:bodyPr/>
                    <a:lstStyle/>
                    <a:p>
                      <a:pPr algn="l">
                        <a:spcAft>
                          <a:spcPts val="0"/>
                        </a:spcAft>
                      </a:pPr>
                      <a:r>
                        <a:rPr lang="en-US" sz="3200" kern="0">
                          <a:effectLst/>
                        </a:rPr>
                        <a:t> </a:t>
                      </a:r>
                      <a:endParaRPr lang="zh-CN" sz="3200" kern="100">
                        <a:effectLst/>
                        <a:latin typeface="Calibri"/>
                        <a:ea typeface="宋体"/>
                        <a:cs typeface="Times New Roman"/>
                      </a:endParaRPr>
                    </a:p>
                  </a:txBody>
                  <a:tcPr marL="68580" marR="68580" marT="0" marB="0" anchor="b"/>
                </a:tc>
                <a:tc>
                  <a:txBody>
                    <a:bodyPr/>
                    <a:lstStyle/>
                    <a:p>
                      <a:pPr algn="l">
                        <a:spcAft>
                          <a:spcPts val="0"/>
                        </a:spcAft>
                      </a:pPr>
                      <a:r>
                        <a:rPr lang="zh-CN" sz="3200" kern="0" dirty="0">
                          <a:effectLst/>
                        </a:rPr>
                        <a:t>整个种群的平均杂合度（</a:t>
                      </a:r>
                      <a:r>
                        <a:rPr lang="en-US" sz="3200" i="1" kern="0" dirty="0">
                          <a:effectLst/>
                        </a:rPr>
                        <a:t>H</a:t>
                      </a:r>
                      <a:r>
                        <a:rPr lang="en-US" sz="3200" kern="0" baseline="-25000" dirty="0">
                          <a:effectLst/>
                        </a:rPr>
                        <a:t>0</a:t>
                      </a:r>
                      <a:r>
                        <a:rPr lang="zh-CN" sz="3200" kern="0" dirty="0">
                          <a:effectLst/>
                        </a:rPr>
                        <a:t>）</a:t>
                      </a:r>
                      <a:endParaRPr lang="zh-CN" sz="3200" kern="100" dirty="0">
                        <a:effectLst/>
                        <a:latin typeface="Calibri"/>
                        <a:ea typeface="宋体"/>
                        <a:cs typeface="Times New Roman"/>
                      </a:endParaRPr>
                    </a:p>
                  </a:txBody>
                  <a:tcPr marL="68580" marR="68580" marT="0" marB="0" anchor="b"/>
                </a:tc>
              </a:tr>
              <a:tr h="182880">
                <a:tc>
                  <a:txBody>
                    <a:bodyPr/>
                    <a:lstStyle/>
                    <a:p>
                      <a:pPr algn="l">
                        <a:spcAft>
                          <a:spcPts val="0"/>
                        </a:spcAft>
                      </a:pPr>
                      <a:r>
                        <a:rPr lang="en-US" sz="3200" kern="0" dirty="0">
                          <a:solidFill>
                            <a:schemeClr val="tx1"/>
                          </a:solidFill>
                          <a:effectLst/>
                        </a:rPr>
                        <a:t>0.2605 </a:t>
                      </a:r>
                      <a:endParaRPr lang="zh-CN" sz="3200" kern="100" dirty="0">
                        <a:solidFill>
                          <a:schemeClr val="tx1"/>
                        </a:solidFill>
                        <a:effectLst/>
                        <a:latin typeface="Calibri"/>
                        <a:ea typeface="宋体"/>
                        <a:cs typeface="Times New Roman"/>
                      </a:endParaRPr>
                    </a:p>
                  </a:txBody>
                  <a:tcPr marL="68580" marR="68580" marT="0" marB="0" anchor="b">
                    <a:solidFill>
                      <a:schemeClr val="accent1">
                        <a:lumMod val="20000"/>
                        <a:lumOff val="80000"/>
                      </a:schemeClr>
                    </a:solidFill>
                  </a:tcPr>
                </a:tc>
                <a:tc>
                  <a:txBody>
                    <a:bodyPr/>
                    <a:lstStyle/>
                    <a:p>
                      <a:pPr algn="l">
                        <a:spcAft>
                          <a:spcPts val="0"/>
                        </a:spcAft>
                      </a:pPr>
                      <a:r>
                        <a:rPr lang="en-US" sz="3200" kern="0">
                          <a:effectLst/>
                        </a:rPr>
                        <a:t> </a:t>
                      </a:r>
                      <a:endParaRPr lang="zh-CN" sz="3200" kern="100">
                        <a:effectLst/>
                        <a:latin typeface="Calibri"/>
                        <a:ea typeface="宋体"/>
                        <a:cs typeface="Times New Roman"/>
                      </a:endParaRPr>
                    </a:p>
                  </a:txBody>
                  <a:tcPr marL="68580" marR="68580" marT="0" marB="0" anchor="b"/>
                </a:tc>
                <a:tc>
                  <a:txBody>
                    <a:bodyPr/>
                    <a:lstStyle/>
                    <a:p>
                      <a:pPr algn="l">
                        <a:spcAft>
                          <a:spcPts val="0"/>
                        </a:spcAft>
                      </a:pPr>
                      <a:r>
                        <a:rPr lang="en-US" sz="3200" kern="0" dirty="0">
                          <a:effectLst/>
                        </a:rPr>
                        <a:t>0.3852 </a:t>
                      </a:r>
                      <a:endParaRPr lang="zh-CN" sz="3200" kern="100" dirty="0">
                        <a:effectLst/>
                        <a:latin typeface="Calibri"/>
                        <a:ea typeface="宋体"/>
                        <a:cs typeface="Times New Roman"/>
                      </a:endParaRPr>
                    </a:p>
                  </a:txBody>
                  <a:tcPr marL="68580" marR="68580" marT="0" marB="0" anchor="b"/>
                </a:tc>
              </a:tr>
            </a:tbl>
          </a:graphicData>
        </a:graphic>
      </p:graphicFrame>
    </p:spTree>
    <p:extLst>
      <p:ext uri="{BB962C8B-B14F-4D97-AF65-F5344CB8AC3E}">
        <p14:creationId xmlns:p14="http://schemas.microsoft.com/office/powerpoint/2010/main" val="36246640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不同阶梯结构群体</a:t>
            </a:r>
            <a:r>
              <a:rPr lang="zh-CN" altLang="zh-CN" b="1"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杂合度</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内容占位符 6"/>
          <p:cNvSpPr>
            <a:spLocks noGrp="1"/>
          </p:cNvSpPr>
          <p:nvPr>
            <p:ph idx="1"/>
          </p:nvPr>
        </p:nvSpPr>
        <p:spPr>
          <a:xfrm>
            <a:off x="539552" y="1556792"/>
            <a:ext cx="8064896" cy="4104456"/>
          </a:xfrm>
        </p:spPr>
        <p:txBody>
          <a:bodyPr>
            <a:noAutofit/>
          </a:bodyPr>
          <a:lstStyle/>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没有</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任何阶梯</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结构的</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杂合度</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H</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0</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=0.3852</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只是</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存在一级而不存在二级结构，三个一级亚群体的平均杂合度</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H</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1</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=0.2949</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既</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存在一级又存在二级结构，平均杂合度</a:t>
            </a:r>
            <a:r>
              <a:rPr lang="en-US" altLang="zh-CN" i="1" dirty="0" smtClean="0">
                <a:latin typeface="Times New Roman" panose="02020603050405020304" pitchFamily="18" charset="0"/>
                <a:ea typeface="黑体" panose="02010609060101010101" pitchFamily="49" charset="-122"/>
                <a:cs typeface="Times New Roman" panose="02020603050405020304" pitchFamily="18" charset="0"/>
              </a:rPr>
              <a:t>H</a:t>
            </a:r>
            <a:r>
              <a:rPr lang="en-US" altLang="zh-CN" baseline="-25000" dirty="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=0.2762</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随着</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阶梯</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结构的提高，杂合</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度</a:t>
            </a:r>
            <a:r>
              <a:rPr lang="zh-CN" altLang="en-US" dirty="0" smtClean="0">
                <a:latin typeface="Times New Roman" panose="02020603050405020304" pitchFamily="18" charset="0"/>
                <a:ea typeface="黑体" panose="02010609060101010101" pitchFamily="49" charset="-122"/>
                <a:cs typeface="Times New Roman" panose="02020603050405020304" pitchFamily="18" charset="0"/>
              </a:rPr>
              <a:t>呈逐渐下降的趋势。</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339739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0" indent="0"/>
            <a:r>
              <a:rPr lang="zh-CN" altLang="zh-CN" b="1" dirty="0">
                <a:latin typeface="黑体" panose="02010609060101010101" pitchFamily="49" charset="-122"/>
                <a:ea typeface="黑体" panose="02010609060101010101" pitchFamily="49" charset="-122"/>
              </a:rPr>
              <a:t>离散型</a:t>
            </a:r>
            <a:r>
              <a:rPr lang="zh-CN" altLang="zh-CN" b="1" dirty="0" smtClean="0">
                <a:latin typeface="黑体" panose="02010609060101010101" pitchFamily="49" charset="-122"/>
                <a:ea typeface="黑体" panose="02010609060101010101" pitchFamily="49" charset="-122"/>
              </a:rPr>
              <a:t>随机变量</a:t>
            </a:r>
            <a:r>
              <a:rPr lang="zh-CN" altLang="en-US" b="1" dirty="0" smtClean="0">
                <a:latin typeface="黑体" panose="02010609060101010101" pitchFamily="49" charset="-122"/>
                <a:ea typeface="黑体" panose="02010609060101010101" pitchFamily="49" charset="-122"/>
              </a:rPr>
              <a:t>概率分布的性质</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600201"/>
            <a:ext cx="8229600" cy="2188840"/>
          </a:xfrm>
        </p:spPr>
        <p:txBody>
          <a:bodyPr>
            <a:noAutofit/>
          </a:bodyPr>
          <a:lstStyle/>
          <a:p>
            <a:r>
              <a:rPr lang="zh-CN" altLang="zh-CN" dirty="0">
                <a:latin typeface="Times New Roman" panose="02020603050405020304" pitchFamily="18" charset="0"/>
                <a:ea typeface="黑体" panose="02010609060101010101" pitchFamily="49" charset="-122"/>
                <a:cs typeface="Times New Roman" panose="02020603050405020304" pitchFamily="18" charset="0"/>
              </a:rPr>
              <a:t>离散型随机变量</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dirty="0">
                <a:latin typeface="Times New Roman" panose="02020603050405020304" pitchFamily="18" charset="0"/>
                <a:ea typeface="黑体" panose="02010609060101010101" pitchFamily="49" charset="-122"/>
                <a:cs typeface="Times New Roman" panose="02020603050405020304" pitchFamily="18" charset="0"/>
              </a:rPr>
              <a:t>有两个基本</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性质，</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一个说明任何概率都具有非负性，另一个说明随机变量</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X</a:t>
            </a:r>
            <a:r>
              <a:rPr lang="zh-CN" altLang="zh-CN" dirty="0">
                <a:latin typeface="Times New Roman" panose="02020603050405020304" pitchFamily="18" charset="0"/>
                <a:ea typeface="黑体" panose="02010609060101010101" pitchFamily="49" charset="-122"/>
                <a:cs typeface="Times New Roman" panose="02020603050405020304" pitchFamily="18" charset="0"/>
              </a:rPr>
              <a:t>遍历所有可能的取值时，得到的是一个概率为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的必然事件。</a:t>
            </a:r>
          </a:p>
        </p:txBody>
      </p:sp>
      <p:sp>
        <p:nvSpPr>
          <p:cNvPr id="6" name="矩形 5"/>
          <p:cNvSpPr/>
          <p:nvPr/>
        </p:nvSpPr>
        <p:spPr>
          <a:xfrm>
            <a:off x="3611431" y="3923118"/>
            <a:ext cx="2328721" cy="646331"/>
          </a:xfrm>
          <a:prstGeom prst="rect">
            <a:avLst/>
          </a:prstGeom>
        </p:spPr>
        <p:txBody>
          <a:bodyPr wrap="square">
            <a:spAutoFit/>
          </a:bodyPr>
          <a:lstStyle/>
          <a:p>
            <a:r>
              <a:rPr lang="en-US" altLang="zh-CN" sz="3600" dirty="0">
                <a:latin typeface="Times New Roman" panose="02020603050405020304" pitchFamily="18" charset="0"/>
                <a:cs typeface="Times New Roman" panose="02020603050405020304" pitchFamily="18" charset="0"/>
              </a:rPr>
              <a:t>(</a:t>
            </a:r>
            <a:r>
              <a:rPr lang="en-US" altLang="zh-CN" sz="3600" i="1" dirty="0">
                <a:latin typeface="Times New Roman" panose="02020603050405020304" pitchFamily="18" charset="0"/>
                <a:cs typeface="Times New Roman" panose="02020603050405020304" pitchFamily="18" charset="0"/>
              </a:rPr>
              <a:t>k</a:t>
            </a:r>
            <a:r>
              <a:rPr lang="en-US" altLang="zh-CN" sz="3600" dirty="0">
                <a:latin typeface="Times New Roman" panose="02020603050405020304" pitchFamily="18" charset="0"/>
                <a:cs typeface="Times New Roman" panose="02020603050405020304" pitchFamily="18" charset="0"/>
              </a:rPr>
              <a:t>=1, 2</a:t>
            </a:r>
            <a:r>
              <a:rPr lang="zh-CN" altLang="zh-CN" sz="3600" dirty="0">
                <a:latin typeface="Times New Roman" panose="02020603050405020304" pitchFamily="18" charset="0"/>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a:t>
            </a:r>
            <a:endParaRPr lang="zh-CN" altLang="en-US" sz="3600" dirty="0">
              <a:latin typeface="Times New Roman" panose="02020603050405020304" pitchFamily="18" charset="0"/>
              <a:cs typeface="Times New Roman" panose="02020603050405020304" pitchFamily="18"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732363205"/>
              </p:ext>
            </p:extLst>
          </p:nvPr>
        </p:nvGraphicFramePr>
        <p:xfrm>
          <a:off x="1979712" y="3923118"/>
          <a:ext cx="1440160" cy="756872"/>
        </p:xfrm>
        <a:graphic>
          <a:graphicData uri="http://schemas.openxmlformats.org/presentationml/2006/ole">
            <mc:AlternateContent xmlns:mc="http://schemas.openxmlformats.org/markup-compatibility/2006">
              <mc:Choice xmlns:v="urn:schemas-microsoft-com:vml" Requires="v">
                <p:oleObj spid="_x0000_s2150" name="公式" r:id="rId3" imgW="431613" imgH="228501" progId="Equation.3">
                  <p:embed/>
                </p:oleObj>
              </mc:Choice>
              <mc:Fallback>
                <p:oleObj name="公式" r:id="rId3" imgW="431613"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923118"/>
                        <a:ext cx="1440160" cy="756872"/>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50649431"/>
              </p:ext>
            </p:extLst>
          </p:nvPr>
        </p:nvGraphicFramePr>
        <p:xfrm>
          <a:off x="2016224" y="4931230"/>
          <a:ext cx="1763688" cy="1306082"/>
        </p:xfrm>
        <a:graphic>
          <a:graphicData uri="http://schemas.openxmlformats.org/presentationml/2006/ole">
            <mc:AlternateContent xmlns:mc="http://schemas.openxmlformats.org/markup-compatibility/2006">
              <mc:Choice xmlns:v="urn:schemas-microsoft-com:vml" Requires="v">
                <p:oleObj spid="_x0000_s2151" name="公式" r:id="rId5" imgW="583947" imgH="431613" progId="Equation.3">
                  <p:embed/>
                </p:oleObj>
              </mc:Choice>
              <mc:Fallback>
                <p:oleObj name="公式" r:id="rId5" imgW="583947"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224" y="4931230"/>
                        <a:ext cx="1763688" cy="1306082"/>
                      </a:xfrm>
                      <a:prstGeom prst="rect">
                        <a:avLst/>
                      </a:prstGeom>
                      <a:noFill/>
                    </p:spPr>
                  </p:pic>
                </p:oleObj>
              </mc:Fallback>
            </mc:AlternateContent>
          </a:graphicData>
        </a:graphic>
      </p:graphicFrame>
    </p:spTree>
    <p:extLst>
      <p:ext uri="{BB962C8B-B14F-4D97-AF65-F5344CB8AC3E}">
        <p14:creationId xmlns:p14="http://schemas.microsoft.com/office/powerpoint/2010/main" val="18643636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638"/>
            <a:ext cx="8229600" cy="850106"/>
          </a:xfrm>
        </p:spPr>
        <p:txBody>
          <a:bodyPr>
            <a:noAutofit/>
          </a:bodyPr>
          <a:lstStyle/>
          <a:p>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阶梯结构群体</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的</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分化系数</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647564" y="1196752"/>
            <a:ext cx="7848872" cy="5112568"/>
          </a:xfrm>
        </p:spPr>
        <p:txBody>
          <a:bodyPr>
            <a:noAutofit/>
          </a:bodyPr>
          <a:lstStyle/>
          <a:p>
            <a:r>
              <a:rPr lang="zh-CN" altLang="zh-CN" sz="2800" dirty="0" smtClean="0">
                <a:latin typeface="黑体" panose="02010609060101010101" pitchFamily="49" charset="-122"/>
                <a:ea typeface="黑体" panose="02010609060101010101" pitchFamily="49" charset="-122"/>
              </a:rPr>
              <a:t>次级</a:t>
            </a:r>
            <a:r>
              <a:rPr lang="zh-CN" altLang="zh-CN" sz="2800" dirty="0">
                <a:latin typeface="黑体" panose="02010609060101010101" pitchFamily="49" charset="-122"/>
                <a:ea typeface="黑体" panose="02010609060101010101" pitchFamily="49" charset="-122"/>
              </a:rPr>
              <a:t>亚群体相对于一级亚群体的平均杂合度下降引起的</a:t>
            </a:r>
            <a:r>
              <a:rPr lang="zh-CN" altLang="zh-CN" sz="2800" dirty="0" smtClean="0">
                <a:latin typeface="黑体" panose="02010609060101010101" pitchFamily="49" charset="-122"/>
                <a:ea typeface="黑体" panose="02010609060101010101" pitchFamily="49" charset="-122"/>
              </a:rPr>
              <a:t>近交</a:t>
            </a:r>
            <a:r>
              <a:rPr lang="zh-CN" altLang="en-US"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endParaRPr lang="en-US" altLang="zh-CN" sz="2800" dirty="0">
              <a:latin typeface="黑体" panose="02010609060101010101" pitchFamily="49" charset="-122"/>
              <a:ea typeface="黑体" panose="02010609060101010101" pitchFamily="49" charset="-122"/>
            </a:endParaRPr>
          </a:p>
          <a:p>
            <a:r>
              <a:rPr lang="zh-CN" altLang="zh-CN" sz="2800" dirty="0">
                <a:latin typeface="黑体" panose="02010609060101010101" pitchFamily="49" charset="-122"/>
                <a:ea typeface="黑体" panose="02010609060101010101" pitchFamily="49" charset="-122"/>
              </a:rPr>
              <a:t>一级亚群体相对于整个种群的平均杂合度下降引起的</a:t>
            </a:r>
            <a:r>
              <a:rPr lang="zh-CN" altLang="zh-CN" sz="2800" dirty="0" smtClean="0">
                <a:latin typeface="黑体" panose="02010609060101010101" pitchFamily="49" charset="-122"/>
                <a:ea typeface="黑体" panose="02010609060101010101" pitchFamily="49" charset="-122"/>
              </a:rPr>
              <a:t>近交</a:t>
            </a:r>
            <a:r>
              <a:rPr lang="zh-CN" altLang="en-US"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endParaRPr lang="en-US" altLang="zh-CN" sz="2800" dirty="0">
              <a:latin typeface="黑体" panose="02010609060101010101" pitchFamily="49" charset="-122"/>
              <a:ea typeface="黑体" panose="02010609060101010101" pitchFamily="49" charset="-122"/>
            </a:endParaRPr>
          </a:p>
          <a:p>
            <a:r>
              <a:rPr lang="zh-CN" altLang="zh-CN" sz="2800" dirty="0">
                <a:latin typeface="黑体" panose="02010609060101010101" pitchFamily="49" charset="-122"/>
                <a:ea typeface="黑体" panose="02010609060101010101" pitchFamily="49" charset="-122"/>
              </a:rPr>
              <a:t>次级亚群体相对于整个种群的平均杂合度下降引起的</a:t>
            </a:r>
            <a:r>
              <a:rPr lang="zh-CN" altLang="zh-CN" sz="2800" dirty="0" smtClean="0">
                <a:latin typeface="黑体" panose="02010609060101010101" pitchFamily="49" charset="-122"/>
                <a:ea typeface="黑体" panose="02010609060101010101" pitchFamily="49" charset="-122"/>
              </a:rPr>
              <a:t>近交</a:t>
            </a:r>
            <a:r>
              <a:rPr lang="zh-CN" altLang="en-US"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endParaRPr lang="en-US" altLang="zh-CN" sz="2800" dirty="0">
              <a:latin typeface="黑体" panose="02010609060101010101" pitchFamily="49" charset="-122"/>
              <a:ea typeface="黑体" panose="02010609060101010101" pitchFamily="49" charset="-122"/>
            </a:endParaRPr>
          </a:p>
          <a:p>
            <a:r>
              <a:rPr lang="zh-CN" altLang="en-US" sz="2800" dirty="0" smtClean="0">
                <a:latin typeface="黑体" panose="02010609060101010101" pitchFamily="49" charset="-122"/>
                <a:ea typeface="黑体" panose="02010609060101010101" pitchFamily="49" charset="-122"/>
              </a:rPr>
              <a:t>三者之间的关系：</a:t>
            </a:r>
            <a:endParaRPr lang="zh-CN" altLang="en-US" sz="2800" dirty="0">
              <a:latin typeface="黑体" panose="02010609060101010101" pitchFamily="49" charset="-122"/>
              <a:ea typeface="黑体" panose="02010609060101010101" pitchFamily="49"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844040915"/>
              </p:ext>
            </p:extLst>
          </p:nvPr>
        </p:nvGraphicFramePr>
        <p:xfrm>
          <a:off x="3707904" y="1772816"/>
          <a:ext cx="4118444" cy="864096"/>
        </p:xfrm>
        <a:graphic>
          <a:graphicData uri="http://schemas.openxmlformats.org/presentationml/2006/ole">
            <mc:AlternateContent xmlns:mc="http://schemas.openxmlformats.org/markup-compatibility/2006">
              <mc:Choice xmlns:v="urn:schemas-microsoft-com:vml" Requires="v">
                <p:oleObj spid="_x0000_s119867" name="公式" r:id="rId3" imgW="2082800" imgH="431800" progId="Equation.3">
                  <p:embed/>
                </p:oleObj>
              </mc:Choice>
              <mc:Fallback>
                <p:oleObj name="公式" r:id="rId3" imgW="20828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772816"/>
                        <a:ext cx="4118444" cy="864096"/>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290198352"/>
              </p:ext>
            </p:extLst>
          </p:nvPr>
        </p:nvGraphicFramePr>
        <p:xfrm>
          <a:off x="3707904" y="3168352"/>
          <a:ext cx="4298443" cy="908720"/>
        </p:xfrm>
        <a:graphic>
          <a:graphicData uri="http://schemas.openxmlformats.org/presentationml/2006/ole">
            <mc:AlternateContent xmlns:mc="http://schemas.openxmlformats.org/markup-compatibility/2006">
              <mc:Choice xmlns:v="urn:schemas-microsoft-com:vml" Requires="v">
                <p:oleObj spid="_x0000_s119868" name="公式" r:id="rId5" imgW="2070100" imgH="431800" progId="Equation.3">
                  <p:embed/>
                </p:oleObj>
              </mc:Choice>
              <mc:Fallback>
                <p:oleObj name="公式" r:id="rId5" imgW="20701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168352"/>
                        <a:ext cx="4298443" cy="908720"/>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160720462"/>
              </p:ext>
            </p:extLst>
          </p:nvPr>
        </p:nvGraphicFramePr>
        <p:xfrm>
          <a:off x="3635896" y="4653136"/>
          <a:ext cx="4376893" cy="908720"/>
        </p:xfrm>
        <a:graphic>
          <a:graphicData uri="http://schemas.openxmlformats.org/presentationml/2006/ole">
            <mc:AlternateContent xmlns:mc="http://schemas.openxmlformats.org/markup-compatibility/2006">
              <mc:Choice xmlns:v="urn:schemas-microsoft-com:vml" Requires="v">
                <p:oleObj spid="_x0000_s119869" name="公式" r:id="rId7" imgW="2108200" imgH="431800" progId="Equation.3">
                  <p:embed/>
                </p:oleObj>
              </mc:Choice>
              <mc:Fallback>
                <p:oleObj name="公式" r:id="rId7" imgW="2108200" imgH="4318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6" y="4653136"/>
                        <a:ext cx="4376893" cy="908720"/>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477592092"/>
              </p:ext>
            </p:extLst>
          </p:nvPr>
        </p:nvGraphicFramePr>
        <p:xfrm>
          <a:off x="3851920" y="5589240"/>
          <a:ext cx="4385007" cy="648072"/>
        </p:xfrm>
        <a:graphic>
          <a:graphicData uri="http://schemas.openxmlformats.org/presentationml/2006/ole">
            <mc:AlternateContent xmlns:mc="http://schemas.openxmlformats.org/markup-compatibility/2006">
              <mc:Choice xmlns:v="urn:schemas-microsoft-com:vml" Requires="v">
                <p:oleObj spid="_x0000_s119870" name="公式" r:id="rId9" imgW="1638300" imgH="241300" progId="Equation.3">
                  <p:embed/>
                </p:oleObj>
              </mc:Choice>
              <mc:Fallback>
                <p:oleObj name="公式" r:id="rId9" imgW="1638300" imgH="2413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920" y="5589240"/>
                        <a:ext cx="4385007" cy="648072"/>
                      </a:xfrm>
                      <a:prstGeom prst="rect">
                        <a:avLst/>
                      </a:prstGeom>
                      <a:noFill/>
                    </p:spPr>
                  </p:pic>
                </p:oleObj>
              </mc:Fallback>
            </mc:AlternateContent>
          </a:graphicData>
        </a:graphic>
      </p:graphicFrame>
    </p:spTree>
    <p:extLst>
      <p:ext uri="{BB962C8B-B14F-4D97-AF65-F5344CB8AC3E}">
        <p14:creationId xmlns:p14="http://schemas.microsoft.com/office/powerpoint/2010/main" val="20722281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404664"/>
            <a:ext cx="8229600" cy="850106"/>
          </a:xfrm>
        </p:spPr>
        <p:txBody>
          <a:bodyPr>
            <a:noAutofit/>
          </a:bodyPr>
          <a:lstStyle/>
          <a:p>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n</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阶阶梯结构群体</a:t>
            </a:r>
            <a:r>
              <a:rPr lang="zh-CN" altLang="zh-CN" b="1" dirty="0">
                <a:latin typeface="Times New Roman" panose="02020603050405020304" pitchFamily="18" charset="0"/>
                <a:ea typeface="黑体" panose="02010609060101010101" pitchFamily="49" charset="-122"/>
                <a:cs typeface="Times New Roman" panose="02020603050405020304" pitchFamily="18" charset="0"/>
              </a:rPr>
              <a:t>的</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分化系数</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647564" y="2204864"/>
            <a:ext cx="7884876" cy="4392488"/>
          </a:xfrm>
        </p:spPr>
        <p:txBody>
          <a:bodyPr>
            <a:noAutofit/>
          </a:bodyPr>
          <a:lstStyle/>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习惯上，把整个种群的平均杂合度用</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3000" i="1" baseline="-25000" dirty="0">
                <a:latin typeface="Times New Roman" panose="02020603050405020304" pitchFamily="18" charset="0"/>
                <a:ea typeface="黑体" panose="02010609060101010101" pitchFamily="49" charset="-122"/>
                <a:cs typeface="Times New Roman" panose="02020603050405020304" pitchFamily="18" charset="0"/>
              </a:rPr>
              <a:t>T</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前面</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公式中</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），最后一个阶梯结构的平均杂合度用</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3000" i="1" baseline="-25000" dirty="0">
                <a:latin typeface="Times New Roman" panose="02020603050405020304" pitchFamily="18" charset="0"/>
                <a:ea typeface="黑体" panose="02010609060101010101" pitchFamily="49" charset="-122"/>
                <a:cs typeface="Times New Roman" panose="02020603050405020304" pitchFamily="18" charset="0"/>
              </a:rPr>
              <a:t>S</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前面</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中</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30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），最后一个阶梯结构相对于整个种群的近交系数用</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3000" i="1" baseline="-25000" dirty="0">
                <a:latin typeface="Times New Roman" panose="02020603050405020304" pitchFamily="18" charset="0"/>
                <a:ea typeface="黑体" panose="02010609060101010101" pitchFamily="49" charset="-122"/>
                <a:cs typeface="Times New Roman" panose="02020603050405020304" pitchFamily="18" charset="0"/>
              </a:rPr>
              <a:t>ST</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前面</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公式中的</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3000" baseline="-25000" dirty="0" smtClean="0">
                <a:latin typeface="Times New Roman" panose="02020603050405020304" pitchFamily="18" charset="0"/>
                <a:ea typeface="黑体" panose="02010609060101010101" pitchFamily="49" charset="-122"/>
                <a:cs typeface="Times New Roman" panose="02020603050405020304" pitchFamily="18" charset="0"/>
              </a:rPr>
              <a:t>2,0</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。当存在</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n</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层阶梯结构时，</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3000" i="1" baseline="-25000" dirty="0">
                <a:latin typeface="Times New Roman" panose="02020603050405020304" pitchFamily="18" charset="0"/>
                <a:ea typeface="黑体" panose="02010609060101010101" pitchFamily="49" charset="-122"/>
                <a:cs typeface="Times New Roman" panose="02020603050405020304" pitchFamily="18" charset="0"/>
              </a:rPr>
              <a:t>ST</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相当于</a:t>
            </a:r>
            <a:r>
              <a:rPr lang="en-US" altLang="zh-CN" sz="3000" i="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3000" i="1" baseline="-25000" dirty="0" smtClean="0">
                <a:latin typeface="Times New Roman" panose="02020603050405020304" pitchFamily="18" charset="0"/>
                <a:ea typeface="黑体" panose="02010609060101010101" pitchFamily="49" charset="-122"/>
                <a:cs typeface="Times New Roman" panose="02020603050405020304" pitchFamily="18" charset="0"/>
              </a:rPr>
              <a:t>n</a:t>
            </a:r>
            <a:r>
              <a:rPr lang="en-US" altLang="zh-CN" sz="3000" baseline="-25000" dirty="0" smtClean="0">
                <a:latin typeface="Times New Roman" panose="02020603050405020304" pitchFamily="18" charset="0"/>
                <a:ea typeface="黑体" panose="02010609060101010101" pitchFamily="49" charset="-122"/>
                <a:cs typeface="Times New Roman" panose="02020603050405020304" pitchFamily="18" charset="0"/>
              </a:rPr>
              <a:t>,0 </a:t>
            </a:r>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，有时也称分化系数。</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3000" dirty="0" smtClean="0">
                <a:latin typeface="Times New Roman" panose="02020603050405020304" pitchFamily="18" charset="0"/>
                <a:ea typeface="黑体" panose="02010609060101010101" pitchFamily="49" charset="-122"/>
                <a:cs typeface="Times New Roman" panose="02020603050405020304" pitchFamily="18" charset="0"/>
              </a:rPr>
              <a:t>这些公式</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定义</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近交系数</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的取值为</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0~1</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，这种定义方法也能被推广到复等位基因的座位。</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161959136"/>
              </p:ext>
            </p:extLst>
          </p:nvPr>
        </p:nvGraphicFramePr>
        <p:xfrm>
          <a:off x="348232" y="1512168"/>
          <a:ext cx="8447535" cy="548680"/>
        </p:xfrm>
        <a:graphic>
          <a:graphicData uri="http://schemas.openxmlformats.org/presentationml/2006/ole">
            <mc:AlternateContent xmlns:mc="http://schemas.openxmlformats.org/markup-compatibility/2006">
              <mc:Choice xmlns:v="urn:schemas-microsoft-com:vml" Requires="v">
                <p:oleObj spid="_x0000_s122893" name="公式" r:id="rId3" imgW="3733800" imgH="241300" progId="Equation.3">
                  <p:embed/>
                </p:oleObj>
              </mc:Choice>
              <mc:Fallback>
                <p:oleObj name="公式" r:id="rId3" imgW="37338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32" y="1512168"/>
                        <a:ext cx="8447535" cy="548680"/>
                      </a:xfrm>
                      <a:prstGeom prst="rect">
                        <a:avLst/>
                      </a:prstGeom>
                      <a:noFill/>
                    </p:spPr>
                  </p:pic>
                </p:oleObj>
              </mc:Fallback>
            </mc:AlternateContent>
          </a:graphicData>
        </a:graphic>
      </p:graphicFrame>
    </p:spTree>
    <p:extLst>
      <p:ext uri="{BB962C8B-B14F-4D97-AF65-F5344CB8AC3E}">
        <p14:creationId xmlns:p14="http://schemas.microsoft.com/office/powerpoint/2010/main" val="26157110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43608" y="404664"/>
            <a:ext cx="7056784" cy="792088"/>
          </a:xfrm>
        </p:spPr>
        <p:txBody>
          <a:bodyPr>
            <a:noAutofit/>
          </a:bodyPr>
          <a:lstStyle/>
          <a:p>
            <a:r>
              <a:rPr lang="zh-CN" altLang="zh-CN" b="1" dirty="0">
                <a:latin typeface="Times New Roman" panose="02020603050405020304" pitchFamily="18" charset="0"/>
                <a:ea typeface="黑体" panose="02010609060101010101" pitchFamily="49" charset="-122"/>
                <a:cs typeface="Times New Roman" panose="02020603050405020304" pitchFamily="18" charset="0"/>
              </a:rPr>
              <a:t>近交系数</a:t>
            </a:r>
            <a:r>
              <a:rPr lang="en-US" altLang="zh-CN" b="1" i="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b="1" i="1" baseline="-25000" dirty="0" smtClean="0">
                <a:latin typeface="Times New Roman" panose="02020603050405020304" pitchFamily="18" charset="0"/>
                <a:ea typeface="黑体" panose="02010609060101010101" pitchFamily="49" charset="-122"/>
                <a:cs typeface="Times New Roman" panose="02020603050405020304" pitchFamily="18" charset="0"/>
              </a:rPr>
              <a:t>ST</a:t>
            </a:r>
            <a:r>
              <a:rPr lang="zh-CN" altLang="en-US" b="1" dirty="0" smtClean="0">
                <a:latin typeface="Times New Roman" panose="02020603050405020304" pitchFamily="18" charset="0"/>
                <a:ea typeface="黑体" panose="02010609060101010101" pitchFamily="49" charset="-122"/>
                <a:cs typeface="Times New Roman" panose="02020603050405020304" pitchFamily="18" charset="0"/>
              </a:rPr>
              <a:t>的作用</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539552" y="1484784"/>
            <a:ext cx="8100900" cy="5040560"/>
          </a:xfrm>
        </p:spPr>
        <p:txBody>
          <a:bodyPr>
            <a:noAutofit/>
          </a:bodyPr>
          <a:lstStyle/>
          <a:p>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近交系数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是一个十分重要的群体遗传学指标，广泛用于亚群体的遗传分化和进化研究</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rPr>
              <a:t>Wright</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1978</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）曾建议</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根据近交系数</a:t>
            </a:r>
            <a:r>
              <a:rPr lang="en-US" altLang="zh-CN" sz="2800" i="1" dirty="0" smtClean="0">
                <a:latin typeface="Times New Roman" panose="02020603050405020304" pitchFamily="18" charset="0"/>
                <a:ea typeface="黑体" panose="02010609060101010101" pitchFamily="49" charset="-122"/>
                <a:cs typeface="Times New Roman" panose="02020603050405020304" pitchFamily="18" charset="0"/>
              </a:rPr>
              <a:t>F</a:t>
            </a:r>
            <a:r>
              <a:rPr lang="en-US" altLang="zh-CN" sz="2800" i="1" baseline="-25000" dirty="0" smtClean="0">
                <a:latin typeface="Times New Roman" panose="02020603050405020304" pitchFamily="18" charset="0"/>
                <a:ea typeface="黑体" panose="02010609060101010101" pitchFamily="49" charset="-122"/>
                <a:cs typeface="Times New Roman" panose="02020603050405020304" pitchFamily="18" charset="0"/>
              </a:rPr>
              <a:t>ST</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表示</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的</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大小来划分遗传分化的程度，近交系数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0~0.05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对应于很低程度的遗传分化，</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0.05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0.15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对应于中等程度的遗传分化，</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0.15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0.25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对应于高度的遗传分化，超过</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0.25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则对应于极高程度的遗传分化</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a:p>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例如</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，人类遗传学的研究表明，不同族群之间的分化系数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0.07</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左右，属于中等程度的遗传分化。果蝇不同群体之间的分化系数</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0.10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左右，也属于中等程度的遗传分化。</a:t>
            </a:r>
            <a:endParaRPr lang="en-US" altLang="zh-CN" sz="28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55496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43608" y="548680"/>
            <a:ext cx="7056784" cy="850106"/>
          </a:xfrm>
        </p:spPr>
        <p:txBody>
          <a:bodyPr>
            <a:noAutofit/>
          </a:bodyPr>
          <a:lstStyle/>
          <a:p>
            <a:r>
              <a:rPr lang="zh-CN" altLang="en-US" b="1" dirty="0">
                <a:latin typeface="黑体" panose="02010609060101010101" pitchFamily="49" charset="-122"/>
                <a:ea typeface="黑体" panose="02010609060101010101" pitchFamily="49" charset="-122"/>
              </a:rPr>
              <a:t>群体杂合度</a:t>
            </a:r>
            <a:r>
              <a:rPr lang="zh-CN" altLang="en-US" b="1" dirty="0" smtClean="0">
                <a:latin typeface="黑体" panose="02010609060101010101" pitchFamily="49" charset="-122"/>
                <a:ea typeface="黑体" panose="02010609060101010101" pitchFamily="49" charset="-122"/>
              </a:rPr>
              <a:t>的恢复</a:t>
            </a:r>
            <a:endParaRPr lang="zh-CN" altLang="en-US" sz="36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611560" y="1844824"/>
            <a:ext cx="7992888" cy="4320480"/>
          </a:xfrm>
        </p:spPr>
        <p:txBody>
          <a:bodyPr>
            <a:noAutofit/>
          </a:bodyPr>
          <a:lstStyle/>
          <a:p>
            <a:r>
              <a:rPr lang="en-US" altLang="zh-CN" dirty="0">
                <a:latin typeface="Times New Roman" panose="02020603050405020304" pitchFamily="18" charset="0"/>
                <a:ea typeface="黑体" panose="02010609060101010101" pitchFamily="49" charset="-122"/>
                <a:cs typeface="Times New Roman" panose="02020603050405020304" pitchFamily="18" charset="0"/>
              </a:rPr>
              <a:t>HW</a:t>
            </a:r>
            <a:r>
              <a:rPr lang="zh-CN" altLang="zh-CN" dirty="0">
                <a:latin typeface="Times New Roman" panose="02020603050405020304" pitchFamily="18" charset="0"/>
                <a:ea typeface="黑体" panose="02010609060101010101" pitchFamily="49" charset="-122"/>
                <a:cs typeface="Times New Roman" panose="02020603050405020304" pitchFamily="18" charset="0"/>
              </a:rPr>
              <a:t>平衡定律告诉我们，不论什么样的群体，只需要一代随机交配就能达到平衡状态。因此，如果把存在遗传分化的很多亚群体混合在一起形成混合群体，并进行随机交配，则混合亚群体中降低的杂合度，能够通过一代随机交配得以完全恢复</a:t>
            </a:r>
            <a:r>
              <a:rPr lang="zh-CN" altLang="zh-CN"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419052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43608" y="274638"/>
            <a:ext cx="7056784" cy="850106"/>
          </a:xfrm>
        </p:spPr>
        <p:txBody>
          <a:bodyPr>
            <a:noAutofit/>
          </a:bodyPr>
          <a:lstStyle/>
          <a:p>
            <a:r>
              <a:rPr lang="zh-CN" altLang="zh-CN" b="1" dirty="0">
                <a:latin typeface="黑体" panose="02010609060101010101" pitchFamily="49" charset="-122"/>
                <a:ea typeface="黑体" panose="02010609060101010101" pitchFamily="49" charset="-122"/>
              </a:rPr>
              <a:t>隔离拆除效应</a:t>
            </a:r>
            <a:endParaRPr lang="zh-CN" altLang="en-US" sz="36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内容占位符 3"/>
          <p:cNvSpPr>
            <a:spLocks noGrp="1"/>
          </p:cNvSpPr>
          <p:nvPr>
            <p:ph idx="1"/>
          </p:nvPr>
        </p:nvSpPr>
        <p:spPr>
          <a:xfrm>
            <a:off x="611560" y="1196752"/>
            <a:ext cx="7848872" cy="5328592"/>
          </a:xfrm>
        </p:spPr>
        <p:txBody>
          <a:bodyPr>
            <a:noAutofit/>
          </a:bodyPr>
          <a:lstStyle/>
          <a:p>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由于亚群体间生殖隔离的消除，而引起纯合基因型频率下降的现象，有时也称为隔离拆除效应（</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isolate breaking</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a:t>
            </a:r>
          </a:p>
          <a:p>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举</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一个极端的例子说明这一现象</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。如</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有两个亚群体，一个被固定在等位基因</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上，另一个被固定在等位基因</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上。两个亚群体的等量混合群体中，等位基因</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3000"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的频率均为</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0.5</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，混合群体的杂合度为</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0</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。但是，只需经过一代随机交配，后代群体就能恢复到</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0.5</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的杂合度。同时，两种纯合基因型的频率从</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1</a:t>
            </a:r>
            <a:r>
              <a:rPr lang="zh-CN" altLang="zh-CN" sz="3000" dirty="0">
                <a:latin typeface="Times New Roman" panose="02020603050405020304" pitchFamily="18" charset="0"/>
                <a:ea typeface="黑体" panose="02010609060101010101" pitchFamily="49" charset="-122"/>
                <a:cs typeface="Times New Roman" panose="02020603050405020304" pitchFamily="18" charset="0"/>
              </a:rPr>
              <a:t>下降到</a:t>
            </a:r>
            <a:r>
              <a:rPr lang="en-US" altLang="zh-CN" sz="3000" dirty="0">
                <a:latin typeface="Times New Roman" panose="02020603050405020304" pitchFamily="18" charset="0"/>
                <a:ea typeface="黑体" panose="02010609060101010101" pitchFamily="49" charset="-122"/>
                <a:cs typeface="Times New Roman" panose="02020603050405020304" pitchFamily="18" charset="0"/>
              </a:rPr>
              <a:t>0.5</a:t>
            </a:r>
            <a:r>
              <a:rPr lang="zh-CN" altLang="zh-CN" sz="3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000" dirty="0" smtClean="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74705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7287</Words>
  <Application>Microsoft Office PowerPoint</Application>
  <PresentationFormat>全屏显示(4:3)</PresentationFormat>
  <Paragraphs>688</Paragraphs>
  <Slides>94</Slides>
  <Notes>19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94</vt:i4>
      </vt:variant>
    </vt:vector>
  </HeadingPairs>
  <TitlesOfParts>
    <vt:vector size="96" baseType="lpstr">
      <vt:lpstr>Office 主题</vt:lpstr>
      <vt:lpstr>公式</vt:lpstr>
      <vt:lpstr>第3章 有限大小的随机交配群体 </vt:lpstr>
      <vt:lpstr>随机漂移引起的群体分散过程</vt:lpstr>
      <vt:lpstr>分散过程的四大特点</vt:lpstr>
      <vt:lpstr>本章的主要内容</vt:lpstr>
      <vt:lpstr>§3.1 离散型随机变量及其遗传应用</vt:lpstr>
      <vt:lpstr>常量和变量</vt:lpstr>
      <vt:lpstr>随机变量的分类</vt:lpstr>
      <vt:lpstr>离散型随机变量</vt:lpstr>
      <vt:lpstr>离散型随机变量概率分布的性质</vt:lpstr>
      <vt:lpstr>随机变量的数字特征</vt:lpstr>
      <vt:lpstr>离散随机变量的均值和方差</vt:lpstr>
      <vt:lpstr>Bernoulli分布（两点分布）</vt:lpstr>
      <vt:lpstr>二项分布</vt:lpstr>
      <vt:lpstr>回交（A）和F2（B）群体中，红花表型个体数的概率分布 (两个群体的群体大小均为10)</vt:lpstr>
      <vt:lpstr>二项分布的均值和方差</vt:lpstr>
      <vt:lpstr>二项分布的参数估计</vt:lpstr>
      <vt:lpstr>多项分布</vt:lpstr>
      <vt:lpstr>多项分布的取值概率、均值和方差</vt:lpstr>
      <vt:lpstr>多项分布的性质</vt:lpstr>
      <vt:lpstr>多项分布的协方差和相关</vt:lpstr>
      <vt:lpstr>Fisher精确检验</vt:lpstr>
      <vt:lpstr>例子</vt:lpstr>
      <vt:lpstr>在3:1期望分离比下，所有红花和白花可能取值的分布概率（从小到大排列）</vt:lpstr>
      <vt:lpstr>精确检验的检验方法</vt:lpstr>
      <vt:lpstr>HW平衡的精确检验方法</vt:lpstr>
      <vt:lpstr>HW平衡的精确检验方法</vt:lpstr>
      <vt:lpstr>基因型个数的取值范围</vt:lpstr>
      <vt:lpstr>基因型个数的取值范围</vt:lpstr>
      <vt:lpstr>例子</vt:lpstr>
      <vt:lpstr>基因型AA、Aa、aa观测值分别 为5、4、13的样本群体不满足HW平衡定律</vt:lpstr>
      <vt:lpstr>泊松分布</vt:lpstr>
      <vt:lpstr>参数λ=1和λ=2的泊松分布</vt:lpstr>
      <vt:lpstr>二项分布的泊松近似</vt:lpstr>
      <vt:lpstr>单个基因的在下一代拷贝数的分布</vt:lpstr>
      <vt:lpstr>单个基因的丢失是大概率事件</vt:lpstr>
      <vt:lpstr>§3.2 近交和近交系数</vt:lpstr>
      <vt:lpstr>有限的群体与无穷的配子</vt:lpstr>
      <vt:lpstr>小群体中基因的随机漂移</vt:lpstr>
      <vt:lpstr>大小为三的随机交配群体中 基因丢失和固定的示意图</vt:lpstr>
      <vt:lpstr>基因的固定或丢失导致纯系</vt:lpstr>
      <vt:lpstr>纯系的产生也具有随机性</vt:lpstr>
      <vt:lpstr>祖先关联</vt:lpstr>
      <vt:lpstr>近交</vt:lpstr>
      <vt:lpstr>状态相同基因和后裔同样基因</vt:lpstr>
      <vt:lpstr>状态相同基因和后裔同样基因</vt:lpstr>
      <vt:lpstr>状态相同基因和后裔同样基因</vt:lpstr>
      <vt:lpstr>状态相同基因和后裔同样基因</vt:lpstr>
      <vt:lpstr>共祖先系数</vt:lpstr>
      <vt:lpstr>近交系数</vt:lpstr>
      <vt:lpstr>共祖先系数和近交系数的取值范围</vt:lpstr>
      <vt:lpstr>共祖先系数和近交系数的关系</vt:lpstr>
      <vt:lpstr>共祖先系数和近交系数的关系</vt:lpstr>
      <vt:lpstr>§3.3 理想有限大小群体的遗传构成</vt:lpstr>
      <vt:lpstr>理想的有限大小群体</vt:lpstr>
      <vt:lpstr>一个随机交配大群体分化为n个大小为N的亚群体或家系过程示意图</vt:lpstr>
      <vt:lpstr>理想群体满足的条件</vt:lpstr>
      <vt:lpstr>有限大小群体的随机漂变</vt:lpstr>
      <vt:lpstr>随机漂移的Wright-Fisher模型</vt:lpstr>
      <vt:lpstr>世代0群体中等位基因A的个数X0 </vt:lpstr>
      <vt:lpstr>世代t-1到世代t的转移概率矩阵</vt:lpstr>
      <vt:lpstr>大小为3理想群体的转移矩阵</vt:lpstr>
      <vt:lpstr>大小为3理想群体的漂移过程</vt:lpstr>
      <vt:lpstr>马尔可夫链的平稳性</vt:lpstr>
      <vt:lpstr>大小为3的理想群体随机漂移过程中基因频率的均值（A）和方差（B）的变化</vt:lpstr>
      <vt:lpstr>随机漂移改变亚群体的结构</vt:lpstr>
      <vt:lpstr>理想群体中的近交</vt:lpstr>
      <vt:lpstr>理想群体随机交配产生下一代示意图</vt:lpstr>
      <vt:lpstr>相邻世代间近交系数的关系</vt:lpstr>
      <vt:lpstr>近交系数的递推公式</vt:lpstr>
      <vt:lpstr>长期漂移的结果</vt:lpstr>
      <vt:lpstr>纯系的基因型与随机交配大群体中纯合基因型的区别</vt:lpstr>
      <vt:lpstr>小样本理想群体中近交系数的变化</vt:lpstr>
      <vt:lpstr>近交系数的增长速率</vt:lpstr>
      <vt:lpstr>理想群体中基因频率的波动</vt:lpstr>
      <vt:lpstr>基因频率方差与近交系数的关系</vt:lpstr>
      <vt:lpstr>容量N=3的理想群体中，等位基因个数的概率分布、基因频率均值和方差</vt:lpstr>
      <vt:lpstr>理想群体中基因型频率的波动</vt:lpstr>
      <vt:lpstr>近交降低杂合型的频率</vt:lpstr>
      <vt:lpstr>利用杂合型频率的降低量估计近交系数</vt:lpstr>
      <vt:lpstr>从近交系数计算杂合度的下降程度</vt:lpstr>
      <vt:lpstr>从近交系数计算各种基因型的期望频率</vt:lpstr>
      <vt:lpstr>§3.4 自然群体的分化</vt:lpstr>
      <vt:lpstr>随机漂移与群体分化</vt:lpstr>
      <vt:lpstr>群体的阶梯结构</vt:lpstr>
      <vt:lpstr>一个随机交配植物群体在一个小岛上的地理分布图（数字为某基因的调查频率）</vt:lpstr>
      <vt:lpstr>群体分化程度的度量： 二级亚群体的平均杂合度（H2）</vt:lpstr>
      <vt:lpstr>群体分化程度的度量： 一级亚群体的平均杂合度（H2）</vt:lpstr>
      <vt:lpstr>群体分化程度的度量： 无任何结构群体的平均杂合度（H0）</vt:lpstr>
      <vt:lpstr>不同阶梯结构群体的杂合度</vt:lpstr>
      <vt:lpstr>阶梯结构群体的分化系数</vt:lpstr>
      <vt:lpstr>n阶阶梯结构群体的分化系数</vt:lpstr>
      <vt:lpstr>近交系数FST的作用</vt:lpstr>
      <vt:lpstr>群体杂合度的恢复</vt:lpstr>
      <vt:lpstr>隔离拆除效应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有限大小的随机交配群体 </dc:title>
  <dc:creator>WangJK</dc:creator>
  <cp:lastModifiedBy>2014CB138105</cp:lastModifiedBy>
  <cp:revision>78</cp:revision>
  <dcterms:created xsi:type="dcterms:W3CDTF">2016-09-01T03:26:09Z</dcterms:created>
  <dcterms:modified xsi:type="dcterms:W3CDTF">2016-10-14T01:59:22Z</dcterms:modified>
</cp:coreProperties>
</file>