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1"/>
  </p:notesMasterIdLst>
  <p:sldIdLst>
    <p:sldId id="256" r:id="rId2"/>
    <p:sldId id="257" r:id="rId3"/>
    <p:sldId id="358" r:id="rId4"/>
    <p:sldId id="258" r:id="rId5"/>
    <p:sldId id="259" r:id="rId6"/>
    <p:sldId id="359" r:id="rId7"/>
    <p:sldId id="263" r:id="rId8"/>
    <p:sldId id="264" r:id="rId9"/>
    <p:sldId id="265" r:id="rId10"/>
    <p:sldId id="266" r:id="rId11"/>
    <p:sldId id="360"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62" r:id="rId25"/>
    <p:sldId id="280" r:id="rId26"/>
    <p:sldId id="281" r:id="rId27"/>
    <p:sldId id="283" r:id="rId28"/>
    <p:sldId id="284" r:id="rId29"/>
    <p:sldId id="285" r:id="rId30"/>
    <p:sldId id="361" r:id="rId31"/>
    <p:sldId id="286" r:id="rId32"/>
    <p:sldId id="287" r:id="rId33"/>
    <p:sldId id="288" r:id="rId34"/>
    <p:sldId id="289" r:id="rId35"/>
    <p:sldId id="362" r:id="rId36"/>
    <p:sldId id="363" r:id="rId37"/>
    <p:sldId id="279" r:id="rId38"/>
    <p:sldId id="290" r:id="rId39"/>
    <p:sldId id="291" r:id="rId40"/>
    <p:sldId id="292" r:id="rId41"/>
    <p:sldId id="293" r:id="rId42"/>
    <p:sldId id="295" r:id="rId43"/>
    <p:sldId id="296" r:id="rId44"/>
    <p:sldId id="339" r:id="rId45"/>
    <p:sldId id="340" r:id="rId46"/>
    <p:sldId id="298" r:id="rId47"/>
    <p:sldId id="341" r:id="rId48"/>
    <p:sldId id="342" r:id="rId49"/>
    <p:sldId id="357" r:id="rId50"/>
    <p:sldId id="346" r:id="rId51"/>
    <p:sldId id="343" r:id="rId52"/>
    <p:sldId id="344" r:id="rId53"/>
    <p:sldId id="347" r:id="rId54"/>
    <p:sldId id="305" r:id="rId55"/>
    <p:sldId id="348" r:id="rId56"/>
    <p:sldId id="306" r:id="rId57"/>
    <p:sldId id="349" r:id="rId58"/>
    <p:sldId id="307" r:id="rId59"/>
    <p:sldId id="308" r:id="rId60"/>
    <p:sldId id="309" r:id="rId61"/>
    <p:sldId id="310" r:id="rId62"/>
    <p:sldId id="313" r:id="rId63"/>
    <p:sldId id="314" r:id="rId64"/>
    <p:sldId id="315" r:id="rId65"/>
    <p:sldId id="316" r:id="rId66"/>
    <p:sldId id="318" r:id="rId67"/>
    <p:sldId id="319" r:id="rId68"/>
    <p:sldId id="317" r:id="rId69"/>
    <p:sldId id="320" r:id="rId70"/>
    <p:sldId id="364" r:id="rId71"/>
    <p:sldId id="321" r:id="rId72"/>
    <p:sldId id="322" r:id="rId73"/>
    <p:sldId id="365" r:id="rId74"/>
    <p:sldId id="323" r:id="rId75"/>
    <p:sldId id="366" r:id="rId76"/>
    <p:sldId id="324" r:id="rId77"/>
    <p:sldId id="325" r:id="rId78"/>
    <p:sldId id="350" r:id="rId79"/>
    <p:sldId id="367" r:id="rId80"/>
    <p:sldId id="368" r:id="rId81"/>
    <p:sldId id="369" r:id="rId82"/>
    <p:sldId id="327" r:id="rId83"/>
    <p:sldId id="328" r:id="rId84"/>
    <p:sldId id="329" r:id="rId85"/>
    <p:sldId id="330" r:id="rId86"/>
    <p:sldId id="331" r:id="rId87"/>
    <p:sldId id="351" r:id="rId88"/>
    <p:sldId id="352" r:id="rId89"/>
    <p:sldId id="353" r:id="rId90"/>
    <p:sldId id="332" r:id="rId91"/>
    <p:sldId id="333" r:id="rId92"/>
    <p:sldId id="334" r:id="rId93"/>
    <p:sldId id="354" r:id="rId94"/>
    <p:sldId id="355" r:id="rId95"/>
    <p:sldId id="356" r:id="rId96"/>
    <p:sldId id="335" r:id="rId97"/>
    <p:sldId id="336" r:id="rId98"/>
    <p:sldId id="337" r:id="rId99"/>
    <p:sldId id="338" r:id="rId10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p:cViewPr>
        <p:scale>
          <a:sx n="60" d="100"/>
          <a:sy n="60" d="100"/>
        </p:scale>
        <p:origin x="-173" y="-62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59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8CB17-72DF-4740-B0F9-F40E9716F1AB}" type="datetimeFigureOut">
              <a:rPr lang="zh-CN" altLang="en-US" smtClean="0"/>
              <a:t>2017/2/9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28401-457F-455E-980A-AD51649BAC99}" type="slidenum">
              <a:rPr lang="zh-CN" altLang="en-US" smtClean="0"/>
              <a:t>‹#›</a:t>
            </a:fld>
            <a:endParaRPr lang="zh-CN" altLang="en-US"/>
          </a:p>
        </p:txBody>
      </p:sp>
    </p:spTree>
    <p:extLst>
      <p:ext uri="{BB962C8B-B14F-4D97-AF65-F5344CB8AC3E}">
        <p14:creationId xmlns:p14="http://schemas.microsoft.com/office/powerpoint/2010/main" val="9159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381BB178-5B28-4FE6-B8B6-327DF88E1684}" type="slidenum">
              <a:rPr lang="en-US" altLang="zh-CN" smtClean="0"/>
              <a:pPr eaLnBrk="1" hangingPunct="1">
                <a:spcBef>
                  <a:spcPct val="0"/>
                </a:spcBef>
              </a:pPr>
              <a:t>46</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E70C7617-9AD0-411D-A303-4C92C79044D3}" type="slidenum">
              <a:rPr lang="en-US" altLang="zh-CN" smtClean="0"/>
              <a:pPr eaLnBrk="1" hangingPunct="1">
                <a:spcBef>
                  <a:spcPct val="0"/>
                </a:spcBef>
              </a:pPr>
              <a:t>62</a:t>
            </a:fld>
            <a:endParaRPr lang="en-US" altLang="zh-CN"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78C51E83-6B4B-4FE6-AD64-CE4819A4189F}" type="slidenum">
              <a:rPr lang="en-US" altLang="zh-CN" smtClean="0"/>
              <a:pPr eaLnBrk="1" hangingPunct="1">
                <a:spcBef>
                  <a:spcPct val="0"/>
                </a:spcBef>
              </a:pPr>
              <a:t>63</a:t>
            </a:fld>
            <a:endParaRPr lang="en-US" altLang="zh-CN"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8243B3B-AD0D-49D4-83AA-EAF4EF0E6A7F}" type="slidenum">
              <a:rPr lang="en-US" altLang="zh-CN" smtClean="0"/>
              <a:pPr eaLnBrk="1" hangingPunct="1">
                <a:spcBef>
                  <a:spcPct val="0"/>
                </a:spcBef>
              </a:pPr>
              <a:t>64</a:t>
            </a:fld>
            <a:endParaRPr lang="en-US" altLang="zh-CN"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ED9414E9-33BC-49D3-AC99-34F447A11111}" type="slidenum">
              <a:rPr lang="en-US" altLang="zh-CN" smtClean="0"/>
              <a:pPr eaLnBrk="1" hangingPunct="1">
                <a:spcBef>
                  <a:spcPct val="0"/>
                </a:spcBef>
              </a:pPr>
              <a:t>65</a:t>
            </a:fld>
            <a:endParaRPr lang="en-US" altLang="zh-CN"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20E1E6DE-C9C3-4D6A-B6A4-B0BB8D4959DF}" type="slidenum">
              <a:rPr lang="en-US" altLang="zh-CN" smtClean="0"/>
              <a:pPr eaLnBrk="1" hangingPunct="1">
                <a:spcBef>
                  <a:spcPct val="0"/>
                </a:spcBef>
              </a:pPr>
              <a:t>66</a:t>
            </a:fld>
            <a:endParaRPr lang="en-US" altLang="zh-CN"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7F9AAC0E-61E4-4C11-8982-17634019B52B}" type="slidenum">
              <a:rPr lang="en-US" altLang="zh-CN" smtClean="0"/>
              <a:pPr eaLnBrk="1" hangingPunct="1">
                <a:spcBef>
                  <a:spcPct val="0"/>
                </a:spcBef>
              </a:pPr>
              <a:t>67</a:t>
            </a:fld>
            <a:endParaRPr lang="en-US" altLang="zh-CN"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0D0AA1C5-6D03-4460-9F55-9F2449097877}" type="slidenum">
              <a:rPr lang="en-US" altLang="zh-CN" smtClean="0"/>
              <a:pPr eaLnBrk="1" hangingPunct="1">
                <a:spcBef>
                  <a:spcPct val="0"/>
                </a:spcBef>
              </a:pPr>
              <a:t>68</a:t>
            </a:fld>
            <a:endParaRPr lang="en-US" altLang="zh-CN"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4A3EDB28-9E77-4094-AA21-9856E7C52FF1}" type="slidenum">
              <a:rPr lang="en-US" altLang="zh-CN" smtClean="0"/>
              <a:pPr eaLnBrk="1" hangingPunct="1">
                <a:spcBef>
                  <a:spcPct val="0"/>
                </a:spcBef>
              </a:pPr>
              <a:t>69</a:t>
            </a:fld>
            <a:endParaRPr lang="en-US" altLang="zh-CN"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4A3EDB28-9E77-4094-AA21-9856E7C52FF1}" type="slidenum">
              <a:rPr lang="en-US" altLang="zh-CN" smtClean="0"/>
              <a:pPr eaLnBrk="1" hangingPunct="1">
                <a:spcBef>
                  <a:spcPct val="0"/>
                </a:spcBef>
              </a:pPr>
              <a:t>70</a:t>
            </a:fld>
            <a:endParaRPr lang="en-US" altLang="zh-CN"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8DC965E6-0B63-4932-A6CC-4095C96C7CB7}" type="slidenum">
              <a:rPr lang="en-US" altLang="zh-CN" smtClean="0"/>
              <a:pPr eaLnBrk="1" hangingPunct="1">
                <a:spcBef>
                  <a:spcPct val="0"/>
                </a:spcBef>
              </a:pPr>
              <a:t>72</a:t>
            </a:fld>
            <a:endParaRPr lang="en-US" altLang="zh-CN"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381BB178-5B28-4FE6-B8B6-327DF88E1684}" type="slidenum">
              <a:rPr lang="en-US" altLang="zh-CN" smtClean="0"/>
              <a:pPr eaLnBrk="1" hangingPunct="1">
                <a:spcBef>
                  <a:spcPct val="0"/>
                </a:spcBef>
              </a:pPr>
              <a:t>52</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8DC965E6-0B63-4932-A6CC-4095C96C7CB7}" type="slidenum">
              <a:rPr lang="en-US" altLang="zh-CN" smtClean="0"/>
              <a:pPr eaLnBrk="1" hangingPunct="1">
                <a:spcBef>
                  <a:spcPct val="0"/>
                </a:spcBef>
              </a:pPr>
              <a:t>73</a:t>
            </a:fld>
            <a:endParaRPr lang="en-US" altLang="zh-CN"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E56A341D-4981-4BFD-92DB-55BEA5FDD0FC}" type="slidenum">
              <a:rPr lang="en-US" altLang="zh-CN" smtClean="0"/>
              <a:pPr eaLnBrk="1" hangingPunct="1">
                <a:spcBef>
                  <a:spcPct val="0"/>
                </a:spcBef>
              </a:pPr>
              <a:t>74</a:t>
            </a:fld>
            <a:endParaRPr lang="en-US" altLang="zh-CN"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E56A341D-4981-4BFD-92DB-55BEA5FDD0FC}" type="slidenum">
              <a:rPr lang="en-US" altLang="zh-CN" smtClean="0"/>
              <a:pPr eaLnBrk="1" hangingPunct="1">
                <a:spcBef>
                  <a:spcPct val="0"/>
                </a:spcBef>
              </a:pPr>
              <a:t>75</a:t>
            </a:fld>
            <a:endParaRPr lang="en-US" altLang="zh-CN"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1B0EB21D-4E8B-4AC4-AF20-8C3A1690D581}" type="slidenum">
              <a:rPr lang="en-US" altLang="zh-CN" smtClean="0"/>
              <a:pPr eaLnBrk="1" hangingPunct="1">
                <a:spcBef>
                  <a:spcPct val="0"/>
                </a:spcBef>
              </a:pPr>
              <a:t>77</a:t>
            </a:fld>
            <a:endParaRPr lang="en-US" altLang="zh-CN"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BEC70E80-EEF6-4E35-829F-3B80ED3CE25B}" type="slidenum">
              <a:rPr lang="en-US" altLang="zh-CN" smtClean="0"/>
              <a:pPr eaLnBrk="1" hangingPunct="1">
                <a:spcBef>
                  <a:spcPct val="0"/>
                </a:spcBef>
              </a:pPr>
              <a:t>82</a:t>
            </a:fld>
            <a:endParaRPr lang="en-US" altLang="zh-CN"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23BE158B-C584-46B8-9A9E-5BEC685E34CB}" type="slidenum">
              <a:rPr lang="en-US" altLang="zh-CN" smtClean="0"/>
              <a:pPr eaLnBrk="1" hangingPunct="1">
                <a:spcBef>
                  <a:spcPct val="0"/>
                </a:spcBef>
              </a:pPr>
              <a:t>83</a:t>
            </a:fld>
            <a:endParaRPr lang="en-US" altLang="zh-CN"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0AB659AB-240A-4231-9854-163135A117D4}" type="slidenum">
              <a:rPr lang="en-US" altLang="zh-CN" smtClean="0"/>
              <a:pPr eaLnBrk="1" hangingPunct="1">
                <a:spcBef>
                  <a:spcPct val="0"/>
                </a:spcBef>
              </a:pPr>
              <a:t>84</a:t>
            </a:fld>
            <a:endParaRPr lang="en-US" altLang="zh-CN"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4801750A-5FBA-4184-8D1F-71CCB72C47A4}" type="slidenum">
              <a:rPr lang="en-US" altLang="zh-CN" smtClean="0"/>
              <a:pPr eaLnBrk="1" hangingPunct="1">
                <a:spcBef>
                  <a:spcPct val="0"/>
                </a:spcBef>
              </a:pPr>
              <a:t>85</a:t>
            </a:fld>
            <a:endParaRPr lang="en-US" altLang="zh-CN"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D02ACE6A-F9D7-45C2-88A4-FBCBB34120C2}" type="slidenum">
              <a:rPr lang="en-US" altLang="zh-CN" smtClean="0"/>
              <a:pPr eaLnBrk="1" hangingPunct="1">
                <a:spcBef>
                  <a:spcPct val="0"/>
                </a:spcBef>
              </a:pPr>
              <a:t>86</a:t>
            </a:fld>
            <a:endParaRPr lang="en-US" altLang="zh-CN"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DA8BA95-B487-4287-BAA3-56F3A30C4EFD}" type="slidenum">
              <a:rPr lang="en-US" altLang="zh-CN" smtClean="0"/>
              <a:pPr eaLnBrk="1" hangingPunct="1">
                <a:spcBef>
                  <a:spcPct val="0"/>
                </a:spcBef>
              </a:pPr>
              <a:t>87</a:t>
            </a:fld>
            <a:endParaRPr lang="en-US" altLang="zh-C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spcBef>
                <a:spcPct val="0"/>
              </a:spcBef>
            </a:pPr>
            <a:fld id="{844295B5-CA3B-42A6-B610-1958D257AD9C}" type="slidenum">
              <a:rPr lang="zh-CN" altLang="en-US" smtClean="0"/>
              <a:pPr>
                <a:spcBef>
                  <a:spcPct val="0"/>
                </a:spcBef>
              </a:pPr>
              <a:t>54</a:t>
            </a:fld>
            <a:endParaRPr lang="en-US" altLang="zh-CN"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DA8BA95-B487-4287-BAA3-56F3A30C4EFD}" type="slidenum">
              <a:rPr lang="en-US" altLang="zh-CN" smtClean="0"/>
              <a:pPr eaLnBrk="1" hangingPunct="1">
                <a:spcBef>
                  <a:spcPct val="0"/>
                </a:spcBef>
              </a:pPr>
              <a:t>88</a:t>
            </a:fld>
            <a:endParaRPr lang="en-US" altLang="zh-C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DA8BA95-B487-4287-BAA3-56F3A30C4EFD}" type="slidenum">
              <a:rPr lang="en-US" altLang="zh-CN" smtClean="0"/>
              <a:pPr eaLnBrk="1" hangingPunct="1">
                <a:spcBef>
                  <a:spcPct val="0"/>
                </a:spcBef>
              </a:pPr>
              <a:t>89</a:t>
            </a:fld>
            <a:endParaRPr lang="en-US" altLang="zh-C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DA8BA95-B487-4287-BAA3-56F3A30C4EFD}" type="slidenum">
              <a:rPr lang="en-US" altLang="zh-CN" smtClean="0"/>
              <a:pPr eaLnBrk="1" hangingPunct="1">
                <a:spcBef>
                  <a:spcPct val="0"/>
                </a:spcBef>
              </a:pPr>
              <a:t>90</a:t>
            </a:fld>
            <a:endParaRPr lang="en-US" altLang="zh-C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35A66052-093B-4E71-8D46-951150EE8D31}" type="slidenum">
              <a:rPr lang="en-US" altLang="zh-CN" smtClean="0"/>
              <a:pPr eaLnBrk="1" hangingPunct="1">
                <a:spcBef>
                  <a:spcPct val="0"/>
                </a:spcBef>
              </a:pPr>
              <a:t>91</a:t>
            </a:fld>
            <a:endParaRPr lang="en-US" altLang="zh-CN"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96739B2B-BA89-4DC7-B0B3-0415DF293C11}" type="slidenum">
              <a:rPr lang="en-US" altLang="zh-CN" smtClean="0"/>
              <a:pPr eaLnBrk="1" hangingPunct="1">
                <a:spcBef>
                  <a:spcPct val="0"/>
                </a:spcBef>
              </a:pPr>
              <a:t>92</a:t>
            </a:fld>
            <a:endParaRPr lang="en-US" altLang="zh-CN"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8EE68AC-68FD-4974-A115-4EFC4C6DB0E4}" type="slidenum">
              <a:rPr lang="en-US" altLang="zh-CN" smtClean="0"/>
              <a:pPr eaLnBrk="1" hangingPunct="1">
                <a:spcBef>
                  <a:spcPct val="0"/>
                </a:spcBef>
              </a:pPr>
              <a:t>96</a:t>
            </a:fld>
            <a:endParaRPr lang="en-US" altLang="zh-CN"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6A16AFE0-88C6-4C2D-A7B2-9B90FC192FF4}" type="slidenum">
              <a:rPr lang="en-US" altLang="zh-CN" smtClean="0"/>
              <a:pPr eaLnBrk="1" hangingPunct="1">
                <a:spcBef>
                  <a:spcPct val="0"/>
                </a:spcBef>
              </a:pPr>
              <a:t>97</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3990F5B2-3F88-49EB-969A-2DEF2BF833B1}" type="slidenum">
              <a:rPr lang="en-US" altLang="zh-CN" smtClean="0"/>
              <a:pPr eaLnBrk="1" hangingPunct="1">
                <a:spcBef>
                  <a:spcPct val="0"/>
                </a:spcBef>
              </a:pPr>
              <a:t>98</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B0A829DA-2BC1-4D10-A258-4FC572D3EB05}" type="slidenum">
              <a:rPr lang="zh-CN" altLang="en-US" smtClean="0"/>
              <a:pPr eaLnBrk="1" hangingPunct="1">
                <a:spcBef>
                  <a:spcPct val="0"/>
                </a:spcBef>
              </a:pPr>
              <a:t>99</a:t>
            </a:fld>
            <a:endParaRPr lang="en-US" altLang="zh-CN"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9A20334-6EAB-4B0D-BDD1-55C0205D8F51}" type="slidenum">
              <a:rPr lang="en-US" altLang="zh-CN" smtClean="0"/>
              <a:pPr eaLnBrk="1" hangingPunct="1">
                <a:spcBef>
                  <a:spcPct val="0"/>
                </a:spcBef>
              </a:pPr>
              <a:t>56</a:t>
            </a:fld>
            <a:endParaRPr lang="en-US" altLang="zh-CN"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A9A20334-6EAB-4B0D-BDD1-55C0205D8F51}" type="slidenum">
              <a:rPr lang="en-US" altLang="zh-CN" smtClean="0"/>
              <a:pPr eaLnBrk="1" hangingPunct="1">
                <a:spcBef>
                  <a:spcPct val="0"/>
                </a:spcBef>
              </a:pPr>
              <a:t>57</a:t>
            </a:fld>
            <a:endParaRPr lang="en-US" altLang="zh-CN"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7A590A3A-0DA1-48CA-980F-9D5E4DF55E1E}" type="slidenum">
              <a:rPr lang="en-US" altLang="zh-CN" smtClean="0"/>
              <a:pPr eaLnBrk="1" hangingPunct="1">
                <a:spcBef>
                  <a:spcPct val="0"/>
                </a:spcBef>
              </a:pPr>
              <a:t>58</a:t>
            </a:fld>
            <a:endParaRPr lang="en-US" altLang="zh-CN"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30345A64-853E-4F3B-B57F-4E9ACC72BCC9}" type="slidenum">
              <a:rPr lang="en-US" altLang="zh-CN" smtClean="0"/>
              <a:pPr eaLnBrk="1" hangingPunct="1">
                <a:spcBef>
                  <a:spcPct val="0"/>
                </a:spcBef>
              </a:pPr>
              <a:t>59</a:t>
            </a:fld>
            <a:endParaRPr lang="en-US" altLang="zh-CN"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44292513-C95A-4396-9DDE-75AD2AA368A1}" type="slidenum">
              <a:rPr lang="en-US" altLang="zh-CN" smtClean="0"/>
              <a:pPr eaLnBrk="1" hangingPunct="1">
                <a:spcBef>
                  <a:spcPct val="0"/>
                </a:spcBef>
              </a:pPr>
              <a:t>60</a:t>
            </a:fld>
            <a:endParaRPr lang="en-US" altLang="zh-CN"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B3117F08-9A11-4E3E-BBB3-BE311632367C}" type="slidenum">
              <a:rPr lang="en-US" altLang="zh-CN" smtClean="0"/>
              <a:pPr eaLnBrk="1" hangingPunct="1">
                <a:spcBef>
                  <a:spcPct val="0"/>
                </a:spcBef>
              </a:pPr>
              <a:t>61</a:t>
            </a:fld>
            <a:endParaRPr lang="en-US" altLang="zh-CN"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549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8069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7247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0971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9931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5888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0885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8986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91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4675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429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629500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breeding.net/" TargetMode="External"/><Relationship Id="rId2" Type="http://schemas.openxmlformats.org/officeDocument/2006/relationships/hyperlink" Target="mailto:wangjiankang@caas.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10.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0.emf"/><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6.wmf"/><Relationship Id="rId4" Type="http://schemas.openxmlformats.org/officeDocument/2006/relationships/oleObject" Target="../embeddings/oleObject30.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41.emf"/><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2.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9.w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3.wmf"/><Relationship Id="rId4" Type="http://schemas.openxmlformats.org/officeDocument/2006/relationships/oleObject" Target="../embeddings/oleObject36.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9.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45.wmf"/><Relationship Id="rId4" Type="http://schemas.openxmlformats.org/officeDocument/2006/relationships/oleObject" Target="../embeddings/oleObject38.bin"/><Relationship Id="rId9" Type="http://schemas.openxmlformats.org/officeDocument/2006/relationships/image" Target="../media/image47.wm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8.wmf"/><Relationship Id="rId4" Type="http://schemas.openxmlformats.org/officeDocument/2006/relationships/oleObject" Target="../embeddings/oleObject41.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0.emf"/><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1.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2.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908720"/>
            <a:ext cx="7772400" cy="1470025"/>
          </a:xfrm>
        </p:spPr>
        <p:txBody>
          <a:bodyPr/>
          <a:lstStyle/>
          <a:p>
            <a:r>
              <a:rPr lang="zh-CN" altLang="zh-CN" b="1" dirty="0">
                <a:latin typeface="黑体" panose="02010609060101010101" pitchFamily="49" charset="-122"/>
                <a:ea typeface="黑体" panose="02010609060101010101" pitchFamily="49" charset="-122"/>
              </a:rPr>
              <a:t>第</a:t>
            </a:r>
            <a:r>
              <a:rPr lang="en-US" altLang="zh-CN" b="1" dirty="0">
                <a:latin typeface="黑体" panose="02010609060101010101" pitchFamily="49" charset="-122"/>
                <a:ea typeface="黑体" panose="02010609060101010101" pitchFamily="49" charset="-122"/>
              </a:rPr>
              <a:t>1</a:t>
            </a:r>
            <a:r>
              <a:rPr lang="zh-CN" altLang="zh-CN" b="1" dirty="0" smtClean="0">
                <a:latin typeface="黑体" panose="02010609060101010101" pitchFamily="49" charset="-122"/>
                <a:ea typeface="黑体" panose="02010609060101010101" pitchFamily="49" charset="-122"/>
              </a:rPr>
              <a:t>章</a:t>
            </a:r>
            <a:r>
              <a:rPr lang="en-US" altLang="zh-CN" b="1" dirty="0" smtClean="0">
                <a:latin typeface="黑体" panose="02010609060101010101" pitchFamily="49" charset="-122"/>
                <a:ea typeface="黑体" panose="02010609060101010101" pitchFamily="49" charset="-122"/>
              </a:rPr>
              <a:t/>
            </a:r>
            <a:br>
              <a:rPr lang="en-US" altLang="zh-CN" b="1" dirty="0" smtClean="0">
                <a:latin typeface="黑体" panose="02010609060101010101" pitchFamily="49" charset="-122"/>
                <a:ea typeface="黑体" panose="02010609060101010101" pitchFamily="49" charset="-122"/>
              </a:rPr>
            </a:br>
            <a:r>
              <a:rPr lang="zh-CN" altLang="zh-CN" b="1" dirty="0" smtClean="0">
                <a:latin typeface="黑体" panose="02010609060101010101" pitchFamily="49" charset="-122"/>
                <a:ea typeface="黑体" panose="02010609060101010101" pitchFamily="49" charset="-122"/>
              </a:rPr>
              <a:t>群体结构</a:t>
            </a:r>
            <a:r>
              <a:rPr lang="zh-CN" altLang="zh-CN" b="1" dirty="0">
                <a:latin typeface="黑体" panose="02010609060101010101" pitchFamily="49" charset="-122"/>
                <a:ea typeface="黑体" panose="02010609060101010101" pitchFamily="49" charset="-122"/>
              </a:rPr>
              <a:t>与交配系统</a:t>
            </a:r>
            <a:endParaRPr lang="zh-CN" altLang="en-US" b="1" dirty="0">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1331640" y="3068960"/>
            <a:ext cx="6400800" cy="2304256"/>
          </a:xfrm>
        </p:spPr>
        <p:txBody>
          <a:bodyPr>
            <a:normAutofit lnSpcReduction="10000"/>
          </a:bodyPr>
          <a:lstStyle/>
          <a:p>
            <a:r>
              <a:rPr lang="zh-CN" altLang="en-US"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王建康</a:t>
            </a:r>
            <a:endPar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中国农业科学院作物科学</a:t>
            </a:r>
            <a:r>
              <a:rPr lang="zh-CN" altLang="en-US"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研究所</a:t>
            </a:r>
            <a:endPar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2"/>
              </a:rPr>
              <a:t>wangjiankang@caas.cn</a:t>
            </a:r>
            <a:endPar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3"/>
              </a:rPr>
              <a:t>http://www.isbreeding.net</a:t>
            </a:r>
            <a:r>
              <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89672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zh-CN" altLang="en-US" b="1" dirty="0">
                <a:latin typeface="黑体" panose="02010609060101010101" pitchFamily="49" charset="-122"/>
                <a:ea typeface="黑体" panose="02010609060101010101" pitchFamily="49" charset="-122"/>
              </a:rPr>
              <a:t>纯</a:t>
            </a:r>
            <a:r>
              <a:rPr lang="zh-CN" altLang="en-US" b="1" dirty="0" smtClean="0">
                <a:latin typeface="黑体" panose="02010609060101010101" pitchFamily="49" charset="-122"/>
                <a:ea typeface="黑体" panose="02010609060101010101" pitchFamily="49" charset="-122"/>
              </a:rPr>
              <a:t>合型、杂合型、复等位基因</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23528" y="1196752"/>
            <a:ext cx="8496944" cy="5400600"/>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一个个</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体可能携带两个完全相同的等位基因，这时称个体在这个座位上是纯合的（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homozygous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），或称为纯合基因型（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homozygote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），简称纯合</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型</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或纯合子</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也</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可能携带两个不同的等位基因，这时称个体在这个基因座位上是杂合的（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heterozygous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），或称为杂合基因型（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heterozygote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），简称杂合</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型</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杂合子</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二倍体个体携带两个等位基因，但从群体的角度来看，一个座位上的等位基因可以只有一个，即无多态性座位；也可以有两个，还有可能多于两个。如等位基因数目多于两个，则这样的等位基因又称为复等位基因（</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multiple allele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40492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zh-CN" altLang="en-US" b="1" dirty="0" smtClean="0">
                <a:latin typeface="黑体" panose="02010609060101010101" pitchFamily="49" charset="-122"/>
                <a:ea typeface="黑体" panose="02010609060101010101" pitchFamily="49" charset="-122"/>
              </a:rPr>
              <a:t>基因型</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268760"/>
            <a:ext cx="8229600" cy="5256584"/>
          </a:xfrm>
        </p:spPr>
        <p:txBody>
          <a:bodyPr>
            <a:noAutofit/>
          </a:bodyPr>
          <a:lstStyle/>
          <a:p>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遗传学研究生物个体的遗传构成、基因和性状之间的相互关系、以及基因和性状在世代间的传递规律。个体的遗传构成称为基因型（</a:t>
            </a:r>
            <a:r>
              <a:rPr lang="en-AU" altLang="zh-CN" sz="2600" dirty="0">
                <a:latin typeface="Times New Roman" panose="02020603050405020304" pitchFamily="18" charset="0"/>
                <a:ea typeface="黑体" panose="02010609060101010101" pitchFamily="49" charset="-122"/>
                <a:cs typeface="Times New Roman" panose="02020603050405020304" pitchFamily="18" charset="0"/>
              </a:rPr>
              <a:t>genotype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），基因型泛指个体在决定特定性状的所有座位上的等位基因</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图</a:t>
            </a:r>
            <a:r>
              <a:rPr lang="en-AU" altLang="zh-CN" sz="2600" dirty="0">
                <a:latin typeface="Times New Roman" panose="02020603050405020304" pitchFamily="18" charset="0"/>
                <a:ea typeface="黑体" panose="02010609060101010101" pitchFamily="49" charset="-122"/>
                <a:cs typeface="Times New Roman" panose="02020603050405020304" pitchFamily="18" charset="0"/>
              </a:rPr>
              <a:t>1.1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中，假定座位</a:t>
            </a:r>
            <a:r>
              <a:rPr lang="en-AU" altLang="zh-CN" sz="26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上的两个等位基因决定植物花色，则可能的基因型有</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和</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三种；假定座位</a:t>
            </a:r>
            <a:r>
              <a:rPr lang="en-AU" altLang="zh-CN" sz="26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和</a:t>
            </a:r>
            <a:r>
              <a:rPr lang="en-AU" altLang="zh-CN" sz="2600"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上的两个等位基因共同决定另外一个性状，则可能的基因型有</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BBEE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err="1">
                <a:latin typeface="Times New Roman" panose="02020603050405020304" pitchFamily="18" charset="0"/>
                <a:ea typeface="黑体" panose="02010609060101010101" pitchFamily="49" charset="-122"/>
                <a:cs typeface="Times New Roman" panose="02020603050405020304" pitchFamily="18" charset="0"/>
              </a:rPr>
              <a:t>BBEe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err="1">
                <a:latin typeface="Times New Roman" panose="02020603050405020304" pitchFamily="18" charset="0"/>
                <a:ea typeface="黑体" panose="02010609060101010101" pitchFamily="49" charset="-122"/>
                <a:cs typeface="Times New Roman" panose="02020603050405020304" pitchFamily="18" charset="0"/>
              </a:rPr>
              <a:t>BBee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err="1">
                <a:latin typeface="Times New Roman" panose="02020603050405020304" pitchFamily="18" charset="0"/>
                <a:ea typeface="黑体" panose="02010609060101010101" pitchFamily="49" charset="-122"/>
                <a:cs typeface="Times New Roman" panose="02020603050405020304" pitchFamily="18" charset="0"/>
              </a:rPr>
              <a:t>BbEE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等九种</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一个性状受一个座位上的三个复等位基因</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控制，则可能的基因型有</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和</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AU"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6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共六种。</a:t>
            </a:r>
          </a:p>
        </p:txBody>
      </p:sp>
    </p:spTree>
    <p:extLst>
      <p:ext uri="{BB962C8B-B14F-4D97-AF65-F5344CB8AC3E}">
        <p14:creationId xmlns:p14="http://schemas.microsoft.com/office/powerpoint/2010/main" val="882836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zh-CN" b="1" dirty="0">
                <a:latin typeface="黑体" panose="02010609060101010101" pitchFamily="49" charset="-122"/>
                <a:ea typeface="黑体" panose="02010609060101010101" pitchFamily="49" charset="-122"/>
              </a:rPr>
              <a:t>基因（基因型）到性状（表型）</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95536" y="1340768"/>
            <a:ext cx="8424936" cy="5040560"/>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与基因型相对应，一个个体表现出来的、外在的体征称为表现型（</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phenotype</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），简称表型</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基因遵循中心法则（</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Central Dogma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），经过转录和翻译等一系列分子和生化过程，合成生长发育所需的蛋白质，基因通过基因的表达决定生物的表型</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以孟德尔杂交试验中的豌豆籽粒形状为例，控制圆鼓和皱缩两种表型的两个等位基因分别用</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表示，对于它们在</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序列上的差异、控制籽粒形状的生化和代谢途径已经研究清楚。</a:t>
            </a:r>
            <a:endParaRPr lang="en-US"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93988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416824" cy="778098"/>
          </a:xfrm>
        </p:spPr>
        <p:txBody>
          <a:bodyPr>
            <a:normAutofit/>
          </a:bodyPr>
          <a:lstStyle/>
          <a:p>
            <a:r>
              <a:rPr lang="zh-CN" altLang="zh-CN" b="1" dirty="0" smtClean="0">
                <a:latin typeface="黑体" panose="02010609060101010101" pitchFamily="49" charset="-122"/>
                <a:ea typeface="黑体" panose="02010609060101010101" pitchFamily="49" charset="-122"/>
              </a:rPr>
              <a:t>基因</a:t>
            </a:r>
            <a:r>
              <a:rPr lang="zh-CN" altLang="en-US" b="1" dirty="0" smtClean="0">
                <a:latin typeface="黑体" panose="02010609060101010101" pitchFamily="49" charset="-122"/>
                <a:ea typeface="黑体" panose="02010609060101010101" pitchFamily="49" charset="-122"/>
              </a:rPr>
              <a:t>的显隐性</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539552" y="1196752"/>
            <a:ext cx="8064896" cy="5544616"/>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对于圆鼓和皱缩两种表型来说，杂合型</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Ww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与纯合型</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WW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有相同的表型，因此称</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是显性等位基因（</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dominant allele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），简称显性基因（</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dominant gene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杂合</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型</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Ww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的存在抑制了纯合型</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ww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表型的出现，因此称</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是隐性等位基因（</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recessive allele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），简称隐性基因（</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recessive gene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显隐性的确定需要基因型和表现型两方面的信息，离开性状谈基因的显隐性是没有意义的。同时，对于同样的两个等位基因，当考察的性状发生改变后，基因的显隐性也可能发生改变。</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9624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b="1" dirty="0" smtClean="0">
                <a:latin typeface="黑体" panose="02010609060101010101" pitchFamily="49" charset="-122"/>
                <a:ea typeface="黑体" panose="02010609060101010101" pitchFamily="49" charset="-122"/>
              </a:rPr>
              <a:t>性状的显隐性</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683568" y="1268760"/>
            <a:ext cx="7632848" cy="5040560"/>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对于单基因控制的性状，也可类似于基因的显隐性来定义表型的显隐性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圆鼓和皱缩两种籽粒形状的表型来说，杂合型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Ww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为圆鼓籽粒，皱缩表型被隐藏起来了。因此，圆鼓相对于皱缩表现为显性，或圆鼓是一种显性表型（</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dominant phenotype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皱缩</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相对于圆鼓表现为隐性，或皱缩是一种隐性表型（</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recessive phenotype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99513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88640"/>
            <a:ext cx="7344816" cy="922114"/>
          </a:xfrm>
        </p:spPr>
        <p:txBody>
          <a:bodyPr>
            <a:normAutofit/>
          </a:bodyPr>
          <a:lstStyle/>
          <a:p>
            <a:r>
              <a:rPr lang="zh-CN" altLang="en-US" b="1" dirty="0">
                <a:latin typeface="黑体" panose="02010609060101010101" pitchFamily="49" charset="-122"/>
                <a:ea typeface="黑体" panose="02010609060101010101" pitchFamily="49" charset="-122"/>
              </a:rPr>
              <a:t>基因与</a:t>
            </a:r>
            <a:r>
              <a:rPr lang="zh-CN" altLang="en-US" b="1" dirty="0" smtClean="0">
                <a:latin typeface="黑体" panose="02010609060101010101" pitchFamily="49" charset="-122"/>
                <a:ea typeface="黑体" panose="02010609060101010101" pitchFamily="49" charset="-122"/>
              </a:rPr>
              <a:t>环境共同决定表型</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124744"/>
            <a:ext cx="8229600" cy="5544616"/>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表型是基因型和环境共同作用的结果</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，大部分</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情况下，个体的基因型和表型之间不存在明确的一一对应关系</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。两</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个相同的基因型，由于环境的差异也可以表现出不完全相同的表型；同样的表型，也可能来自于不同的基因型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遗传</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研究中，很多时候只有个体的基因型和表型数据是不够的，还需要知道这些个体的亲代或者这些个体杂交繁殖后产生子代的基因型和表型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个性状还可能受多个座位上基因的影响。反过来，一个基因也有可能同时影响多个性状，这一现象称为基因的多效性（</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pleiotropy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遗传学</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研究中往往要区分个体的基因型和表现型。</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47104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792088"/>
          </a:xfrm>
        </p:spPr>
        <p:txBody>
          <a:bodyPr>
            <a:normAutofit/>
          </a:bodyPr>
          <a:lstStyle/>
          <a:p>
            <a:r>
              <a:rPr lang="zh-CN" altLang="zh-CN" b="1" dirty="0">
                <a:latin typeface="黑体" panose="02010609060101010101" pitchFamily="49" charset="-122"/>
                <a:ea typeface="黑体" panose="02010609060101010101" pitchFamily="49" charset="-122"/>
              </a:rPr>
              <a:t>孟德尔豌豆单交杂交试验结果</a:t>
            </a:r>
            <a:endParaRPr lang="zh-CN" altLang="en-US" b="1" dirty="0">
              <a:latin typeface="黑体" panose="02010609060101010101" pitchFamily="49" charset="-122"/>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910627874"/>
              </p:ext>
            </p:extLst>
          </p:nvPr>
        </p:nvGraphicFramePr>
        <p:xfrm>
          <a:off x="181987" y="1556793"/>
          <a:ext cx="8854509" cy="3672406"/>
        </p:xfrm>
        <a:graphic>
          <a:graphicData uri="http://schemas.openxmlformats.org/drawingml/2006/table">
            <a:tbl>
              <a:tblPr firstRow="1" firstCol="1" bandRow="1">
                <a:tableStyleId>{5C22544A-7EE6-4342-B048-85BDC9FD1C3A}</a:tableStyleId>
              </a:tblPr>
              <a:tblGrid>
                <a:gridCol w="1734185"/>
                <a:gridCol w="1470660"/>
                <a:gridCol w="971619"/>
                <a:gridCol w="2486660"/>
                <a:gridCol w="2191385"/>
              </a:tblGrid>
              <a:tr h="816091">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性状</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杂交亲本</a:t>
                      </a:r>
                    </a:p>
                  </a:txBody>
                  <a:tcPr marL="68580" marR="68580" marT="0" marB="0"/>
                </a:tc>
                <a:tc>
                  <a:txBody>
                    <a:bodyPr/>
                    <a:lstStyle/>
                    <a:p>
                      <a:pPr algn="l">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F</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杂种表现</a:t>
                      </a:r>
                    </a:p>
                  </a:txBody>
                  <a:tcPr marL="68580" marR="68580" marT="0" marB="0"/>
                </a:tc>
                <a:tc>
                  <a:txBody>
                    <a:bodyPr/>
                    <a:lstStyle/>
                    <a:p>
                      <a:pPr algn="l">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F</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性状分离观测值</a:t>
                      </a:r>
                    </a:p>
                  </a:txBody>
                  <a:tcPr marL="68580" marR="68580" marT="0" marB="0"/>
                </a:tc>
                <a:tc>
                  <a:txBody>
                    <a:bodyPr/>
                    <a:lstStyle/>
                    <a:p>
                      <a:pPr algn="l">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F</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性状观测分离比</a:t>
                      </a:r>
                    </a:p>
                  </a:txBody>
                  <a:tcPr marL="68580" marR="68580" marT="0" marB="0"/>
                </a:tc>
              </a:tr>
              <a:tr h="408045">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籽粒形状</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圆鼓×皱缩</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圆鼓</a:t>
                      </a:r>
                    </a:p>
                  </a:txBody>
                  <a:tcPr marL="68580" marR="68580" marT="0" marB="0"/>
                </a:tc>
                <a:tc>
                  <a:txBody>
                    <a:bodyPr/>
                    <a:lstStyle/>
                    <a:p>
                      <a:pPr algn="l">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5474</a:t>
                      </a:r>
                      <a:r>
                        <a:rPr lang="zh-CN" sz="2000">
                          <a:effectLst/>
                          <a:latin typeface="Times New Roman" panose="02020603050405020304" pitchFamily="18" charset="0"/>
                          <a:ea typeface="黑体" panose="02010609060101010101" pitchFamily="49" charset="-122"/>
                          <a:cs typeface="Times New Roman" panose="02020603050405020304" pitchFamily="18" charset="0"/>
                        </a:rPr>
                        <a:t>圆鼓，</a:t>
                      </a:r>
                      <a:r>
                        <a:rPr lang="en-AU" sz="2000">
                          <a:effectLst/>
                          <a:latin typeface="Times New Roman" panose="02020603050405020304" pitchFamily="18" charset="0"/>
                          <a:ea typeface="黑体" panose="02010609060101010101" pitchFamily="49" charset="-122"/>
                          <a:cs typeface="Times New Roman" panose="02020603050405020304" pitchFamily="18" charset="0"/>
                        </a:rPr>
                        <a:t>1850</a:t>
                      </a:r>
                      <a:r>
                        <a:rPr lang="zh-CN" sz="2000">
                          <a:effectLst/>
                          <a:latin typeface="Times New Roman" panose="02020603050405020304" pitchFamily="18" charset="0"/>
                          <a:ea typeface="黑体" panose="02010609060101010101" pitchFamily="49" charset="-122"/>
                          <a:cs typeface="Times New Roman" panose="02020603050405020304" pitchFamily="18" charset="0"/>
                        </a:rPr>
                        <a:t>皱缩</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圆鼓</a:t>
                      </a:r>
                      <a:r>
                        <a:rPr lang="en-AU" sz="200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a:effectLst/>
                          <a:latin typeface="Times New Roman" panose="02020603050405020304" pitchFamily="18" charset="0"/>
                          <a:ea typeface="黑体" panose="02010609060101010101" pitchFamily="49" charset="-122"/>
                          <a:cs typeface="Times New Roman" panose="02020603050405020304" pitchFamily="18" charset="0"/>
                        </a:rPr>
                        <a:t>皱缩</a:t>
                      </a:r>
                      <a:r>
                        <a:rPr lang="en-AU" sz="2000">
                          <a:effectLst/>
                          <a:latin typeface="Times New Roman" panose="02020603050405020304" pitchFamily="18" charset="0"/>
                          <a:ea typeface="黑体" panose="02010609060101010101" pitchFamily="49" charset="-122"/>
                          <a:cs typeface="Times New Roman" panose="02020603050405020304" pitchFamily="18" charset="0"/>
                        </a:rPr>
                        <a:t>=2.96:1</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种皮颜色</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黄色×绿色</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黄色</a:t>
                      </a:r>
                    </a:p>
                  </a:txBody>
                  <a:tcPr marL="68580" marR="68580" marT="0" marB="0"/>
                </a:tc>
                <a:tc>
                  <a:txBody>
                    <a:bodyPr/>
                    <a:lstStyle/>
                    <a:p>
                      <a:pPr algn="l">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6022</a:t>
                      </a:r>
                      <a:r>
                        <a:rPr lang="zh-CN" sz="2000">
                          <a:effectLst/>
                          <a:latin typeface="Times New Roman" panose="02020603050405020304" pitchFamily="18" charset="0"/>
                          <a:ea typeface="黑体" panose="02010609060101010101" pitchFamily="49" charset="-122"/>
                          <a:cs typeface="Times New Roman" panose="02020603050405020304" pitchFamily="18" charset="0"/>
                        </a:rPr>
                        <a:t>黄色，</a:t>
                      </a:r>
                      <a:r>
                        <a:rPr lang="en-AU" sz="2000">
                          <a:effectLst/>
                          <a:latin typeface="Times New Roman" panose="02020603050405020304" pitchFamily="18" charset="0"/>
                          <a:ea typeface="黑体" panose="02010609060101010101" pitchFamily="49" charset="-122"/>
                          <a:cs typeface="Times New Roman" panose="02020603050405020304" pitchFamily="18" charset="0"/>
                        </a:rPr>
                        <a:t>2001</a:t>
                      </a:r>
                      <a:r>
                        <a:rPr lang="zh-CN" sz="2000">
                          <a:effectLst/>
                          <a:latin typeface="Times New Roman" panose="02020603050405020304" pitchFamily="18" charset="0"/>
                          <a:ea typeface="黑体" panose="02010609060101010101" pitchFamily="49" charset="-122"/>
                          <a:cs typeface="Times New Roman" panose="02020603050405020304" pitchFamily="18" charset="0"/>
                        </a:rPr>
                        <a:t>绿色</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黄色</a:t>
                      </a:r>
                      <a:r>
                        <a:rPr lang="en-AU" sz="200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a:effectLst/>
                          <a:latin typeface="Times New Roman" panose="02020603050405020304" pitchFamily="18" charset="0"/>
                          <a:ea typeface="黑体" panose="02010609060101010101" pitchFamily="49" charset="-122"/>
                          <a:cs typeface="Times New Roman" panose="02020603050405020304" pitchFamily="18" charset="0"/>
                        </a:rPr>
                        <a:t>绿色</a:t>
                      </a:r>
                      <a:r>
                        <a:rPr lang="en-AU" sz="2000">
                          <a:effectLst/>
                          <a:latin typeface="Times New Roman" panose="02020603050405020304" pitchFamily="18" charset="0"/>
                          <a:ea typeface="黑体" panose="02010609060101010101" pitchFamily="49" charset="-122"/>
                          <a:cs typeface="Times New Roman" panose="02020603050405020304" pitchFamily="18" charset="0"/>
                        </a:rPr>
                        <a:t>=3.01:1</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花色</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粉红×白色</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粉红</a:t>
                      </a:r>
                    </a:p>
                  </a:txBody>
                  <a:tcPr marL="68580" marR="68580" marT="0" marB="0"/>
                </a:tc>
                <a:tc>
                  <a:txBody>
                    <a:bodyPr/>
                    <a:lstStyle/>
                    <a:p>
                      <a:pPr algn="l">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705</a:t>
                      </a:r>
                      <a:r>
                        <a:rPr lang="zh-CN" sz="2000">
                          <a:effectLst/>
                          <a:latin typeface="Times New Roman" panose="02020603050405020304" pitchFamily="18" charset="0"/>
                          <a:ea typeface="黑体" panose="02010609060101010101" pitchFamily="49" charset="-122"/>
                          <a:cs typeface="Times New Roman" panose="02020603050405020304" pitchFamily="18" charset="0"/>
                        </a:rPr>
                        <a:t>粉红，</a:t>
                      </a:r>
                      <a:r>
                        <a:rPr lang="en-AU" sz="2000">
                          <a:effectLst/>
                          <a:latin typeface="Times New Roman" panose="02020603050405020304" pitchFamily="18" charset="0"/>
                          <a:ea typeface="黑体" panose="02010609060101010101" pitchFamily="49" charset="-122"/>
                          <a:cs typeface="Times New Roman" panose="02020603050405020304" pitchFamily="18" charset="0"/>
                        </a:rPr>
                        <a:t>224</a:t>
                      </a:r>
                      <a:r>
                        <a:rPr lang="zh-CN" sz="2000">
                          <a:effectLst/>
                          <a:latin typeface="Times New Roman" panose="02020603050405020304" pitchFamily="18" charset="0"/>
                          <a:ea typeface="黑体" panose="02010609060101010101" pitchFamily="49" charset="-122"/>
                          <a:cs typeface="Times New Roman" panose="02020603050405020304" pitchFamily="18" charset="0"/>
                        </a:rPr>
                        <a:t>白色</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粉红</a:t>
                      </a:r>
                      <a:r>
                        <a:rPr lang="en-AU" sz="200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a:effectLst/>
                          <a:latin typeface="Times New Roman" panose="02020603050405020304" pitchFamily="18" charset="0"/>
                          <a:ea typeface="黑体" panose="02010609060101010101" pitchFamily="49" charset="-122"/>
                          <a:cs typeface="Times New Roman" panose="02020603050405020304" pitchFamily="18" charset="0"/>
                        </a:rPr>
                        <a:t>白色</a:t>
                      </a:r>
                      <a:r>
                        <a:rPr lang="en-AU" sz="2000">
                          <a:effectLst/>
                          <a:latin typeface="Times New Roman" panose="02020603050405020304" pitchFamily="18" charset="0"/>
                          <a:ea typeface="黑体" panose="02010609060101010101" pitchFamily="49" charset="-122"/>
                          <a:cs typeface="Times New Roman" panose="02020603050405020304" pitchFamily="18" charset="0"/>
                        </a:rPr>
                        <a:t>=3.15:1</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荚的形状</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饱满×收缩</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饱满</a:t>
                      </a:r>
                    </a:p>
                  </a:txBody>
                  <a:tcPr marL="68580" marR="68580" marT="0" marB="0"/>
                </a:tc>
                <a:tc>
                  <a:txBody>
                    <a:bodyPr/>
                    <a:lstStyle/>
                    <a:p>
                      <a:pPr algn="l">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882</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饱满，</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299</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收缩</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饱满</a:t>
                      </a:r>
                      <a:r>
                        <a:rPr lang="en-AU" sz="200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a:effectLst/>
                          <a:latin typeface="Times New Roman" panose="02020603050405020304" pitchFamily="18" charset="0"/>
                          <a:ea typeface="黑体" panose="02010609060101010101" pitchFamily="49" charset="-122"/>
                          <a:cs typeface="Times New Roman" panose="02020603050405020304" pitchFamily="18" charset="0"/>
                        </a:rPr>
                        <a:t>收缩</a:t>
                      </a:r>
                      <a:r>
                        <a:rPr lang="en-AU" sz="2000">
                          <a:effectLst/>
                          <a:latin typeface="Times New Roman" panose="02020603050405020304" pitchFamily="18" charset="0"/>
                          <a:ea typeface="黑体" panose="02010609060101010101" pitchFamily="49" charset="-122"/>
                          <a:cs typeface="Times New Roman" panose="02020603050405020304" pitchFamily="18" charset="0"/>
                        </a:rPr>
                        <a:t>=2.95:1</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未成熟荚颜色</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绿色×黄色</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绿色</a:t>
                      </a:r>
                    </a:p>
                  </a:txBody>
                  <a:tcPr marL="68580" marR="68580" marT="0" marB="0"/>
                </a:tc>
                <a:tc>
                  <a:txBody>
                    <a:bodyPr/>
                    <a:lstStyle/>
                    <a:p>
                      <a:pPr algn="l">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428</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绿色，</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152</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黄色</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绿色</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黄色</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=2.82:1</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结荚习性</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无限×有限</a:t>
                      </a:r>
                    </a:p>
                  </a:txBody>
                  <a:tcPr marL="68580" marR="68580" marT="0" marB="0"/>
                </a:tc>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无限</a:t>
                      </a:r>
                    </a:p>
                  </a:txBody>
                  <a:tcPr marL="68580" marR="68580" marT="0" marB="0"/>
                </a:tc>
                <a:tc>
                  <a:txBody>
                    <a:bodyPr/>
                    <a:lstStyle/>
                    <a:p>
                      <a:pPr algn="l">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651</a:t>
                      </a:r>
                      <a:r>
                        <a:rPr lang="zh-CN" sz="2000">
                          <a:effectLst/>
                          <a:latin typeface="Times New Roman" panose="02020603050405020304" pitchFamily="18" charset="0"/>
                          <a:ea typeface="黑体" panose="02010609060101010101" pitchFamily="49" charset="-122"/>
                          <a:cs typeface="Times New Roman" panose="02020603050405020304" pitchFamily="18" charset="0"/>
                        </a:rPr>
                        <a:t>无限，</a:t>
                      </a:r>
                      <a:r>
                        <a:rPr lang="en-AU" sz="2000">
                          <a:effectLst/>
                          <a:latin typeface="Times New Roman" panose="02020603050405020304" pitchFamily="18" charset="0"/>
                          <a:ea typeface="黑体" panose="02010609060101010101" pitchFamily="49" charset="-122"/>
                          <a:cs typeface="Times New Roman" panose="02020603050405020304" pitchFamily="18" charset="0"/>
                        </a:rPr>
                        <a:t>207</a:t>
                      </a:r>
                      <a:r>
                        <a:rPr lang="zh-CN" sz="2000">
                          <a:effectLst/>
                          <a:latin typeface="Times New Roman" panose="02020603050405020304" pitchFamily="18" charset="0"/>
                          <a:ea typeface="黑体" panose="02010609060101010101" pitchFamily="49" charset="-122"/>
                          <a:cs typeface="Times New Roman" panose="02020603050405020304" pitchFamily="18" charset="0"/>
                        </a:rPr>
                        <a:t>有限</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无限</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有限</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=3.14:1</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主茎高度</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长型×短型</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长型</a:t>
                      </a:r>
                    </a:p>
                  </a:txBody>
                  <a:tcPr marL="68580" marR="68580" marT="0" marB="0"/>
                </a:tc>
                <a:tc>
                  <a:txBody>
                    <a:bodyPr/>
                    <a:lstStyle/>
                    <a:p>
                      <a:pPr algn="l">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787</a:t>
                      </a:r>
                      <a:r>
                        <a:rPr lang="zh-CN" sz="2000">
                          <a:effectLst/>
                          <a:latin typeface="Times New Roman" panose="02020603050405020304" pitchFamily="18" charset="0"/>
                          <a:ea typeface="黑体" panose="02010609060101010101" pitchFamily="49" charset="-122"/>
                          <a:cs typeface="Times New Roman" panose="02020603050405020304" pitchFamily="18" charset="0"/>
                        </a:rPr>
                        <a:t>长型，</a:t>
                      </a:r>
                      <a:r>
                        <a:rPr lang="en-AU" sz="2000">
                          <a:effectLst/>
                          <a:latin typeface="Times New Roman" panose="02020603050405020304" pitchFamily="18" charset="0"/>
                          <a:ea typeface="黑体" panose="02010609060101010101" pitchFamily="49" charset="-122"/>
                          <a:cs typeface="Times New Roman" panose="02020603050405020304" pitchFamily="18" charset="0"/>
                        </a:rPr>
                        <a:t>277</a:t>
                      </a:r>
                      <a:r>
                        <a:rPr lang="zh-CN" sz="2000">
                          <a:effectLst/>
                          <a:latin typeface="Times New Roman" panose="02020603050405020304" pitchFamily="18" charset="0"/>
                          <a:ea typeface="黑体" panose="02010609060101010101" pitchFamily="49" charset="-122"/>
                          <a:cs typeface="Times New Roman" panose="02020603050405020304" pitchFamily="18" charset="0"/>
                        </a:rPr>
                        <a:t>短型</a:t>
                      </a:r>
                    </a:p>
                  </a:txBody>
                  <a:tcPr marL="68580" marR="68580" marT="0" marB="0"/>
                </a:tc>
                <a:tc>
                  <a:txBody>
                    <a:bodyPr/>
                    <a:lstStyle/>
                    <a:p>
                      <a:pPr algn="l">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长型</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短型</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=2.84:1</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6769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272808" cy="922114"/>
          </a:xfrm>
        </p:spPr>
        <p:txBody>
          <a:bodyPr>
            <a:normAutofit/>
          </a:bodyPr>
          <a:lstStyle/>
          <a:p>
            <a:r>
              <a:rPr lang="zh-CN" altLang="en-US" b="1" dirty="0" smtClean="0">
                <a:latin typeface="黑体" panose="02010609060101010101" pitchFamily="49" charset="-122"/>
                <a:ea typeface="黑体" panose="02010609060101010101" pitchFamily="49" charset="-122"/>
              </a:rPr>
              <a:t>遗传学</a:t>
            </a:r>
            <a:r>
              <a:rPr lang="zh-CN" altLang="zh-CN" b="1" dirty="0" smtClean="0">
                <a:latin typeface="黑体" panose="02010609060101010101" pitchFamily="49" charset="-122"/>
                <a:ea typeface="黑体" panose="02010609060101010101" pitchFamily="49" charset="-122"/>
              </a:rPr>
              <a:t>分离定律</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268760"/>
            <a:ext cx="8229600" cy="2448272"/>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分离定律</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principle of segregation</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又</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称为孟德尔第一定律（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Mendel’s first law</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），解释</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了</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个座位上基因在亲代和子代之间的传递规律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个座位上，个体如何产生配子、雌雄配子如何结合产生下一代个体的遗传学</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规律</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030907538"/>
              </p:ext>
            </p:extLst>
          </p:nvPr>
        </p:nvGraphicFramePr>
        <p:xfrm>
          <a:off x="3059832" y="3861048"/>
          <a:ext cx="2952328" cy="934774"/>
        </p:xfrm>
        <a:graphic>
          <a:graphicData uri="http://schemas.openxmlformats.org/presentationml/2006/ole">
            <mc:AlternateContent xmlns:mc="http://schemas.openxmlformats.org/markup-compatibility/2006">
              <mc:Choice xmlns:v="urn:schemas-microsoft-com:vml" Requires="v">
                <p:oleObj spid="_x0000_s2145" name="公式" r:id="rId3" imgW="1205977" imgH="393529" progId="Equation.3">
                  <p:embed/>
                </p:oleObj>
              </mc:Choice>
              <mc:Fallback>
                <p:oleObj name="公式" r:id="rId3" imgW="1205977"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861048"/>
                        <a:ext cx="2952328" cy="93477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35723374"/>
              </p:ext>
            </p:extLst>
          </p:nvPr>
        </p:nvGraphicFramePr>
        <p:xfrm>
          <a:off x="175911" y="5099004"/>
          <a:ext cx="8860585" cy="850276"/>
        </p:xfrm>
        <a:graphic>
          <a:graphicData uri="http://schemas.openxmlformats.org/presentationml/2006/ole">
            <mc:AlternateContent xmlns:mc="http://schemas.openxmlformats.org/markup-compatibility/2006">
              <mc:Choice xmlns:v="urn:schemas-microsoft-com:vml" Requires="v">
                <p:oleObj spid="_x0000_s2146" name="公式" r:id="rId5" imgW="4025900" imgH="393700" progId="Equation.3">
                  <p:embed/>
                </p:oleObj>
              </mc:Choice>
              <mc:Fallback>
                <p:oleObj name="公式" r:id="rId5" imgW="40259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911" y="5099004"/>
                        <a:ext cx="8860585" cy="850276"/>
                      </a:xfrm>
                      <a:prstGeom prst="rect">
                        <a:avLst/>
                      </a:prstGeom>
                      <a:noFill/>
                    </p:spPr>
                  </p:pic>
                </p:oleObj>
              </mc:Fallback>
            </mc:AlternateContent>
          </a:graphicData>
        </a:graphic>
      </p:graphicFrame>
    </p:spTree>
    <p:extLst>
      <p:ext uri="{BB962C8B-B14F-4D97-AF65-F5344CB8AC3E}">
        <p14:creationId xmlns:p14="http://schemas.microsoft.com/office/powerpoint/2010/main" val="692161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32656"/>
            <a:ext cx="8784976" cy="1440160"/>
          </a:xfrm>
        </p:spPr>
        <p:txBody>
          <a:bodyPr>
            <a:normAutofit fontScale="90000"/>
          </a:bodyPr>
          <a:lstStyle/>
          <a:p>
            <a:r>
              <a:rPr lang="zh-CN" altLang="zh-CN" b="1" dirty="0">
                <a:latin typeface="黑体" panose="02010609060101010101" pitchFamily="49" charset="-122"/>
                <a:ea typeface="黑体" panose="02010609060101010101" pitchFamily="49" charset="-122"/>
              </a:rPr>
              <a:t>籽粒形状（圆粒对皱粒）和种皮颜色（绿皮对黄皮）两个性状的杂交试验</a:t>
            </a:r>
            <a:endParaRPr lang="zh-CN" altLang="en-US" b="1" dirty="0">
              <a:latin typeface="黑体" panose="02010609060101010101" pitchFamily="49" charset="-122"/>
              <a:ea typeface="黑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5159765"/>
              </p:ext>
            </p:extLst>
          </p:nvPr>
        </p:nvGraphicFramePr>
        <p:xfrm>
          <a:off x="107504" y="1997928"/>
          <a:ext cx="9001000" cy="4455408"/>
        </p:xfrm>
        <a:graphic>
          <a:graphicData uri="http://schemas.openxmlformats.org/drawingml/2006/table">
            <a:tbl>
              <a:tblPr firstRow="1" firstCol="1" bandRow="1">
                <a:tableStyleId>{5C22544A-7EE6-4342-B048-85BDC9FD1C3A}</a:tableStyleId>
              </a:tblPr>
              <a:tblGrid>
                <a:gridCol w="1080120"/>
                <a:gridCol w="1008112"/>
                <a:gridCol w="1008112"/>
                <a:gridCol w="1008112"/>
                <a:gridCol w="1224136"/>
                <a:gridCol w="1224136"/>
                <a:gridCol w="1224136"/>
                <a:gridCol w="1224136"/>
              </a:tblGrid>
              <a:tr h="753616">
                <a:tc>
                  <a:txBody>
                    <a:bodyPr/>
                    <a:lstStyle/>
                    <a:p>
                      <a:pPr algn="just">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亲本</a:t>
                      </a:r>
                      <a:r>
                        <a:rPr lang="en-AU" sz="200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亲本</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2 </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F</a:t>
                      </a:r>
                      <a:r>
                        <a:rPr lang="en-AU" sz="2000" baseline="-25000">
                          <a:effectLst/>
                          <a:latin typeface="Times New Roman" panose="02020603050405020304" pitchFamily="18" charset="0"/>
                          <a:ea typeface="黑体" panose="02010609060101010101" pitchFamily="49" charset="-122"/>
                          <a:cs typeface="Times New Roman" panose="02020603050405020304" pitchFamily="18" charset="0"/>
                        </a:rPr>
                        <a:t>1</a:t>
                      </a:r>
                      <a:r>
                        <a:rPr lang="zh-CN" sz="2000">
                          <a:effectLst/>
                          <a:latin typeface="Times New Roman" panose="02020603050405020304" pitchFamily="18" charset="0"/>
                          <a:ea typeface="黑体" panose="02010609060101010101" pitchFamily="49" charset="-122"/>
                          <a:cs typeface="Times New Roman" panose="02020603050405020304" pitchFamily="18" charset="0"/>
                        </a:rPr>
                        <a:t>杂种 </a:t>
                      </a:r>
                    </a:p>
                  </a:txBody>
                  <a:tcPr marL="68580" marR="68580" marT="0" marB="0"/>
                </a:tc>
                <a:tc gridSpan="4">
                  <a:txBody>
                    <a:bodyPr/>
                    <a:lstStyle/>
                    <a:p>
                      <a:pPr algn="just">
                        <a:spcAft>
                          <a:spcPts val="0"/>
                        </a:spcAft>
                      </a:pP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F</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世代（</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W</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代表基因型</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WW</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AU" sz="2000" i="1" dirty="0" err="1">
                          <a:effectLst/>
                          <a:latin typeface="Times New Roman" panose="02020603050405020304" pitchFamily="18" charset="0"/>
                          <a:ea typeface="黑体" panose="02010609060101010101" pitchFamily="49" charset="-122"/>
                          <a:cs typeface="Times New Roman" panose="02020603050405020304" pitchFamily="18" charset="0"/>
                        </a:rPr>
                        <a:t>Ww</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G</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代表基因型</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GG</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Gg</a:t>
                      </a: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a:t>
                      </a: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76808">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基因型</a:t>
                      </a:r>
                    </a:p>
                  </a:txBody>
                  <a:tcPr marL="68580" marR="68580" marT="0" marB="0"/>
                </a:tc>
                <a:tc>
                  <a:txBody>
                    <a:bodyPr/>
                    <a:lstStyle/>
                    <a:p>
                      <a:pPr algn="just">
                        <a:spcAft>
                          <a:spcPts val="0"/>
                        </a:spcAft>
                      </a:pP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WWGG </a:t>
                      </a:r>
                      <a:endParaRPr lang="zh-CN" sz="2000" i="1"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i="1" dirty="0" err="1">
                          <a:effectLst/>
                          <a:latin typeface="Times New Roman" panose="02020603050405020304" pitchFamily="18" charset="0"/>
                          <a:ea typeface="黑体" panose="02010609060101010101" pitchFamily="49" charset="-122"/>
                          <a:cs typeface="Times New Roman" panose="02020603050405020304" pitchFamily="18" charset="0"/>
                        </a:rPr>
                        <a:t>wwgg</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000" i="1"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i="1" dirty="0" err="1">
                          <a:effectLst/>
                          <a:latin typeface="Times New Roman" panose="02020603050405020304" pitchFamily="18" charset="0"/>
                          <a:ea typeface="黑体" panose="02010609060101010101" pitchFamily="49" charset="-122"/>
                          <a:cs typeface="Times New Roman" panose="02020603050405020304" pitchFamily="18" charset="0"/>
                        </a:rPr>
                        <a:t>WwGg</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000" i="1"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W</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G</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W</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a:t>
                      </a:r>
                      <a:r>
                        <a:rPr lang="en-AU" sz="2000" i="1" dirty="0">
                          <a:effectLst/>
                          <a:latin typeface="Times New Roman" panose="02020603050405020304" pitchFamily="18" charset="0"/>
                          <a:ea typeface="黑体" panose="02010609060101010101" pitchFamily="49" charset="-122"/>
                          <a:cs typeface="Times New Roman" panose="02020603050405020304" pitchFamily="18" charset="0"/>
                        </a:rPr>
                        <a:t>gg</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i="1" dirty="0" err="1">
                          <a:effectLst/>
                          <a:latin typeface="Times New Roman" panose="02020603050405020304" pitchFamily="18" charset="0"/>
                          <a:ea typeface="黑体" panose="02010609060101010101" pitchFamily="49" charset="-122"/>
                          <a:cs typeface="Times New Roman" panose="02020603050405020304" pitchFamily="18" charset="0"/>
                        </a:rPr>
                        <a:t>wwG</a:t>
                      </a:r>
                      <a:r>
                        <a:rPr lang="en-AU" sz="2000" baseline="-25000" dirty="0">
                          <a:effectLst/>
                          <a:latin typeface="Times New Roman" panose="02020603050405020304" pitchFamily="18" charset="0"/>
                          <a:ea typeface="黑体" panose="02010609060101010101" pitchFamily="49" charset="-122"/>
                          <a:cs typeface="Times New Roman" panose="02020603050405020304" pitchFamily="18" charset="0"/>
                        </a:rPr>
                        <a:t>*</a:t>
                      </a:r>
                      <a:r>
                        <a:rPr lang="en-AU" sz="200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0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i="1" dirty="0" err="1">
                          <a:effectLst/>
                          <a:latin typeface="Times New Roman" panose="02020603050405020304" pitchFamily="18" charset="0"/>
                          <a:ea typeface="黑体" panose="02010609060101010101" pitchFamily="49" charset="-122"/>
                          <a:cs typeface="Times New Roman" panose="02020603050405020304" pitchFamily="18" charset="0"/>
                        </a:rPr>
                        <a:t>wwgg</a:t>
                      </a:r>
                      <a:endParaRPr lang="zh-CN" sz="2000" i="1"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753616">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表型</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圆粒黄皮</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皱粒绿皮</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圆粒黄皮</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圆粒黄皮</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圆粒绿皮</a:t>
                      </a:r>
                    </a:p>
                  </a:txBody>
                  <a:tcPr marL="68580" marR="68580" marT="0" marB="0"/>
                </a:tc>
                <a:tc>
                  <a:txBody>
                    <a:bodyPr/>
                    <a:lstStyle/>
                    <a:p>
                      <a:pPr algn="just">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皱粒黄皮</a:t>
                      </a:r>
                    </a:p>
                  </a:txBody>
                  <a:tcPr marL="68580" marR="68580" marT="0" marB="0"/>
                </a:tc>
                <a:tc>
                  <a:txBody>
                    <a:bodyPr/>
                    <a:lstStyle/>
                    <a:p>
                      <a:pPr algn="just">
                        <a:spcAft>
                          <a:spcPts val="0"/>
                        </a:spcAft>
                      </a:pPr>
                      <a:r>
                        <a:rPr lang="zh-CN" sz="2000" dirty="0">
                          <a:effectLst/>
                          <a:latin typeface="Times New Roman" panose="02020603050405020304" pitchFamily="18" charset="0"/>
                          <a:ea typeface="黑体" panose="02010609060101010101" pitchFamily="49" charset="-122"/>
                          <a:cs typeface="Times New Roman" panose="02020603050405020304" pitchFamily="18" charset="0"/>
                        </a:rPr>
                        <a:t>皱粒绿皮</a:t>
                      </a:r>
                    </a:p>
                  </a:txBody>
                  <a:tcPr marL="68580" marR="68580" marT="0" marB="0"/>
                </a:tc>
              </a:tr>
              <a:tr h="376808">
                <a:tc>
                  <a:txBody>
                    <a:bodyPr/>
                    <a:lstStyle/>
                    <a:p>
                      <a:pPr algn="l">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观测值</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全部</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全部</a:t>
                      </a:r>
                    </a:p>
                  </a:txBody>
                  <a:tcPr marL="68580" marR="68580" marT="0" marB="0"/>
                </a:tc>
                <a:tc>
                  <a:txBody>
                    <a:bodyPr/>
                    <a:lstStyle/>
                    <a:p>
                      <a:pPr algn="just">
                        <a:spcAft>
                          <a:spcPts val="0"/>
                        </a:spcAft>
                      </a:pPr>
                      <a:r>
                        <a:rPr lang="zh-CN" sz="2000">
                          <a:effectLst/>
                          <a:latin typeface="Times New Roman" panose="02020603050405020304" pitchFamily="18" charset="0"/>
                          <a:ea typeface="黑体" panose="02010609060101010101" pitchFamily="49" charset="-122"/>
                          <a:cs typeface="Times New Roman" panose="02020603050405020304" pitchFamily="18" charset="0"/>
                        </a:rPr>
                        <a:t>全部</a:t>
                      </a:r>
                    </a:p>
                  </a:txBody>
                  <a:tcPr marL="68580" marR="68580" marT="0" marB="0"/>
                </a:tc>
                <a:tc>
                  <a:txBody>
                    <a:bodyPr/>
                    <a:lstStyle/>
                    <a:p>
                      <a:pPr algn="just">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315</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108</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101</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000">
                          <a:effectLst/>
                          <a:latin typeface="Times New Roman" panose="02020603050405020304" pitchFamily="18" charset="0"/>
                          <a:ea typeface="黑体" panose="02010609060101010101" pitchFamily="49" charset="-122"/>
                          <a:cs typeface="Times New Roman" panose="02020603050405020304" pitchFamily="18" charset="0"/>
                        </a:rPr>
                        <a:t>32</a:t>
                      </a:r>
                      <a:endParaRPr lang="zh-CN" sz="20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1130424">
                <a:tc>
                  <a:txBody>
                    <a:bodyPr/>
                    <a:lstStyle/>
                    <a:p>
                      <a:pPr algn="l">
                        <a:spcAft>
                          <a:spcPts val="0"/>
                        </a:spcAft>
                      </a:pPr>
                      <a:r>
                        <a:rPr lang="zh-CN" sz="2400" dirty="0">
                          <a:effectLst/>
                          <a:latin typeface="Times New Roman" panose="02020603050405020304" pitchFamily="18" charset="0"/>
                          <a:ea typeface="黑体" panose="02010609060101010101" pitchFamily="49" charset="-122"/>
                          <a:cs typeface="Times New Roman" panose="02020603050405020304" pitchFamily="18" charset="0"/>
                        </a:rPr>
                        <a:t>观测分离比</a:t>
                      </a:r>
                    </a:p>
                  </a:txBody>
                  <a:tcPr marL="68580" marR="68580" marT="0" marB="0"/>
                </a:tc>
                <a:tc>
                  <a:txBody>
                    <a:bodyPr/>
                    <a:lstStyle/>
                    <a:p>
                      <a:pPr algn="just">
                        <a:spcAft>
                          <a:spcPts val="0"/>
                        </a:spcAft>
                      </a:pP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1</a:t>
                      </a:r>
                      <a:endParaRPr lang="zh-CN" sz="24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1</a:t>
                      </a:r>
                      <a:endParaRPr lang="zh-CN" sz="24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1</a:t>
                      </a:r>
                      <a:endParaRPr lang="zh-CN" sz="24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gridSpan="4">
                  <a:txBody>
                    <a:bodyPr/>
                    <a:lstStyle/>
                    <a:p>
                      <a:pPr algn="l">
                        <a:spcAft>
                          <a:spcPts val="0"/>
                        </a:spcAft>
                      </a:pPr>
                      <a:r>
                        <a:rPr lang="zh-CN" sz="2400" dirty="0">
                          <a:effectLst/>
                          <a:latin typeface="Times New Roman" panose="02020603050405020304" pitchFamily="18" charset="0"/>
                          <a:ea typeface="黑体" panose="02010609060101010101" pitchFamily="49" charset="-122"/>
                          <a:cs typeface="Times New Roman" panose="02020603050405020304" pitchFamily="18" charset="0"/>
                        </a:rPr>
                        <a:t>圆</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黄</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圆绿</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皱黄</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皱绿</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9.84 : 3.38 : 3.16 : 1</a:t>
                      </a:r>
                      <a:r>
                        <a:rPr lang="zh-CN" altLang="en-US"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endParaRPr lang="zh-CN" sz="2400" dirty="0">
                        <a:effectLst/>
                        <a:latin typeface="Times New Roman" panose="02020603050405020304" pitchFamily="18" charset="0"/>
                        <a:ea typeface="黑体" panose="02010609060101010101" pitchFamily="49" charset="-122"/>
                        <a:cs typeface="Times New Roman" panose="02020603050405020304" pitchFamily="18" charset="0"/>
                      </a:endParaRPr>
                    </a:p>
                    <a:p>
                      <a:pPr algn="l">
                        <a:spcAft>
                          <a:spcPts val="0"/>
                        </a:spcAft>
                      </a:pPr>
                      <a:r>
                        <a:rPr lang="zh-CN" sz="2400" dirty="0">
                          <a:effectLst/>
                          <a:latin typeface="Times New Roman" panose="02020603050405020304" pitchFamily="18" charset="0"/>
                          <a:ea typeface="黑体" panose="02010609060101010101" pitchFamily="49" charset="-122"/>
                          <a:cs typeface="Times New Roman" panose="02020603050405020304" pitchFamily="18" charset="0"/>
                        </a:rPr>
                        <a:t>圆</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粒</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皱粒</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315+108</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101+32</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3.18 : 1</a:t>
                      </a:r>
                      <a:r>
                        <a:rPr lang="zh-CN" altLang="en-US"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endParaRPr lang="zh-CN" sz="2400" dirty="0">
                        <a:effectLst/>
                        <a:latin typeface="Times New Roman" panose="02020603050405020304" pitchFamily="18" charset="0"/>
                        <a:ea typeface="黑体" panose="02010609060101010101" pitchFamily="49" charset="-122"/>
                        <a:cs typeface="Times New Roman" panose="02020603050405020304" pitchFamily="18" charset="0"/>
                      </a:endParaRPr>
                    </a:p>
                    <a:p>
                      <a:pPr algn="l">
                        <a:spcAft>
                          <a:spcPts val="0"/>
                        </a:spcAft>
                      </a:pP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黄皮</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绿皮</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315+101</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AU" sz="2400" dirty="0">
                          <a:effectLst/>
                          <a:latin typeface="Times New Roman" panose="02020603050405020304" pitchFamily="18" charset="0"/>
                          <a:ea typeface="黑体" panose="02010609060101010101" pitchFamily="49" charset="-122"/>
                          <a:cs typeface="Times New Roman" panose="02020603050405020304" pitchFamily="18" charset="0"/>
                        </a:rPr>
                        <a:t>108+32</a:t>
                      </a:r>
                      <a:r>
                        <a:rPr 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AU" sz="2400" dirty="0" smtClean="0">
                          <a:effectLst/>
                          <a:latin typeface="Times New Roman" panose="02020603050405020304" pitchFamily="18" charset="0"/>
                          <a:ea typeface="黑体" panose="02010609060101010101" pitchFamily="49" charset="-122"/>
                          <a:cs typeface="Times New Roman" panose="02020603050405020304" pitchFamily="18" charset="0"/>
                        </a:rPr>
                        <a:t>= 2.97 : 1</a:t>
                      </a:r>
                      <a:endParaRPr lang="zh-CN" sz="24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87974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88640"/>
            <a:ext cx="7200800" cy="778098"/>
          </a:xfrm>
        </p:spPr>
        <p:txBody>
          <a:bodyPr>
            <a:normAutofit/>
          </a:bodyPr>
          <a:lstStyle/>
          <a:p>
            <a:r>
              <a:rPr lang="zh-CN" altLang="en-US" b="1" dirty="0" smtClean="0">
                <a:latin typeface="黑体" panose="02010609060101010101" pitchFamily="49" charset="-122"/>
                <a:ea typeface="黑体" panose="02010609060101010101" pitchFamily="49" charset="-122"/>
              </a:rPr>
              <a:t>遗传学</a:t>
            </a:r>
            <a:r>
              <a:rPr lang="zh-CN" altLang="zh-CN" b="1" dirty="0" smtClean="0">
                <a:latin typeface="黑体" panose="02010609060101010101" pitchFamily="49" charset="-122"/>
                <a:ea typeface="黑体" panose="02010609060101010101" pitchFamily="49" charset="-122"/>
              </a:rPr>
              <a:t>自由组合定律</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539552" y="1124744"/>
            <a:ext cx="8208912" cy="1440160"/>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自由组合</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定律，</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又称为孟德尔第二定律（</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Mendel’s second law</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），解释了两个或多个独立遗传座位上，基因在亲子之间的传递规律</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256955256"/>
              </p:ext>
            </p:extLst>
          </p:nvPr>
        </p:nvGraphicFramePr>
        <p:xfrm>
          <a:off x="296346" y="2780928"/>
          <a:ext cx="8551307" cy="792088"/>
        </p:xfrm>
        <a:graphic>
          <a:graphicData uri="http://schemas.openxmlformats.org/presentationml/2006/ole">
            <mc:AlternateContent xmlns:mc="http://schemas.openxmlformats.org/markup-compatibility/2006">
              <mc:Choice xmlns:v="urn:schemas-microsoft-com:vml" Requires="v">
                <p:oleObj spid="_x0000_s4297" name="公式" r:id="rId3" imgW="4241800" imgH="393700" progId="Equation.3">
                  <p:embed/>
                </p:oleObj>
              </mc:Choice>
              <mc:Fallback>
                <p:oleObj name="公式" r:id="rId3" imgW="42418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46" y="2780928"/>
                        <a:ext cx="8551307" cy="792088"/>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02815809"/>
              </p:ext>
            </p:extLst>
          </p:nvPr>
        </p:nvGraphicFramePr>
        <p:xfrm>
          <a:off x="323528" y="3933056"/>
          <a:ext cx="7836812" cy="792088"/>
        </p:xfrm>
        <a:graphic>
          <a:graphicData uri="http://schemas.openxmlformats.org/presentationml/2006/ole">
            <mc:AlternateContent xmlns:mc="http://schemas.openxmlformats.org/markup-compatibility/2006">
              <mc:Choice xmlns:v="urn:schemas-microsoft-com:vml" Requires="v">
                <p:oleObj spid="_x0000_s4298" name="公式" r:id="rId5" imgW="3886200" imgH="393700" progId="Equation.3">
                  <p:embed/>
                </p:oleObj>
              </mc:Choice>
              <mc:Fallback>
                <p:oleObj name="公式" r:id="rId5" imgW="3886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933056"/>
                        <a:ext cx="7836812" cy="792088"/>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521165263"/>
              </p:ext>
            </p:extLst>
          </p:nvPr>
        </p:nvGraphicFramePr>
        <p:xfrm>
          <a:off x="683568" y="4752528"/>
          <a:ext cx="5961562" cy="764704"/>
        </p:xfrm>
        <a:graphic>
          <a:graphicData uri="http://schemas.openxmlformats.org/presentationml/2006/ole">
            <mc:AlternateContent xmlns:mc="http://schemas.openxmlformats.org/markup-compatibility/2006">
              <mc:Choice xmlns:v="urn:schemas-microsoft-com:vml" Requires="v">
                <p:oleObj spid="_x0000_s4299" name="公式" r:id="rId7" imgW="3073400" imgH="393700" progId="Equation.3">
                  <p:embed/>
                </p:oleObj>
              </mc:Choice>
              <mc:Fallback>
                <p:oleObj name="公式" r:id="rId7" imgW="3073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752528"/>
                        <a:ext cx="5961562" cy="764704"/>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989740454"/>
              </p:ext>
            </p:extLst>
          </p:nvPr>
        </p:nvGraphicFramePr>
        <p:xfrm>
          <a:off x="683568" y="5566926"/>
          <a:ext cx="5760640" cy="814402"/>
        </p:xfrm>
        <a:graphic>
          <a:graphicData uri="http://schemas.openxmlformats.org/presentationml/2006/ole">
            <mc:AlternateContent xmlns:mc="http://schemas.openxmlformats.org/markup-compatibility/2006">
              <mc:Choice xmlns:v="urn:schemas-microsoft-com:vml" Requires="v">
                <p:oleObj spid="_x0000_s4300" name="公式" r:id="rId9" imgW="2781300" imgH="393700" progId="Equation.3">
                  <p:embed/>
                </p:oleObj>
              </mc:Choice>
              <mc:Fallback>
                <p:oleObj name="公式" r:id="rId9" imgW="27813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5566926"/>
                        <a:ext cx="5760640" cy="814402"/>
                      </a:xfrm>
                      <a:prstGeom prst="rect">
                        <a:avLst/>
                      </a:prstGeom>
                      <a:noFill/>
                    </p:spPr>
                  </p:pic>
                </p:oleObj>
              </mc:Fallback>
            </mc:AlternateContent>
          </a:graphicData>
        </a:graphic>
      </p:graphicFrame>
    </p:spTree>
    <p:extLst>
      <p:ext uri="{BB962C8B-B14F-4D97-AF65-F5344CB8AC3E}">
        <p14:creationId xmlns:p14="http://schemas.microsoft.com/office/powerpoint/2010/main" val="390710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60648"/>
            <a:ext cx="7056784" cy="792088"/>
          </a:xfrm>
        </p:spPr>
        <p:txBody>
          <a:bodyPr>
            <a:normAutofit/>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群体遗传学</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467544" y="1124744"/>
            <a:ext cx="8136904" cy="5472608"/>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群体遗传学主要研究遗传群体中基因和基因型频率的大小、不同交配世代中基因和基因型频率的变化规律、引起基因和基因型频率变化的条件和原因、以及由此变化而产生的结果等（</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Falconer and Mackay, 1996; </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Hartl</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and Clark, 2007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特定</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座位上所包含等位基因的数目、各种等位基因在群体中的频率、群体中所包含基因型的数目、各种基因型在群体中的频率等是定义遗传群体结构的主要参数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群体遗传学</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不仅研究群体的遗传组成，还要研究群体在上下代之间的遗传及变化规律，这便是本书前</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章的主要内容。</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95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88640"/>
            <a:ext cx="7560840" cy="1228998"/>
          </a:xfrm>
        </p:spPr>
        <p:txBody>
          <a:bodyPr>
            <a:norm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一对同源染色体上，双杂合基因型</a:t>
            </a:r>
            <a:r>
              <a:rPr lang="en-US" altLang="zh-CN" sz="3600" b="1"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b="1"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产生配子过程的示意图</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3553" y="1484784"/>
            <a:ext cx="6232783" cy="5154930"/>
          </a:xfrm>
          <a:prstGeom prst="rect">
            <a:avLst/>
          </a:prstGeom>
          <a:noFill/>
          <a:ln>
            <a:noFill/>
          </a:ln>
        </p:spPr>
      </p:pic>
    </p:spTree>
    <p:extLst>
      <p:ext uri="{BB962C8B-B14F-4D97-AF65-F5344CB8AC3E}">
        <p14:creationId xmlns:p14="http://schemas.microsoft.com/office/powerpoint/2010/main" val="1481124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60648"/>
            <a:ext cx="7344816" cy="864096"/>
          </a:xfrm>
        </p:spPr>
        <p:txBody>
          <a:bodyPr>
            <a:normAutofit/>
          </a:bodyPr>
          <a:lstStyle/>
          <a:p>
            <a:r>
              <a:rPr lang="zh-CN" altLang="en-US" b="1" dirty="0" smtClean="0">
                <a:latin typeface="黑体" panose="02010609060101010101" pitchFamily="49" charset="-122"/>
                <a:ea typeface="黑体" panose="02010609060101010101" pitchFamily="49" charset="-122"/>
              </a:rPr>
              <a:t>遗传学</a:t>
            </a:r>
            <a:r>
              <a:rPr lang="zh-CN" altLang="zh-CN" b="1" dirty="0" smtClean="0">
                <a:latin typeface="黑体" panose="02010609060101010101" pitchFamily="49" charset="-122"/>
                <a:ea typeface="黑体" panose="02010609060101010101" pitchFamily="49" charset="-122"/>
              </a:rPr>
              <a:t>连锁</a:t>
            </a:r>
            <a:r>
              <a:rPr lang="zh-CN" altLang="zh-CN" b="1" dirty="0">
                <a:latin typeface="黑体" panose="02010609060101010101" pitchFamily="49" charset="-122"/>
                <a:ea typeface="黑体" panose="02010609060101010101" pitchFamily="49" charset="-122"/>
              </a:rPr>
              <a:t>和交换定律 </a:t>
            </a:r>
            <a:endParaRPr lang="zh-CN" altLang="en-US"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67544" y="1268761"/>
            <a:ext cx="8229600" cy="3240359"/>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同源染色体的非姐妹染色单体交换往往是随机发生的，染色体越长，发生交换的概率也越大</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；一对</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同源染色体上，也可同时发生多次</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交换。</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两个连锁座位之间的一段染色体来说，</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如座位</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，发生交换的概率可以利用重组型配子</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所占比例进行计算，重组配子的比例称为重组率（</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recombination frequency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228600427"/>
              </p:ext>
            </p:extLst>
          </p:nvPr>
        </p:nvGraphicFramePr>
        <p:xfrm>
          <a:off x="581176" y="4767915"/>
          <a:ext cx="7981647" cy="893333"/>
        </p:xfrm>
        <a:graphic>
          <a:graphicData uri="http://schemas.openxmlformats.org/presentationml/2006/ole">
            <mc:AlternateContent xmlns:mc="http://schemas.openxmlformats.org/markup-compatibility/2006">
              <mc:Choice xmlns:v="urn:schemas-microsoft-com:vml" Requires="v">
                <p:oleObj spid="_x0000_s5169" name="公式" r:id="rId3" imgW="3517900" imgH="393700" progId="Equation.3">
                  <p:embed/>
                </p:oleObj>
              </mc:Choice>
              <mc:Fallback>
                <p:oleObj name="公式" r:id="rId3" imgW="351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76" y="4767915"/>
                        <a:ext cx="7981647" cy="893333"/>
                      </a:xfrm>
                      <a:prstGeom prst="rect">
                        <a:avLst/>
                      </a:prstGeom>
                      <a:noFill/>
                    </p:spPr>
                  </p:pic>
                </p:oleObj>
              </mc:Fallback>
            </mc:AlternateContent>
          </a:graphicData>
        </a:graphic>
      </p:graphicFrame>
    </p:spTree>
    <p:extLst>
      <p:ext uri="{BB962C8B-B14F-4D97-AF65-F5344CB8AC3E}">
        <p14:creationId xmlns:p14="http://schemas.microsoft.com/office/powerpoint/2010/main" val="80996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7560840" cy="864096"/>
          </a:xfrm>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重组率</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r</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的作用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268760"/>
            <a:ext cx="8229600" cy="4968552"/>
          </a:xfrm>
        </p:spPr>
        <p:txBody>
          <a:bodyPr>
            <a:normAutofit fontScale="92500" lnSpcReduction="10000"/>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重组率越小，说明两个座位上的等位基因结合在一起、传递到下一代的倾向越强。</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重组率等于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总是结合在一起，</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总是结合在一起，这样的连锁称为完全连锁（</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complete linkage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重组率等于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时，配子的频率等于基因频率的乘积，表现为自由结合</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重组率</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直观地反映了两个座位之间的遗传距离或者连锁关系。通过重组率的估计，可以了解基因在染色体上的排列顺序，即构建遗传连锁图谱、定位控制性状的基因。</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31390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b="1" dirty="0">
                <a:latin typeface="Times New Roman" panose="02020603050405020304" pitchFamily="18" charset="0"/>
                <a:ea typeface="黑体" panose="02010609060101010101" pitchFamily="49" charset="-122"/>
                <a:cs typeface="Times New Roman" panose="02020603050405020304" pitchFamily="18" charset="0"/>
              </a:rPr>
              <a:t>§1.2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群体的遗传结构</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600201"/>
            <a:ext cx="8229600" cy="2764904"/>
          </a:xfrm>
        </p:spPr>
        <p:txBody>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§1.2.1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群体的基因频率和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基因型频率</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§1.2.2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群体的杂合度和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多样性</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§1.2.3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双亲群体中基因型的期望分离比及其</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检验</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1000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46646"/>
            <a:ext cx="7488832" cy="922114"/>
          </a:xfrm>
        </p:spPr>
        <p:txBody>
          <a:bodyPr>
            <a:normAutofit/>
          </a:bodyPr>
          <a:lstStyle/>
          <a:p>
            <a:r>
              <a:rPr lang="zh-CN" altLang="zh-CN" b="1" dirty="0" smtClean="0">
                <a:latin typeface="黑体" panose="02010609060101010101" pitchFamily="49" charset="-122"/>
                <a:ea typeface="黑体" panose="02010609060101010101" pitchFamily="49" charset="-122"/>
              </a:rPr>
              <a:t>基因频率</a:t>
            </a:r>
            <a:r>
              <a:rPr lang="zh-CN" altLang="zh-CN" b="1" dirty="0">
                <a:latin typeface="黑体" panose="02010609060101010101" pitchFamily="49" charset="-122"/>
                <a:ea typeface="黑体" panose="02010609060101010101" pitchFamily="49" charset="-122"/>
              </a:rPr>
              <a:t>和基因型频率</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57200" y="1412776"/>
            <a:ext cx="8229600" cy="4713387"/>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群体的遗传组成可以从两方面来考虑，一方面是群体中等位基因的频率，另一方面是群体中各种基因型的频率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假设</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某一座位只有一对等位基因，用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表示，该群体由</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个具有二倍体遗传特性的个体组成。群体中可能的基因型有</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三种，这三种基因型的个体数分别用</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n</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n</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n</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，总样本量用</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16742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60648"/>
            <a:ext cx="7344816" cy="864096"/>
          </a:xfrm>
        </p:spPr>
        <p:txBody>
          <a:bodyPr>
            <a:normAutofit/>
          </a:bodyPr>
          <a:lstStyle/>
          <a:p>
            <a:r>
              <a:rPr lang="zh-CN" altLang="en-US" b="1" dirty="0" smtClean="0">
                <a:latin typeface="黑体" panose="02010609060101010101" pitchFamily="49" charset="-122"/>
                <a:ea typeface="黑体" panose="02010609060101010101" pitchFamily="49" charset="-122"/>
              </a:rPr>
              <a:t>等位</a:t>
            </a:r>
            <a:r>
              <a:rPr lang="zh-CN" altLang="zh-CN" b="1" dirty="0" smtClean="0">
                <a:latin typeface="黑体" panose="02010609060101010101" pitchFamily="49" charset="-122"/>
                <a:ea typeface="黑体" panose="02010609060101010101" pitchFamily="49" charset="-122"/>
              </a:rPr>
              <a:t>基因频率</a:t>
            </a:r>
            <a:r>
              <a:rPr lang="zh-CN" altLang="en-US" b="1" dirty="0" smtClean="0">
                <a:latin typeface="黑体" panose="02010609060101010101" pitchFamily="49" charset="-122"/>
                <a:ea typeface="黑体" panose="02010609060101010101" pitchFamily="49" charset="-122"/>
              </a:rPr>
              <a:t>的估计</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57200" y="1196752"/>
            <a:ext cx="8229600" cy="2620888"/>
          </a:xfrm>
        </p:spPr>
        <p:txBody>
          <a:bodyPr>
            <a:noAutofit/>
          </a:bodyPr>
          <a:lstStyle/>
          <a:p>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个个体共携带有</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个基因，基因型为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的个体携带</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基因，基因型为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的个体携带</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基因，基因型为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的个体携带</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基因。因此，</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基因的频率和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基因的频率分别为：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597780406"/>
              </p:ext>
            </p:extLst>
          </p:nvPr>
        </p:nvGraphicFramePr>
        <p:xfrm>
          <a:off x="2381563" y="3573016"/>
          <a:ext cx="4380873" cy="1281200"/>
        </p:xfrm>
        <a:graphic>
          <a:graphicData uri="http://schemas.openxmlformats.org/presentationml/2006/ole">
            <mc:AlternateContent xmlns:mc="http://schemas.openxmlformats.org/markup-compatibility/2006">
              <mc:Choice xmlns:v="urn:schemas-microsoft-com:vml" Requires="v">
                <p:oleObj spid="_x0000_s6237" name="公式" r:id="rId3" imgW="1866900" imgH="571500" progId="Equation.3">
                  <p:embed/>
                </p:oleObj>
              </mc:Choice>
              <mc:Fallback>
                <p:oleObj name="公式" r:id="rId3" imgW="1866900" imgH="571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563" y="3573016"/>
                        <a:ext cx="4380873" cy="1281200"/>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59322766"/>
              </p:ext>
            </p:extLst>
          </p:nvPr>
        </p:nvGraphicFramePr>
        <p:xfrm>
          <a:off x="2370771" y="4941168"/>
          <a:ext cx="4402457" cy="1319191"/>
        </p:xfrm>
        <a:graphic>
          <a:graphicData uri="http://schemas.openxmlformats.org/presentationml/2006/ole">
            <mc:AlternateContent xmlns:mc="http://schemas.openxmlformats.org/markup-compatibility/2006">
              <mc:Choice xmlns:v="urn:schemas-microsoft-com:vml" Requires="v">
                <p:oleObj spid="_x0000_s6238" name="公式" r:id="rId5" imgW="1816100" imgH="571500" progId="Equation.3">
                  <p:embed/>
                </p:oleObj>
              </mc:Choice>
              <mc:Fallback>
                <p:oleObj name="公式" r:id="rId5" imgW="1816100" imgH="571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0771" y="4941168"/>
                        <a:ext cx="4402457" cy="1319191"/>
                      </a:xfrm>
                      <a:prstGeom prst="rect">
                        <a:avLst/>
                      </a:prstGeom>
                      <a:noFill/>
                    </p:spPr>
                  </p:pic>
                </p:oleObj>
              </mc:Fallback>
            </mc:AlternateContent>
          </a:graphicData>
        </a:graphic>
      </p:graphicFrame>
    </p:spTree>
    <p:extLst>
      <p:ext uri="{BB962C8B-B14F-4D97-AF65-F5344CB8AC3E}">
        <p14:creationId xmlns:p14="http://schemas.microsoft.com/office/powerpoint/2010/main" val="4147021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smtClean="0">
                <a:latin typeface="黑体" panose="02010609060101010101" pitchFamily="49" charset="-122"/>
                <a:ea typeface="黑体" panose="02010609060101010101" pitchFamily="49" charset="-122"/>
              </a:rPr>
              <a:t>基因</a:t>
            </a:r>
            <a:r>
              <a:rPr lang="zh-CN" altLang="en-US" b="1" dirty="0" smtClean="0">
                <a:latin typeface="黑体" panose="02010609060101010101" pitchFamily="49" charset="-122"/>
                <a:ea typeface="黑体" panose="02010609060101010101" pitchFamily="49" charset="-122"/>
              </a:rPr>
              <a:t>型</a:t>
            </a:r>
            <a:r>
              <a:rPr lang="zh-CN" altLang="zh-CN" b="1" dirty="0" smtClean="0">
                <a:latin typeface="黑体" panose="02010609060101010101" pitchFamily="49" charset="-122"/>
                <a:ea typeface="黑体" panose="02010609060101010101" pitchFamily="49" charset="-122"/>
              </a:rPr>
              <a:t>频率</a:t>
            </a:r>
            <a:r>
              <a:rPr lang="zh-CN" altLang="en-US" b="1" dirty="0" smtClean="0">
                <a:latin typeface="黑体" panose="02010609060101010101" pitchFamily="49" charset="-122"/>
                <a:ea typeface="黑体" panose="02010609060101010101" pitchFamily="49" charset="-122"/>
              </a:rPr>
              <a:t>的估计</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57200" y="1600201"/>
            <a:ext cx="8291264" cy="748679"/>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三种基因型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的观测频率分别为：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60760898"/>
              </p:ext>
            </p:extLst>
          </p:nvPr>
        </p:nvGraphicFramePr>
        <p:xfrm>
          <a:off x="792088" y="2708920"/>
          <a:ext cx="1800200" cy="1067916"/>
        </p:xfrm>
        <a:graphic>
          <a:graphicData uri="http://schemas.openxmlformats.org/presentationml/2006/ole">
            <mc:AlternateContent xmlns:mc="http://schemas.openxmlformats.org/markup-compatibility/2006">
              <mc:Choice xmlns:v="urn:schemas-microsoft-com:vml" Requires="v">
                <p:oleObj spid="_x0000_s7304" name="公式" r:id="rId3" imgW="660113" imgH="393529" progId="Equation.3">
                  <p:embed/>
                </p:oleObj>
              </mc:Choice>
              <mc:Fallback>
                <p:oleObj name="公式" r:id="rId3" imgW="660113"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88" y="2708920"/>
                        <a:ext cx="1800200" cy="1067916"/>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11956922"/>
              </p:ext>
            </p:extLst>
          </p:nvPr>
        </p:nvGraphicFramePr>
        <p:xfrm>
          <a:off x="3240360" y="2708919"/>
          <a:ext cx="1820775" cy="1080121"/>
        </p:xfrm>
        <a:graphic>
          <a:graphicData uri="http://schemas.openxmlformats.org/presentationml/2006/ole">
            <mc:AlternateContent xmlns:mc="http://schemas.openxmlformats.org/markup-compatibility/2006">
              <mc:Choice xmlns:v="urn:schemas-microsoft-com:vml" Requires="v">
                <p:oleObj spid="_x0000_s7305" name="公式" r:id="rId5" imgW="672808" imgH="393529" progId="Equation.3">
                  <p:embed/>
                </p:oleObj>
              </mc:Choice>
              <mc:Fallback>
                <p:oleObj name="公式" r:id="rId5" imgW="672808"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360" y="2708919"/>
                        <a:ext cx="1820775" cy="1080121"/>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15607986"/>
              </p:ext>
            </p:extLst>
          </p:nvPr>
        </p:nvGraphicFramePr>
        <p:xfrm>
          <a:off x="5616624" y="2723586"/>
          <a:ext cx="1691680" cy="1065454"/>
        </p:xfrm>
        <a:graphic>
          <a:graphicData uri="http://schemas.openxmlformats.org/presentationml/2006/ole">
            <mc:AlternateContent xmlns:mc="http://schemas.openxmlformats.org/markup-compatibility/2006">
              <mc:Choice xmlns:v="urn:schemas-microsoft-com:vml" Requires="v">
                <p:oleObj spid="_x0000_s7306" name="公式" r:id="rId7" imgW="622030" imgH="393529" progId="Equation.3">
                  <p:embed/>
                </p:oleObj>
              </mc:Choice>
              <mc:Fallback>
                <p:oleObj name="公式" r:id="rId7" imgW="622030" imgH="39352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6624" y="2723586"/>
                        <a:ext cx="1691680" cy="1065454"/>
                      </a:xfrm>
                      <a:prstGeom prst="rect">
                        <a:avLst/>
                      </a:prstGeom>
                      <a:noFill/>
                    </p:spPr>
                  </p:pic>
                </p:oleObj>
              </mc:Fallback>
            </mc:AlternateContent>
          </a:graphicData>
        </a:graphic>
      </p:graphicFrame>
    </p:spTree>
    <p:extLst>
      <p:ext uri="{BB962C8B-B14F-4D97-AF65-F5344CB8AC3E}">
        <p14:creationId xmlns:p14="http://schemas.microsoft.com/office/powerpoint/2010/main" val="665852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936104"/>
          </a:xfrm>
        </p:spPr>
        <p:txBody>
          <a:bodyPr>
            <a:normAutofit/>
          </a:bodyPr>
          <a:lstStyle/>
          <a:p>
            <a:r>
              <a:rPr lang="zh-CN" altLang="en-US" b="1" dirty="0" smtClean="0">
                <a:latin typeface="黑体" panose="02010609060101010101" pitchFamily="49" charset="-122"/>
                <a:ea typeface="黑体" panose="02010609060101010101" pitchFamily="49" charset="-122"/>
              </a:rPr>
              <a:t>基因频率和</a:t>
            </a:r>
            <a:r>
              <a:rPr lang="zh-CN" altLang="zh-CN" b="1" dirty="0" smtClean="0">
                <a:latin typeface="黑体" panose="02010609060101010101" pitchFamily="49" charset="-122"/>
                <a:ea typeface="黑体" panose="02010609060101010101" pitchFamily="49" charset="-122"/>
              </a:rPr>
              <a:t>基因</a:t>
            </a:r>
            <a:r>
              <a:rPr lang="zh-CN" altLang="en-US" b="1" dirty="0" smtClean="0">
                <a:latin typeface="黑体" panose="02010609060101010101" pitchFamily="49" charset="-122"/>
                <a:ea typeface="黑体" panose="02010609060101010101" pitchFamily="49" charset="-122"/>
              </a:rPr>
              <a:t>型</a:t>
            </a:r>
            <a:r>
              <a:rPr lang="zh-CN" altLang="zh-CN" b="1" dirty="0" smtClean="0">
                <a:latin typeface="黑体" panose="02010609060101010101" pitchFamily="49" charset="-122"/>
                <a:ea typeface="黑体" panose="02010609060101010101" pitchFamily="49" charset="-122"/>
              </a:rPr>
              <a:t>频率</a:t>
            </a:r>
            <a:r>
              <a:rPr lang="zh-CN" altLang="en-US" b="1" dirty="0" smtClean="0">
                <a:latin typeface="黑体" panose="02010609060101010101" pitchFamily="49" charset="-122"/>
                <a:ea typeface="黑体" panose="02010609060101010101" pitchFamily="49" charset="-122"/>
              </a:rPr>
              <a:t>的关系</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95536" y="1412776"/>
            <a:ext cx="8424936" cy="4464496"/>
          </a:xfrm>
        </p:spPr>
        <p:txBody>
          <a:bodyPr>
            <a:noAutofit/>
          </a:bodyPr>
          <a:lstStyle/>
          <a:p>
            <a:r>
              <a:rPr lang="zh-CN" altLang="zh-CN" dirty="0" smtClean="0">
                <a:latin typeface="黑体" panose="02010609060101010101" pitchFamily="49" charset="-122"/>
                <a:ea typeface="黑体" panose="02010609060101010101" pitchFamily="49" charset="-122"/>
              </a:rPr>
              <a:t>根据</a:t>
            </a:r>
            <a:r>
              <a:rPr lang="zh-CN" altLang="en-US" dirty="0" smtClean="0">
                <a:latin typeface="黑体" panose="02010609060101010101" pitchFamily="49" charset="-122"/>
                <a:ea typeface="黑体" panose="02010609060101010101" pitchFamily="49" charset="-122"/>
              </a:rPr>
              <a:t>它们的估计方法</a:t>
            </a:r>
            <a:r>
              <a:rPr lang="zh-CN" altLang="zh-CN" dirty="0" smtClean="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不难看出，等位基因的频率还可以用三种基因型的频率表示</a:t>
            </a:r>
            <a:r>
              <a:rPr lang="zh-CN" altLang="zh-CN" dirty="0" smtClean="0">
                <a:latin typeface="黑体" panose="02010609060101010101" pitchFamily="49" charset="-122"/>
                <a:ea typeface="黑体" panose="02010609060101010101" pitchFamily="49" charset="-122"/>
              </a:rPr>
              <a:t>为</a:t>
            </a:r>
            <a:r>
              <a:rPr lang="zh-CN" altLang="en-US"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endParaRPr lang="en-US" altLang="zh-CN" dirty="0" smtClean="0">
              <a:latin typeface="黑体" panose="02010609060101010101" pitchFamily="49" charset="-122"/>
              <a:ea typeface="黑体" panose="02010609060101010101" pitchFamily="49" charset="-122"/>
            </a:endParaRPr>
          </a:p>
          <a:p>
            <a:endParaRPr lang="en-US" altLang="zh-CN" dirty="0" smtClean="0">
              <a:latin typeface="黑体" panose="02010609060101010101" pitchFamily="49" charset="-122"/>
              <a:ea typeface="黑体" panose="02010609060101010101" pitchFamily="49" charset="-122"/>
            </a:endParaRPr>
          </a:p>
          <a:p>
            <a:r>
              <a:rPr lang="zh-CN" altLang="en-US" dirty="0" smtClean="0">
                <a:latin typeface="黑体" panose="02010609060101010101" pitchFamily="49" charset="-122"/>
                <a:ea typeface="黑体" panose="02010609060101010101" pitchFamily="49" charset="-122"/>
              </a:rPr>
              <a:t>除非</a:t>
            </a:r>
            <a:r>
              <a:rPr lang="zh-CN" altLang="en-US" dirty="0">
                <a:latin typeface="黑体" panose="02010609060101010101" pitchFamily="49" charset="-122"/>
                <a:ea typeface="黑体" panose="02010609060101010101" pitchFamily="49" charset="-122"/>
              </a:rPr>
              <a:t>随机交配</a:t>
            </a:r>
            <a:r>
              <a:rPr lang="zh-CN" altLang="en-US" dirty="0" smtClean="0">
                <a:latin typeface="黑体" panose="02010609060101010101" pitchFamily="49" charset="-122"/>
                <a:ea typeface="黑体" panose="02010609060101010101" pitchFamily="49" charset="-122"/>
              </a:rPr>
              <a:t>大群体，一般来说，不能从基因的频率推测出基因型的频率。</a:t>
            </a:r>
            <a:endParaRPr lang="en-US" altLang="zh-CN" dirty="0">
              <a:latin typeface="黑体" panose="02010609060101010101" pitchFamily="49" charset="-122"/>
              <a:ea typeface="黑体" panose="02010609060101010101" pitchFamily="49" charset="-12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959366749"/>
              </p:ext>
            </p:extLst>
          </p:nvPr>
        </p:nvGraphicFramePr>
        <p:xfrm>
          <a:off x="899593" y="2564904"/>
          <a:ext cx="3168352" cy="1206538"/>
        </p:xfrm>
        <a:graphic>
          <a:graphicData uri="http://schemas.openxmlformats.org/presentationml/2006/ole">
            <mc:AlternateContent xmlns:mc="http://schemas.openxmlformats.org/markup-compatibility/2006">
              <mc:Choice xmlns:v="urn:schemas-microsoft-com:vml" Requires="v">
                <p:oleObj spid="_x0000_s9309" name="公式" r:id="rId3" imgW="1066337" imgH="393529" progId="Equation.3">
                  <p:embed/>
                </p:oleObj>
              </mc:Choice>
              <mc:Fallback>
                <p:oleObj name="公式" r:id="rId3" imgW="1066337"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2564904"/>
                        <a:ext cx="3168352" cy="1206538"/>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573581481"/>
              </p:ext>
            </p:extLst>
          </p:nvPr>
        </p:nvGraphicFramePr>
        <p:xfrm>
          <a:off x="4788024" y="2564904"/>
          <a:ext cx="3006015" cy="1196752"/>
        </p:xfrm>
        <a:graphic>
          <a:graphicData uri="http://schemas.openxmlformats.org/presentationml/2006/ole">
            <mc:AlternateContent xmlns:mc="http://schemas.openxmlformats.org/markup-compatibility/2006">
              <mc:Choice xmlns:v="urn:schemas-microsoft-com:vml" Requires="v">
                <p:oleObj spid="_x0000_s9310" name="公式" r:id="rId5" imgW="1028254" imgH="393529" progId="Equation.3">
                  <p:embed/>
                </p:oleObj>
              </mc:Choice>
              <mc:Fallback>
                <p:oleObj name="公式" r:id="rId5" imgW="1028254"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564904"/>
                        <a:ext cx="3006015" cy="1196752"/>
                      </a:xfrm>
                      <a:prstGeom prst="rect">
                        <a:avLst/>
                      </a:prstGeom>
                      <a:noFill/>
                    </p:spPr>
                  </p:pic>
                </p:oleObj>
              </mc:Fallback>
            </mc:AlternateContent>
          </a:graphicData>
        </a:graphic>
      </p:graphicFrame>
    </p:spTree>
    <p:extLst>
      <p:ext uri="{BB962C8B-B14F-4D97-AF65-F5344CB8AC3E}">
        <p14:creationId xmlns:p14="http://schemas.microsoft.com/office/powerpoint/2010/main" val="3707557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latin typeface="黑体" panose="02010609060101010101" pitchFamily="49" charset="-122"/>
                <a:ea typeface="黑体" panose="02010609060101010101" pitchFamily="49" charset="-122"/>
              </a:rPr>
              <a:t>群体的杂合</a:t>
            </a:r>
            <a:r>
              <a:rPr lang="zh-CN" altLang="zh-CN" b="1" dirty="0" smtClean="0">
                <a:latin typeface="黑体" panose="02010609060101010101" pitchFamily="49" charset="-122"/>
                <a:ea typeface="黑体" panose="02010609060101010101" pitchFamily="49" charset="-122"/>
              </a:rPr>
              <a:t>度</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590872" y="1412776"/>
            <a:ext cx="7941568" cy="3888432"/>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对于单个座位来说，杂合基因型的频率又称为群体的杂合</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度</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heterozygosity</a:t>
            </a:r>
            <a:r>
              <a:rPr lang="zh-CN"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只包含两个</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等位基因</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座位，杂合度</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等于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杂合基因型</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对于具有复等位基因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、…的座位</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l</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，杂合度等于所有可能杂合基因型频率之和。</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68630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b="1" dirty="0" smtClean="0">
                <a:latin typeface="黑体" panose="02010609060101010101" pitchFamily="49" charset="-122"/>
                <a:ea typeface="黑体" panose="02010609060101010101" pitchFamily="49" charset="-122"/>
              </a:rPr>
              <a:t>单个座位上的</a:t>
            </a:r>
            <a:r>
              <a:rPr lang="zh-CN" altLang="zh-CN" b="1" dirty="0" smtClean="0">
                <a:latin typeface="黑体" panose="02010609060101010101" pitchFamily="49" charset="-122"/>
                <a:ea typeface="黑体" panose="02010609060101010101" pitchFamily="49" charset="-122"/>
              </a:rPr>
              <a:t>杂合度</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683568" y="1353598"/>
            <a:ext cx="7941568" cy="345638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座位</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l</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上</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任意两个等位基因用</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u</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v</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uv</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频率</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u</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频率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分别为：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座位</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l</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上的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杂合度等于所有可能杂合基因型频率之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，即：</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549788092"/>
              </p:ext>
            </p:extLst>
          </p:nvPr>
        </p:nvGraphicFramePr>
        <p:xfrm>
          <a:off x="1043608" y="2433718"/>
          <a:ext cx="1871619" cy="1152128"/>
        </p:xfrm>
        <a:graphic>
          <a:graphicData uri="http://schemas.openxmlformats.org/presentationml/2006/ole">
            <mc:AlternateContent xmlns:mc="http://schemas.openxmlformats.org/markup-compatibility/2006">
              <mc:Choice xmlns:v="urn:schemas-microsoft-com:vml" Requires="v">
                <p:oleObj spid="_x0000_s11404" name="公式" r:id="rId3" imgW="634725" imgH="393529" progId="Equation.3">
                  <p:embed/>
                </p:oleObj>
              </mc:Choice>
              <mc:Fallback>
                <p:oleObj name="公式" r:id="rId3" imgW="63472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433718"/>
                        <a:ext cx="1871619" cy="1152128"/>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466050500"/>
              </p:ext>
            </p:extLst>
          </p:nvPr>
        </p:nvGraphicFramePr>
        <p:xfrm>
          <a:off x="3263421" y="2446486"/>
          <a:ext cx="4980987" cy="1139360"/>
        </p:xfrm>
        <a:graphic>
          <a:graphicData uri="http://schemas.openxmlformats.org/presentationml/2006/ole">
            <mc:AlternateContent xmlns:mc="http://schemas.openxmlformats.org/markup-compatibility/2006">
              <mc:Choice xmlns:v="urn:schemas-microsoft-com:vml" Requires="v">
                <p:oleObj spid="_x0000_s11405" name="公式" r:id="rId5" imgW="1930400" imgH="419100" progId="Equation.3">
                  <p:embed/>
                </p:oleObj>
              </mc:Choice>
              <mc:Fallback>
                <p:oleObj name="公式" r:id="rId5" imgW="19304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3421" y="2446486"/>
                        <a:ext cx="4980987" cy="1139360"/>
                      </a:xfrm>
                      <a:prstGeom prst="rect">
                        <a:avLst/>
                      </a:prstGeom>
                      <a:noFill/>
                    </p:spPr>
                  </p:pic>
                </p:oleObj>
              </mc:Fallback>
            </mc:AlternateContent>
          </a:graphicData>
        </a:graphic>
      </p:graphicFrame>
      <p:sp>
        <p:nvSpPr>
          <p:cNvPr id="3" name="Rectangle 1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787543729"/>
              </p:ext>
            </p:extLst>
          </p:nvPr>
        </p:nvGraphicFramePr>
        <p:xfrm>
          <a:off x="1043608" y="4809982"/>
          <a:ext cx="2051720" cy="923274"/>
        </p:xfrm>
        <a:graphic>
          <a:graphicData uri="http://schemas.openxmlformats.org/presentationml/2006/ole">
            <mc:AlternateContent xmlns:mc="http://schemas.openxmlformats.org/markup-compatibility/2006">
              <mc:Choice xmlns:v="urn:schemas-microsoft-com:vml" Requires="v">
                <p:oleObj spid="_x0000_s11406" name="公式" r:id="rId7" imgW="774364" imgH="342751" progId="Equation.3">
                  <p:embed/>
                </p:oleObj>
              </mc:Choice>
              <mc:Fallback>
                <p:oleObj name="公式" r:id="rId7" imgW="774364" imgH="342751" progId="Equation.3">
                  <p:embed/>
                  <p:pic>
                    <p:nvPicPr>
                      <p:cNvPr id="0" name="Object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809982"/>
                        <a:ext cx="2051720" cy="923274"/>
                      </a:xfrm>
                      <a:prstGeom prst="rect">
                        <a:avLst/>
                      </a:prstGeom>
                      <a:noFill/>
                    </p:spPr>
                  </p:pic>
                </p:oleObj>
              </mc:Fallback>
            </mc:AlternateContent>
          </a:graphicData>
        </a:graphic>
      </p:graphicFrame>
    </p:spTree>
    <p:extLst>
      <p:ext uri="{BB962C8B-B14F-4D97-AF65-F5344CB8AC3E}">
        <p14:creationId xmlns:p14="http://schemas.microsoft.com/office/powerpoint/2010/main" val="299450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60648"/>
            <a:ext cx="7056784" cy="936104"/>
          </a:xfrm>
        </p:spPr>
        <p:txBody>
          <a:bodyPr>
            <a:normAutofit/>
          </a:bodyPr>
          <a:lstStyle/>
          <a:p>
            <a:r>
              <a:rPr lang="zh-CN" altLang="en-US" b="1" dirty="0" smtClean="0">
                <a:latin typeface="黑体" panose="02010609060101010101" pitchFamily="49" charset="-122"/>
                <a:ea typeface="黑体" panose="02010609060101010101" pitchFamily="49" charset="-122"/>
              </a:rPr>
              <a:t>本章主要</a:t>
            </a:r>
            <a:r>
              <a:rPr lang="zh-CN" altLang="en-US" b="1" dirty="0">
                <a:latin typeface="黑体" panose="02010609060101010101" pitchFamily="49" charset="-122"/>
                <a:ea typeface="黑体" panose="02010609060101010101" pitchFamily="49" charset="-122"/>
              </a:rPr>
              <a:t>内容</a:t>
            </a:r>
          </a:p>
        </p:txBody>
      </p:sp>
      <p:sp>
        <p:nvSpPr>
          <p:cNvPr id="4" name="内容占位符 3"/>
          <p:cNvSpPr>
            <a:spLocks noGrp="1"/>
          </p:cNvSpPr>
          <p:nvPr>
            <p:ph idx="1"/>
          </p:nvPr>
        </p:nvSpPr>
        <p:spPr>
          <a:xfrm>
            <a:off x="457200" y="1600201"/>
            <a:ext cx="8229600" cy="3701008"/>
          </a:xfrm>
        </p:spPr>
        <p:txBody>
          <a:bodyPr>
            <a:noAutofit/>
          </a:bodyPr>
          <a:lstStyle/>
          <a:p>
            <a:pPr marL="0" indent="0">
              <a:buNone/>
            </a:pPr>
            <a:r>
              <a:rPr lang="en-US" altLang="zh-CN" sz="3600" dirty="0" smtClean="0">
                <a:ea typeface="黑体" panose="02010609060101010101" pitchFamily="49" charset="-122"/>
              </a:rPr>
              <a:t>§</a:t>
            </a:r>
            <a:r>
              <a:rPr lang="en-US" altLang="zh-CN" sz="3600" dirty="0">
                <a:ea typeface="黑体" panose="02010609060101010101" pitchFamily="49" charset="-122"/>
              </a:rPr>
              <a:t>1.1 </a:t>
            </a:r>
            <a:r>
              <a:rPr lang="zh-CN" altLang="en-US" sz="3600" dirty="0">
                <a:ea typeface="黑体" panose="02010609060101010101" pitchFamily="49" charset="-122"/>
              </a:rPr>
              <a:t>遗传学基本概念和</a:t>
            </a:r>
            <a:r>
              <a:rPr lang="zh-CN" altLang="en-US" sz="3600" dirty="0" smtClean="0">
                <a:ea typeface="黑体" panose="02010609060101010101" pitchFamily="49" charset="-122"/>
              </a:rPr>
              <a:t>理论</a:t>
            </a:r>
            <a:endParaRPr lang="en-US" altLang="zh-CN" sz="3600" dirty="0">
              <a:ea typeface="黑体" panose="02010609060101010101" pitchFamily="49" charset="-122"/>
            </a:endParaRPr>
          </a:p>
          <a:p>
            <a:pPr marL="0" indent="0">
              <a:buNone/>
            </a:pPr>
            <a:r>
              <a:rPr lang="en-US" altLang="zh-CN" sz="3600" dirty="0" smtClean="0">
                <a:ea typeface="黑体" panose="02010609060101010101" pitchFamily="49" charset="-122"/>
              </a:rPr>
              <a:t>§</a:t>
            </a:r>
            <a:r>
              <a:rPr lang="en-US" altLang="zh-CN" sz="3600" dirty="0">
                <a:ea typeface="黑体" panose="02010609060101010101" pitchFamily="49" charset="-122"/>
              </a:rPr>
              <a:t>1.2 </a:t>
            </a:r>
            <a:r>
              <a:rPr lang="zh-CN" altLang="en-US" sz="3600" dirty="0">
                <a:ea typeface="黑体" panose="02010609060101010101" pitchFamily="49" charset="-122"/>
              </a:rPr>
              <a:t>群体的遗传</a:t>
            </a:r>
            <a:r>
              <a:rPr lang="zh-CN" altLang="en-US" sz="3600" dirty="0" smtClean="0">
                <a:ea typeface="黑体" panose="02010609060101010101" pitchFamily="49" charset="-122"/>
              </a:rPr>
              <a:t>结构</a:t>
            </a:r>
            <a:endParaRPr lang="en-US" altLang="zh-CN" sz="3600" dirty="0">
              <a:ea typeface="黑体" panose="02010609060101010101" pitchFamily="49" charset="-122"/>
            </a:endParaRPr>
          </a:p>
          <a:p>
            <a:pPr marL="0" indent="0">
              <a:buNone/>
            </a:pPr>
            <a:r>
              <a:rPr lang="en-US" altLang="zh-CN" sz="3600" dirty="0" smtClean="0">
                <a:ea typeface="黑体" panose="02010609060101010101" pitchFamily="49" charset="-122"/>
              </a:rPr>
              <a:t>§</a:t>
            </a:r>
            <a:r>
              <a:rPr lang="en-US" altLang="zh-CN" sz="3600" dirty="0">
                <a:ea typeface="黑体" panose="02010609060101010101" pitchFamily="49" charset="-122"/>
              </a:rPr>
              <a:t>1.3 </a:t>
            </a:r>
            <a:r>
              <a:rPr lang="zh-CN" altLang="en-US" sz="3600" dirty="0">
                <a:ea typeface="黑体" panose="02010609060101010101" pitchFamily="49" charset="-122"/>
              </a:rPr>
              <a:t>自交和回交对群体结构的</a:t>
            </a:r>
            <a:r>
              <a:rPr lang="zh-CN" altLang="en-US" sz="3600" dirty="0" smtClean="0">
                <a:ea typeface="黑体" panose="02010609060101010101" pitchFamily="49" charset="-122"/>
              </a:rPr>
              <a:t>影响</a:t>
            </a:r>
            <a:endParaRPr lang="en-US" altLang="zh-CN" sz="3600" dirty="0">
              <a:ea typeface="黑体" panose="02010609060101010101" pitchFamily="49" charset="-122"/>
            </a:endParaRPr>
          </a:p>
          <a:p>
            <a:pPr marL="0" indent="0">
              <a:buNone/>
            </a:pPr>
            <a:r>
              <a:rPr lang="en-US" altLang="zh-CN" sz="3600" dirty="0" smtClean="0">
                <a:ea typeface="黑体" panose="02010609060101010101" pitchFamily="49" charset="-122"/>
              </a:rPr>
              <a:t>§</a:t>
            </a:r>
            <a:r>
              <a:rPr lang="en-US" altLang="zh-CN" sz="3600" dirty="0">
                <a:ea typeface="黑体" panose="02010609060101010101" pitchFamily="49" charset="-122"/>
              </a:rPr>
              <a:t>1.4 </a:t>
            </a:r>
            <a:r>
              <a:rPr lang="zh-CN" altLang="en-US" sz="3600" dirty="0">
                <a:ea typeface="黑体" panose="02010609060101010101" pitchFamily="49" charset="-122"/>
              </a:rPr>
              <a:t>随机交配与随机交配</a:t>
            </a:r>
            <a:r>
              <a:rPr lang="zh-CN" altLang="en-US" sz="3600" dirty="0" smtClean="0">
                <a:ea typeface="黑体" panose="02010609060101010101" pitchFamily="49" charset="-122"/>
              </a:rPr>
              <a:t>群体</a:t>
            </a:r>
            <a:endParaRPr lang="en-US" altLang="zh-CN" sz="3600" dirty="0">
              <a:ea typeface="黑体" panose="02010609060101010101" pitchFamily="49" charset="-122"/>
            </a:endParaRPr>
          </a:p>
          <a:p>
            <a:pPr marL="0" indent="0">
              <a:buNone/>
            </a:pPr>
            <a:r>
              <a:rPr lang="en-US" altLang="zh-CN" sz="3600" dirty="0" smtClean="0">
                <a:ea typeface="黑体" panose="02010609060101010101" pitchFamily="49" charset="-122"/>
              </a:rPr>
              <a:t>§</a:t>
            </a:r>
            <a:r>
              <a:rPr lang="en-US" altLang="zh-CN" sz="3600" dirty="0">
                <a:ea typeface="黑体" panose="02010609060101010101" pitchFamily="49" charset="-122"/>
              </a:rPr>
              <a:t>1.5 </a:t>
            </a:r>
            <a:r>
              <a:rPr lang="zh-CN" altLang="en-US" sz="3600" dirty="0">
                <a:ea typeface="黑体" panose="02010609060101010101" pitchFamily="49" charset="-122"/>
              </a:rPr>
              <a:t>连锁对群体结构的</a:t>
            </a:r>
            <a:r>
              <a:rPr lang="zh-CN" altLang="en-US" sz="3600" dirty="0" smtClean="0">
                <a:ea typeface="黑体" panose="02010609060101010101" pitchFamily="49" charset="-122"/>
              </a:rPr>
              <a:t>影响</a:t>
            </a:r>
            <a:endParaRPr lang="en-US" altLang="zh-CN" sz="3600" dirty="0">
              <a:ea typeface="黑体" panose="02010609060101010101" pitchFamily="49" charset="-122"/>
            </a:endParaRPr>
          </a:p>
          <a:p>
            <a:pPr marL="0" indent="0">
              <a:buNone/>
            </a:pPr>
            <a:endParaRPr lang="zh-CN" altLang="en-US" sz="3600" dirty="0">
              <a:ea typeface="黑体" panose="02010609060101010101" pitchFamily="49" charset="-122"/>
            </a:endParaRPr>
          </a:p>
        </p:txBody>
      </p:sp>
    </p:spTree>
    <p:extLst>
      <p:ext uri="{BB962C8B-B14F-4D97-AF65-F5344CB8AC3E}">
        <p14:creationId xmlns:p14="http://schemas.microsoft.com/office/powerpoint/2010/main" val="1796556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b="1" dirty="0" smtClean="0">
                <a:latin typeface="黑体" panose="02010609060101010101" pitchFamily="49" charset="-122"/>
                <a:ea typeface="黑体" panose="02010609060101010101" pitchFamily="49" charset="-122"/>
              </a:rPr>
              <a:t>多个座位的平均</a:t>
            </a:r>
            <a:r>
              <a:rPr lang="zh-CN" altLang="zh-CN" b="1" dirty="0" smtClean="0">
                <a:latin typeface="黑体" panose="02010609060101010101" pitchFamily="49" charset="-122"/>
                <a:ea typeface="黑体" panose="02010609060101010101" pitchFamily="49" charset="-122"/>
              </a:rPr>
              <a:t>杂合度</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539552" y="1340768"/>
            <a:ext cx="7848872" cy="1440160"/>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个座位来说，平均杂合度（</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average heterozygosity</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）定义</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为</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583427025"/>
              </p:ext>
            </p:extLst>
          </p:nvPr>
        </p:nvGraphicFramePr>
        <p:xfrm>
          <a:off x="899592" y="2564904"/>
          <a:ext cx="3458937" cy="1512168"/>
        </p:xfrm>
        <a:graphic>
          <a:graphicData uri="http://schemas.openxmlformats.org/presentationml/2006/ole">
            <mc:AlternateContent xmlns:mc="http://schemas.openxmlformats.org/markup-compatibility/2006">
              <mc:Choice xmlns:v="urn:schemas-microsoft-com:vml" Requires="v">
                <p:oleObj spid="_x0000_s115723" name="公式" r:id="rId3" imgW="927100" imgH="431800" progId="Equation.3">
                  <p:embed/>
                </p:oleObj>
              </mc:Choice>
              <mc:Fallback>
                <p:oleObj name="公式" r:id="rId3" imgW="9271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564904"/>
                        <a:ext cx="3458937" cy="1512168"/>
                      </a:xfrm>
                      <a:prstGeom prst="rect">
                        <a:avLst/>
                      </a:prstGeom>
                      <a:noFill/>
                    </p:spPr>
                  </p:pic>
                </p:oleObj>
              </mc:Fallback>
            </mc:AlternateContent>
          </a:graphicData>
        </a:graphic>
      </p:graphicFrame>
    </p:spTree>
    <p:extLst>
      <p:ext uri="{BB962C8B-B14F-4D97-AF65-F5344CB8AC3E}">
        <p14:creationId xmlns:p14="http://schemas.microsoft.com/office/powerpoint/2010/main" val="3349925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1012974"/>
          </a:xfrm>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基因</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多样性</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539552" y="1484784"/>
            <a:ext cx="8085584" cy="3168352"/>
          </a:xfrm>
        </p:spPr>
        <p:txBody>
          <a:bodyPr>
            <a:noAutofit/>
          </a:bodyPr>
          <a:lstStyle/>
          <a:p>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杂合度是从杂合基因型频率计算而来。在近交群体中，杂合基因型的频率很低，常用基因多样性（</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gene diversity</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）度量群体的异质性，基因多样性由等位基因频率计算而来。</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322755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normAutofit/>
          </a:bodyPr>
          <a:lstStyle/>
          <a:p>
            <a:r>
              <a:rPr lang="zh-CN" altLang="en-US" b="1" dirty="0" smtClean="0">
                <a:latin typeface="黑体" panose="02010609060101010101" pitchFamily="49" charset="-122"/>
                <a:ea typeface="黑体" panose="02010609060101010101" pitchFamily="49" charset="-122"/>
              </a:rPr>
              <a:t>基因</a:t>
            </a:r>
            <a:r>
              <a:rPr lang="zh-CN" altLang="zh-CN" b="1" dirty="0">
                <a:latin typeface="黑体" panose="02010609060101010101" pitchFamily="49" charset="-122"/>
                <a:ea typeface="黑体" panose="02010609060101010101" pitchFamily="49" charset="-122"/>
              </a:rPr>
              <a:t>的</a:t>
            </a:r>
            <a:r>
              <a:rPr lang="zh-CN" altLang="en-US" b="1" dirty="0" smtClean="0">
                <a:latin typeface="黑体" panose="02010609060101010101" pitchFamily="49" charset="-122"/>
                <a:ea typeface="黑体" panose="02010609060101010101" pitchFamily="49" charset="-122"/>
              </a:rPr>
              <a:t>多样性</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95536" y="1340768"/>
            <a:ext cx="8424936" cy="2880320"/>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假定座位</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l</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上等位基因的频率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err="1" smtClean="0">
                <a:latin typeface="Times New Roman" panose="02020603050405020304" pitchFamily="18" charset="0"/>
                <a:ea typeface="黑体" panose="02010609060101010101" pitchFamily="49" charset="-122"/>
                <a:cs typeface="Times New Roman" panose="02020603050405020304" pitchFamily="18" charset="0"/>
              </a:rPr>
              <a:t>lu</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，基因多样性定义为：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个座位来说</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平均基因多样性定义为：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1336720398"/>
              </p:ext>
            </p:extLst>
          </p:nvPr>
        </p:nvGraphicFramePr>
        <p:xfrm>
          <a:off x="792088" y="2551593"/>
          <a:ext cx="2915816" cy="1093431"/>
        </p:xfrm>
        <a:graphic>
          <a:graphicData uri="http://schemas.openxmlformats.org/presentationml/2006/ole">
            <mc:AlternateContent xmlns:mc="http://schemas.openxmlformats.org/markup-compatibility/2006">
              <mc:Choice xmlns:v="urn:schemas-microsoft-com:vml" Requires="v">
                <p:oleObj spid="_x0000_s12379" name="公式" r:id="rId3" imgW="926698" imgH="342751" progId="Equation.3">
                  <p:embed/>
                </p:oleObj>
              </mc:Choice>
              <mc:Fallback>
                <p:oleObj name="公式" r:id="rId3" imgW="926698" imgH="34275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88" y="2551593"/>
                        <a:ext cx="2915816" cy="1093431"/>
                      </a:xfrm>
                      <a:prstGeom prst="rect">
                        <a:avLst/>
                      </a:prstGeom>
                      <a:noFill/>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283555419"/>
              </p:ext>
            </p:extLst>
          </p:nvPr>
        </p:nvGraphicFramePr>
        <p:xfrm>
          <a:off x="712672" y="4293096"/>
          <a:ext cx="6523624" cy="1268760"/>
        </p:xfrm>
        <a:graphic>
          <a:graphicData uri="http://schemas.openxmlformats.org/presentationml/2006/ole">
            <mc:AlternateContent xmlns:mc="http://schemas.openxmlformats.org/markup-compatibility/2006">
              <mc:Choice xmlns:v="urn:schemas-microsoft-com:vml" Requires="v">
                <p:oleObj spid="_x0000_s12380" name="公式" r:id="rId5" imgW="2108200" imgH="431800" progId="Equation.3">
                  <p:embed/>
                </p:oleObj>
              </mc:Choice>
              <mc:Fallback>
                <p:oleObj name="公式" r:id="rId5" imgW="21082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72" y="4293096"/>
                        <a:ext cx="6523624" cy="1268760"/>
                      </a:xfrm>
                      <a:prstGeom prst="rect">
                        <a:avLst/>
                      </a:prstGeom>
                      <a:noFill/>
                    </p:spPr>
                  </p:pic>
                </p:oleObj>
              </mc:Fallback>
            </mc:AlternateContent>
          </a:graphicData>
        </a:graphic>
      </p:graphicFrame>
    </p:spTree>
    <p:extLst>
      <p:ext uri="{BB962C8B-B14F-4D97-AF65-F5344CB8AC3E}">
        <p14:creationId xmlns:p14="http://schemas.microsoft.com/office/powerpoint/2010/main" val="3108624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zh-CN" altLang="en-US" b="1" dirty="0">
                <a:latin typeface="黑体" panose="02010609060101010101" pitchFamily="49" charset="-122"/>
                <a:ea typeface="黑体" panose="02010609060101010101" pitchFamily="49" charset="-122"/>
              </a:rPr>
              <a:t>杂合</a:t>
            </a:r>
            <a:r>
              <a:rPr lang="zh-CN" altLang="en-US" b="1" dirty="0" smtClean="0">
                <a:latin typeface="黑体" panose="02010609060101010101" pitchFamily="49" charset="-122"/>
                <a:ea typeface="黑体" panose="02010609060101010101" pitchFamily="49" charset="-122"/>
              </a:rPr>
              <a:t>度与多样性</a:t>
            </a:r>
            <a:r>
              <a:rPr lang="zh-CN" altLang="zh-CN" b="1" dirty="0" smtClean="0">
                <a:latin typeface="黑体" panose="02010609060101010101" pitchFamily="49" charset="-122"/>
                <a:ea typeface="黑体" panose="02010609060101010101" pitchFamily="49" charset="-122"/>
              </a:rPr>
              <a:t>的</a:t>
            </a:r>
            <a:r>
              <a:rPr lang="zh-CN" altLang="en-US" b="1" dirty="0" smtClean="0">
                <a:latin typeface="黑体" panose="02010609060101010101" pitchFamily="49" charset="-122"/>
                <a:ea typeface="黑体" panose="02010609060101010101" pitchFamily="49" charset="-122"/>
              </a:rPr>
              <a:t>关系</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95536" y="1196752"/>
            <a:ext cx="8424936" cy="4968552"/>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杂合度由杂合基因型的频率计算而来，杂合基因型频率越大，群体杂合度就越高</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基因多样性</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由等位基因的频率计算而来，等位基因越多、频率越一致，多样性就越高</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一般</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群体中，不能从等位基因的频率推测出基因型的频率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。但是，在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随机交配的大群体中，基因型频率可以由等位基因频率计算出来，也只有在这种情况下，群体的杂合度才等于群体的基因多样性。</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71047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1282154"/>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双亲群体中基因型</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期望</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分离比及其检验</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395536" y="1628800"/>
            <a:ext cx="8229600" cy="3744416"/>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如果一个群体有清楚的来源，则基因和基因型都有一个期望频率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不存在奇异分离</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基因和基因型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频率</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应该与期望频率之间不存在显著性差异</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个群体的基因型频率是否符合一个已知的期望分离比，可以采用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l-GR" altLang="zh-CN" dirty="0">
                <a:latin typeface="Times New Roman" panose="02020603050405020304" pitchFamily="18" charset="0"/>
                <a:ea typeface="黑体" panose="02010609060101010101" pitchFamily="49" charset="-122"/>
                <a:cs typeface="Times New Roman" panose="02020603050405020304" pitchFamily="18" charset="0"/>
              </a:rPr>
              <a:t>χ</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统计量</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进行适合性检验。</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71724068"/>
              </p:ext>
            </p:extLst>
          </p:nvPr>
        </p:nvGraphicFramePr>
        <p:xfrm>
          <a:off x="899592" y="5301208"/>
          <a:ext cx="2910115" cy="1124744"/>
        </p:xfrm>
        <a:graphic>
          <a:graphicData uri="http://schemas.openxmlformats.org/presentationml/2006/ole">
            <mc:AlternateContent xmlns:mc="http://schemas.openxmlformats.org/markup-compatibility/2006">
              <mc:Choice xmlns:v="urn:schemas-microsoft-com:vml" Requires="v">
                <p:oleObj spid="_x0000_s14423" name="公式" r:id="rId3" imgW="1117600" imgH="419100" progId="Equation.3">
                  <p:embed/>
                </p:oleObj>
              </mc:Choice>
              <mc:Fallback>
                <p:oleObj name="公式" r:id="rId3" imgW="11176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301208"/>
                        <a:ext cx="2910115" cy="1124744"/>
                      </a:xfrm>
                      <a:prstGeom prst="rect">
                        <a:avLst/>
                      </a:prstGeom>
                      <a:noFill/>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4115028045"/>
              </p:ext>
            </p:extLst>
          </p:nvPr>
        </p:nvGraphicFramePr>
        <p:xfrm>
          <a:off x="4211960" y="5373216"/>
          <a:ext cx="3738256" cy="1080120"/>
        </p:xfrm>
        <a:graphic>
          <a:graphicData uri="http://schemas.openxmlformats.org/presentationml/2006/ole">
            <mc:AlternateContent xmlns:mc="http://schemas.openxmlformats.org/markup-compatibility/2006">
              <mc:Choice xmlns:v="urn:schemas-microsoft-com:vml" Requires="v">
                <p:oleObj spid="_x0000_s14424" name="公式" r:id="rId5" imgW="1511300" imgH="419100" progId="Equation.3">
                  <p:embed/>
                </p:oleObj>
              </mc:Choice>
              <mc:Fallback>
                <p:oleObj name="公式" r:id="rId5" imgW="15113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5373216"/>
                        <a:ext cx="3738256" cy="1080120"/>
                      </a:xfrm>
                      <a:prstGeom prst="rect">
                        <a:avLst/>
                      </a:prstGeom>
                      <a:noFill/>
                    </p:spPr>
                  </p:pic>
                </p:oleObj>
              </mc:Fallback>
            </mc:AlternateContent>
          </a:graphicData>
        </a:graphic>
      </p:graphicFrame>
    </p:spTree>
    <p:extLst>
      <p:ext uri="{BB962C8B-B14F-4D97-AF65-F5344CB8AC3E}">
        <p14:creationId xmlns:p14="http://schemas.microsoft.com/office/powerpoint/2010/main" val="1503310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4664"/>
            <a:ext cx="8136904" cy="1008112"/>
          </a:xfrm>
        </p:spPr>
        <p:txBody>
          <a:bodyPr>
            <a:noAutofit/>
          </a:bodyPr>
          <a:lstStyle/>
          <a:p>
            <a:r>
              <a:rPr lang="zh-CN" altLang="en-US" sz="3200" b="1" dirty="0" smtClean="0">
                <a:latin typeface="Times New Roman" panose="02020603050405020304" pitchFamily="18" charset="0"/>
                <a:ea typeface="黑体" panose="02010609060101010101" pitchFamily="49" charset="-122"/>
                <a:cs typeface="Times New Roman" panose="02020603050405020304" pitchFamily="18" charset="0"/>
              </a:rPr>
              <a:t>一个</a:t>
            </a:r>
            <a:r>
              <a:rPr lang="en-US" altLang="zh-CN" sz="3200" b="1" dirty="0" smtClean="0">
                <a:latin typeface="Times New Roman" panose="02020603050405020304" pitchFamily="18" charset="0"/>
                <a:ea typeface="黑体" panose="02010609060101010101" pitchFamily="49" charset="-122"/>
                <a:cs typeface="Times New Roman" panose="02020603050405020304" pitchFamily="18" charset="0"/>
              </a:rPr>
              <a:t>294</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RIL</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家系组成</a:t>
            </a: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sz="3200" b="1" dirty="0" smtClean="0">
                <a:latin typeface="Times New Roman" panose="02020603050405020304" pitchFamily="18" charset="0"/>
                <a:ea typeface="黑体" panose="02010609060101010101" pitchFamily="49" charset="-122"/>
                <a:cs typeface="Times New Roman" panose="02020603050405020304" pitchFamily="18" charset="0"/>
              </a:rPr>
              <a:t>玉米</a:t>
            </a: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中，第</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9</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染色体上部分标记的</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1:1</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分离比适合性检验</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475885873"/>
              </p:ext>
            </p:extLst>
          </p:nvPr>
        </p:nvGraphicFramePr>
        <p:xfrm>
          <a:off x="107504" y="1700808"/>
          <a:ext cx="8856984" cy="4754880"/>
        </p:xfrm>
        <a:graphic>
          <a:graphicData uri="http://schemas.openxmlformats.org/drawingml/2006/table">
            <a:tbl>
              <a:tblPr firstRow="1" firstCol="1" bandRow="1">
                <a:tableStyleId>{5C22544A-7EE6-4342-B048-85BDC9FD1C3A}</a:tableStyleId>
              </a:tblPr>
              <a:tblGrid>
                <a:gridCol w="818198"/>
                <a:gridCol w="1430973"/>
                <a:gridCol w="1073541"/>
                <a:gridCol w="1080120"/>
                <a:gridCol w="818198"/>
                <a:gridCol w="1486058"/>
                <a:gridCol w="1141784"/>
                <a:gridCol w="1008112"/>
              </a:tblGrid>
              <a:tr h="182880">
                <a:tc>
                  <a:txBody>
                    <a:bodyPr/>
                    <a:lstStyle/>
                    <a:p>
                      <a:pPr algn="l">
                        <a:spcAft>
                          <a:spcPts val="0"/>
                        </a:spcAft>
                      </a:pPr>
                      <a:r>
                        <a:rPr lang="zh-CN" altLang="en-US" sz="2400" kern="0" dirty="0" smtClean="0">
                          <a:effectLst/>
                        </a:rPr>
                        <a:t>标记</a:t>
                      </a:r>
                      <a:r>
                        <a:rPr lang="zh-CN" sz="2400" kern="0" dirty="0" smtClean="0">
                          <a:effectLst/>
                        </a:rPr>
                        <a:t>编号</a:t>
                      </a:r>
                      <a:endParaRPr lang="zh-CN" sz="2400" kern="100" dirty="0">
                        <a:effectLst/>
                        <a:latin typeface="Calibri"/>
                        <a:ea typeface="宋体"/>
                        <a:cs typeface="Times New Roman"/>
                      </a:endParaRPr>
                    </a:p>
                  </a:txBody>
                  <a:tcPr marL="68580" marR="68580" marT="0" marB="0"/>
                </a:tc>
                <a:tc>
                  <a:txBody>
                    <a:bodyPr/>
                    <a:lstStyle/>
                    <a:p>
                      <a:pPr algn="l">
                        <a:spcAft>
                          <a:spcPts val="0"/>
                        </a:spcAft>
                      </a:pPr>
                      <a:r>
                        <a:rPr lang="zh-CN" sz="2400" kern="0" dirty="0">
                          <a:effectLst/>
                        </a:rPr>
                        <a:t>标记名称</a:t>
                      </a:r>
                      <a:endParaRPr lang="zh-CN" sz="2400" kern="100" dirty="0">
                        <a:effectLst/>
                        <a:latin typeface="Calibri"/>
                        <a:ea typeface="宋体"/>
                        <a:cs typeface="Times New Roman"/>
                      </a:endParaRPr>
                    </a:p>
                  </a:txBody>
                  <a:tcPr marL="68580" marR="68580" marT="0" marB="0"/>
                </a:tc>
                <a:tc>
                  <a:txBody>
                    <a:bodyPr/>
                    <a:lstStyle/>
                    <a:p>
                      <a:pPr algn="l">
                        <a:spcAft>
                          <a:spcPts val="0"/>
                        </a:spcAft>
                      </a:pPr>
                      <a:r>
                        <a:rPr lang="zh-CN" sz="2400" kern="0">
                          <a:effectLst/>
                        </a:rPr>
                        <a:t>综</a:t>
                      </a:r>
                      <a:r>
                        <a:rPr lang="en-US" sz="2400" kern="0">
                          <a:effectLst/>
                        </a:rPr>
                        <a:t>3</a:t>
                      </a:r>
                      <a:r>
                        <a:rPr lang="zh-CN" sz="2400" kern="0">
                          <a:effectLst/>
                        </a:rPr>
                        <a:t>基因型</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87-1</a:t>
                      </a:r>
                      <a:r>
                        <a:rPr lang="zh-CN" sz="2400" kern="0">
                          <a:effectLst/>
                        </a:rPr>
                        <a:t>基因型</a:t>
                      </a:r>
                      <a:endParaRPr lang="zh-CN" sz="2400" kern="100">
                        <a:effectLst/>
                        <a:latin typeface="Calibri"/>
                        <a:ea typeface="宋体"/>
                        <a:cs typeface="Times New Roman"/>
                      </a:endParaRPr>
                    </a:p>
                  </a:txBody>
                  <a:tcPr marL="68580" marR="68580" marT="0" marB="0"/>
                </a:tc>
                <a:tc>
                  <a:txBody>
                    <a:bodyPr/>
                    <a:lstStyle/>
                    <a:p>
                      <a:pPr algn="l">
                        <a:spcAft>
                          <a:spcPts val="0"/>
                        </a:spcAft>
                      </a:pPr>
                      <a:r>
                        <a:rPr lang="zh-CN" sz="2400" kern="0">
                          <a:effectLst/>
                        </a:rPr>
                        <a:t>缺失</a:t>
                      </a:r>
                      <a:endParaRPr lang="zh-CN" sz="2400" kern="100">
                        <a:effectLst/>
                        <a:latin typeface="Calibri"/>
                        <a:ea typeface="宋体"/>
                        <a:cs typeface="Times New Roman"/>
                      </a:endParaRPr>
                    </a:p>
                  </a:txBody>
                  <a:tcPr marL="68580" marR="68580" marT="0" marB="0"/>
                </a:tc>
                <a:tc>
                  <a:txBody>
                    <a:bodyPr/>
                    <a:lstStyle/>
                    <a:p>
                      <a:pPr algn="l">
                        <a:spcAft>
                          <a:spcPts val="0"/>
                        </a:spcAft>
                      </a:pPr>
                      <a:r>
                        <a:rPr lang="zh-CN" sz="2400" kern="0">
                          <a:effectLst/>
                        </a:rPr>
                        <a:t>综</a:t>
                      </a:r>
                      <a:r>
                        <a:rPr lang="en-US" sz="2400" kern="0">
                          <a:effectLst/>
                        </a:rPr>
                        <a:t>3</a:t>
                      </a:r>
                      <a:r>
                        <a:rPr lang="zh-CN" sz="2400" kern="0">
                          <a:effectLst/>
                        </a:rPr>
                        <a:t>等位基因频率</a:t>
                      </a:r>
                      <a:endParaRPr lang="zh-CN" sz="2400" kern="100">
                        <a:effectLst/>
                        <a:latin typeface="Calibri"/>
                        <a:ea typeface="宋体"/>
                        <a:cs typeface="Times New Roman"/>
                      </a:endParaRPr>
                    </a:p>
                  </a:txBody>
                  <a:tcPr marL="68580" marR="68580" marT="0" marB="0"/>
                </a:tc>
                <a:tc>
                  <a:txBody>
                    <a:bodyPr/>
                    <a:lstStyle/>
                    <a:p>
                      <a:pPr algn="l">
                        <a:spcAft>
                          <a:spcPts val="0"/>
                        </a:spcAft>
                      </a:pPr>
                      <a:r>
                        <a:rPr lang="el-GR" sz="2400" kern="0" dirty="0" smtClean="0">
                          <a:effectLst/>
                        </a:rPr>
                        <a:t>χ</a:t>
                      </a:r>
                      <a:r>
                        <a:rPr lang="en-US" altLang="zh-CN" sz="2400" kern="0" baseline="30000" dirty="0" smtClean="0">
                          <a:effectLst/>
                        </a:rPr>
                        <a:t>2</a:t>
                      </a:r>
                      <a:r>
                        <a:rPr lang="en-US" sz="2400" kern="0" dirty="0" smtClean="0">
                          <a:effectLst/>
                        </a:rPr>
                        <a:t>统计量</a:t>
                      </a:r>
                      <a:endParaRPr lang="en-US" sz="2400" kern="0" dirty="0">
                        <a:solidFill>
                          <a:srgbClr val="000000"/>
                        </a:solidFill>
                        <a:effectLst/>
                        <a:latin typeface="Times New Roman"/>
                        <a:ea typeface="宋体"/>
                        <a:cs typeface="Times New Roman"/>
                      </a:endParaRPr>
                    </a:p>
                  </a:txBody>
                  <a:tcPr marL="68580" marR="68580" marT="0" marB="0"/>
                </a:tc>
                <a:tc>
                  <a:txBody>
                    <a:bodyPr/>
                    <a:lstStyle/>
                    <a:p>
                      <a:pPr algn="l">
                        <a:spcAft>
                          <a:spcPts val="0"/>
                        </a:spcAft>
                      </a:pPr>
                      <a:r>
                        <a:rPr lang="en-US" sz="2400" kern="0" dirty="0">
                          <a:effectLst/>
                        </a:rPr>
                        <a:t>P</a:t>
                      </a:r>
                      <a:r>
                        <a:rPr lang="zh-CN" sz="2400" kern="0" dirty="0">
                          <a:effectLst/>
                        </a:rPr>
                        <a:t>值</a:t>
                      </a:r>
                      <a:endParaRPr lang="zh-CN" sz="2400" kern="100" dirty="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umc1033</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126</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163</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5</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0.4360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4.7370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0.0295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2</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phi027</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141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2</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0.4829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0.3425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0.5584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3</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bnlg127</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117</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173</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4</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0.4034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10.8138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0.0010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4</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bnlg1209</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132</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159</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3</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0.4536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2.5052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0.1135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5</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umc2119</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132</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156</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6</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0.4583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2.0000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0.1573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6</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umc1771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134</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155</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5</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0.4637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1.5260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0.2167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7</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umc1494</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132</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0.4664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1.2756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0.2587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8</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umc1417</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129</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150</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0.4624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1.5806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0.2087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9</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umc1310</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129</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144</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21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0.4725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0.8242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0.3640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10</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bnlg1525</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147</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141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6</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0.5104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0.1250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0.7237 </a:t>
                      </a:r>
                      <a:endParaRPr lang="zh-CN" sz="2400" kern="100">
                        <a:effectLst/>
                        <a:latin typeface="Calibri"/>
                        <a:ea typeface="宋体"/>
                        <a:cs typeface="Times New Roman"/>
                      </a:endParaRPr>
                    </a:p>
                  </a:txBody>
                  <a:tcPr marL="68580" marR="68580" marT="0" marB="0"/>
                </a:tc>
              </a:tr>
              <a:tr h="182880">
                <a:tc>
                  <a:txBody>
                    <a:bodyPr/>
                    <a:lstStyle/>
                    <a:p>
                      <a:pPr algn="l">
                        <a:spcAft>
                          <a:spcPts val="0"/>
                        </a:spcAft>
                      </a:pPr>
                      <a:r>
                        <a:rPr lang="en-US" sz="2400" kern="0">
                          <a:effectLst/>
                        </a:rPr>
                        <a:t>11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umc1733</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174</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dirty="0">
                          <a:effectLst/>
                        </a:rPr>
                        <a:t>119</a:t>
                      </a:r>
                      <a:endParaRPr lang="zh-CN" sz="2400" kern="100" dirty="0">
                        <a:effectLst/>
                        <a:latin typeface="Calibri"/>
                        <a:ea typeface="宋体"/>
                        <a:cs typeface="Times New Roman"/>
                      </a:endParaRPr>
                    </a:p>
                  </a:txBody>
                  <a:tcPr marL="68580" marR="68580" marT="0" marB="0"/>
                </a:tc>
                <a:tc>
                  <a:txBody>
                    <a:bodyPr/>
                    <a:lstStyle/>
                    <a:p>
                      <a:pPr algn="l">
                        <a:spcAft>
                          <a:spcPts val="0"/>
                        </a:spcAft>
                      </a:pPr>
                      <a:r>
                        <a:rPr lang="en-US" sz="2400" kern="0">
                          <a:effectLst/>
                        </a:rPr>
                        <a:t>1</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0.5939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a:effectLst/>
                        </a:rPr>
                        <a:t>10.3242 </a:t>
                      </a:r>
                      <a:endParaRPr lang="zh-CN" sz="2400" kern="100">
                        <a:effectLst/>
                        <a:latin typeface="Calibri"/>
                        <a:ea typeface="宋体"/>
                        <a:cs typeface="Times New Roman"/>
                      </a:endParaRPr>
                    </a:p>
                  </a:txBody>
                  <a:tcPr marL="68580" marR="68580" marT="0" marB="0"/>
                </a:tc>
                <a:tc>
                  <a:txBody>
                    <a:bodyPr/>
                    <a:lstStyle/>
                    <a:p>
                      <a:pPr algn="l">
                        <a:spcAft>
                          <a:spcPts val="0"/>
                        </a:spcAft>
                      </a:pPr>
                      <a:r>
                        <a:rPr lang="en-US" sz="2400" kern="0" dirty="0">
                          <a:effectLst/>
                        </a:rPr>
                        <a:t>0.0013 </a:t>
                      </a:r>
                      <a:endParaRPr lang="zh-CN" sz="240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459367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4664"/>
            <a:ext cx="8136904" cy="1008112"/>
          </a:xfrm>
        </p:spPr>
        <p:txBody>
          <a:bodyPr>
            <a:noAutofit/>
          </a:bodyPr>
          <a:lstStyle/>
          <a:p>
            <a:r>
              <a:rPr lang="zh-CN" altLang="en-US" sz="3200" b="1" dirty="0" smtClean="0">
                <a:latin typeface="Times New Roman" panose="02020603050405020304" pitchFamily="18" charset="0"/>
                <a:ea typeface="黑体" panose="02010609060101010101" pitchFamily="49" charset="-122"/>
                <a:cs typeface="Times New Roman" panose="02020603050405020304" pitchFamily="18" charset="0"/>
              </a:rPr>
              <a:t>一个</a:t>
            </a:r>
            <a:r>
              <a:rPr lang="en-US" altLang="zh-CN" sz="3200" b="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3200" b="1"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3200" b="1" dirty="0" smtClean="0">
                <a:latin typeface="Times New Roman" panose="02020603050405020304" pitchFamily="18" charset="0"/>
                <a:ea typeface="黑体" panose="02010609060101010101" pitchFamily="49" charset="-122"/>
                <a:cs typeface="Times New Roman" panose="02020603050405020304" pitchFamily="18" charset="0"/>
              </a:rPr>
              <a:t>玉米</a:t>
            </a: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中，第</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9</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染色体上部分标记的</a:t>
            </a:r>
            <a:r>
              <a:rPr lang="en-US" altLang="zh-CN" sz="3200" b="1" dirty="0" smtClean="0">
                <a:latin typeface="Times New Roman" panose="02020603050405020304" pitchFamily="18" charset="0"/>
                <a:ea typeface="黑体" panose="02010609060101010101" pitchFamily="49" charset="-122"/>
                <a:cs typeface="Times New Roman" panose="02020603050405020304" pitchFamily="18" charset="0"/>
              </a:rPr>
              <a:t>1:2:1</a:t>
            </a: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分离</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比适合性检验</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479271109"/>
              </p:ext>
            </p:extLst>
          </p:nvPr>
        </p:nvGraphicFramePr>
        <p:xfrm>
          <a:off x="35496" y="1628800"/>
          <a:ext cx="9012956" cy="4358640"/>
        </p:xfrm>
        <a:graphic>
          <a:graphicData uri="http://schemas.openxmlformats.org/drawingml/2006/table">
            <a:tbl>
              <a:tblPr firstRow="1" firstCol="1" bandRow="1">
                <a:tableStyleId>{5C22544A-7EE6-4342-B048-85BDC9FD1C3A}</a:tableStyleId>
              </a:tblPr>
              <a:tblGrid>
                <a:gridCol w="762635"/>
                <a:gridCol w="1324610"/>
                <a:gridCol w="949047"/>
                <a:gridCol w="792088"/>
                <a:gridCol w="1008112"/>
                <a:gridCol w="762635"/>
                <a:gridCol w="1380302"/>
                <a:gridCol w="1097423"/>
                <a:gridCol w="936104"/>
              </a:tblGrid>
              <a:tr h="182880">
                <a:tc>
                  <a:txBody>
                    <a:bodyPr/>
                    <a:lstStyle/>
                    <a:p>
                      <a:pPr algn="l">
                        <a:spcAft>
                          <a:spcPts val="0"/>
                        </a:spcAft>
                      </a:pPr>
                      <a:r>
                        <a:rPr lang="zh-CN" altLang="en-US" sz="2200" kern="0" dirty="0" smtClean="0">
                          <a:effectLst/>
                        </a:rPr>
                        <a:t>标记</a:t>
                      </a:r>
                      <a:r>
                        <a:rPr lang="zh-CN" sz="2200" kern="0" dirty="0" smtClean="0">
                          <a:effectLst/>
                        </a:rPr>
                        <a:t>编号</a:t>
                      </a:r>
                      <a:endParaRPr lang="zh-CN" sz="2200" kern="100" dirty="0">
                        <a:effectLst/>
                        <a:latin typeface="Calibri"/>
                        <a:ea typeface="宋体"/>
                        <a:cs typeface="Times New Roman"/>
                      </a:endParaRPr>
                    </a:p>
                  </a:txBody>
                  <a:tcPr marL="68580" marR="68580" marT="0" marB="0" anchor="b"/>
                </a:tc>
                <a:tc>
                  <a:txBody>
                    <a:bodyPr/>
                    <a:lstStyle/>
                    <a:p>
                      <a:pPr algn="l">
                        <a:spcAft>
                          <a:spcPts val="0"/>
                        </a:spcAft>
                      </a:pPr>
                      <a:r>
                        <a:rPr lang="zh-CN" sz="2200" kern="0">
                          <a:effectLst/>
                        </a:rPr>
                        <a:t>标记名称</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zh-CN" sz="2200" kern="0">
                          <a:effectLst/>
                        </a:rPr>
                        <a:t>综</a:t>
                      </a:r>
                      <a:r>
                        <a:rPr lang="en-US" sz="2200" kern="0">
                          <a:effectLst/>
                        </a:rPr>
                        <a:t>3</a:t>
                      </a:r>
                      <a:r>
                        <a:rPr lang="zh-CN" sz="2200" kern="0">
                          <a:effectLst/>
                        </a:rPr>
                        <a:t>基因型</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zh-CN" sz="2200" kern="0">
                          <a:effectLst/>
                        </a:rPr>
                        <a:t>杂合型</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87-1</a:t>
                      </a:r>
                      <a:r>
                        <a:rPr lang="zh-CN" sz="2200" kern="0">
                          <a:effectLst/>
                        </a:rPr>
                        <a:t>基因型</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zh-CN" sz="2200" kern="0">
                          <a:effectLst/>
                        </a:rPr>
                        <a:t>缺失</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zh-CN" sz="2200" kern="0">
                          <a:effectLst/>
                        </a:rPr>
                        <a:t>综</a:t>
                      </a:r>
                      <a:r>
                        <a:rPr lang="en-US" sz="2200" kern="0">
                          <a:effectLst/>
                        </a:rPr>
                        <a:t>3</a:t>
                      </a:r>
                      <a:r>
                        <a:rPr lang="zh-CN" sz="2200" kern="0">
                          <a:effectLst/>
                        </a:rPr>
                        <a:t>等位基因频率</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l-GR" altLang="zh-CN" sz="2000" kern="0" dirty="0" smtClean="0">
                          <a:effectLst/>
                        </a:rPr>
                        <a:t>χ</a:t>
                      </a:r>
                      <a:r>
                        <a:rPr lang="en-US" altLang="zh-CN" sz="2000" kern="0" baseline="30000" dirty="0" smtClean="0">
                          <a:effectLst/>
                        </a:rPr>
                        <a:t>2</a:t>
                      </a:r>
                      <a:r>
                        <a:rPr lang="en-US" altLang="zh-CN" sz="2000" kern="0" dirty="0" smtClean="0">
                          <a:effectLst/>
                        </a:rPr>
                        <a:t>统计量</a:t>
                      </a:r>
                      <a:endParaRPr lang="en-US" altLang="zh-CN" sz="2000" kern="0" dirty="0">
                        <a:solidFill>
                          <a:srgbClr val="000000"/>
                        </a:solidFill>
                        <a:effectLst/>
                        <a:latin typeface="Times New Roman"/>
                        <a:ea typeface="+mn-ea"/>
                        <a:cs typeface="Times New Roman"/>
                      </a:endParaRPr>
                    </a:p>
                  </a:txBody>
                  <a:tcPr marL="68580" marR="68580" marT="0" marB="0" anchor="b"/>
                </a:tc>
                <a:tc>
                  <a:txBody>
                    <a:bodyPr/>
                    <a:lstStyle/>
                    <a:p>
                      <a:pPr algn="l">
                        <a:spcAft>
                          <a:spcPts val="0"/>
                        </a:spcAft>
                      </a:pPr>
                      <a:r>
                        <a:rPr lang="en-US" sz="2200" kern="0">
                          <a:effectLst/>
                        </a:rPr>
                        <a:t>P</a:t>
                      </a:r>
                      <a:r>
                        <a:rPr lang="zh-CN" sz="2200" kern="0">
                          <a:effectLst/>
                        </a:rPr>
                        <a:t>值</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umc1033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83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208</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135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0.4390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12.9296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0.0016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2</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phi027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107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207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121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6</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0.4839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1.9149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0.3839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bnlg127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75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197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157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12</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0.4044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34.2028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0.0000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4</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bnlg1209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86</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219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127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0.4525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7.8657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0.0196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umc2119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91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204</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129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0.4552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7.4151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0.0245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6</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umc1771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97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198</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131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0.4601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7.5399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0.0231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umc1494</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89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201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118</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33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0.4645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4.2108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0.1218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8</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umc1417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90</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190</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117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44</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0.4660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4.4005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0.1108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umc1310</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84</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196</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100</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61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0.4789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1.7263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0.4218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10</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bnlg1525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112</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209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103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17</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0.5106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0.4670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0.7918 </a:t>
                      </a:r>
                      <a:endParaRPr lang="zh-CN" sz="2200" kern="100">
                        <a:effectLst/>
                        <a:latin typeface="Calibri"/>
                        <a:ea typeface="宋体"/>
                        <a:cs typeface="Times New Roman"/>
                      </a:endParaRPr>
                    </a:p>
                  </a:txBody>
                  <a:tcPr marL="68580" marR="68580" marT="0" marB="0" anchor="b"/>
                </a:tc>
              </a:tr>
              <a:tr h="182880">
                <a:tc>
                  <a:txBody>
                    <a:bodyPr/>
                    <a:lstStyle/>
                    <a:p>
                      <a:pPr algn="l">
                        <a:spcAft>
                          <a:spcPts val="0"/>
                        </a:spcAft>
                      </a:pPr>
                      <a:r>
                        <a:rPr lang="en-US" sz="2200" kern="0">
                          <a:effectLst/>
                        </a:rPr>
                        <a:t>11</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umc1733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155</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209</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74</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3</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0.5925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a:effectLst/>
                        </a:rPr>
                        <a:t>30.8722 </a:t>
                      </a:r>
                      <a:endParaRPr lang="zh-CN" sz="2200" kern="100">
                        <a:effectLst/>
                        <a:latin typeface="Calibri"/>
                        <a:ea typeface="宋体"/>
                        <a:cs typeface="Times New Roman"/>
                      </a:endParaRPr>
                    </a:p>
                  </a:txBody>
                  <a:tcPr marL="68580" marR="68580" marT="0" marB="0" anchor="b"/>
                </a:tc>
                <a:tc>
                  <a:txBody>
                    <a:bodyPr/>
                    <a:lstStyle/>
                    <a:p>
                      <a:pPr algn="l">
                        <a:spcAft>
                          <a:spcPts val="0"/>
                        </a:spcAft>
                      </a:pPr>
                      <a:r>
                        <a:rPr lang="en-US" sz="2200" kern="0" dirty="0">
                          <a:effectLst/>
                        </a:rPr>
                        <a:t>0.0000 </a:t>
                      </a:r>
                      <a:endParaRPr lang="zh-CN" sz="2200" kern="100" dirty="0">
                        <a:effectLst/>
                        <a:latin typeface="Calibri"/>
                        <a:ea typeface="宋体"/>
                        <a:cs typeface="Times New Roman"/>
                      </a:endParaRPr>
                    </a:p>
                  </a:txBody>
                  <a:tcPr marL="68580" marR="68580" marT="0" marB="0" anchor="b"/>
                </a:tc>
              </a:tr>
            </a:tbl>
          </a:graphicData>
        </a:graphic>
      </p:graphicFrame>
    </p:spTree>
    <p:extLst>
      <p:ext uri="{BB962C8B-B14F-4D97-AF65-F5344CB8AC3E}">
        <p14:creationId xmlns:p14="http://schemas.microsoft.com/office/powerpoint/2010/main" val="4293192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1.3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自交和回交对群体结构的影响</a:t>
            </a:r>
          </a:p>
        </p:txBody>
      </p:sp>
      <p:sp>
        <p:nvSpPr>
          <p:cNvPr id="3" name="内容占位符 2"/>
          <p:cNvSpPr>
            <a:spLocks noGrp="1"/>
          </p:cNvSpPr>
          <p:nvPr>
            <p:ph idx="1"/>
          </p:nvPr>
        </p:nvSpPr>
        <p:spPr/>
        <p:txBody>
          <a:bodyPr>
            <a:normAutofit/>
          </a:bodyPr>
          <a:lstStyle/>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§1.3.1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交配系统及其</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分类</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§1.3.2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自交对群体结构的</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影响</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rPr>
              <a:t>§1.3.3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回交对群体结构的</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影响</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5927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476672"/>
            <a:ext cx="8229600" cy="792088"/>
          </a:xfrm>
        </p:spPr>
        <p:txBody>
          <a:bodyPr/>
          <a:lstStyle/>
          <a:p>
            <a:r>
              <a:rPr lang="zh-CN" altLang="zh-CN" b="1" dirty="0">
                <a:latin typeface="黑体" panose="02010609060101010101" pitchFamily="49" charset="-122"/>
                <a:ea typeface="黑体" panose="02010609060101010101" pitchFamily="49" charset="-122"/>
              </a:rPr>
              <a:t>交配系统及其分类</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556793"/>
            <a:ext cx="8229600" cy="4392488"/>
          </a:xfrm>
        </p:spPr>
        <p:txBody>
          <a:bodyPr>
            <a:normAutofit lnSpcReduction="10000"/>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动物以随机交配（</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random mating</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）为主，通过有性生殖（</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sexual reproduction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）的方式繁殖后代</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植物</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可通过无性生殖（</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asexual reproduction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）和有性生殖两种交配系统（</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mating system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）繁殖后代</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无性生殖植物通过营养生长或无融合（</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apomixis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）的方式进行繁殖，如香蕉、木薯、马铃薯、甘薯和甘蔗。</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25665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332656"/>
            <a:ext cx="7272808" cy="864096"/>
          </a:xfrm>
        </p:spPr>
        <p:txBody>
          <a:bodyPr/>
          <a:lstStyle/>
          <a:p>
            <a:r>
              <a:rPr lang="zh-CN" altLang="en-US" b="1" dirty="0" smtClean="0">
                <a:latin typeface="黑体" panose="02010609060101010101" pitchFamily="49" charset="-122"/>
                <a:ea typeface="黑体" panose="02010609060101010101" pitchFamily="49" charset="-122"/>
              </a:rPr>
              <a:t>有性生殖</a:t>
            </a:r>
            <a:r>
              <a:rPr lang="zh-CN" altLang="zh-CN" b="1" dirty="0" smtClean="0">
                <a:latin typeface="黑体" panose="02010609060101010101" pitchFamily="49" charset="-122"/>
                <a:ea typeface="黑体" panose="02010609060101010101" pitchFamily="49" charset="-122"/>
              </a:rPr>
              <a:t>及其</a:t>
            </a:r>
            <a:r>
              <a:rPr lang="zh-CN" altLang="zh-CN" b="1" dirty="0">
                <a:latin typeface="黑体" panose="02010609060101010101" pitchFamily="49" charset="-122"/>
                <a:ea typeface="黑体" panose="02010609060101010101" pitchFamily="49" charset="-122"/>
              </a:rPr>
              <a:t>分类</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384176"/>
            <a:ext cx="8229600" cy="4997152"/>
          </a:xfrm>
        </p:spPr>
        <p:txBody>
          <a:bodyPr>
            <a:normAutofit fontScale="92500" lnSpcReduction="20000"/>
          </a:bodyPr>
          <a:lstStyle/>
          <a:p>
            <a:pPr>
              <a:lnSpc>
                <a:spcPct val="11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有性生殖又可分为自花授粉（</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self-pollination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）和异花授粉（</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cross-pollination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）两种类型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自然</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条件下，有些植物以自花授粉为主繁殖后代，如水稻、小麦和大豆；有些植物以异花授粉为主繁殖后代，如玉米、高粱和黑麦；有些则同时采用自花和异花两种方式繁殖后代，如棉花和蚕豆</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借助</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人工手段，可以对无性生殖物种的不同无性系进行杂交甚至自交，对自花授粉物种的不同个体进行杂交，对异花授粉物种的不同个体进行自交。</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4744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latin typeface="+mn-lt"/>
                <a:ea typeface="黑体" panose="02010609060101010101" pitchFamily="49" charset="-122"/>
              </a:rPr>
              <a:t>§1.1 </a:t>
            </a:r>
            <a:r>
              <a:rPr lang="zh-CN" altLang="en-US" b="1" dirty="0">
                <a:latin typeface="+mn-lt"/>
                <a:ea typeface="黑体" panose="02010609060101010101" pitchFamily="49" charset="-122"/>
              </a:rPr>
              <a:t>遗传学基本概念和</a:t>
            </a:r>
            <a:r>
              <a:rPr lang="zh-CN" altLang="en-US" b="1" dirty="0" smtClean="0">
                <a:latin typeface="+mn-lt"/>
                <a:ea typeface="黑体" panose="02010609060101010101" pitchFamily="49" charset="-122"/>
              </a:rPr>
              <a:t>理论</a:t>
            </a:r>
            <a:endParaRPr lang="zh-CN" altLang="en-US" sz="4000" b="1" dirty="0">
              <a:latin typeface="+mn-lt"/>
              <a:ea typeface="黑体" panose="02010609060101010101" pitchFamily="49" charset="-122"/>
            </a:endParaRPr>
          </a:p>
        </p:txBody>
      </p:sp>
      <p:sp>
        <p:nvSpPr>
          <p:cNvPr id="5" name="内容占位符 4"/>
          <p:cNvSpPr>
            <a:spLocks noGrp="1"/>
          </p:cNvSpPr>
          <p:nvPr>
            <p:ph idx="1"/>
          </p:nvPr>
        </p:nvSpPr>
        <p:spPr/>
        <p:txBody>
          <a:bodyPr>
            <a:normAutofit/>
          </a:bodyPr>
          <a:lstStyle/>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1.1.1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基因座位、等位基因和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§1.1.2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基因（基因型）到性状（表型</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§1.1.3 </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分离定律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§1.1.4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自由组合</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定律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§1.1.5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连锁和交换</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定律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93201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404664"/>
            <a:ext cx="8229600" cy="850106"/>
          </a:xfrm>
        </p:spPr>
        <p:txBody>
          <a:bodyPr>
            <a:normAutofit fontScale="90000"/>
          </a:bodyPr>
          <a:lstStyle/>
          <a:p>
            <a:r>
              <a:rPr lang="zh-CN" altLang="zh-CN" b="1" dirty="0">
                <a:latin typeface="黑体" panose="02010609060101010101" pitchFamily="49" charset="-122"/>
                <a:ea typeface="黑体" panose="02010609060101010101" pitchFamily="49" charset="-122"/>
              </a:rPr>
              <a:t>交配</a:t>
            </a:r>
            <a:r>
              <a:rPr lang="zh-CN" altLang="zh-CN" b="1" dirty="0" smtClean="0">
                <a:latin typeface="黑体" panose="02010609060101010101" pitchFamily="49" charset="-122"/>
                <a:ea typeface="黑体" panose="02010609060101010101" pitchFamily="49" charset="-122"/>
              </a:rPr>
              <a:t>制度</a:t>
            </a:r>
            <a:r>
              <a:rPr lang="zh-CN" altLang="en-US" b="1" dirty="0" smtClean="0">
                <a:latin typeface="黑体" panose="02010609060101010101" pitchFamily="49" charset="-122"/>
                <a:ea typeface="黑体" panose="02010609060101010101" pitchFamily="49" charset="-122"/>
              </a:rPr>
              <a:t>与</a:t>
            </a:r>
            <a:r>
              <a:rPr lang="zh-CN" altLang="zh-CN" b="1" dirty="0" smtClean="0">
                <a:latin typeface="黑体" panose="02010609060101010101" pitchFamily="49" charset="-122"/>
                <a:ea typeface="黑体" panose="02010609060101010101" pitchFamily="49" charset="-122"/>
              </a:rPr>
              <a:t>群体结构</a:t>
            </a:r>
            <a:r>
              <a:rPr lang="zh-CN" altLang="en-US" b="1" dirty="0" smtClean="0">
                <a:latin typeface="黑体" panose="02010609060101010101" pitchFamily="49" charset="-122"/>
                <a:ea typeface="黑体" panose="02010609060101010101" pitchFamily="49" charset="-122"/>
              </a:rPr>
              <a:t>和育种的关系</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268760"/>
            <a:ext cx="8229600" cy="5400600"/>
          </a:xfrm>
        </p:spPr>
        <p:txBody>
          <a:bodyPr>
            <a:normAutofit fontScale="92500" lnSpcReduction="10000"/>
          </a:bodyPr>
          <a:lstStyle/>
          <a:p>
            <a:pPr>
              <a:lnSpc>
                <a:spcPct val="11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物种的交配制度决定了物种的群体结构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植物来说，也在很大程度上决定着农业生产的品种类型、以及改良该植物的适宜育种方法</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无性生殖</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植物的品种是克隆家系，来自同一个亲本的克隆家系与它们的亲本有着一模一样、但高度杂合的基因型。在任何育种群体的任何时期，任何表现优良的个体都能通过无性繁殖的方式成为一个新的无性系品种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自花授粉和异花授粉的区别，主要体现在近交（</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inbreeding</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）群体和异交（</a:t>
            </a:r>
            <a:r>
              <a:rPr lang="en-US" altLang="zh-CN" dirty="0">
                <a:latin typeface="Times New Roman" panose="02020603050405020304" pitchFamily="18" charset="0"/>
                <a:ea typeface="黑体" panose="02010609060101010101" pitchFamily="49" charset="-122"/>
                <a:cs typeface="Times New Roman" panose="02020603050405020304" pitchFamily="18" charset="0"/>
              </a:rPr>
              <a:t>outbreeding</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）群体的遗传结构上</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96081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850106"/>
          </a:xfrm>
        </p:spPr>
        <p:txBody>
          <a:bodyPr/>
          <a:lstStyle/>
          <a:p>
            <a:r>
              <a:rPr lang="zh-CN" altLang="en-US" b="1" dirty="0" smtClean="0">
                <a:latin typeface="黑体" panose="02010609060101010101" pitchFamily="49" charset="-122"/>
                <a:ea typeface="黑体" panose="02010609060101010101" pitchFamily="49" charset="-122"/>
              </a:rPr>
              <a:t>异交与</a:t>
            </a:r>
            <a:r>
              <a:rPr lang="zh-CN" altLang="zh-CN" b="1" dirty="0" smtClean="0">
                <a:latin typeface="黑体" panose="02010609060101010101" pitchFamily="49" charset="-122"/>
                <a:ea typeface="黑体" panose="02010609060101010101" pitchFamily="49" charset="-122"/>
              </a:rPr>
              <a:t>群体结构</a:t>
            </a:r>
            <a:r>
              <a:rPr lang="zh-CN" altLang="en-US" b="1" dirty="0">
                <a:latin typeface="黑体" panose="02010609060101010101" pitchFamily="49" charset="-122"/>
                <a:ea typeface="黑体" panose="02010609060101010101" pitchFamily="49" charset="-122"/>
              </a:rPr>
              <a:t>和育种的关系</a:t>
            </a:r>
          </a:p>
        </p:txBody>
      </p:sp>
      <p:sp>
        <p:nvSpPr>
          <p:cNvPr id="4" name="内容占位符 3"/>
          <p:cNvSpPr>
            <a:spLocks noGrp="1"/>
          </p:cNvSpPr>
          <p:nvPr>
            <p:ph idx="1"/>
          </p:nvPr>
        </p:nvSpPr>
        <p:spPr>
          <a:xfrm>
            <a:off x="457200" y="1268760"/>
            <a:ext cx="8147248" cy="5184576"/>
          </a:xfrm>
        </p:spPr>
        <p:txBody>
          <a:bodyPr>
            <a:noAutofit/>
          </a:bodyPr>
          <a:lstStyle/>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异交</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群体中，个体在很多座位上携带不同的等位基因，异交或自交会产生具有广泛分离的杂合后代</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异花授粉</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物种的自交后代一般会出现近交衰退（</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inbreeding depression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现象。</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但是</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，异交群体中产生出来的两个纯合自交系之间的杂交，又能够恢复异交群体的杂合度</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有时</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，两个自交系的杂交后代会有更优异的表现，这一现象称为杂种优势（</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hybrid vigor</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3000" dirty="0" err="1">
                <a:latin typeface="Times New Roman" panose="02020603050405020304" pitchFamily="18" charset="0"/>
                <a:ea typeface="黑体" panose="02010609060101010101" pitchFamily="49" charset="-122"/>
                <a:cs typeface="Times New Roman" panose="02020603050405020304" pitchFamily="18" charset="0"/>
              </a:rPr>
              <a:t>heterosis</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），是杂种品种选育的理论基础</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95074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60648"/>
            <a:ext cx="8229600" cy="864096"/>
          </a:xfrm>
        </p:spPr>
        <p:txBody>
          <a:bodyPr/>
          <a:lstStyle/>
          <a:p>
            <a:r>
              <a:rPr lang="zh-CN" altLang="en-US" b="1" dirty="0" smtClean="0">
                <a:latin typeface="黑体" panose="02010609060101010101" pitchFamily="49" charset="-122"/>
                <a:ea typeface="黑体" panose="02010609060101010101" pitchFamily="49" charset="-122"/>
              </a:rPr>
              <a:t>自交</a:t>
            </a:r>
            <a:r>
              <a:rPr lang="zh-CN" altLang="en-US" b="1" dirty="0">
                <a:latin typeface="黑体" panose="02010609060101010101" pitchFamily="49" charset="-122"/>
                <a:ea typeface="黑体" panose="02010609060101010101" pitchFamily="49" charset="-122"/>
              </a:rPr>
              <a:t>与</a:t>
            </a:r>
            <a:r>
              <a:rPr lang="zh-CN" altLang="zh-CN" b="1" dirty="0">
                <a:latin typeface="黑体" panose="02010609060101010101" pitchFamily="49" charset="-122"/>
                <a:ea typeface="黑体" panose="02010609060101010101" pitchFamily="49" charset="-122"/>
              </a:rPr>
              <a:t>群体结构</a:t>
            </a:r>
            <a:r>
              <a:rPr lang="zh-CN" altLang="en-US" b="1" dirty="0">
                <a:latin typeface="黑体" panose="02010609060101010101" pitchFamily="49" charset="-122"/>
                <a:ea typeface="黑体" panose="02010609060101010101" pitchFamily="49" charset="-122"/>
              </a:rPr>
              <a:t>和育种的关系</a:t>
            </a:r>
          </a:p>
        </p:txBody>
      </p:sp>
      <p:sp>
        <p:nvSpPr>
          <p:cNvPr id="4" name="内容占位符 3"/>
          <p:cNvSpPr>
            <a:spLocks noGrp="1"/>
          </p:cNvSpPr>
          <p:nvPr>
            <p:ph idx="1"/>
          </p:nvPr>
        </p:nvSpPr>
        <p:spPr>
          <a:xfrm>
            <a:off x="457200" y="1196752"/>
            <a:ext cx="8075240" cy="5400600"/>
          </a:xfrm>
        </p:spPr>
        <p:txBody>
          <a:bodyPr>
            <a:noAutofit/>
          </a:bodyPr>
          <a:lstStyle/>
          <a:p>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长期自交的群体中，个体的基因型基本上是纯合的，自交后代的基因型与亲代基本一致，不存在近交衰退现象。一个纯合基因型个体的自交后代，又称为一个纯系（</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pure line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。两</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个纯系间的杂交将产生出基因型高度杂合的杂种</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，对杂种</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的连续自交可以产生众多不同于亲本基因型的纯系</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例如</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，两个纯系亲本在</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个座位上存在差异，它们的重组近交家系后代群体中则存在</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600" baseline="30000" dirty="0">
                <a:latin typeface="Times New Roman" panose="02020603050405020304" pitchFamily="18" charset="0"/>
                <a:ea typeface="黑体" panose="02010609060101010101" pitchFamily="49" charset="-122"/>
                <a:cs typeface="Times New Roman" panose="02020603050405020304" pitchFamily="18" charset="0"/>
              </a:rPr>
              <a:t>10</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=1024</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种不同的基因型，其中只有两种与亲本基因型相同，</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1022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种都是亲本中没有的重组型。有些后代纯系会比它们的亲本有更优良的表现，这一现象称为超亲分离（</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transgressive segregation</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），是纯系品种选育的理论基础。</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81350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99592" y="274638"/>
            <a:ext cx="7272808" cy="778098"/>
          </a:xfrm>
        </p:spPr>
        <p:txBody>
          <a:bodyPr>
            <a:normAutofit/>
          </a:bodyPr>
          <a:lstStyle/>
          <a:p>
            <a:r>
              <a:rPr lang="zh-CN" altLang="en-US" b="1" dirty="0" smtClean="0">
                <a:latin typeface="黑体" panose="02010609060101010101" pitchFamily="49" charset="-122"/>
                <a:ea typeface="黑体" panose="02010609060101010101" pitchFamily="49" charset="-122"/>
              </a:rPr>
              <a:t>其它交配系统</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611560" y="1124744"/>
            <a:ext cx="7920880" cy="5400600"/>
          </a:xfrm>
        </p:spPr>
        <p:txBody>
          <a:bodyPr>
            <a:noAutofit/>
          </a:bodyPr>
          <a:lstStyle/>
          <a:p>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自交和异交是两种极端类型的交配系统，异交又称随机交配</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。以</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自交系统为主的植物也可能存在一定比例的异交，以异交系统为主的植物也可能存在一定比例的自交。自交和异交的比例因物种而异，同时又受授粉时期、温度、湿度、风力等环境条件，以及传媒昆虫种群数量的影响。动物以异交为主，但有时也存在一定程度的近交</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Wright</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1921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）将动物的交配系统分为随机交配、遗传同型交配、遗传非同型交配、表型同型交配和表型非同型交配</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类</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。在第</a:t>
            </a:r>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章和第</a:t>
            </a:r>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4</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章中我们将看到，利用</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近交系数（</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inbreeding coefficient</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）这一概念，可以把介于自交和随机交配之间的众多交配系统统一起来。</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11084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778098"/>
          </a:xfrm>
        </p:spPr>
        <p:txBody>
          <a:bodyPr>
            <a:normAutofit/>
          </a:bodyPr>
          <a:lstStyle/>
          <a:p>
            <a:r>
              <a:rPr lang="zh-CN" altLang="zh-CN" b="1" dirty="0">
                <a:latin typeface="黑体" panose="02010609060101010101" pitchFamily="49" charset="-122"/>
                <a:ea typeface="黑体" panose="02010609060101010101" pitchFamily="49" charset="-122"/>
              </a:rPr>
              <a:t>自交对群体结构的影响</a:t>
            </a:r>
            <a:endParaRPr lang="zh-CN" altLang="en-US" b="1" dirty="0">
              <a:latin typeface="黑体" panose="02010609060101010101" pitchFamily="49" charset="-122"/>
              <a:ea typeface="黑体" panose="02010609060101010101" pitchFamily="49" charset="-122"/>
            </a:endParaRPr>
          </a:p>
        </p:txBody>
      </p:sp>
      <p:sp>
        <p:nvSpPr>
          <p:cNvPr id="6" name="内容占位符 5"/>
          <p:cNvSpPr>
            <a:spLocks noGrp="1"/>
          </p:cNvSpPr>
          <p:nvPr>
            <p:ph idx="1"/>
          </p:nvPr>
        </p:nvSpPr>
        <p:spPr>
          <a:xfrm>
            <a:off x="467544" y="1196752"/>
            <a:ext cx="8136904" cy="540060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就一对等位基因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来说，基因型</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自交将产生</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三种基因型。根据遗传学分离定律，它们在群体中所占的比例将分别为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0.5 </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如继续自交，</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自交</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交配</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类型只有</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三种，即</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Aa</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aa</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lvl="1"/>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类型</a:t>
            </a:r>
            <a:r>
              <a:rPr lang="en-US" altLang="zh-CN" sz="2400" i="1" dirty="0">
                <a:latin typeface="Times New Roman" panose="02020603050405020304" pitchFamily="18" charset="0"/>
                <a:ea typeface="黑体" panose="02010609060101010101" pitchFamily="49" charset="-122"/>
                <a:cs typeface="Times New Roman" panose="02020603050405020304" pitchFamily="18" charset="0"/>
              </a:rPr>
              <a:t>AA</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占整个群体的</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，子代</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基因型全部为</a:t>
            </a:r>
            <a:r>
              <a:rPr lang="en-US" altLang="zh-CN" sz="2400" i="1" dirty="0" smtClean="0">
                <a:latin typeface="Times New Roman" panose="02020603050405020304" pitchFamily="18" charset="0"/>
                <a:ea typeface="黑体" panose="02010609060101010101" pitchFamily="49" charset="-122"/>
                <a:cs typeface="Times New Roman" panose="02020603050405020304" pitchFamily="18" charset="0"/>
              </a:rPr>
              <a:t>AA</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lvl="1"/>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类型</a:t>
            </a:r>
            <a:r>
              <a:rPr lang="en-US" altLang="zh-CN" sz="2400" i="1" dirty="0" err="1" smtClean="0">
                <a:latin typeface="Times New Roman" panose="02020603050405020304" pitchFamily="18" charset="0"/>
                <a:ea typeface="黑体" panose="02010609060101010101" pitchFamily="49" charset="-122"/>
                <a:cs typeface="Times New Roman" panose="02020603050405020304" pitchFamily="18" charset="0"/>
              </a:rPr>
              <a:t>Aa</a:t>
            </a:r>
            <a:r>
              <a:rPr lang="en-US" altLang="zh-CN" sz="2400" dirty="0" err="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i="1" dirty="0" err="1"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占</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整个群体的</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0.5</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其</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子代又分离出三</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种基因型，比例分别</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0.25</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0.5 </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0.25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pPr lvl="1"/>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类型</a:t>
            </a:r>
            <a:r>
              <a:rPr lang="en-US" altLang="zh-CN" sz="2400" i="1" dirty="0" err="1" smtClean="0">
                <a:latin typeface="Times New Roman" panose="02020603050405020304" pitchFamily="18" charset="0"/>
                <a:ea typeface="黑体" panose="02010609060101010101" pitchFamily="49" charset="-122"/>
                <a:cs typeface="Times New Roman" panose="02020603050405020304" pitchFamily="18" charset="0"/>
              </a:rPr>
              <a:t>aa</a:t>
            </a:r>
            <a:r>
              <a:rPr lang="en-US" altLang="zh-CN" sz="2400" dirty="0" err="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i="1" dirty="0" err="1"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占</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整个群体的</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，子代基因型全部</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400" i="1" dirty="0" smtClean="0">
                <a:latin typeface="Times New Roman" panose="02020603050405020304" pitchFamily="18" charset="0"/>
                <a:ea typeface="黑体" panose="02010609060101010101" pitchFamily="49" charset="-122"/>
                <a:cs typeface="Times New Roman" panose="02020603050405020304" pitchFamily="18" charset="0"/>
              </a:rPr>
              <a:t>aa</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综合起来考虑</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自交二代的群体中，三种基因型</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的比例分别</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0.375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0.25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0.375</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68997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02630"/>
            <a:ext cx="6552728" cy="1282154"/>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一个座位上、两个等位基因自</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1"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代的自交分离示意图</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56792"/>
            <a:ext cx="7848872" cy="5157192"/>
          </a:xfrm>
          <a:prstGeom prst="rect">
            <a:avLst/>
          </a:prstGeom>
          <a:noFill/>
          <a:ln>
            <a:noFill/>
          </a:ln>
        </p:spPr>
      </p:pic>
    </p:spTree>
    <p:extLst>
      <p:ext uri="{BB962C8B-B14F-4D97-AF65-F5344CB8AC3E}">
        <p14:creationId xmlns:p14="http://schemas.microsoft.com/office/powerpoint/2010/main" val="915974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flipH="1">
            <a:off x="4957763" y="228600"/>
            <a:ext cx="184150" cy="1431925"/>
          </a:xfrm>
        </p:spPr>
        <p:txBody>
          <a:bodyPr>
            <a:normAutofit fontScale="90000"/>
          </a:bodyPr>
          <a:lstStyle/>
          <a:p>
            <a:pPr eaLnBrk="1" hangingPunct="1">
              <a:buClr>
                <a:schemeClr val="bg2"/>
              </a:buClr>
              <a:buFont typeface="Wingdings" pitchFamily="2" charset="2"/>
              <a:buNone/>
              <a:defRPr/>
            </a:pPr>
            <a:r>
              <a:rPr lang="en-US" altLang="zh-CN" smtClean="0"/>
              <a:t/>
            </a:r>
            <a:br>
              <a:rPr lang="en-US" altLang="zh-CN" smtClean="0"/>
            </a:br>
            <a:endParaRPr lang="en-US" altLang="zh-CN" smtClean="0"/>
          </a:p>
        </p:txBody>
      </p:sp>
      <p:sp>
        <p:nvSpPr>
          <p:cNvPr id="14340" name="Rectangle 5"/>
          <p:cNvSpPr>
            <a:spLocks noGrp="1" noChangeArrowheads="1"/>
          </p:cNvSpPr>
          <p:nvPr>
            <p:ph type="body" sz="half" idx="4294967295"/>
          </p:nvPr>
        </p:nvSpPr>
        <p:spPr>
          <a:xfrm>
            <a:off x="827088" y="404813"/>
            <a:ext cx="7489825" cy="131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pitchFamily="2" charset="2"/>
              <a:buNone/>
            </a:pPr>
            <a:r>
              <a:rPr lang="zh-CN" altLang="en-US" sz="4000" b="1" dirty="0" smtClean="0">
                <a:effectLst/>
                <a:latin typeface="Times New Roman" panose="02020603050405020304" pitchFamily="18" charset="0"/>
                <a:ea typeface="黑体" pitchFamily="49" charset="-122"/>
                <a:cs typeface="Times New Roman" panose="02020603050405020304" pitchFamily="18" charset="0"/>
              </a:rPr>
              <a:t>杂合子</a:t>
            </a:r>
            <a:r>
              <a:rPr lang="en-US" altLang="zh-CN" sz="4000" b="1" i="1" dirty="0" smtClean="0">
                <a:effectLst/>
                <a:latin typeface="Times New Roman" panose="02020603050405020304" pitchFamily="18" charset="0"/>
                <a:ea typeface="黑体" pitchFamily="49" charset="-122"/>
                <a:cs typeface="Times New Roman" panose="02020603050405020304" pitchFamily="18" charset="0"/>
              </a:rPr>
              <a:t>Aa</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自交后</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 </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各世代基因和基因型频率的变化</a:t>
            </a:r>
            <a:endParaRPr lang="zh-CN" altLang="en-US" sz="4000" b="1" i="1" dirty="0" smtClean="0">
              <a:effectLst/>
              <a:latin typeface="Times New Roman" panose="02020603050405020304" pitchFamily="18" charset="0"/>
              <a:ea typeface="黑体" pitchFamily="49" charset="-122"/>
              <a:cs typeface="Times New Roman" panose="02020603050405020304" pitchFamily="18" charset="0"/>
            </a:endParaRPr>
          </a:p>
        </p:txBody>
      </p:sp>
      <p:sp>
        <p:nvSpPr>
          <p:cNvPr id="14341" name="Rectangle 5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2" name="Rectangle 5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3" name="Rectangle 5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4" name="Rectangle 5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5" name="Rectangle 6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6" name="Rectangle 6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7" name="Rectangle 6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8" name="Rectangle 6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9" name="Rectangle 6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0" name="Rectangle 7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1" name="Rectangle 7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2" name="Rectangle 7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3" name="Rectangle 7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4" name="Rectangle 8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5" name="Rectangle 8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6" name="Rectangle 8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7" name="Rectangle 8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8" name="Rectangle 9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9" name="Rectangle 9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0" name="Rectangle 9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1" name="Rectangle 9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2" name="Rectangle 10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3" name="Rectangle 10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4" name="Rectangle 10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5" name="Rectangle 10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6" name="Rectangle 10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7" name="Rectangle 27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8" name="Rectangle 27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9" name="Rectangle 27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0" name="Rectangle 27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1" name="Rectangle 28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2" name="Rectangle 28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3" name="Rectangle 28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4" name="Rectangle 28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5" name="Rectangle 28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6" name="Rectangle 29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7" name="Rectangle 29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8" name="Rectangle 29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9" name="Rectangle 29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0" name="Rectangle 30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1" name="Rectangle 30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2" name="Rectangle 30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3" name="Rectangle 30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4" name="Rectangle 31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5" name="Rectangle 31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6" name="Rectangle 31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7" name="Rectangle 31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8" name="Rectangle 32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9" name="Rectangle 32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90" name="Rectangle 32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91" name="Rectangle 32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92" name="Rectangle 329"/>
          <p:cNvSpPr>
            <a:spLocks noChangeArrowheads="1"/>
          </p:cNvSpPr>
          <p:nvPr/>
        </p:nvSpPr>
        <p:spPr bwMode="auto">
          <a:xfrm>
            <a:off x="0" y="1916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2" name="表格 1"/>
          <p:cNvGraphicFramePr>
            <a:graphicFrameLocks noGrp="1"/>
          </p:cNvGraphicFramePr>
          <p:nvPr>
            <p:extLst>
              <p:ext uri="{D42A27DB-BD31-4B8C-83A1-F6EECF244321}">
                <p14:modId xmlns:p14="http://schemas.microsoft.com/office/powerpoint/2010/main" val="585218833"/>
              </p:ext>
            </p:extLst>
          </p:nvPr>
        </p:nvGraphicFramePr>
        <p:xfrm>
          <a:off x="165100" y="1916113"/>
          <a:ext cx="8818564" cy="4054477"/>
        </p:xfrm>
        <a:graphic>
          <a:graphicData uri="http://schemas.openxmlformats.org/drawingml/2006/table">
            <a:tbl>
              <a:tblPr firstRow="1" bandRow="1">
                <a:tableStyleId>{5C22544A-7EE6-4342-B048-85BDC9FD1C3A}</a:tableStyleId>
              </a:tblPr>
              <a:tblGrid>
                <a:gridCol w="2281745"/>
                <a:gridCol w="1495977"/>
                <a:gridCol w="1315388"/>
                <a:gridCol w="1495977"/>
                <a:gridCol w="1080060"/>
                <a:gridCol w="1149417"/>
              </a:tblGrid>
              <a:tr h="579211">
                <a:tc rowSpan="2">
                  <a:txBody>
                    <a:bodyPr/>
                    <a:lstStyle/>
                    <a:p>
                      <a:r>
                        <a:rPr lang="zh-CN" altLang="en-US" sz="3200" b="1"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自交世代</a:t>
                      </a:r>
                      <a:endParaRPr lang="zh-CN" altLang="en-US" sz="32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gridSpan="3">
                  <a:txBody>
                    <a:bodyPr/>
                    <a:lstStyle/>
                    <a:p>
                      <a:r>
                        <a:rPr lang="zh-CN" altLang="en-US" sz="3200" b="1"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基因型</a:t>
                      </a:r>
                      <a:endParaRPr lang="zh-CN" altLang="en-US" sz="32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hMerge="1">
                  <a:txBody>
                    <a:bodyPr/>
                    <a:lstStyle/>
                    <a:p>
                      <a:endParaRPr lang="zh-CN" altLang="en-US" sz="2800" dirty="0"/>
                    </a:p>
                  </a:txBody>
                  <a:tcPr/>
                </a:tc>
                <a:tc hMerge="1">
                  <a:txBody>
                    <a:bodyPr/>
                    <a:lstStyle/>
                    <a:p>
                      <a:endParaRPr lang="zh-CN" altLang="en-US" sz="2800" dirty="0"/>
                    </a:p>
                  </a:txBody>
                  <a:tcPr/>
                </a:tc>
                <a:tc gridSpan="2">
                  <a:txBody>
                    <a:bodyPr/>
                    <a:lstStyle/>
                    <a:p>
                      <a:r>
                        <a:rPr lang="zh-CN" altLang="en-US" sz="3200" b="1"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基因</a:t>
                      </a:r>
                      <a:endParaRPr lang="zh-CN" altLang="en-US" sz="32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hMerge="1">
                  <a:txBody>
                    <a:bodyPr/>
                    <a:lstStyle/>
                    <a:p>
                      <a:endParaRPr lang="zh-CN" altLang="en-US" sz="2800" dirty="0"/>
                    </a:p>
                  </a:txBody>
                  <a:tcPr/>
                </a:tc>
              </a:tr>
              <a:tr h="579211">
                <a:tc vMerge="1">
                  <a:txBody>
                    <a:bodyPr/>
                    <a:lstStyle/>
                    <a:p>
                      <a:endParaRPr lang="zh-CN" altLang="en-US" sz="2800" dirty="0"/>
                    </a:p>
                  </a:txBody>
                  <a:tcPr/>
                </a:tc>
                <a:tc>
                  <a:txBody>
                    <a:bodyPr/>
                    <a:lstStyle/>
                    <a:p>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AA</a:t>
                      </a:r>
                      <a:endParaRPr lang="zh-CN" altLang="en-US" sz="3200" b="1" i="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i="1"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Aa</a:t>
                      </a:r>
                      <a:endParaRPr lang="zh-CN" altLang="en-US" sz="3200" b="1" i="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i="1"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aa</a:t>
                      </a:r>
                      <a:endParaRPr lang="zh-CN" altLang="en-US" sz="3200" b="1" i="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a:t>
                      </a:r>
                      <a:endParaRPr lang="zh-CN" altLang="en-US" sz="3200" b="1" i="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a:t>
                      </a:r>
                      <a:endParaRPr lang="zh-CN" altLang="en-US" sz="3200" b="1" i="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3200" b="1" baseline="-25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3200" b="1" baseline="-25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1/4</a:t>
                      </a: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1/2</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1/4</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3200" b="1" baseline="-25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3/8</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1/4</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3/8</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3200" b="1" baseline="-25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4</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7/16</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1/8</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7/16</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3200" b="1" baseline="-25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5</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15/32</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1/16</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15/32</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75" marR="81275" marT="45727" marB="45727"/>
                </a:tc>
              </a:tr>
            </a:tbl>
          </a:graphicData>
        </a:graphic>
      </p:graphicFrame>
    </p:spTree>
    <p:extLst>
      <p:ext uri="{BB962C8B-B14F-4D97-AF65-F5344CB8AC3E}">
        <p14:creationId xmlns:p14="http://schemas.microsoft.com/office/powerpoint/2010/main" val="3002210191"/>
      </p:ext>
    </p:extLst>
  </p:cSld>
  <p:clrMapOvr>
    <a:masterClrMapping/>
  </p:clrMapOvr>
  <p:transition>
    <p:sndAc>
      <p:stSnd>
        <p:snd r:embed="rId3" name="click.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1282154"/>
          </a:xfrm>
        </p:spPr>
        <p:txBody>
          <a:bodyPr>
            <a:normAutofit fontScale="90000"/>
          </a:bodyPr>
          <a:lstStyle/>
          <a:p>
            <a:r>
              <a:rPr lang="zh-CN" altLang="zh-CN" b="1" dirty="0">
                <a:latin typeface="黑体" panose="02010609060101010101" pitchFamily="49" charset="-122"/>
                <a:ea typeface="黑体" panose="02010609060101010101" pitchFamily="49" charset="-122"/>
              </a:rPr>
              <a:t>重复自交过程</a:t>
            </a:r>
            <a:r>
              <a:rPr lang="zh-CN" altLang="zh-CN" b="1" dirty="0" smtClean="0">
                <a:latin typeface="黑体" panose="02010609060101010101" pitchFamily="49" charset="-122"/>
                <a:ea typeface="黑体" panose="02010609060101010101" pitchFamily="49" charset="-122"/>
              </a:rPr>
              <a:t>中</a:t>
            </a:r>
            <a:r>
              <a:rPr lang="zh-CN" altLang="en-US" b="1" dirty="0">
                <a:latin typeface="黑体" panose="02010609060101010101" pitchFamily="49" charset="-122"/>
                <a:ea typeface="黑体" panose="02010609060101010101" pitchFamily="49" charset="-122"/>
              </a:rPr>
              <a:t>，</a:t>
            </a:r>
            <a:r>
              <a:rPr lang="zh-CN" altLang="zh-CN" b="1" dirty="0" smtClean="0">
                <a:latin typeface="黑体" panose="02010609060101010101" pitchFamily="49" charset="-122"/>
                <a:ea typeface="黑体" panose="02010609060101010101" pitchFamily="49" charset="-122"/>
              </a:rPr>
              <a:t>一对</a:t>
            </a:r>
            <a:r>
              <a:rPr lang="zh-CN" altLang="zh-CN" b="1" dirty="0">
                <a:latin typeface="黑体" panose="02010609060101010101" pitchFamily="49" charset="-122"/>
                <a:ea typeface="黑体" panose="02010609060101010101" pitchFamily="49" charset="-122"/>
              </a:rPr>
              <a:t>和多对独立遗传基因座位纯合基因型的百分数</a:t>
            </a:r>
            <a:endParaRPr lang="zh-CN" altLang="en-US" b="1" dirty="0">
              <a:latin typeface="黑体" panose="02010609060101010101" pitchFamily="49" charset="-122"/>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49937252"/>
              </p:ext>
            </p:extLst>
          </p:nvPr>
        </p:nvGraphicFramePr>
        <p:xfrm>
          <a:off x="251520" y="1700808"/>
          <a:ext cx="8544878" cy="4455407"/>
        </p:xfrm>
        <a:graphic>
          <a:graphicData uri="http://schemas.openxmlformats.org/drawingml/2006/table">
            <a:tbl>
              <a:tblPr firstRow="1" firstCol="1" bandRow="1">
                <a:tableStyleId>{5C22544A-7EE6-4342-B048-85BDC9FD1C3A}</a:tableStyleId>
              </a:tblPr>
              <a:tblGrid>
                <a:gridCol w="818198"/>
                <a:gridCol w="965835"/>
                <a:gridCol w="965835"/>
                <a:gridCol w="965835"/>
                <a:gridCol w="965835"/>
                <a:gridCol w="965835"/>
                <a:gridCol w="965835"/>
                <a:gridCol w="965835"/>
                <a:gridCol w="965835"/>
              </a:tblGrid>
              <a:tr h="405037">
                <a:tc rowSpan="2">
                  <a:txBody>
                    <a:bodyPr/>
                    <a:lstStyle/>
                    <a:p>
                      <a:pPr algn="ctr">
                        <a:spcAft>
                          <a:spcPts val="0"/>
                        </a:spcAft>
                      </a:pPr>
                      <a:r>
                        <a:rPr lang="zh-CN" sz="2400" b="1" kern="0" dirty="0">
                          <a:effectLst/>
                          <a:latin typeface="Times New Roman" panose="02020603050405020304" pitchFamily="18" charset="0"/>
                          <a:ea typeface="黑体" panose="02010609060101010101" pitchFamily="49" charset="-122"/>
                          <a:cs typeface="Times New Roman" panose="02020603050405020304" pitchFamily="18" charset="0"/>
                        </a:rPr>
                        <a:t>世代</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gridSpan="8">
                  <a:txBody>
                    <a:bodyPr/>
                    <a:lstStyle/>
                    <a:p>
                      <a:pPr algn="ctr">
                        <a:spcAft>
                          <a:spcPts val="0"/>
                        </a:spcAft>
                      </a:pPr>
                      <a:r>
                        <a:rPr lang="zh-CN" sz="2400" b="1" kern="0" dirty="0">
                          <a:effectLst/>
                          <a:latin typeface="Times New Roman" panose="02020603050405020304" pitchFamily="18" charset="0"/>
                          <a:ea typeface="黑体" panose="02010609060101010101" pitchFamily="49" charset="-122"/>
                          <a:cs typeface="Times New Roman" panose="02020603050405020304" pitchFamily="18" charset="0"/>
                        </a:rPr>
                        <a:t>独立遗传基因座位个数</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05037">
                <a:tc vMerge="1">
                  <a:txBody>
                    <a:bodyPr/>
                    <a:lstStyle/>
                    <a:p>
                      <a:endParaRPr lang="zh-CN" altLang="en-US"/>
                    </a:p>
                  </a:txBody>
                  <a:tcPr/>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10</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20</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30</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50.00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25.00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12.50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6.25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3.13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0.10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3</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75.00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56.25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42.19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31.64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23.73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5.63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0.32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0.02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4</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87.50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76.56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66.99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58.62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51.29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26.31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6.92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1.82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5</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93.75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87.89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82.40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77.25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72.42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52.45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27.51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14.43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6</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96.88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93.85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90.91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88.07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85.32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72.80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52.99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38.58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7</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98.44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96.90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95.39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93.89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92.43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85.43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72.98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62.35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8</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99.22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98.44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97.67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96.91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96.15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92.46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85.48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79.03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9</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99.61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99.22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98.83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98.45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98.06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96.16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92.47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88.92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5037">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a:effectLst/>
                          <a:latin typeface="Times New Roman" panose="02020603050405020304" pitchFamily="18" charset="0"/>
                          <a:ea typeface="黑体" panose="02010609060101010101" pitchFamily="49" charset="-122"/>
                          <a:cs typeface="Times New Roman" panose="02020603050405020304" pitchFamily="18" charset="0"/>
                        </a:rPr>
                        <a:t>10</a:t>
                      </a: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99.80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99.61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99.42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99.22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99.03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98.06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96.17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94.30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08259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latin typeface="黑体" panose="02010609060101010101" pitchFamily="49" charset="-122"/>
                <a:ea typeface="黑体" panose="02010609060101010101" pitchFamily="49" charset="-122"/>
              </a:rPr>
              <a:t>回</a:t>
            </a:r>
            <a:r>
              <a:rPr lang="zh-CN" altLang="zh-CN" b="1" dirty="0" smtClean="0">
                <a:latin typeface="黑体" panose="02010609060101010101" pitchFamily="49" charset="-122"/>
                <a:ea typeface="黑体" panose="02010609060101010101" pitchFamily="49" charset="-122"/>
              </a:rPr>
              <a:t>交</a:t>
            </a:r>
            <a:r>
              <a:rPr lang="zh-CN" altLang="en-US" b="1" dirty="0" smtClean="0">
                <a:latin typeface="黑体" panose="02010609060101010101" pitchFamily="49" charset="-122"/>
                <a:ea typeface="黑体" panose="02010609060101010101" pitchFamily="49" charset="-122"/>
              </a:rPr>
              <a:t>、供体亲本、轮回亲本</a:t>
            </a:r>
            <a:endParaRPr lang="zh-CN" altLang="en-US" b="1" dirty="0">
              <a:latin typeface="黑体" panose="02010609060101010101" pitchFamily="49" charset="-122"/>
              <a:ea typeface="黑体" panose="02010609060101010101" pitchFamily="49" charset="-122"/>
            </a:endParaRPr>
          </a:p>
        </p:txBody>
      </p:sp>
      <p:sp>
        <p:nvSpPr>
          <p:cNvPr id="6" name="内容占位符 5"/>
          <p:cNvSpPr>
            <a:spLocks noGrp="1"/>
          </p:cNvSpPr>
          <p:nvPr>
            <p:ph idx="1"/>
          </p:nvPr>
        </p:nvSpPr>
        <p:spPr>
          <a:xfrm>
            <a:off x="457200" y="1412776"/>
            <a:ext cx="8229600" cy="4525963"/>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回交是指两个亲本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的杂交</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个体，与其中的某一亲本再进行杂交</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回交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是植物育种的一种常用方法，尤其适用于转育由少数基因控制的一些简单性状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回交，这时亲本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称为轮回亲本，另一亲本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称为非轮回亲本或供体亲本</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70385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850106"/>
          </a:xfrm>
        </p:spPr>
        <p:txBody>
          <a:bodyPr>
            <a:normAutofit/>
          </a:bodyPr>
          <a:lstStyle/>
          <a:p>
            <a:r>
              <a:rPr lang="zh-CN" altLang="en-US" b="1" dirty="0" smtClean="0">
                <a:latin typeface="黑体" panose="02010609060101010101" pitchFamily="49" charset="-122"/>
                <a:ea typeface="黑体" panose="02010609060101010101" pitchFamily="49" charset="-122"/>
              </a:rPr>
              <a:t>回</a:t>
            </a:r>
            <a:r>
              <a:rPr lang="zh-CN" altLang="zh-CN" b="1" dirty="0" smtClean="0">
                <a:latin typeface="黑体" panose="02010609060101010101" pitchFamily="49" charset="-122"/>
                <a:ea typeface="黑体" panose="02010609060101010101" pitchFamily="49" charset="-122"/>
              </a:rPr>
              <a:t>交</a:t>
            </a:r>
            <a:r>
              <a:rPr lang="zh-CN" altLang="en-US" b="1" dirty="0" smtClean="0">
                <a:latin typeface="黑体" panose="02010609060101010101" pitchFamily="49" charset="-122"/>
                <a:ea typeface="黑体" panose="02010609060101010101" pitchFamily="49" charset="-122"/>
              </a:rPr>
              <a:t>群体的表示和分类</a:t>
            </a:r>
            <a:endParaRPr lang="zh-CN" altLang="en-US" b="1" dirty="0">
              <a:latin typeface="黑体" panose="02010609060101010101" pitchFamily="49" charset="-122"/>
              <a:ea typeface="黑体" panose="02010609060101010101" pitchFamily="49" charset="-122"/>
            </a:endParaRPr>
          </a:p>
        </p:txBody>
      </p:sp>
      <p:sp>
        <p:nvSpPr>
          <p:cNvPr id="6" name="内容占位符 5"/>
          <p:cNvSpPr>
            <a:spLocks noGrp="1"/>
          </p:cNvSpPr>
          <p:nvPr>
            <p:ph idx="1"/>
          </p:nvPr>
        </p:nvSpPr>
        <p:spPr>
          <a:xfrm>
            <a:off x="395536" y="1196752"/>
            <a:ext cx="8424936" cy="5040560"/>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回交</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群体一般用符号</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BC</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ij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表示轮回亲本，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表示回交代数。也可用</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P</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i</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BC</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更明确地表示不同轮回亲本的不同回交世代。在不至于混淆的情况下，也</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可用</a:t>
            </a:r>
            <a:r>
              <a:rPr lang="en-US" altLang="zh-CN" sz="2800" dirty="0" err="1" smtClean="0">
                <a:latin typeface="Times New Roman" panose="02020603050405020304" pitchFamily="18" charset="0"/>
                <a:ea typeface="黑体" panose="02010609060101010101" pitchFamily="49" charset="-122"/>
                <a:cs typeface="Times New Roman" panose="02020603050405020304" pitchFamily="18" charset="0"/>
              </a:rPr>
              <a:t>BC</a:t>
            </a:r>
            <a:r>
              <a:rPr lang="en-US" altLang="zh-CN" sz="2800" i="1" baseline="-25000" dirty="0" err="1" smtClean="0">
                <a:latin typeface="Times New Roman" panose="02020603050405020304" pitchFamily="18" charset="0"/>
                <a:ea typeface="黑体" panose="02010609060101010101" pitchFamily="49" charset="-122"/>
                <a:cs typeface="Times New Roman" panose="02020603050405020304" pitchFamily="18" charset="0"/>
              </a:rPr>
              <a:t>j</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dirty="0" err="1"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sz="2800" i="1" baseline="-25000" dirty="0" err="1" smtClean="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不同</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的回交世代</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回交若干次后还需要自交，这时的回交世代可用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BC</a:t>
            </a:r>
            <a:r>
              <a:rPr lang="en-US" altLang="zh-CN" sz="2800" i="1" baseline="-25000"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表示，回交之后的重复自交世代用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BC</a:t>
            </a:r>
            <a:r>
              <a:rPr lang="en-US" altLang="zh-CN" sz="2800" i="1" baseline="-25000"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BC</a:t>
            </a:r>
            <a:r>
              <a:rPr lang="en-US" altLang="zh-CN" sz="2800" i="1" baseline="-25000"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次或少数几次回交有时又称为有限回交（</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limited backcross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）或简单回交 （</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simple backcross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），多次回交有时又称高代回交（</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advanced backcross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）或多代回交。</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40164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188640"/>
            <a:ext cx="6120680" cy="792088"/>
          </a:xfrm>
        </p:spPr>
        <p:txBody>
          <a:bodyPr>
            <a:normAutofit/>
          </a:bodyPr>
          <a:lstStyle/>
          <a:p>
            <a:r>
              <a:rPr lang="zh-CN" altLang="zh-CN" b="1" dirty="0" smtClean="0">
                <a:latin typeface="黑体" panose="02010609060101010101" pitchFamily="49" charset="-122"/>
                <a:ea typeface="黑体" panose="02010609060101010101" pitchFamily="49" charset="-122"/>
              </a:rPr>
              <a:t>基因</a:t>
            </a:r>
            <a:r>
              <a:rPr lang="zh-CN" altLang="en-US" b="1" dirty="0" smtClean="0">
                <a:latin typeface="黑体" panose="02010609060101010101" pitchFamily="49" charset="-122"/>
                <a:ea typeface="黑体" panose="02010609060101010101" pitchFamily="49" charset="-122"/>
              </a:rPr>
              <a:t>的定义</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67544" y="1124744"/>
            <a:ext cx="8352928" cy="5112568"/>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基因一词泛指在生物繁殖过程中，能够由亲代传递给子代的实体遗传物质，这些遗传物质和环境一起决定着生物的各种表型性状</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人类大约有两万至两万五千个基因，基因影响发色、眼色、肤色、身高、体重等性状以及各种行为性状，这些性状同时又或多或少地受到环境的影响</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基因</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是携带遗传信息的一段</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序列。</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分子是由</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C 4</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种碱基，按照</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配对、</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C</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配对原则，形成具有方向性的双螺旋结构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66936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346646"/>
            <a:ext cx="8229600" cy="778098"/>
          </a:xfrm>
        </p:spPr>
        <p:txBody>
          <a:bodyPr>
            <a:normAutofit/>
          </a:bodyPr>
          <a:lstStyle/>
          <a:p>
            <a:r>
              <a:rPr lang="zh-CN" altLang="en-US" b="1" dirty="0">
                <a:latin typeface="Times New Roman" panose="02020603050405020304" pitchFamily="18" charset="0"/>
                <a:ea typeface="黑体" panose="02010609060101010101" pitchFamily="49" charset="-122"/>
                <a:cs typeface="Times New Roman" panose="02020603050405020304" pitchFamily="18" charset="0"/>
              </a:rPr>
              <a:t>回</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交</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对群体结构的影响</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11560" y="1196752"/>
            <a:ext cx="7992888" cy="5328592"/>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以一对等位基因为例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，每</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回交一代，杂合体频率减少一半，这一点与重复自交完全一样</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但是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，自交群体中有两种纯合体</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，而在回交世代中只有一种纯合体。与亲本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的回交群体中只有纯合体</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，不会出现纯合体</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；与亲本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的回交群体中只有纯合体</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，不会出现纯合体</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，在回交系统中，回交后代恢复成轮回亲本的纯合速度要比在自交系统中快。</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28163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274638"/>
            <a:ext cx="7056784" cy="994122"/>
          </a:xfrm>
        </p:spPr>
        <p:txBody>
          <a:bodyPr>
            <a:normAutofit fontScale="90000"/>
          </a:bodyPr>
          <a:lstStyle/>
          <a:p>
            <a:r>
              <a:rPr lang="zh-CN" altLang="zh-CN" b="1" dirty="0">
                <a:latin typeface="黑体" panose="02010609060101010101" pitchFamily="49" charset="-122"/>
                <a:ea typeface="黑体" panose="02010609060101010101" pitchFamily="49" charset="-122"/>
              </a:rPr>
              <a:t>回交系统中基因型频率的</a:t>
            </a:r>
            <a:r>
              <a:rPr lang="zh-CN" altLang="zh-CN" b="1" dirty="0" smtClean="0">
                <a:latin typeface="黑体" panose="02010609060101010101" pitchFamily="49" charset="-122"/>
                <a:ea typeface="黑体" panose="02010609060101010101" pitchFamily="49" charset="-122"/>
              </a:rPr>
              <a:t>变化</a:t>
            </a:r>
            <a:endParaRPr lang="zh-CN" altLang="en-US" b="1" dirty="0">
              <a:latin typeface="黑体" panose="02010609060101010101" pitchFamily="49" charset="-122"/>
              <a:ea typeface="黑体" panose="02010609060101010101" pitchFamily="49" charset="-122"/>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7848872" cy="5256584"/>
          </a:xfrm>
          <a:prstGeom prst="rect">
            <a:avLst/>
          </a:prstGeom>
          <a:noFill/>
          <a:ln>
            <a:noFill/>
          </a:ln>
        </p:spPr>
      </p:pic>
    </p:spTree>
    <p:extLst>
      <p:ext uri="{BB962C8B-B14F-4D97-AF65-F5344CB8AC3E}">
        <p14:creationId xmlns:p14="http://schemas.microsoft.com/office/powerpoint/2010/main" val="2855507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灯片编号占位符 4"/>
          <p:cNvSpPr>
            <a:spLocks noGrp="1"/>
          </p:cNvSpPr>
          <p:nvPr>
            <p:ph type="sldNum" sz="quarter" idx="12"/>
          </p:nvPr>
        </p:nvSpPr>
        <p:spPr/>
        <p:txBody>
          <a:bodyPr/>
          <a:lstStyle/>
          <a:p>
            <a:pPr>
              <a:defRPr/>
            </a:pPr>
            <a:fld id="{1CC1C630-02E1-4976-9C68-5312C4215270}" type="slidenum">
              <a:rPr lang="en-US" altLang="zh-CN"/>
              <a:pPr>
                <a:defRPr/>
              </a:pPr>
              <a:t>52</a:t>
            </a:fld>
            <a:endParaRPr lang="en-US" altLang="zh-CN"/>
          </a:p>
        </p:txBody>
      </p:sp>
      <p:sp>
        <p:nvSpPr>
          <p:cNvPr id="75780" name="Rectangle 4"/>
          <p:cNvSpPr>
            <a:spLocks noGrp="1" noChangeArrowheads="1"/>
          </p:cNvSpPr>
          <p:nvPr>
            <p:ph type="title"/>
          </p:nvPr>
        </p:nvSpPr>
        <p:spPr>
          <a:xfrm flipH="1">
            <a:off x="4957763" y="228600"/>
            <a:ext cx="184150" cy="1431925"/>
          </a:xfrm>
        </p:spPr>
        <p:txBody>
          <a:bodyPr>
            <a:normAutofit fontScale="90000"/>
          </a:bodyPr>
          <a:lstStyle/>
          <a:p>
            <a:pPr eaLnBrk="1" hangingPunct="1">
              <a:buClr>
                <a:schemeClr val="bg2"/>
              </a:buClr>
              <a:buFont typeface="Wingdings" pitchFamily="2" charset="2"/>
              <a:buNone/>
              <a:defRPr/>
            </a:pPr>
            <a:r>
              <a:rPr lang="en-US" altLang="zh-CN" smtClean="0"/>
              <a:t/>
            </a:r>
            <a:br>
              <a:rPr lang="en-US" altLang="zh-CN" smtClean="0"/>
            </a:br>
            <a:endParaRPr lang="en-US" altLang="zh-CN" smtClean="0"/>
          </a:p>
        </p:txBody>
      </p:sp>
      <p:sp>
        <p:nvSpPr>
          <p:cNvPr id="14340" name="Rectangle 5"/>
          <p:cNvSpPr>
            <a:spLocks noGrp="1" noChangeArrowheads="1"/>
          </p:cNvSpPr>
          <p:nvPr>
            <p:ph type="body" sz="half" idx="4294967295"/>
          </p:nvPr>
        </p:nvSpPr>
        <p:spPr>
          <a:xfrm>
            <a:off x="827088" y="404813"/>
            <a:ext cx="7489825" cy="131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buFont typeface="Wingdings" pitchFamily="2" charset="2"/>
              <a:buNone/>
            </a:pPr>
            <a:r>
              <a:rPr lang="zh-CN" altLang="en-US" sz="4000" b="1" dirty="0" smtClean="0">
                <a:effectLst/>
                <a:latin typeface="Times New Roman" panose="02020603050405020304" pitchFamily="18" charset="0"/>
                <a:ea typeface="黑体" pitchFamily="49" charset="-122"/>
                <a:cs typeface="Times New Roman" panose="02020603050405020304" pitchFamily="18" charset="0"/>
              </a:rPr>
              <a:t>杂合子</a:t>
            </a:r>
            <a:r>
              <a:rPr lang="en-US" altLang="zh-CN" sz="4000" b="1" i="1" dirty="0" smtClean="0">
                <a:effectLst/>
                <a:latin typeface="Times New Roman" panose="02020603050405020304" pitchFamily="18" charset="0"/>
                <a:ea typeface="黑体" pitchFamily="49" charset="-122"/>
                <a:cs typeface="Times New Roman" panose="02020603050405020304" pitchFamily="18" charset="0"/>
              </a:rPr>
              <a:t>Aa</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与亲本</a:t>
            </a:r>
            <a:r>
              <a:rPr lang="en-US" altLang="zh-CN" sz="4000" b="1" i="1" dirty="0" smtClean="0">
                <a:effectLst/>
                <a:latin typeface="Times New Roman" panose="02020603050405020304" pitchFamily="18" charset="0"/>
                <a:ea typeface="黑体" pitchFamily="49" charset="-122"/>
                <a:cs typeface="Times New Roman" panose="02020603050405020304" pitchFamily="18" charset="0"/>
              </a:rPr>
              <a:t>AA</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回交后</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 </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各世代基因和基因型频率的变化</a:t>
            </a:r>
            <a:endParaRPr lang="zh-CN" altLang="en-US" sz="4000" b="1" i="1" dirty="0" smtClean="0">
              <a:effectLst/>
              <a:latin typeface="Times New Roman" panose="02020603050405020304" pitchFamily="18" charset="0"/>
              <a:ea typeface="黑体" pitchFamily="49" charset="-122"/>
              <a:cs typeface="Times New Roman" panose="02020603050405020304" pitchFamily="18" charset="0"/>
            </a:endParaRPr>
          </a:p>
        </p:txBody>
      </p:sp>
      <p:sp>
        <p:nvSpPr>
          <p:cNvPr id="14341" name="Rectangle 5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2" name="Rectangle 5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3" name="Rectangle 5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4" name="Rectangle 5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5" name="Rectangle 6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6" name="Rectangle 6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7" name="Rectangle 6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8" name="Rectangle 6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49" name="Rectangle 6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0" name="Rectangle 7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1" name="Rectangle 7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2" name="Rectangle 7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3" name="Rectangle 7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4" name="Rectangle 8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5" name="Rectangle 8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6" name="Rectangle 8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7" name="Rectangle 8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8" name="Rectangle 9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59" name="Rectangle 9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0" name="Rectangle 9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1" name="Rectangle 9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2" name="Rectangle 100"/>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3" name="Rectangle 102"/>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4" name="Rectangle 104"/>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5" name="Rectangle 106"/>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6" name="Rectangle 108"/>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7" name="Rectangle 27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8" name="Rectangle 27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69" name="Rectangle 27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0" name="Rectangle 27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1" name="Rectangle 28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2" name="Rectangle 28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3" name="Rectangle 28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4" name="Rectangle 28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5" name="Rectangle 28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6" name="Rectangle 29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7" name="Rectangle 29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8" name="Rectangle 29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79" name="Rectangle 29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0" name="Rectangle 30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1" name="Rectangle 30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2" name="Rectangle 30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3" name="Rectangle 309"/>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4" name="Rectangle 31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5" name="Rectangle 31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6" name="Rectangle 31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7" name="Rectangle 31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8" name="Rectangle 321"/>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89" name="Rectangle 323"/>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90" name="Rectangle 325"/>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91" name="Rectangle 327"/>
          <p:cNvSpPr>
            <a:spLocks noChangeArrowheads="1"/>
          </p:cNvSpPr>
          <p:nvPr/>
        </p:nvSpPr>
        <p:spPr bwMode="auto">
          <a:xfrm>
            <a:off x="0" y="18907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14392" name="Rectangle 329"/>
          <p:cNvSpPr>
            <a:spLocks noChangeArrowheads="1"/>
          </p:cNvSpPr>
          <p:nvPr/>
        </p:nvSpPr>
        <p:spPr bwMode="auto">
          <a:xfrm>
            <a:off x="0" y="1916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2" name="表格 1"/>
          <p:cNvGraphicFramePr>
            <a:graphicFrameLocks noGrp="1"/>
          </p:cNvGraphicFramePr>
          <p:nvPr>
            <p:extLst>
              <p:ext uri="{D42A27DB-BD31-4B8C-83A1-F6EECF244321}">
                <p14:modId xmlns:p14="http://schemas.microsoft.com/office/powerpoint/2010/main" val="4231544564"/>
              </p:ext>
            </p:extLst>
          </p:nvPr>
        </p:nvGraphicFramePr>
        <p:xfrm>
          <a:off x="165100" y="1916113"/>
          <a:ext cx="8752046" cy="4054477"/>
        </p:xfrm>
        <a:graphic>
          <a:graphicData uri="http://schemas.openxmlformats.org/drawingml/2006/table">
            <a:tbl>
              <a:tblPr firstRow="1" bandRow="1">
                <a:tableStyleId>{5C22544A-7EE6-4342-B048-85BDC9FD1C3A}</a:tableStyleId>
              </a:tblPr>
              <a:tblGrid>
                <a:gridCol w="1900863"/>
                <a:gridCol w="1289675"/>
                <a:gridCol w="1064250"/>
                <a:gridCol w="1016208"/>
                <a:gridCol w="1740525"/>
                <a:gridCol w="1740525"/>
              </a:tblGrid>
              <a:tr h="579211">
                <a:tc rowSpan="2">
                  <a:txBody>
                    <a:bodyPr/>
                    <a:lstStyle/>
                    <a:p>
                      <a:r>
                        <a:rPr lang="zh-CN" altLang="en-US" sz="3200" b="1" dirty="0" smtClean="0">
                          <a:solidFill>
                            <a:srgbClr val="FFFF00"/>
                          </a:solidFill>
                          <a:latin typeface="Times New Roman" panose="02020603050405020304" pitchFamily="18" charset="0"/>
                          <a:ea typeface="Arial Unicode MS" pitchFamily="34" charset="-122"/>
                          <a:cs typeface="Times New Roman" panose="02020603050405020304" pitchFamily="18" charset="0"/>
                        </a:rPr>
                        <a:t>回交世代</a:t>
                      </a:r>
                      <a:endParaRPr lang="zh-CN" altLang="en-US" sz="3200" b="1" dirty="0">
                        <a:solidFill>
                          <a:srgbClr val="FFFF0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gridSpan="3">
                  <a:txBody>
                    <a:bodyPr/>
                    <a:lstStyle/>
                    <a:p>
                      <a:r>
                        <a:rPr lang="zh-CN" altLang="en-US" sz="3200" b="1" dirty="0" smtClean="0">
                          <a:solidFill>
                            <a:srgbClr val="FFFF00"/>
                          </a:solidFill>
                          <a:latin typeface="Times New Roman" panose="02020603050405020304" pitchFamily="18" charset="0"/>
                          <a:ea typeface="Arial Unicode MS" pitchFamily="34" charset="-122"/>
                          <a:cs typeface="Times New Roman" panose="02020603050405020304" pitchFamily="18" charset="0"/>
                        </a:rPr>
                        <a:t>基因型</a:t>
                      </a:r>
                      <a:endParaRPr lang="zh-CN" altLang="en-US" sz="3200" b="1" dirty="0">
                        <a:solidFill>
                          <a:srgbClr val="FFFF0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hMerge="1">
                  <a:txBody>
                    <a:bodyPr/>
                    <a:lstStyle/>
                    <a:p>
                      <a:endParaRPr lang="zh-CN" altLang="en-US" sz="2800" dirty="0"/>
                    </a:p>
                  </a:txBody>
                  <a:tcPr/>
                </a:tc>
                <a:tc hMerge="1">
                  <a:txBody>
                    <a:bodyPr/>
                    <a:lstStyle/>
                    <a:p>
                      <a:endParaRPr lang="zh-CN" altLang="en-US" sz="2800" dirty="0"/>
                    </a:p>
                  </a:txBody>
                  <a:tcPr/>
                </a:tc>
                <a:tc gridSpan="2">
                  <a:txBody>
                    <a:bodyPr/>
                    <a:lstStyle/>
                    <a:p>
                      <a:r>
                        <a:rPr lang="zh-CN" altLang="en-US" sz="3200" b="1" dirty="0" smtClean="0">
                          <a:solidFill>
                            <a:srgbClr val="FFFF00"/>
                          </a:solidFill>
                          <a:latin typeface="Times New Roman" panose="02020603050405020304" pitchFamily="18" charset="0"/>
                          <a:ea typeface="Arial Unicode MS" pitchFamily="34" charset="-122"/>
                          <a:cs typeface="Times New Roman" panose="02020603050405020304" pitchFamily="18" charset="0"/>
                        </a:rPr>
                        <a:t>基因</a:t>
                      </a:r>
                      <a:endParaRPr lang="zh-CN" altLang="en-US" sz="3200" b="1" dirty="0">
                        <a:solidFill>
                          <a:srgbClr val="FFFF0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hMerge="1">
                  <a:txBody>
                    <a:bodyPr/>
                    <a:lstStyle/>
                    <a:p>
                      <a:endParaRPr lang="zh-CN" altLang="en-US" sz="2800" dirty="0"/>
                    </a:p>
                  </a:txBody>
                  <a:tcPr/>
                </a:tc>
              </a:tr>
              <a:tr h="579211">
                <a:tc vMerge="1">
                  <a:txBody>
                    <a:bodyPr/>
                    <a:lstStyle/>
                    <a:p>
                      <a:endParaRPr lang="zh-CN" altLang="en-US" sz="2800" dirty="0"/>
                    </a:p>
                  </a:txBody>
                  <a:tcPr/>
                </a:tc>
                <a:tc>
                  <a:txBody>
                    <a:bodyPr/>
                    <a:lstStyle/>
                    <a:p>
                      <a:r>
                        <a:rPr lang="en-US" altLang="zh-CN" sz="3200" b="1" i="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AA</a:t>
                      </a:r>
                      <a:endParaRPr lang="zh-CN" altLang="en-US" sz="3200" b="1" i="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i="1" dirty="0" err="1" smtClean="0">
                          <a:solidFill>
                            <a:srgbClr val="002060"/>
                          </a:solidFill>
                          <a:latin typeface="Times New Roman" panose="02020603050405020304" pitchFamily="18" charset="0"/>
                          <a:ea typeface="Arial Unicode MS" pitchFamily="34" charset="-122"/>
                          <a:cs typeface="Times New Roman" panose="02020603050405020304" pitchFamily="18" charset="0"/>
                        </a:rPr>
                        <a:t>Aa</a:t>
                      </a:r>
                      <a:endParaRPr lang="zh-CN" altLang="en-US" sz="3200" b="1" i="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i="1" dirty="0" err="1" smtClean="0">
                          <a:solidFill>
                            <a:srgbClr val="002060"/>
                          </a:solidFill>
                          <a:latin typeface="Times New Roman" panose="02020603050405020304" pitchFamily="18" charset="0"/>
                          <a:ea typeface="Arial Unicode MS" pitchFamily="34" charset="-122"/>
                          <a:cs typeface="Times New Roman" panose="02020603050405020304" pitchFamily="18" charset="0"/>
                        </a:rPr>
                        <a:t>aa</a:t>
                      </a:r>
                      <a:endParaRPr lang="zh-CN" altLang="en-US" sz="3200" b="1" i="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i="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A</a:t>
                      </a:r>
                      <a:endParaRPr lang="zh-CN" altLang="en-US" sz="3200" b="1" i="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i="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a</a:t>
                      </a:r>
                      <a:endParaRPr lang="zh-CN" altLang="en-US" sz="3200" b="1" i="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F1</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BC1</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1/2</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1/2</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0.75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0.25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BC2</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3/4</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1/4</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0.8755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0.125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BC3</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7/8</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1/8</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0.9375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0.0625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r>
              <a:tr h="579211">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BC4</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15/16</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1/16</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0.96875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c>
                  <a:txBody>
                    <a:bodyPr/>
                    <a:lstStyle/>
                    <a:p>
                      <a:r>
                        <a:rPr lang="en-US" altLang="zh-CN" sz="3200" b="1" dirty="0" smtClean="0">
                          <a:solidFill>
                            <a:srgbClr val="002060"/>
                          </a:solidFill>
                          <a:latin typeface="Times New Roman" panose="02020603050405020304" pitchFamily="18" charset="0"/>
                          <a:ea typeface="Arial Unicode MS" pitchFamily="34" charset="-122"/>
                          <a:cs typeface="Times New Roman" panose="02020603050405020304" pitchFamily="18" charset="0"/>
                        </a:rPr>
                        <a:t>0.03125</a:t>
                      </a:r>
                      <a:endParaRPr lang="zh-CN" altLang="en-US" sz="3200" b="1" dirty="0">
                        <a:solidFill>
                          <a:srgbClr val="002060"/>
                        </a:solidFill>
                        <a:latin typeface="Times New Roman" panose="02020603050405020304" pitchFamily="18" charset="0"/>
                        <a:ea typeface="Arial Unicode MS" pitchFamily="34" charset="-122"/>
                        <a:cs typeface="Times New Roman" panose="02020603050405020304" pitchFamily="18" charset="0"/>
                      </a:endParaRPr>
                    </a:p>
                  </a:txBody>
                  <a:tcPr marL="81275" marR="81275" marT="45727" marB="45727"/>
                </a:tc>
              </a:tr>
            </a:tbl>
          </a:graphicData>
        </a:graphic>
      </p:graphicFrame>
    </p:spTree>
    <p:extLst>
      <p:ext uri="{BB962C8B-B14F-4D97-AF65-F5344CB8AC3E}">
        <p14:creationId xmlns:p14="http://schemas.microsoft.com/office/powerpoint/2010/main" val="4147311867"/>
      </p:ext>
    </p:extLst>
  </p:cSld>
  <p:clrMapOvr>
    <a:masterClrMapping/>
  </p:clrMapOvr>
  <p:transition>
    <p:sndAc>
      <p:stSnd>
        <p:snd r:embed="rId3" name="click.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354162"/>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无选择情况下，排除不良等位基因</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连锁于优良等位基因</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的概率</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793888724"/>
              </p:ext>
            </p:extLst>
          </p:nvPr>
        </p:nvGraphicFramePr>
        <p:xfrm>
          <a:off x="179512" y="2132856"/>
          <a:ext cx="8792848" cy="2194560"/>
        </p:xfrm>
        <a:graphic>
          <a:graphicData uri="http://schemas.openxmlformats.org/drawingml/2006/table">
            <a:tbl>
              <a:tblPr firstRow="1" firstCol="1" lastRow="1" lastCol="1" bandRow="1" bandCol="1">
                <a:tableStyleId>{5C22544A-7EE6-4342-B048-85BDC9FD1C3A}</a:tableStyleId>
              </a:tblPr>
              <a:tblGrid>
                <a:gridCol w="1124585"/>
                <a:gridCol w="1430973"/>
                <a:gridCol w="1430973"/>
                <a:gridCol w="1430973"/>
                <a:gridCol w="1278573"/>
                <a:gridCol w="1278573"/>
                <a:gridCol w="818198"/>
              </a:tblGrid>
              <a:tr h="160020">
                <a:tc>
                  <a:txBody>
                    <a:bodyPr/>
                    <a:lstStyle/>
                    <a:p>
                      <a:pPr algn="l">
                        <a:spcAft>
                          <a:spcPts val="0"/>
                        </a:spcAft>
                      </a:pPr>
                      <a:r>
                        <a:rPr lang="zh-CN" sz="2400" b="1" kern="0" dirty="0">
                          <a:effectLst/>
                          <a:latin typeface="Times New Roman" panose="02020603050405020304" pitchFamily="18" charset="0"/>
                          <a:ea typeface="黑体" panose="02010609060101010101" pitchFamily="49" charset="-122"/>
                          <a:cs typeface="Times New Roman" panose="02020603050405020304" pitchFamily="18" charset="0"/>
                        </a:rPr>
                        <a:t>重组率</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一次回交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二次回交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三次回交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a:t>
                      </a: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次回交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a:t>
                      </a: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次回交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自交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167640">
                <a:tc>
                  <a:txBody>
                    <a:bodyPr/>
                    <a:lstStyle/>
                    <a:p>
                      <a:pPr algn="just">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0.5</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0.75</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0.875</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0.9375</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0.9688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0.9844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0.5</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r>
              <a:tr h="167640">
                <a:tc>
                  <a:txBody>
                    <a:bodyPr/>
                    <a:lstStyle/>
                    <a:p>
                      <a:pPr algn="just">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0.2</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0.36</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0.488</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0.5904</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0.6723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0.7379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0.2</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r>
              <a:tr h="167640">
                <a:tc>
                  <a:txBody>
                    <a:bodyPr/>
                    <a:lstStyle/>
                    <a:p>
                      <a:pPr algn="just">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0.19</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0.271</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0.3439</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0.4095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0.4686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r>
              <a:tr h="167640">
                <a:tc>
                  <a:txBody>
                    <a:bodyPr/>
                    <a:lstStyle/>
                    <a:p>
                      <a:pPr algn="just">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0.02</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0.0396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0.0588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0.0776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0.0961 </a:t>
                      </a:r>
                      <a:endParaRPr lang="zh-CN" sz="2400" b="1" kern="10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0.1142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algn="l">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0.02</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r>
              <a:tr h="167640">
                <a:tc>
                  <a:txBody>
                    <a:bodyPr/>
                    <a:lstStyle/>
                    <a:p>
                      <a:pPr marL="0" algn="l" defTabSz="914400" rtl="0" eaLnBrk="1" latinLnBrk="0" hangingPunct="1">
                        <a:spcAft>
                          <a:spcPts val="0"/>
                        </a:spcAft>
                      </a:pPr>
                      <a:r>
                        <a:rPr lang="en-US" sz="2400" b="1" kern="10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rPr>
                        <a:t>0.01</a:t>
                      </a:r>
                      <a:endParaRPr lang="zh-CN" sz="2400" b="1" kern="10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marL="0" algn="l" defTabSz="914400" rtl="0" eaLnBrk="1" latinLnBrk="0" hangingPunct="1">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0.0199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marL="0" algn="l" defTabSz="914400" rtl="0" eaLnBrk="1" latinLnBrk="0" hangingPunct="1">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0.0297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marL="0" algn="l" defTabSz="914400" rtl="0" eaLnBrk="1" latinLnBrk="0" hangingPunct="1">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0.0394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marL="0" algn="l" defTabSz="914400" rtl="0" eaLnBrk="1" latinLnBrk="0" hangingPunct="1">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0.0490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marL="0" algn="l" defTabSz="914400" rtl="0" eaLnBrk="1" latinLnBrk="0" hangingPunct="1">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0.0585 </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c>
                  <a:txBody>
                    <a:bodyPr/>
                    <a:lstStyle/>
                    <a:p>
                      <a:pPr marL="0" algn="l" defTabSz="914400" rtl="0" eaLnBrk="1" latinLnBrk="0" hangingPunct="1">
                        <a:spcAft>
                          <a:spcPts val="0"/>
                        </a:spcAft>
                      </a:pPr>
                      <a:r>
                        <a:rPr lang="en-US"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0.01</a:t>
                      </a:r>
                      <a:endParaRPr lang="zh-CN" sz="2400" b="1"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solidFill>
                      <a:schemeClr val="accent3">
                        <a:lumMod val="20000"/>
                        <a:lumOff val="80000"/>
                      </a:schemeClr>
                    </a:solidFill>
                  </a:tcPr>
                </a:tc>
              </a:tr>
            </a:tbl>
          </a:graphicData>
        </a:graphic>
      </p:graphicFrame>
    </p:spTree>
    <p:extLst>
      <p:ext uri="{BB962C8B-B14F-4D97-AF65-F5344CB8AC3E}">
        <p14:creationId xmlns:p14="http://schemas.microsoft.com/office/powerpoint/2010/main" val="3103462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9860" name="Rectangle 4"/>
          <p:cNvSpPr>
            <a:spLocks noGrp="1" noRot="1" noChangeArrowheads="1"/>
          </p:cNvSpPr>
          <p:nvPr>
            <p:ph type="title"/>
          </p:nvPr>
        </p:nvSpPr>
        <p:spPr>
          <a:xfrm>
            <a:off x="250825" y="260648"/>
            <a:ext cx="8642350" cy="792088"/>
          </a:xfrm>
        </p:spPr>
        <p:txBody>
          <a:bodyPr>
            <a:normAutofit/>
          </a:bodyPr>
          <a:lstStyle/>
          <a:p>
            <a:pPr eaLnBrk="1" hangingPunct="1">
              <a:defRPr/>
            </a:pPr>
            <a:r>
              <a:rPr lang="zh-CN" altLang="en-US" b="1" dirty="0" smtClean="0">
                <a:latin typeface="Times New Roman" panose="02020603050405020304" pitchFamily="18" charset="0"/>
                <a:ea typeface="黑体" pitchFamily="2" charset="-122"/>
                <a:cs typeface="Times New Roman" panose="02020603050405020304" pitchFamily="18" charset="0"/>
              </a:rPr>
              <a:t>锈病持久抗性研究</a:t>
            </a:r>
            <a:r>
              <a:rPr lang="en-US" altLang="zh-CN" b="1" dirty="0" smtClean="0">
                <a:latin typeface="Times New Roman" panose="02020603050405020304" pitchFamily="18" charset="0"/>
                <a:ea typeface="黑体" pitchFamily="2" charset="-122"/>
                <a:cs typeface="Times New Roman" panose="02020603050405020304" pitchFamily="18" charset="0"/>
              </a:rPr>
              <a:t>: Ravi Singh</a:t>
            </a:r>
            <a:endParaRPr lang="zh-CN" altLang="en-US" b="1" dirty="0" smtClean="0">
              <a:latin typeface="Times New Roman" panose="02020603050405020304" pitchFamily="18" charset="0"/>
              <a:ea typeface="黑体" pitchFamily="2" charset="-122"/>
              <a:cs typeface="Times New Roman" panose="02020603050405020304" pitchFamily="18" charset="0"/>
            </a:endParaRPr>
          </a:p>
        </p:txBody>
      </p:sp>
      <p:sp>
        <p:nvSpPr>
          <p:cNvPr id="889859" name="Rectangle 3"/>
          <p:cNvSpPr>
            <a:spLocks noGrp="1" noRot="1" noChangeArrowheads="1"/>
          </p:cNvSpPr>
          <p:nvPr>
            <p:ph idx="1"/>
          </p:nvPr>
        </p:nvSpPr>
        <p:spPr>
          <a:xfrm>
            <a:off x="6269608" y="1276350"/>
            <a:ext cx="2694880" cy="5321002"/>
          </a:xfrm>
        </p:spPr>
        <p:txBody>
          <a:bodyPr>
            <a:normAutofit/>
          </a:bodyPr>
          <a:lstStyle/>
          <a:p>
            <a:pPr eaLnBrk="1" hangingPunct="1">
              <a:lnSpc>
                <a:spcPct val="90000"/>
              </a:lnSpc>
              <a:buClr>
                <a:srgbClr val="CC00FF"/>
              </a:buClr>
            </a:pPr>
            <a:r>
              <a:rPr lang="zh-CN" altLang="en-US" dirty="0" smtClean="0">
                <a:effectLst/>
                <a:latin typeface="Times New Roman" panose="02020603050405020304" pitchFamily="18" charset="0"/>
                <a:ea typeface="黑体" pitchFamily="49" charset="-122"/>
                <a:cs typeface="Times New Roman" panose="02020603050405020304" pitchFamily="18" charset="0"/>
              </a:rPr>
              <a:t>广适应品种 </a:t>
            </a:r>
            <a:r>
              <a:rPr lang="en-US" altLang="zh-CN" dirty="0" smtClean="0">
                <a:effectLst/>
                <a:latin typeface="Times New Roman" panose="02020603050405020304" pitchFamily="18" charset="0"/>
                <a:ea typeface="黑体" pitchFamily="49" charset="-122"/>
                <a:cs typeface="Times New Roman" panose="02020603050405020304" pitchFamily="18" charset="0"/>
              </a:rPr>
              <a:t>×</a:t>
            </a:r>
            <a:r>
              <a:rPr lang="zh-CN" altLang="en-US" dirty="0" smtClean="0">
                <a:effectLst/>
                <a:latin typeface="Times New Roman" panose="02020603050405020304" pitchFamily="18" charset="0"/>
                <a:ea typeface="黑体" pitchFamily="49" charset="-122"/>
                <a:cs typeface="Times New Roman" panose="02020603050405020304" pitchFamily="18" charset="0"/>
              </a:rPr>
              <a:t>锈病持久抗性材料</a:t>
            </a:r>
          </a:p>
          <a:p>
            <a:pPr eaLnBrk="1" hangingPunct="1">
              <a:lnSpc>
                <a:spcPct val="90000"/>
              </a:lnSpc>
              <a:buClr>
                <a:srgbClr val="CC00FF"/>
              </a:buClr>
            </a:pPr>
            <a:r>
              <a:rPr lang="zh-CN" altLang="en-US" dirty="0" smtClean="0">
                <a:effectLst/>
                <a:latin typeface="Times New Roman" panose="02020603050405020304" pitchFamily="18" charset="0"/>
                <a:ea typeface="黑体" pitchFamily="49" charset="-122"/>
                <a:cs typeface="Times New Roman" panose="02020603050405020304" pitchFamily="18" charset="0"/>
              </a:rPr>
              <a:t>与广适应品种回交</a:t>
            </a:r>
            <a:r>
              <a:rPr lang="en-US" altLang="zh-CN" dirty="0" smtClean="0">
                <a:effectLst/>
                <a:latin typeface="Times New Roman" panose="02020603050405020304" pitchFamily="18" charset="0"/>
                <a:ea typeface="黑体" pitchFamily="49" charset="-122"/>
                <a:cs typeface="Times New Roman" panose="02020603050405020304" pitchFamily="18" charset="0"/>
              </a:rPr>
              <a:t>1-2</a:t>
            </a:r>
            <a:r>
              <a:rPr lang="zh-CN" altLang="en-US" dirty="0" smtClean="0">
                <a:effectLst/>
                <a:latin typeface="Times New Roman" panose="02020603050405020304" pitchFamily="18" charset="0"/>
                <a:ea typeface="黑体" pitchFamily="49" charset="-122"/>
                <a:cs typeface="Times New Roman" panose="02020603050405020304" pitchFamily="18" charset="0"/>
              </a:rPr>
              <a:t>次</a:t>
            </a:r>
          </a:p>
          <a:p>
            <a:pPr eaLnBrk="1" hangingPunct="1">
              <a:lnSpc>
                <a:spcPct val="90000"/>
              </a:lnSpc>
              <a:buClr>
                <a:srgbClr val="CC00FF"/>
              </a:buClr>
            </a:pPr>
            <a:r>
              <a:rPr lang="zh-CN" altLang="en-US" dirty="0" smtClean="0">
                <a:effectLst/>
                <a:latin typeface="Times New Roman" panose="02020603050405020304" pitchFamily="18" charset="0"/>
                <a:ea typeface="黑体" pitchFamily="49" charset="-122"/>
                <a:cs typeface="Times New Roman" panose="02020603050405020304" pitchFamily="18" charset="0"/>
              </a:rPr>
              <a:t>大分离群体</a:t>
            </a:r>
          </a:p>
          <a:p>
            <a:pPr eaLnBrk="1" hangingPunct="1">
              <a:lnSpc>
                <a:spcPct val="90000"/>
              </a:lnSpc>
              <a:buClr>
                <a:srgbClr val="CC00FF"/>
              </a:buClr>
            </a:pPr>
            <a:r>
              <a:rPr lang="zh-CN" altLang="en-US" dirty="0" smtClean="0">
                <a:effectLst/>
                <a:latin typeface="Times New Roman" panose="02020603050405020304" pitchFamily="18" charset="0"/>
                <a:ea typeface="黑体" pitchFamily="49" charset="-122"/>
                <a:cs typeface="Times New Roman" panose="02020603050405020304" pitchFamily="18" charset="0"/>
              </a:rPr>
              <a:t>选择与广适应品种类似、同时又具有持久抗性的后代</a:t>
            </a:r>
          </a:p>
        </p:txBody>
      </p:sp>
      <p:sp>
        <p:nvSpPr>
          <p:cNvPr id="31746" name="灯片编号占位符 5"/>
          <p:cNvSpPr>
            <a:spLocks noGrp="1"/>
          </p:cNvSpPr>
          <p:nvPr>
            <p:ph type="sldNum" sz="quarter" idx="12"/>
          </p:nvPr>
        </p:nvSpPr>
        <p:spPr/>
        <p:txBody>
          <a:bodyPr/>
          <a:lstStyle/>
          <a:p>
            <a:pPr>
              <a:defRPr/>
            </a:pPr>
            <a:fld id="{E9C51A18-E17F-4A3B-A804-D8151BC65BA1}" type="slidenum">
              <a:rPr lang="zh-CN" altLang="en-US" smtClean="0"/>
              <a:pPr>
                <a:defRPr/>
              </a:pPr>
              <a:t>54</a:t>
            </a:fld>
            <a:endParaRPr lang="en-US" altLang="zh-CN" dirty="0"/>
          </a:p>
        </p:txBody>
      </p:sp>
      <p:pic>
        <p:nvPicPr>
          <p:cNvPr id="889858" name="Picture 2" descr="IMG_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223963"/>
            <a:ext cx="61976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3062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1.4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随机交配与随机交配群体</a:t>
            </a:r>
          </a:p>
        </p:txBody>
      </p:sp>
      <p:sp>
        <p:nvSpPr>
          <p:cNvPr id="3" name="内容占位符 2"/>
          <p:cNvSpPr>
            <a:spLocks noGrp="1"/>
          </p:cNvSpPr>
          <p:nvPr>
            <p:ph idx="1"/>
          </p:nvPr>
        </p:nvSpPr>
        <p:spPr>
          <a:xfrm>
            <a:off x="457200" y="1600201"/>
            <a:ext cx="8435280" cy="3484984"/>
          </a:xfrm>
        </p:spPr>
        <p:txBody>
          <a:bodyPr>
            <a:normAutofit/>
          </a:bodyPr>
          <a:lstStyle/>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§1.4.1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随机交配的</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定义</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§1.4.2 Hardy-Weinberg</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平衡</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定律</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§1.4.3 Hardy-Weinberg</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平衡群体的</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应用</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§1.4.4 Hardy-Weinberg</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平衡的</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检验</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§1.4.5 </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复等位基因</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03613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p:cNvSpPr>
            <a:spLocks noGrp="1" noChangeArrowheads="1"/>
          </p:cNvSpPr>
          <p:nvPr>
            <p:ph type="title"/>
          </p:nvPr>
        </p:nvSpPr>
        <p:spPr>
          <a:xfrm>
            <a:off x="1187450" y="333375"/>
            <a:ext cx="6731000" cy="792163"/>
          </a:xfrm>
        </p:spPr>
        <p:txBody>
          <a:bodyPr>
            <a:normAutofit fontScale="90000"/>
          </a:bodyPr>
          <a:lstStyle/>
          <a:p>
            <a:pPr eaLnBrk="1" hangingPunct="1"/>
            <a:r>
              <a:rPr lang="zh-CN" altLang="en-US" sz="4800" b="1" dirty="0" smtClean="0">
                <a:effectLst/>
                <a:ea typeface="黑体" pitchFamily="49" charset="-122"/>
              </a:rPr>
              <a:t>随机交配的定义</a:t>
            </a:r>
          </a:p>
        </p:txBody>
      </p:sp>
      <p:sp>
        <p:nvSpPr>
          <p:cNvPr id="117771" name="Rectangle 11"/>
          <p:cNvSpPr>
            <a:spLocks noGrp="1" noChangeArrowheads="1"/>
          </p:cNvSpPr>
          <p:nvPr>
            <p:ph type="body" idx="1"/>
          </p:nvPr>
        </p:nvSpPr>
        <p:spPr>
          <a:xfrm>
            <a:off x="611188" y="1196752"/>
            <a:ext cx="7993260" cy="1799530"/>
          </a:xfrm>
        </p:spPr>
        <p:txBody>
          <a:bodyPr/>
          <a:lstStyle/>
          <a:p>
            <a:pPr eaLnBrk="1" hangingPunct="1"/>
            <a:r>
              <a:rPr lang="zh-CN" altLang="en-US" sz="3400" dirty="0" smtClean="0">
                <a:effectLst/>
                <a:latin typeface="Times New Roman" panose="02020603050405020304" pitchFamily="18" charset="0"/>
                <a:ea typeface="黑体" pitchFamily="49" charset="-122"/>
                <a:cs typeface="Times New Roman" panose="02020603050405020304" pitchFamily="18" charset="0"/>
              </a:rPr>
              <a:t>如果用</a:t>
            </a:r>
            <a:r>
              <a:rPr lang="en-US" altLang="zh-CN" sz="3400" i="1" dirty="0" smtClean="0">
                <a:effectLst/>
                <a:latin typeface="Times New Roman" panose="02020603050405020304" pitchFamily="18" charset="0"/>
                <a:ea typeface="黑体" pitchFamily="49" charset="-122"/>
                <a:cs typeface="Times New Roman" panose="02020603050405020304" pitchFamily="18" charset="0"/>
              </a:rPr>
              <a:t>D</a:t>
            </a:r>
            <a:r>
              <a:rPr lang="zh-CN" altLang="en-US" sz="3400" dirty="0" smtClean="0">
                <a:effectLst/>
                <a:latin typeface="Times New Roman" panose="02020603050405020304" pitchFamily="18" charset="0"/>
                <a:ea typeface="黑体" pitchFamily="49" charset="-122"/>
                <a:cs typeface="Times New Roman" panose="02020603050405020304" pitchFamily="18" charset="0"/>
              </a:rPr>
              <a:t>、</a:t>
            </a:r>
            <a:r>
              <a:rPr lang="en-US" altLang="zh-CN" sz="3400" i="1" dirty="0" smtClean="0">
                <a:effectLst/>
                <a:latin typeface="Times New Roman" panose="02020603050405020304" pitchFamily="18" charset="0"/>
                <a:ea typeface="黑体" pitchFamily="49" charset="-122"/>
                <a:cs typeface="Times New Roman" panose="02020603050405020304" pitchFamily="18" charset="0"/>
              </a:rPr>
              <a:t>H</a:t>
            </a:r>
            <a:r>
              <a:rPr lang="zh-CN" altLang="en-US" sz="3400" dirty="0" smtClean="0">
                <a:effectLst/>
                <a:latin typeface="Times New Roman" panose="02020603050405020304" pitchFamily="18" charset="0"/>
                <a:ea typeface="黑体" pitchFamily="49" charset="-122"/>
                <a:cs typeface="Times New Roman" panose="02020603050405020304" pitchFamily="18" charset="0"/>
              </a:rPr>
              <a:t>、</a:t>
            </a:r>
            <a:r>
              <a:rPr lang="en-US" altLang="zh-CN" sz="3400" i="1" dirty="0" smtClean="0">
                <a:effectLst/>
                <a:latin typeface="Times New Roman" panose="02020603050405020304" pitchFamily="18" charset="0"/>
                <a:ea typeface="黑体" pitchFamily="49" charset="-122"/>
                <a:cs typeface="Times New Roman" panose="02020603050405020304" pitchFamily="18" charset="0"/>
              </a:rPr>
              <a:t>R</a:t>
            </a:r>
            <a:r>
              <a:rPr lang="zh-CN" altLang="en-US" sz="3400" dirty="0" smtClean="0">
                <a:effectLst/>
                <a:latin typeface="Times New Roman" panose="02020603050405020304" pitchFamily="18" charset="0"/>
                <a:ea typeface="黑体" pitchFamily="49" charset="-122"/>
                <a:cs typeface="Times New Roman" panose="02020603050405020304" pitchFamily="18" charset="0"/>
              </a:rPr>
              <a:t>表示群体中相应于</a:t>
            </a:r>
            <a:r>
              <a:rPr lang="en-US" altLang="zh-CN" sz="3400" i="1" dirty="0" smtClean="0">
                <a:effectLst/>
                <a:latin typeface="Times New Roman" panose="02020603050405020304" pitchFamily="18" charset="0"/>
                <a:ea typeface="黑体" pitchFamily="49" charset="-122"/>
                <a:cs typeface="Times New Roman" panose="02020603050405020304" pitchFamily="18" charset="0"/>
              </a:rPr>
              <a:t>AA</a:t>
            </a:r>
            <a:r>
              <a:rPr lang="zh-CN" altLang="en-US" sz="3400" dirty="0" smtClean="0">
                <a:effectLst/>
                <a:latin typeface="Times New Roman" panose="02020603050405020304" pitchFamily="18" charset="0"/>
                <a:ea typeface="黑体" pitchFamily="49" charset="-122"/>
                <a:cs typeface="Times New Roman" panose="02020603050405020304" pitchFamily="18" charset="0"/>
              </a:rPr>
              <a:t>、</a:t>
            </a:r>
            <a:r>
              <a:rPr lang="en-US" altLang="zh-CN" sz="3400" i="1" dirty="0" smtClean="0">
                <a:effectLst/>
                <a:latin typeface="Times New Roman" panose="02020603050405020304" pitchFamily="18" charset="0"/>
                <a:ea typeface="黑体" pitchFamily="49" charset="-122"/>
                <a:cs typeface="Times New Roman" panose="02020603050405020304" pitchFamily="18" charset="0"/>
              </a:rPr>
              <a:t>Aa</a:t>
            </a:r>
            <a:r>
              <a:rPr lang="zh-CN" altLang="en-US" sz="3400" dirty="0" smtClean="0">
                <a:effectLst/>
                <a:latin typeface="Times New Roman" panose="02020603050405020304" pitchFamily="18" charset="0"/>
                <a:ea typeface="黑体" pitchFamily="49" charset="-122"/>
                <a:cs typeface="Times New Roman" panose="02020603050405020304" pitchFamily="18" charset="0"/>
              </a:rPr>
              <a:t>、</a:t>
            </a:r>
            <a:r>
              <a:rPr lang="en-US" altLang="zh-CN" sz="3400" i="1" dirty="0" smtClean="0">
                <a:effectLst/>
                <a:latin typeface="Times New Roman" panose="02020603050405020304" pitchFamily="18" charset="0"/>
                <a:ea typeface="黑体" pitchFamily="49" charset="-122"/>
                <a:cs typeface="Times New Roman" panose="02020603050405020304" pitchFamily="18" charset="0"/>
              </a:rPr>
              <a:t>aa</a:t>
            </a:r>
            <a:r>
              <a:rPr lang="zh-CN" altLang="en-US" sz="3400" dirty="0" smtClean="0">
                <a:effectLst/>
                <a:latin typeface="Times New Roman" panose="02020603050405020304" pitchFamily="18" charset="0"/>
                <a:ea typeface="黑体" pitchFamily="49" charset="-122"/>
                <a:cs typeface="Times New Roman" panose="02020603050405020304" pitchFamily="18" charset="0"/>
              </a:rPr>
              <a:t>的基因型频率，则群体的随机交配类型和频率如下表</a:t>
            </a:r>
          </a:p>
        </p:txBody>
      </p:sp>
      <p:graphicFrame>
        <p:nvGraphicFramePr>
          <p:cNvPr id="7" name="表格 6"/>
          <p:cNvGraphicFramePr>
            <a:graphicFrameLocks noGrp="1"/>
          </p:cNvGraphicFramePr>
          <p:nvPr>
            <p:extLst>
              <p:ext uri="{D42A27DB-BD31-4B8C-83A1-F6EECF244321}">
                <p14:modId xmlns:p14="http://schemas.microsoft.com/office/powerpoint/2010/main" val="2582222720"/>
              </p:ext>
            </p:extLst>
          </p:nvPr>
        </p:nvGraphicFramePr>
        <p:xfrm>
          <a:off x="539750" y="3068960"/>
          <a:ext cx="7993063" cy="2895600"/>
        </p:xfrm>
        <a:graphic>
          <a:graphicData uri="http://schemas.openxmlformats.org/drawingml/2006/table">
            <a:tbl>
              <a:tblPr firstRow="1" bandRow="1">
                <a:tableStyleId>{5C22544A-7EE6-4342-B048-85BDC9FD1C3A}</a:tableStyleId>
              </a:tblPr>
              <a:tblGrid>
                <a:gridCol w="2964280"/>
                <a:gridCol w="1509189"/>
                <a:gridCol w="1759797"/>
                <a:gridCol w="1759797"/>
              </a:tblGrid>
              <a:tr h="370840">
                <a:tc rowSpan="2">
                  <a:txBody>
                    <a:bodyPr/>
                    <a:lstStyle/>
                    <a:p>
                      <a:r>
                        <a:rPr lang="zh-CN" altLang="en-US" sz="3200" b="1" kern="1200"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父本基因型和频率</a:t>
                      </a:r>
                      <a:endParaRPr lang="zh-CN" altLang="en-US" sz="3200" b="1" kern="1200"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母本</a:t>
                      </a:r>
                      <a:r>
                        <a:rPr lang="zh-CN" altLang="en-US" sz="3200" b="1" kern="1200"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基因型和频率</a:t>
                      </a:r>
                    </a:p>
                  </a:txBody>
                  <a:tcPr marL="81282" marR="81282"/>
                </a:tc>
                <a:tc hMerge="1">
                  <a:txBody>
                    <a:bodyPr/>
                    <a:lstStyle/>
                    <a:p>
                      <a:endParaRPr lang="zh-CN" altLang="en-US" dirty="0"/>
                    </a:p>
                  </a:txBody>
                  <a:tcPr/>
                </a:tc>
                <a:tc hMerge="1">
                  <a:txBody>
                    <a:bodyPr/>
                    <a:lstStyle/>
                    <a:p>
                      <a:endParaRPr lang="zh-CN" altLang="en-US" dirty="0"/>
                    </a:p>
                  </a:txBody>
                  <a:tcPr/>
                </a:tc>
              </a:tr>
              <a:tr h="370840">
                <a:tc vMerge="1">
                  <a:txBody>
                    <a:bodyPr/>
                    <a:lstStyle/>
                    <a:p>
                      <a:endParaRPr lang="zh-CN" altLang="en-US" sz="3200" b="1" kern="1200" dirty="0">
                        <a:solidFill>
                          <a:schemeClr val="lt1"/>
                        </a:solidFill>
                        <a:latin typeface="+mn-lt"/>
                        <a:ea typeface="+mn-ea"/>
                        <a:cs typeface="+mn-cs"/>
                      </a:endParaRPr>
                    </a:p>
                  </a:txBody>
                  <a:tcPr/>
                </a:tc>
                <a:tc>
                  <a:txBody>
                    <a:bodyPr/>
                    <a:lstStyle/>
                    <a:p>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AA</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D</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1105FB"/>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r>
                        <a:rPr lang="en-US" altLang="zh-CN" sz="3200" b="1" i="1" dirty="0" err="1"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Aa</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1105FB"/>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r>
                        <a:rPr lang="en-US" altLang="zh-CN" sz="3200" b="1" i="1" dirty="0" err="1"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aa</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1105FB"/>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AA</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D</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a:t>
                      </a:r>
                      <a:r>
                        <a:rPr lang="en-US" altLang="zh-CN" sz="3200" b="1" baseline="30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DH </a:t>
                      </a:r>
                      <a:endParaRPr lang="zh-CN" altLang="en-US"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DR </a:t>
                      </a:r>
                      <a:endParaRPr lang="zh-CN" altLang="en-US"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r>
              <a:tr h="370840">
                <a:tc>
                  <a:txBody>
                    <a:bodyPr/>
                    <a:lstStyle/>
                    <a:p>
                      <a:r>
                        <a:rPr lang="en-US" altLang="zh-CN" sz="3200" b="1" i="1" dirty="0" err="1"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Aa</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1105FB"/>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HD</a:t>
                      </a:r>
                      <a:r>
                        <a:rPr lang="en-US" altLang="zh-CN" sz="3200" b="1" i="1" baseline="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baseline="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b="1" baseline="30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HR</a:t>
                      </a:r>
                      <a:endParaRPr lang="zh-CN" altLang="en-US" sz="3200"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r>
              <a:tr h="370840">
                <a:tc>
                  <a:txBody>
                    <a:bodyPr/>
                    <a:lstStyle/>
                    <a:p>
                      <a:r>
                        <a:rPr lang="en-US" altLang="zh-CN" sz="3200" b="1" i="1" dirty="0" err="1"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aa</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1" i="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1" dirty="0" smtClean="0">
                          <a:solidFill>
                            <a:srgbClr val="1105FB"/>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a:solidFill>
                          <a:srgbClr val="1105FB"/>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RD</a:t>
                      </a:r>
                      <a:r>
                        <a:rPr lang="en-US" altLang="zh-CN" sz="3200" b="1" i="1" baseline="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baseline="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RH</a:t>
                      </a:r>
                      <a:r>
                        <a:rPr lang="en-US" altLang="zh-CN"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1" i="1"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1" i="0" baseline="300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1" i="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b="1" i="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txBody>
                  <a:tcPr marL="81282" marR="81282"/>
                </a:tc>
              </a:tr>
            </a:tbl>
          </a:graphicData>
        </a:graphic>
      </p:graphicFrame>
    </p:spTree>
    <p:extLst>
      <p:ext uri="{BB962C8B-B14F-4D97-AF65-F5344CB8AC3E}">
        <p14:creationId xmlns:p14="http://schemas.microsoft.com/office/powerpoint/2010/main" val="99448732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p:cNvSpPr>
            <a:spLocks noGrp="1" noChangeArrowheads="1"/>
          </p:cNvSpPr>
          <p:nvPr>
            <p:ph type="title"/>
          </p:nvPr>
        </p:nvSpPr>
        <p:spPr>
          <a:xfrm>
            <a:off x="1187450" y="333375"/>
            <a:ext cx="6731000" cy="792163"/>
          </a:xfrm>
        </p:spPr>
        <p:txBody>
          <a:bodyPr>
            <a:normAutofit fontScale="90000"/>
          </a:bodyPr>
          <a:lstStyle/>
          <a:p>
            <a:pPr eaLnBrk="1" hangingPunct="1"/>
            <a:r>
              <a:rPr lang="zh-CN" altLang="en-US" sz="4800" b="1" dirty="0" smtClean="0">
                <a:effectLst/>
                <a:ea typeface="黑体" pitchFamily="49" charset="-122"/>
              </a:rPr>
              <a:t>两个群体间的随机交配</a:t>
            </a:r>
          </a:p>
        </p:txBody>
      </p:sp>
      <p:graphicFrame>
        <p:nvGraphicFramePr>
          <p:cNvPr id="3" name="表格 2"/>
          <p:cNvGraphicFramePr>
            <a:graphicFrameLocks noGrp="1"/>
          </p:cNvGraphicFramePr>
          <p:nvPr>
            <p:extLst>
              <p:ext uri="{D42A27DB-BD31-4B8C-83A1-F6EECF244321}">
                <p14:modId xmlns:p14="http://schemas.microsoft.com/office/powerpoint/2010/main" val="580983765"/>
              </p:ext>
            </p:extLst>
          </p:nvPr>
        </p:nvGraphicFramePr>
        <p:xfrm>
          <a:off x="179512" y="1412776"/>
          <a:ext cx="8886672" cy="2808310"/>
        </p:xfrm>
        <a:graphic>
          <a:graphicData uri="http://schemas.openxmlformats.org/drawingml/2006/table">
            <a:tbl>
              <a:tblPr firstRow="1" firstCol="1" bandRow="1">
                <a:tableStyleId>{5C22544A-7EE6-4342-B048-85BDC9FD1C3A}</a:tableStyleId>
              </a:tblPr>
              <a:tblGrid>
                <a:gridCol w="1944216"/>
                <a:gridCol w="2377123"/>
                <a:gridCol w="2324735"/>
                <a:gridCol w="2240598"/>
              </a:tblGrid>
              <a:tr h="561662">
                <a:tc rowSpan="2">
                  <a:txBody>
                    <a:bodyPr/>
                    <a:lstStyle/>
                    <a:p>
                      <a:pPr algn="l">
                        <a:spcAft>
                          <a:spcPts val="0"/>
                        </a:spcAft>
                      </a:pPr>
                      <a:r>
                        <a:rPr lang="zh-CN" sz="2400" b="1" i="0" kern="0" dirty="0">
                          <a:effectLst/>
                          <a:latin typeface="Times New Roman" panose="02020603050405020304" pitchFamily="18" charset="0"/>
                          <a:ea typeface="黑体" panose="02010609060101010101" pitchFamily="49" charset="-122"/>
                          <a:cs typeface="Times New Roman" panose="02020603050405020304" pitchFamily="18" charset="0"/>
                        </a:rPr>
                        <a:t>群体</a:t>
                      </a:r>
                      <a:r>
                        <a:rPr lang="en-US" sz="2400" b="1" i="0" kern="0" dirty="0">
                          <a:effectLst/>
                          <a:latin typeface="Times New Roman" panose="02020603050405020304" pitchFamily="18" charset="0"/>
                          <a:ea typeface="黑体" panose="02010609060101010101" pitchFamily="49" charset="-122"/>
                          <a:cs typeface="Times New Roman" panose="02020603050405020304" pitchFamily="18" charset="0"/>
                        </a:rPr>
                        <a:t>1</a:t>
                      </a:r>
                      <a:r>
                        <a:rPr lang="zh-CN" sz="2400" b="1" i="0" kern="0" dirty="0">
                          <a:effectLst/>
                          <a:latin typeface="Times New Roman" panose="02020603050405020304" pitchFamily="18" charset="0"/>
                          <a:ea typeface="黑体" panose="02010609060101010101" pitchFamily="49" charset="-122"/>
                          <a:cs typeface="Times New Roman" panose="02020603050405020304" pitchFamily="18" charset="0"/>
                        </a:rPr>
                        <a:t>的基因型和频率</a:t>
                      </a:r>
                      <a:endParaRPr lang="zh-CN" sz="2400" b="1" i="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gridSpan="3">
                  <a:txBody>
                    <a:bodyPr/>
                    <a:lstStyle/>
                    <a:p>
                      <a:pPr algn="l">
                        <a:spcAft>
                          <a:spcPts val="0"/>
                        </a:spcAft>
                      </a:pPr>
                      <a:r>
                        <a:rPr lang="zh-CN" sz="2400" b="1" i="0" kern="0">
                          <a:effectLst/>
                          <a:latin typeface="Times New Roman" panose="02020603050405020304" pitchFamily="18" charset="0"/>
                          <a:ea typeface="黑体" panose="02010609060101010101" pitchFamily="49" charset="-122"/>
                          <a:cs typeface="Times New Roman" panose="02020603050405020304" pitchFamily="18" charset="0"/>
                        </a:rPr>
                        <a:t>群体</a:t>
                      </a:r>
                      <a:r>
                        <a:rPr lang="en-US" sz="2400" b="1" i="0" kern="0">
                          <a:effectLst/>
                          <a:latin typeface="Times New Roman" panose="02020603050405020304" pitchFamily="18" charset="0"/>
                          <a:ea typeface="黑体" panose="02010609060101010101" pitchFamily="49" charset="-122"/>
                          <a:cs typeface="Times New Roman" panose="02020603050405020304" pitchFamily="18" charset="0"/>
                        </a:rPr>
                        <a:t>2</a:t>
                      </a:r>
                      <a:r>
                        <a:rPr lang="zh-CN" sz="2400" b="1" i="0" kern="0">
                          <a:effectLst/>
                          <a:latin typeface="Times New Roman" panose="02020603050405020304" pitchFamily="18" charset="0"/>
                          <a:ea typeface="黑体" panose="02010609060101010101" pitchFamily="49" charset="-122"/>
                          <a:cs typeface="Times New Roman" panose="02020603050405020304" pitchFamily="18" charset="0"/>
                        </a:rPr>
                        <a:t>的基因型和频率</a:t>
                      </a:r>
                      <a:endParaRPr lang="zh-CN" sz="2400" b="1" i="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r>
              <a:tr h="561662">
                <a:tc vMerge="1">
                  <a:txBody>
                    <a:bodyPr/>
                    <a:lstStyle/>
                    <a:p>
                      <a:endParaRPr lang="zh-CN" altLang="en-US"/>
                    </a:p>
                  </a:txBody>
                  <a:tcPr/>
                </a:tc>
                <a:tc>
                  <a:txBody>
                    <a:bodyPr/>
                    <a:lstStyle/>
                    <a:p>
                      <a:pPr algn="l">
                        <a:spcAft>
                          <a:spcPts val="0"/>
                        </a:spcAft>
                      </a:pP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61662">
                <a:tc>
                  <a:txBody>
                    <a:bodyPr/>
                    <a:lstStyle/>
                    <a:p>
                      <a:pPr algn="l">
                        <a:spcAft>
                          <a:spcPts val="0"/>
                        </a:spcAft>
                      </a:pPr>
                      <a:r>
                        <a:rPr lang="en-US" sz="2400" b="1" i="1" kern="0" dirty="0">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61662">
                <a:tc>
                  <a:txBody>
                    <a:bodyPr/>
                    <a:lstStyle/>
                    <a:p>
                      <a:pPr algn="l">
                        <a:spcAft>
                          <a:spcPts val="0"/>
                        </a:spcAft>
                      </a:pPr>
                      <a:r>
                        <a:rPr lang="en-US" sz="2400" b="1" i="1" kern="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61662">
                <a:tc>
                  <a:txBody>
                    <a:bodyPr/>
                    <a:lstStyle/>
                    <a:p>
                      <a:pPr algn="l">
                        <a:spcAft>
                          <a:spcPts val="0"/>
                        </a:spcAft>
                      </a:pPr>
                      <a:r>
                        <a:rPr lang="en-US" sz="2400" b="1" i="1" kern="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lt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400" b="1" i="0"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R1D2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R1H2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sz="2400" b="1" i="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a:t>
                      </a:r>
                      <a:r>
                        <a:rPr lang="zh-CN"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400" b="1" i="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400" b="1" i="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400" b="1" i="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i="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267344264"/>
              </p:ext>
            </p:extLst>
          </p:nvPr>
        </p:nvGraphicFramePr>
        <p:xfrm>
          <a:off x="179512" y="4581128"/>
          <a:ext cx="8863576" cy="1368152"/>
        </p:xfrm>
        <a:graphic>
          <a:graphicData uri="http://schemas.openxmlformats.org/drawingml/2006/table">
            <a:tbl>
              <a:tblPr firstRow="1" firstCol="1" bandRow="1">
                <a:tableStyleId>{5C22544A-7EE6-4342-B048-85BDC9FD1C3A}</a:tableStyleId>
              </a:tblPr>
              <a:tblGrid>
                <a:gridCol w="792088"/>
                <a:gridCol w="1230948"/>
                <a:gridCol w="1615123"/>
                <a:gridCol w="1484948"/>
                <a:gridCol w="1138873"/>
                <a:gridCol w="1554798"/>
                <a:gridCol w="1046798"/>
              </a:tblGrid>
              <a:tr h="912101">
                <a:tc>
                  <a:txBody>
                    <a:bodyPr/>
                    <a:lstStyle/>
                    <a:p>
                      <a:pPr algn="l">
                        <a:spcAft>
                          <a:spcPts val="0"/>
                        </a:spcAft>
                      </a:pPr>
                      <a:r>
                        <a:rPr lang="zh-CN" sz="2200" b="1" kern="0" dirty="0">
                          <a:effectLst/>
                          <a:latin typeface="Times New Roman" panose="02020603050405020304" pitchFamily="18" charset="0"/>
                          <a:ea typeface="黑体" panose="02010609060101010101" pitchFamily="49" charset="-122"/>
                          <a:cs typeface="Times New Roman" panose="02020603050405020304" pitchFamily="18" charset="0"/>
                        </a:rPr>
                        <a:t>结合类型</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effectLst/>
                          <a:latin typeface="Times New Roman" panose="02020603050405020304" pitchFamily="18" charset="0"/>
                          <a:ea typeface="黑体" panose="02010609060101010101" pitchFamily="49" charset="-122"/>
                          <a:cs typeface="Times New Roman" panose="02020603050405020304" pitchFamily="18" charset="0"/>
                        </a:rPr>
                        <a:t>AA</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a:effectLst/>
                          <a:latin typeface="Times New Roman" panose="02020603050405020304" pitchFamily="18" charset="0"/>
                          <a:ea typeface="黑体" panose="02010609060101010101" pitchFamily="49" charset="-122"/>
                          <a:cs typeface="Times New Roman" panose="02020603050405020304" pitchFamily="18" charset="0"/>
                        </a:rPr>
                        <a:t>AA</a:t>
                      </a:r>
                      <a:endParaRPr lang="zh-CN" sz="2200" b="1" i="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r>
                        <a:rPr lang="en-US" sz="2200" b="1" kern="0" dirty="0" err="1">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endParaRPr lang="zh-CN" sz="2200" b="1" i="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r>
                        <a:rPr lang="en-US" sz="2200" b="1" kern="0" dirty="0" err="1">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endParaRPr lang="zh-CN" sz="2200" b="1" i="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r>
                        <a:rPr lang="en-US" sz="2200" b="1" kern="0" dirty="0" err="1">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endParaRPr lang="zh-CN" sz="2200" b="1" i="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r>
                        <a:rPr lang="en-US" sz="2200" b="1" kern="0" dirty="0" err="1">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endParaRPr lang="zh-CN" sz="2200" b="1" i="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r>
                        <a:rPr lang="en-US" sz="2200" b="1" kern="0" dirty="0" err="1">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err="1">
                          <a:effectLst/>
                          <a:latin typeface="Times New Roman" panose="02020603050405020304" pitchFamily="18" charset="0"/>
                          <a:ea typeface="黑体" panose="02010609060101010101" pitchFamily="49" charset="-122"/>
                          <a:cs typeface="Times New Roman" panose="02020603050405020304" pitchFamily="18" charset="0"/>
                        </a:rPr>
                        <a:t>aa</a:t>
                      </a:r>
                      <a:endParaRPr lang="zh-CN" sz="2200" b="1" i="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56051">
                <a:tc>
                  <a:txBody>
                    <a:bodyPr/>
                    <a:lstStyle/>
                    <a:p>
                      <a:pPr algn="l">
                        <a:spcAft>
                          <a:spcPts val="0"/>
                        </a:spcAft>
                      </a:pPr>
                      <a:r>
                        <a:rPr lang="zh-CN" sz="2200" b="1" kern="0" dirty="0">
                          <a:effectLst/>
                          <a:latin typeface="Times New Roman" panose="02020603050405020304" pitchFamily="18" charset="0"/>
                          <a:ea typeface="黑体" panose="02010609060101010101" pitchFamily="49" charset="-122"/>
                          <a:cs typeface="Times New Roman" panose="02020603050405020304" pitchFamily="18" charset="0"/>
                        </a:rPr>
                        <a:t>概率</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effectLst/>
                          <a:latin typeface="Times New Roman" panose="02020603050405020304" pitchFamily="18" charset="0"/>
                          <a:ea typeface="黑体" panose="02010609060101010101" pitchFamily="49" charset="-122"/>
                          <a:cs typeface="Times New Roman" panose="02020603050405020304" pitchFamily="18" charset="0"/>
                        </a:rPr>
                        <a:t>D</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2200" b="1" i="1" kern="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sz="22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2200" b="1"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1138662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457200" y="404664"/>
            <a:ext cx="8229600" cy="792088"/>
          </a:xfrm>
        </p:spPr>
        <p:txBody>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平衡 </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(HWE) </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群体</a:t>
            </a:r>
          </a:p>
        </p:txBody>
      </p:sp>
      <p:sp>
        <p:nvSpPr>
          <p:cNvPr id="2" name="内容占位符 1"/>
          <p:cNvSpPr>
            <a:spLocks noGrp="1"/>
          </p:cNvSpPr>
          <p:nvPr>
            <p:ph idx="1"/>
          </p:nvPr>
        </p:nvSpPr>
        <p:spPr>
          <a:xfrm>
            <a:off x="457200" y="1268760"/>
            <a:ext cx="8229600" cy="4608511"/>
          </a:xfrm>
        </p:spPr>
        <p:txBody>
          <a:bodyPr>
            <a:normAutofit/>
          </a:bodyPr>
          <a:lstStyle/>
          <a:p>
            <a:pPr>
              <a:defRPr/>
            </a:pP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在一个群体中，一个座位上两个等位基因</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q</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，三种基因型</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AA</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smtClean="0">
                <a:effectLst/>
                <a:latin typeface="Times New Roman" panose="02020603050405020304" pitchFamily="18" charset="0"/>
                <a:ea typeface="黑体" panose="02010609060101010101" pitchFamily="49" charset="-122"/>
                <a:cs typeface="Times New Roman" panose="02020603050405020304" pitchFamily="18" charset="0"/>
              </a:rPr>
              <a:t>Aa</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err="1" smtClean="0">
                <a:effectLst/>
                <a:latin typeface="Times New Roman" panose="02020603050405020304" pitchFamily="18" charset="0"/>
                <a:ea typeface="黑体" panose="02010609060101010101" pitchFamily="49" charset="-122"/>
                <a:cs typeface="Times New Roman" panose="02020603050405020304" pitchFamily="18" charset="0"/>
              </a:rPr>
              <a:t>aa</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H</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，如果基因型频率和基因频率满足：</a:t>
            </a:r>
            <a:endPar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ctr">
              <a:buFont typeface="Wingdings" pitchFamily="2" charset="2"/>
              <a:buNone/>
              <a:defRPr/>
            </a:pP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D</a:t>
            </a:r>
            <a:r>
              <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30000" dirty="0" smtClean="0">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pq</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q</a:t>
            </a:r>
            <a:r>
              <a:rPr lang="en-US" altLang="zh-CN" baseline="30000" dirty="0" smtClean="0">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，或者说</a:t>
            </a:r>
            <a:r>
              <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rPr>
              <a:t> </a:t>
            </a:r>
          </a:p>
          <a:p>
            <a:pPr marL="0" indent="0" algn="ctr">
              <a:buFont typeface="Wingdings" pitchFamily="2" charset="2"/>
              <a:buNone/>
              <a:defRPr/>
            </a:pP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H</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对应于二项式 </a:t>
            </a:r>
            <a:r>
              <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smtClean="0">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err="1"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smtClean="0">
                <a:effectLst/>
                <a:latin typeface="Times New Roman" panose="02020603050405020304" pitchFamily="18" charset="0"/>
                <a:ea typeface="黑体" panose="02010609060101010101" pitchFamily="49" charset="-122"/>
                <a:cs typeface="Times New Roman" panose="02020603050405020304" pitchFamily="18" charset="0"/>
              </a:rPr>
              <a:t>q</a:t>
            </a:r>
            <a:r>
              <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baseline="30000" dirty="0" smtClean="0">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的展开项</a:t>
            </a: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a:defRPr/>
            </a:pPr>
            <a:endParaRPr lang="en-US" altLang="zh-CN"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defRPr/>
            </a:pP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则称该群体</a:t>
            </a:r>
            <a:r>
              <a:rPr lang="zh-CN" altLang="en-US" dirty="0">
                <a:effectLst/>
                <a:latin typeface="Times New Roman" panose="02020603050405020304" pitchFamily="18" charset="0"/>
                <a:ea typeface="黑体" panose="02010609060101010101" pitchFamily="49" charset="-122"/>
                <a:cs typeface="Times New Roman" panose="02020603050405020304" pitchFamily="18" charset="0"/>
              </a:rPr>
              <a:t>处于</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Hardy-Weinberg</a:t>
            </a:r>
            <a:r>
              <a:rPr lang="zh-CN" altLang="en-US" dirty="0" smtClean="0">
                <a:effectLst/>
                <a:latin typeface="Times New Roman" panose="02020603050405020304" pitchFamily="18" charset="0"/>
                <a:ea typeface="黑体" panose="02010609060101010101" pitchFamily="49" charset="-122"/>
                <a:cs typeface="Times New Roman" panose="02020603050405020304" pitchFamily="18" charset="0"/>
              </a:rPr>
              <a:t>平衡状态</a:t>
            </a:r>
            <a:endParaRPr lang="zh-CN" altLang="en-US" dirty="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灯片编号占位符 4"/>
          <p:cNvSpPr>
            <a:spLocks noGrp="1"/>
          </p:cNvSpPr>
          <p:nvPr>
            <p:ph type="sldNum" sz="quarter" idx="12"/>
          </p:nvPr>
        </p:nvSpPr>
        <p:spPr/>
        <p:txBody>
          <a:bodyPr/>
          <a:lstStyle/>
          <a:p>
            <a:pPr>
              <a:defRPr/>
            </a:pPr>
            <a:fld id="{F90D6E8B-35D4-4744-BD01-31C1E98741B5}" type="slidenum">
              <a:rPr lang="en-US" altLang="zh-CN"/>
              <a:pPr>
                <a:defRPr/>
              </a:pPr>
              <a:t>58</a:t>
            </a:fld>
            <a:endParaRPr lang="en-US" altLang="zh-CN"/>
          </a:p>
        </p:txBody>
      </p:sp>
      <p:sp>
        <p:nvSpPr>
          <p:cNvPr id="23557"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3558"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spTree>
    <p:extLst>
      <p:ext uri="{BB962C8B-B14F-4D97-AF65-F5344CB8AC3E}">
        <p14:creationId xmlns:p14="http://schemas.microsoft.com/office/powerpoint/2010/main" val="228780570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1187624" y="188640"/>
            <a:ext cx="6624736" cy="1296144"/>
          </a:xfrm>
        </p:spPr>
        <p:txBody>
          <a:bodyPr>
            <a:normAutofit fontScale="90000"/>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HWE</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群体的随机交配后代仍然处于</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HWE</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状态</a:t>
            </a:r>
          </a:p>
        </p:txBody>
      </p:sp>
      <p:sp>
        <p:nvSpPr>
          <p:cNvPr id="24579" name="内容占位符 1"/>
          <p:cNvSpPr>
            <a:spLocks noGrp="1"/>
          </p:cNvSpPr>
          <p:nvPr>
            <p:ph idx="1"/>
          </p:nvPr>
        </p:nvSpPr>
        <p:spPr>
          <a:xfrm>
            <a:off x="457200" y="1413148"/>
            <a:ext cx="8229600" cy="503684"/>
          </a:xfrm>
        </p:spPr>
        <p:txBody>
          <a:bodyPr>
            <a:normAutofit fontScale="92500" lnSpcReduction="10000"/>
          </a:bodyPr>
          <a:lstStyle/>
          <a:p>
            <a:pPr marL="0" indent="0" algn="ctr">
              <a:buFont typeface="Wingdings" pitchFamily="2" charset="2"/>
              <a:buNone/>
            </a:pPr>
            <a:r>
              <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AA</a:t>
            </a:r>
            <a:r>
              <a:rPr lang="zh-CN" altLang="en-US"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D=p</a:t>
            </a:r>
            <a:r>
              <a:rPr lang="en-US" altLang="zh-CN" baseline="30000"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en-US"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Aa</a:t>
            </a:r>
            <a:r>
              <a:rPr lang="zh-CN" altLang="en-US"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H=2pq</a:t>
            </a:r>
            <a:r>
              <a:rPr lang="zh-CN" altLang="en-US"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aa</a:t>
            </a:r>
            <a:r>
              <a:rPr lang="zh-CN" altLang="en-US"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R=q</a:t>
            </a:r>
            <a:r>
              <a:rPr lang="en-US" altLang="zh-CN" baseline="30000"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2</a:t>
            </a:r>
            <a:endParaRPr lang="en-US" altLang="zh-CN" dirty="0" smtClean="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灯片编号占位符 4"/>
          <p:cNvSpPr>
            <a:spLocks noGrp="1"/>
          </p:cNvSpPr>
          <p:nvPr>
            <p:ph type="sldNum" sz="quarter" idx="12"/>
          </p:nvPr>
        </p:nvSpPr>
        <p:spPr/>
        <p:txBody>
          <a:bodyPr/>
          <a:lstStyle/>
          <a:p>
            <a:pPr>
              <a:defRPr/>
            </a:pPr>
            <a:fld id="{FFA188AF-28FA-4BB1-8EE3-7B03828D51DF}" type="slidenum">
              <a:rPr lang="en-US" altLang="zh-CN"/>
              <a:pPr>
                <a:defRPr/>
              </a:pPr>
              <a:t>59</a:t>
            </a:fld>
            <a:endParaRPr lang="en-US" altLang="zh-CN"/>
          </a:p>
        </p:txBody>
      </p:sp>
      <p:sp>
        <p:nvSpPr>
          <p:cNvPr id="24581"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4582"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558236012"/>
              </p:ext>
            </p:extLst>
          </p:nvPr>
        </p:nvGraphicFramePr>
        <p:xfrm>
          <a:off x="467544" y="1989138"/>
          <a:ext cx="8292962" cy="4662558"/>
        </p:xfrm>
        <a:graphic>
          <a:graphicData uri="http://schemas.openxmlformats.org/drawingml/2006/table">
            <a:tbl>
              <a:tblPr firstRow="1" bandRow="1">
                <a:tableStyleId>{5C22544A-7EE6-4342-B048-85BDC9FD1C3A}</a:tableStyleId>
              </a:tblPr>
              <a:tblGrid>
                <a:gridCol w="2414909"/>
                <a:gridCol w="1526050"/>
                <a:gridCol w="1485339"/>
                <a:gridCol w="1433332"/>
                <a:gridCol w="1433332"/>
              </a:tblGrid>
              <a:tr h="518054">
                <a:tc rowSpan="2">
                  <a:txBody>
                    <a:bodyPr/>
                    <a:lstStyle/>
                    <a:p>
                      <a:r>
                        <a:rPr lang="zh-CN" altLang="en-US" sz="2800" b="1" dirty="0" smtClean="0">
                          <a:solidFill>
                            <a:srgbClr val="FFFF00"/>
                          </a:solidFill>
                          <a:latin typeface="Arial Unicode MS" pitchFamily="34" charset="-122"/>
                          <a:ea typeface="Arial Unicode MS" pitchFamily="34" charset="-122"/>
                          <a:cs typeface="Arial Unicode MS" pitchFamily="34" charset="-122"/>
                        </a:rPr>
                        <a:t>交配类型</a:t>
                      </a:r>
                      <a:endParaRPr lang="zh-CN" altLang="en-US" sz="2800" b="1" dirty="0">
                        <a:solidFill>
                          <a:srgbClr val="FFFF00"/>
                        </a:solidFill>
                        <a:latin typeface="Arial Unicode MS" pitchFamily="34" charset="-122"/>
                        <a:ea typeface="Arial Unicode MS" pitchFamily="34" charset="-122"/>
                        <a:cs typeface="Arial Unicode MS" pitchFamily="34" charset="-122"/>
                      </a:endParaRPr>
                    </a:p>
                  </a:txBody>
                  <a:tcPr marL="91442" marR="91442" marT="45671" marB="45671"/>
                </a:tc>
                <a:tc rowSpan="2">
                  <a:txBody>
                    <a:bodyPr/>
                    <a:lstStyle/>
                    <a:p>
                      <a:r>
                        <a:rPr lang="zh-CN" altLang="en-US" sz="2800" b="1" dirty="0" smtClean="0">
                          <a:solidFill>
                            <a:srgbClr val="FFFF00"/>
                          </a:solidFill>
                          <a:latin typeface="Arial Unicode MS" pitchFamily="34" charset="-122"/>
                          <a:ea typeface="Arial Unicode MS" pitchFamily="34" charset="-122"/>
                          <a:cs typeface="Arial Unicode MS" pitchFamily="34" charset="-122"/>
                        </a:rPr>
                        <a:t>频率</a:t>
                      </a:r>
                      <a:endParaRPr lang="zh-CN" altLang="en-US" sz="2800" b="1" dirty="0">
                        <a:solidFill>
                          <a:srgbClr val="FFFF00"/>
                        </a:solidFill>
                        <a:latin typeface="Arial Unicode MS" pitchFamily="34" charset="-122"/>
                        <a:ea typeface="Arial Unicode MS" pitchFamily="34" charset="-122"/>
                        <a:cs typeface="Arial Unicode MS" pitchFamily="34" charset="-122"/>
                      </a:endParaRPr>
                    </a:p>
                  </a:txBody>
                  <a:tcPr marL="91442" marR="91442" marT="45671" marB="45671"/>
                </a:tc>
                <a:tc gridSpan="3">
                  <a:txBody>
                    <a:bodyPr/>
                    <a:lstStyle/>
                    <a:p>
                      <a:r>
                        <a:rPr lang="zh-CN" altLang="en-US" sz="2800" b="1" dirty="0" smtClean="0">
                          <a:solidFill>
                            <a:srgbClr val="FFFF00"/>
                          </a:solidFill>
                          <a:latin typeface="Arial Unicode MS" pitchFamily="34" charset="-122"/>
                          <a:ea typeface="Arial Unicode MS" pitchFamily="34" charset="-122"/>
                          <a:cs typeface="Arial Unicode MS" pitchFamily="34" charset="-122"/>
                        </a:rPr>
                        <a:t>后代基因型及其频率</a:t>
                      </a:r>
                      <a:endParaRPr lang="zh-CN" altLang="en-US" sz="2800" b="1" dirty="0">
                        <a:solidFill>
                          <a:srgbClr val="FFFF00"/>
                        </a:solidFill>
                        <a:latin typeface="Arial Unicode MS" pitchFamily="34" charset="-122"/>
                        <a:ea typeface="Arial Unicode MS" pitchFamily="34" charset="-122"/>
                        <a:cs typeface="Arial Unicode MS" pitchFamily="34" charset="-122"/>
                      </a:endParaRPr>
                    </a:p>
                  </a:txBody>
                  <a:tcPr marL="91442" marR="91442" marT="45671" marB="45671"/>
                </a:tc>
                <a:tc h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c h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r>
              <a:tr h="518054">
                <a:tc v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c v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c>
                  <a:txBody>
                    <a:bodyPr/>
                    <a:lstStyle/>
                    <a:p>
                      <a:r>
                        <a:rPr lang="en-US" altLang="zh-CN" sz="2800" b="1" kern="1200" dirty="0" smtClean="0">
                          <a:solidFill>
                            <a:srgbClr val="002060"/>
                          </a:solidFill>
                          <a:latin typeface="Arial Unicode MS" pitchFamily="34" charset="-122"/>
                          <a:ea typeface="Arial Unicode MS" pitchFamily="34" charset="-122"/>
                          <a:cs typeface="Arial Unicode MS" pitchFamily="34" charset="-122"/>
                        </a:rPr>
                        <a:t>AA</a:t>
                      </a:r>
                      <a:endParaRPr lang="zh-CN" altLang="en-US" sz="2800" b="1" kern="1200"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kern="1200"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kern="1200"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kern="1200"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kern="1200"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r>
                        <a:rPr lang="en-US" altLang="zh-CN" sz="2800" b="1" dirty="0" smtClean="0">
                          <a:solidFill>
                            <a:srgbClr val="002060"/>
                          </a:solidFill>
                          <a:latin typeface="Arial Unicode MS" pitchFamily="34" charset="-122"/>
                          <a:ea typeface="Arial Unicode MS" pitchFamily="34" charset="-122"/>
                          <a:cs typeface="Arial Unicode MS" pitchFamily="34" charset="-122"/>
                        </a:rPr>
                        <a:t>AA × AA</a:t>
                      </a:r>
                      <a:endParaRPr lang="zh-CN" altLang="en-US" sz="2800" b="1"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002060"/>
                          </a:solidFill>
                          <a:latin typeface="Arial Unicode MS" pitchFamily="34" charset="-122"/>
                          <a:ea typeface="Arial Unicode MS" pitchFamily="34" charset="-122"/>
                          <a:cs typeface="Arial Unicode MS" pitchFamily="34" charset="-122"/>
                        </a:rPr>
                        <a:t>p</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4</a:t>
                      </a:r>
                      <a:r>
                        <a:rPr lang="en-US" altLang="zh-CN" sz="2800" b="1" dirty="0" smtClean="0">
                          <a:solidFill>
                            <a:srgbClr val="002060"/>
                          </a:solidFill>
                          <a:latin typeface="Arial Unicode MS" pitchFamily="34" charset="-122"/>
                          <a:ea typeface="Arial Unicode MS" pitchFamily="34" charset="-122"/>
                          <a:cs typeface="Arial Unicode MS" pitchFamily="34" charset="-122"/>
                        </a:rPr>
                        <a:t> </a:t>
                      </a:r>
                      <a:endParaRPr lang="zh-CN" altLang="en-US" sz="2800" b="1"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1</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AA × </a:t>
                      </a: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4p</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3</a:t>
                      </a:r>
                      <a:r>
                        <a:rPr lang="en-US" altLang="zh-CN" sz="2800" b="1" dirty="0" smtClean="0">
                          <a:solidFill>
                            <a:srgbClr val="002060"/>
                          </a:solidFill>
                          <a:latin typeface="Arial Unicode MS" pitchFamily="34" charset="-122"/>
                          <a:ea typeface="Arial Unicode MS" pitchFamily="34" charset="-122"/>
                          <a:cs typeface="Arial Unicode MS" pitchFamily="34" charset="-122"/>
                        </a:rPr>
                        <a:t>q </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AA × </a:t>
                      </a: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2p</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800" b="1" dirty="0" smtClean="0">
                          <a:solidFill>
                            <a:srgbClr val="002060"/>
                          </a:solidFill>
                          <a:latin typeface="Arial Unicode MS" pitchFamily="34" charset="-122"/>
                          <a:ea typeface="Arial Unicode MS" pitchFamily="34" charset="-122"/>
                          <a:cs typeface="Arial Unicode MS" pitchFamily="34" charset="-122"/>
                        </a:rPr>
                        <a:t>q</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800" b="1" dirty="0" smtClean="0">
                          <a:solidFill>
                            <a:srgbClr val="002060"/>
                          </a:solidFill>
                          <a:latin typeface="Arial Unicode MS" pitchFamily="34" charset="-122"/>
                          <a:ea typeface="Arial Unicode MS" pitchFamily="34" charset="-122"/>
                          <a:cs typeface="Arial Unicode MS" pitchFamily="34" charset="-122"/>
                        </a:rPr>
                        <a:t> </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1</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r>
                        <a:rPr lang="en-US" altLang="zh-CN" sz="2800" b="1" dirty="0" smtClean="0">
                          <a:solidFill>
                            <a:srgbClr val="002060"/>
                          </a:solidFill>
                          <a:latin typeface="Arial Unicode MS" pitchFamily="34" charset="-122"/>
                          <a:ea typeface="Arial Unicode MS" pitchFamily="34" charset="-122"/>
                          <a:cs typeface="Arial Unicode MS" pitchFamily="34" charset="-122"/>
                        </a:rPr>
                        <a:t> × </a:t>
                      </a: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4p</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800" b="1" dirty="0" smtClean="0">
                          <a:solidFill>
                            <a:srgbClr val="002060"/>
                          </a:solidFill>
                          <a:latin typeface="Arial Unicode MS" pitchFamily="34" charset="-122"/>
                          <a:ea typeface="Arial Unicode MS" pitchFamily="34" charset="-122"/>
                          <a:cs typeface="Arial Unicode MS" pitchFamily="34" charset="-122"/>
                        </a:rPr>
                        <a:t>q</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800" b="1" dirty="0" smtClean="0">
                          <a:solidFill>
                            <a:srgbClr val="002060"/>
                          </a:solidFill>
                          <a:latin typeface="Arial Unicode MS" pitchFamily="34" charset="-122"/>
                          <a:ea typeface="Arial Unicode MS" pitchFamily="34" charset="-122"/>
                          <a:cs typeface="Arial Unicode MS" pitchFamily="34" charset="-122"/>
                        </a:rPr>
                        <a:t> </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0.25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0.25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r>
                        <a:rPr lang="en-US" altLang="zh-CN" sz="2800" b="1" dirty="0" smtClean="0">
                          <a:solidFill>
                            <a:srgbClr val="002060"/>
                          </a:solidFill>
                          <a:latin typeface="Arial Unicode MS" pitchFamily="34" charset="-122"/>
                          <a:ea typeface="Arial Unicode MS" pitchFamily="34" charset="-122"/>
                          <a:cs typeface="Arial Unicode MS" pitchFamily="34" charset="-122"/>
                        </a:rPr>
                        <a:t> × </a:t>
                      </a: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4pq</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3</a:t>
                      </a:r>
                      <a:r>
                        <a:rPr lang="en-US" altLang="zh-CN" sz="2800" b="1" dirty="0" smtClean="0">
                          <a:solidFill>
                            <a:srgbClr val="002060"/>
                          </a:solidFill>
                          <a:latin typeface="Arial Unicode MS" pitchFamily="34" charset="-122"/>
                          <a:ea typeface="Arial Unicode MS" pitchFamily="34" charset="-122"/>
                          <a:cs typeface="Arial Unicode MS" pitchFamily="34" charset="-122"/>
                        </a:rPr>
                        <a:t> </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r>
                        <a:rPr lang="en-US" altLang="zh-CN" sz="2800" b="1" dirty="0" smtClean="0">
                          <a:solidFill>
                            <a:srgbClr val="002060"/>
                          </a:solidFill>
                          <a:latin typeface="Arial Unicode MS" pitchFamily="34" charset="-122"/>
                          <a:ea typeface="Arial Unicode MS" pitchFamily="34" charset="-122"/>
                          <a:cs typeface="Arial Unicode MS" pitchFamily="34" charset="-122"/>
                        </a:rPr>
                        <a:t> × </a:t>
                      </a:r>
                      <a:r>
                        <a:rPr lang="en-US" altLang="zh-CN" sz="28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002060"/>
                          </a:solidFill>
                          <a:latin typeface="Arial Unicode MS" pitchFamily="34" charset="-122"/>
                          <a:ea typeface="Arial Unicode MS" pitchFamily="34" charset="-122"/>
                          <a:cs typeface="Arial Unicode MS" pitchFamily="34" charset="-122"/>
                        </a:rPr>
                        <a:t>q</a:t>
                      </a:r>
                      <a:r>
                        <a:rPr lang="en-US" altLang="zh-CN" sz="2800" b="1" baseline="30000" dirty="0" smtClean="0">
                          <a:solidFill>
                            <a:srgbClr val="002060"/>
                          </a:solidFill>
                          <a:latin typeface="Arial Unicode MS" pitchFamily="34" charset="-122"/>
                          <a:ea typeface="Arial Unicode MS" pitchFamily="34" charset="-122"/>
                          <a:cs typeface="Arial Unicode MS" pitchFamily="34" charset="-122"/>
                        </a:rPr>
                        <a:t>4</a:t>
                      </a:r>
                      <a:r>
                        <a:rPr lang="en-US" altLang="zh-CN" sz="2800" b="1" dirty="0" smtClean="0">
                          <a:solidFill>
                            <a:srgbClr val="002060"/>
                          </a:solidFill>
                          <a:latin typeface="Arial Unicode MS" pitchFamily="34" charset="-122"/>
                          <a:ea typeface="Arial Unicode MS" pitchFamily="34" charset="-122"/>
                          <a:cs typeface="Arial Unicode MS" pitchFamily="34" charset="-122"/>
                        </a:rPr>
                        <a:t> </a:t>
                      </a:r>
                      <a:endParaRPr lang="zh-CN" altLang="en-US" sz="2800" b="1" dirty="0" smtClean="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0</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1</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r>
              <a:tr h="518054">
                <a:tc>
                  <a:txBody>
                    <a:bodyPr/>
                    <a:lstStyle/>
                    <a:p>
                      <a:r>
                        <a:rPr lang="zh-CN" altLang="en-US" sz="2800" b="1" dirty="0" smtClean="0">
                          <a:solidFill>
                            <a:srgbClr val="002060"/>
                          </a:solidFill>
                          <a:latin typeface="Arial Unicode MS" pitchFamily="34" charset="-122"/>
                          <a:ea typeface="Arial Unicode MS" pitchFamily="34" charset="-122"/>
                          <a:cs typeface="Arial Unicode MS" pitchFamily="34" charset="-122"/>
                        </a:rPr>
                        <a:t>合计（加权）</a:t>
                      </a:r>
                      <a:endParaRPr lang="zh-CN" altLang="en-US" sz="2800" b="1"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002060"/>
                          </a:solidFill>
                          <a:latin typeface="Arial Unicode MS" pitchFamily="34" charset="-122"/>
                          <a:ea typeface="Arial Unicode MS" pitchFamily="34" charset="-122"/>
                          <a:cs typeface="Arial Unicode MS" pitchFamily="34" charset="-122"/>
                        </a:rPr>
                        <a:t>1</a:t>
                      </a:r>
                      <a:endParaRPr lang="zh-CN" altLang="en-US" sz="2800" b="1" dirty="0">
                        <a:solidFill>
                          <a:srgbClr val="002060"/>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latin typeface="Arial Unicode MS" pitchFamily="34" charset="-122"/>
                          <a:ea typeface="Arial Unicode MS" pitchFamily="34" charset="-122"/>
                          <a:cs typeface="Arial Unicode MS" pitchFamily="34" charset="-122"/>
                        </a:rPr>
                        <a:t>p</a:t>
                      </a:r>
                      <a:r>
                        <a:rPr lang="en-US" altLang="zh-CN" sz="2800" b="1" baseline="30000" dirty="0" smtClean="0">
                          <a:solidFill>
                            <a:srgbClr val="1105FB"/>
                          </a:solidFill>
                          <a:latin typeface="Arial Unicode MS" pitchFamily="34" charset="-122"/>
                          <a:ea typeface="Arial Unicode MS" pitchFamily="34" charset="-122"/>
                          <a:cs typeface="Arial Unicode MS" pitchFamily="34" charset="-122"/>
                        </a:rPr>
                        <a:t>2</a:t>
                      </a:r>
                      <a:r>
                        <a:rPr lang="en-US" altLang="zh-CN" sz="2800" b="1" dirty="0" smtClean="0">
                          <a:solidFill>
                            <a:srgbClr val="1105FB"/>
                          </a:solidFill>
                          <a:latin typeface="Arial Unicode MS" pitchFamily="34" charset="-122"/>
                          <a:ea typeface="Arial Unicode MS" pitchFamily="34" charset="-122"/>
                          <a:cs typeface="Arial Unicode MS" pitchFamily="34" charset="-122"/>
                        </a:rPr>
                        <a:t> </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r>
                        <a:rPr lang="en-US" altLang="zh-CN" sz="2800" b="1" dirty="0" smtClean="0">
                          <a:solidFill>
                            <a:srgbClr val="1105FB"/>
                          </a:solidFill>
                          <a:effectLst/>
                          <a:latin typeface="Arial" pitchFamily="34" charset="0"/>
                          <a:ea typeface="黑体" pitchFamily="49" charset="-122"/>
                          <a:cs typeface="Arial" pitchFamily="34" charset="0"/>
                        </a:rPr>
                        <a:t>2pq</a:t>
                      </a:r>
                      <a:endParaRPr lang="zh-CN" altLang="en-US" sz="2800" b="1" dirty="0">
                        <a:solidFill>
                          <a:srgbClr val="1105FB"/>
                        </a:solidFill>
                        <a:latin typeface="Arial Unicode MS" pitchFamily="34" charset="-122"/>
                        <a:ea typeface="Arial Unicode MS" pitchFamily="34" charset="-122"/>
                        <a:cs typeface="Arial Unicode MS" pitchFamily="34" charset="-122"/>
                      </a:endParaRPr>
                    </a:p>
                  </a:txBody>
                  <a:tcPr marL="91442" marR="91442" marT="45671" marB="456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1105FB"/>
                          </a:solidFill>
                          <a:effectLst/>
                          <a:latin typeface="Arial" pitchFamily="34" charset="0"/>
                          <a:ea typeface="黑体" pitchFamily="49" charset="-122"/>
                          <a:cs typeface="Arial" pitchFamily="34" charset="0"/>
                        </a:rPr>
                        <a:t>q</a:t>
                      </a:r>
                      <a:r>
                        <a:rPr lang="en-US" altLang="zh-CN" sz="2800" b="1" baseline="30000" dirty="0" smtClean="0">
                          <a:solidFill>
                            <a:srgbClr val="1105FB"/>
                          </a:solidFill>
                          <a:effectLst/>
                          <a:latin typeface="Arial" pitchFamily="34" charset="0"/>
                          <a:ea typeface="黑体" pitchFamily="49" charset="-122"/>
                          <a:cs typeface="Arial" pitchFamily="34" charset="0"/>
                        </a:rPr>
                        <a:t>2</a:t>
                      </a:r>
                      <a:endParaRPr lang="en-US" altLang="zh-CN" sz="2800" b="1" dirty="0" smtClean="0">
                        <a:solidFill>
                          <a:srgbClr val="1105FB"/>
                        </a:solidFill>
                        <a:effectLst/>
                        <a:latin typeface="Arial" pitchFamily="34" charset="0"/>
                        <a:ea typeface="黑体" pitchFamily="49" charset="-122"/>
                        <a:cs typeface="Arial" pitchFamily="34" charset="0"/>
                      </a:endParaRPr>
                    </a:p>
                  </a:txBody>
                  <a:tcPr marL="91442" marR="91442" marT="45671" marB="45671"/>
                </a:tc>
              </a:tr>
            </a:tbl>
          </a:graphicData>
        </a:graphic>
      </p:graphicFrame>
    </p:spTree>
    <p:extLst>
      <p:ext uri="{BB962C8B-B14F-4D97-AF65-F5344CB8AC3E}">
        <p14:creationId xmlns:p14="http://schemas.microsoft.com/office/powerpoint/2010/main" val="34260982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188640"/>
            <a:ext cx="6120680" cy="792088"/>
          </a:xfrm>
        </p:spPr>
        <p:txBody>
          <a:bodyPr>
            <a:normAutofit/>
          </a:bodyPr>
          <a:lstStyle/>
          <a:p>
            <a:r>
              <a:rPr lang="zh-CN" altLang="zh-CN" b="1" dirty="0" smtClean="0">
                <a:latin typeface="黑体" panose="02010609060101010101" pitchFamily="49" charset="-122"/>
                <a:ea typeface="黑体" panose="02010609060101010101" pitchFamily="49" charset="-122"/>
              </a:rPr>
              <a:t>基因</a:t>
            </a:r>
            <a:r>
              <a:rPr lang="zh-CN" altLang="en-US" b="1" dirty="0" smtClean="0">
                <a:latin typeface="黑体" panose="02010609060101010101" pitchFamily="49" charset="-122"/>
                <a:ea typeface="黑体" panose="02010609060101010101" pitchFamily="49" charset="-122"/>
              </a:rPr>
              <a:t>的定义</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755576" y="1196752"/>
            <a:ext cx="7848872" cy="3816424"/>
          </a:xfrm>
        </p:spPr>
        <p:txBody>
          <a:bodyPr>
            <a:noAutofit/>
          </a:bodyPr>
          <a:lstStyle/>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DNA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序列经常被看作是控制性状的基本遗传单位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DNA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分子有大有小</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。例如</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，大肠杆菌的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分子大约为</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4.7Mbp</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million base pair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），果蝇最长的一条染色体大约包含</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65mbp DNA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，人类最长的一条染色体大约包含</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230Mbp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358003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457200" y="188913"/>
            <a:ext cx="8229600" cy="1231900"/>
          </a:xfrm>
        </p:spPr>
        <p:txBody>
          <a:bodyPr>
            <a:normAutofit fontScale="90000"/>
          </a:bodyPr>
          <a:lstStyle/>
          <a:p>
            <a:pPr eaLnBrk="1" hangingPunct="1"/>
            <a:r>
              <a:rPr lang="zh-CN" altLang="en-US" sz="4000" b="1" dirty="0" smtClean="0">
                <a:effectLst/>
                <a:latin typeface="Arial" charset="0"/>
                <a:ea typeface="黑体" pitchFamily="49" charset="-122"/>
                <a:cs typeface="Arial" charset="0"/>
              </a:rPr>
              <a:t>不管群体的起始频率如何</a:t>
            </a:r>
            <a:r>
              <a:rPr lang="en-US" altLang="zh-CN" sz="4000" b="1" dirty="0" smtClean="0">
                <a:effectLst/>
                <a:latin typeface="Arial" charset="0"/>
                <a:ea typeface="黑体" pitchFamily="49" charset="-122"/>
                <a:cs typeface="Arial" charset="0"/>
              </a:rPr>
              <a:t>, </a:t>
            </a:r>
            <a:r>
              <a:rPr lang="zh-CN" altLang="en-US" sz="4000" b="1" dirty="0" smtClean="0">
                <a:effectLst/>
                <a:latin typeface="Arial" charset="0"/>
                <a:ea typeface="黑体" pitchFamily="49" charset="-122"/>
                <a:cs typeface="Arial" charset="0"/>
              </a:rPr>
              <a:t>只要经过一代随机交配</a:t>
            </a:r>
            <a:r>
              <a:rPr lang="en-US" altLang="zh-CN" sz="4000" b="1" dirty="0" smtClean="0">
                <a:effectLst/>
                <a:latin typeface="Arial" charset="0"/>
                <a:ea typeface="黑体" pitchFamily="49" charset="-122"/>
                <a:cs typeface="Arial" charset="0"/>
              </a:rPr>
              <a:t>, </a:t>
            </a:r>
            <a:r>
              <a:rPr lang="zh-CN" altLang="en-US" sz="4000" b="1" dirty="0" smtClean="0">
                <a:effectLst/>
                <a:latin typeface="Arial" charset="0"/>
                <a:ea typeface="黑体" pitchFamily="49" charset="-122"/>
                <a:cs typeface="Arial" charset="0"/>
              </a:rPr>
              <a:t>群体就达到平衡</a:t>
            </a:r>
          </a:p>
        </p:txBody>
      </p:sp>
      <p:sp>
        <p:nvSpPr>
          <p:cNvPr id="25603" name="内容占位符 1"/>
          <p:cNvSpPr>
            <a:spLocks noGrp="1"/>
          </p:cNvSpPr>
          <p:nvPr>
            <p:ph idx="1"/>
          </p:nvPr>
        </p:nvSpPr>
        <p:spPr>
          <a:xfrm>
            <a:off x="457200" y="1484313"/>
            <a:ext cx="8075613" cy="576262"/>
          </a:xfrm>
        </p:spPr>
        <p:txBody>
          <a:bodyPr/>
          <a:lstStyle/>
          <a:p>
            <a:pPr marL="0" indent="0" algn="ctr">
              <a:buFont typeface="Wingdings" pitchFamily="2" charset="2"/>
              <a:buNone/>
            </a:pPr>
            <a:r>
              <a:rPr lang="en-US" altLang="zh-CN" sz="2800" dirty="0" smtClean="0">
                <a:effectLst/>
                <a:latin typeface="Arial" charset="0"/>
                <a:ea typeface="黑体" pitchFamily="49" charset="-122"/>
                <a:cs typeface="Arial" charset="0"/>
              </a:rPr>
              <a:t>AA: D, Aa: H, aa: R; A: p=D+0.5H, a: q=0.5H+R </a:t>
            </a:r>
          </a:p>
          <a:p>
            <a:pPr marL="0" indent="0" algn="ctr">
              <a:buFont typeface="Wingdings" pitchFamily="2" charset="2"/>
              <a:buNone/>
            </a:pPr>
            <a:endParaRPr lang="en-US" altLang="zh-CN" sz="2800" dirty="0" smtClean="0">
              <a:effectLst/>
              <a:latin typeface="Arial" charset="0"/>
              <a:ea typeface="黑体" pitchFamily="49" charset="-122"/>
              <a:cs typeface="Arial" charset="0"/>
            </a:endParaRPr>
          </a:p>
        </p:txBody>
      </p:sp>
      <p:sp>
        <p:nvSpPr>
          <p:cNvPr id="25605"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5606"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46563243"/>
              </p:ext>
            </p:extLst>
          </p:nvPr>
        </p:nvGraphicFramePr>
        <p:xfrm>
          <a:off x="34925" y="2133600"/>
          <a:ext cx="9059863" cy="4114800"/>
        </p:xfrm>
        <a:graphic>
          <a:graphicData uri="http://schemas.openxmlformats.org/drawingml/2006/table">
            <a:tbl>
              <a:tblPr firstRow="1" bandRow="1">
                <a:tableStyleId>{5C22544A-7EE6-4342-B048-85BDC9FD1C3A}</a:tableStyleId>
              </a:tblPr>
              <a:tblGrid>
                <a:gridCol w="1703705"/>
                <a:gridCol w="1092518"/>
                <a:gridCol w="1710055"/>
                <a:gridCol w="2843530"/>
                <a:gridCol w="1710055"/>
              </a:tblGrid>
              <a:tr h="370840">
                <a:tc rowSpan="2">
                  <a:txBody>
                    <a:bodyPr/>
                    <a:lstStyle/>
                    <a:p>
                      <a:r>
                        <a:rPr lang="zh-CN" altLang="en-US" sz="2400" b="1" dirty="0" smtClean="0">
                          <a:solidFill>
                            <a:srgbClr val="FFFF00"/>
                          </a:solidFill>
                          <a:latin typeface="Arial Unicode MS" pitchFamily="34" charset="-122"/>
                          <a:ea typeface="Arial Unicode MS" pitchFamily="34" charset="-122"/>
                          <a:cs typeface="Arial Unicode MS" pitchFamily="34" charset="-122"/>
                        </a:rPr>
                        <a:t>交配类型</a:t>
                      </a:r>
                      <a:endParaRPr lang="zh-CN" altLang="en-US" sz="2400" b="1" dirty="0">
                        <a:solidFill>
                          <a:srgbClr val="FFFF00"/>
                        </a:solidFill>
                        <a:latin typeface="Arial Unicode MS" pitchFamily="34" charset="-122"/>
                        <a:ea typeface="Arial Unicode MS" pitchFamily="34" charset="-122"/>
                        <a:cs typeface="Arial Unicode MS" pitchFamily="34" charset="-122"/>
                      </a:endParaRPr>
                    </a:p>
                  </a:txBody>
                  <a:tcPr/>
                </a:tc>
                <a:tc rowSpan="2">
                  <a:txBody>
                    <a:bodyPr/>
                    <a:lstStyle/>
                    <a:p>
                      <a:r>
                        <a:rPr lang="zh-CN" altLang="en-US" sz="2400" b="1" dirty="0" smtClean="0">
                          <a:solidFill>
                            <a:srgbClr val="FFFF00"/>
                          </a:solidFill>
                          <a:latin typeface="Arial Unicode MS" pitchFamily="34" charset="-122"/>
                          <a:ea typeface="Arial Unicode MS" pitchFamily="34" charset="-122"/>
                          <a:cs typeface="Arial Unicode MS" pitchFamily="34" charset="-122"/>
                        </a:rPr>
                        <a:t>频率</a:t>
                      </a:r>
                      <a:endParaRPr lang="zh-CN" altLang="en-US" sz="2400" b="1" dirty="0">
                        <a:solidFill>
                          <a:srgbClr val="FFFF00"/>
                        </a:solidFill>
                        <a:latin typeface="Arial Unicode MS" pitchFamily="34" charset="-122"/>
                        <a:ea typeface="Arial Unicode MS" pitchFamily="34" charset="-122"/>
                        <a:cs typeface="Arial Unicode MS" pitchFamily="34" charset="-122"/>
                      </a:endParaRPr>
                    </a:p>
                  </a:txBody>
                  <a:tcPr/>
                </a:tc>
                <a:tc gridSpan="3">
                  <a:txBody>
                    <a:bodyPr/>
                    <a:lstStyle/>
                    <a:p>
                      <a:r>
                        <a:rPr lang="zh-CN" altLang="en-US" sz="2400" b="1" dirty="0" smtClean="0">
                          <a:solidFill>
                            <a:srgbClr val="FFFF00"/>
                          </a:solidFill>
                          <a:latin typeface="Arial Unicode MS" pitchFamily="34" charset="-122"/>
                          <a:ea typeface="Arial Unicode MS" pitchFamily="34" charset="-122"/>
                          <a:cs typeface="Arial Unicode MS" pitchFamily="34" charset="-122"/>
                        </a:rPr>
                        <a:t>后代基因型及其频率</a:t>
                      </a:r>
                      <a:endParaRPr lang="zh-CN" altLang="en-US" sz="2400" b="1" dirty="0">
                        <a:solidFill>
                          <a:srgbClr val="FFFF00"/>
                        </a:solidFill>
                        <a:latin typeface="Arial Unicode MS" pitchFamily="34" charset="-122"/>
                        <a:ea typeface="Arial Unicode MS" pitchFamily="34" charset="-122"/>
                        <a:cs typeface="Arial Unicode MS" pitchFamily="34" charset="-122"/>
                      </a:endParaRPr>
                    </a:p>
                  </a:txBody>
                  <a:tcPr/>
                </a:tc>
                <a:tc h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c h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r>
              <a:tr h="370840">
                <a:tc v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c vMerge="1">
                  <a:txBody>
                    <a:bodyPr/>
                    <a:lstStyle/>
                    <a:p>
                      <a:endParaRPr lang="zh-CN" altLang="en-US" sz="2400" dirty="0">
                        <a:solidFill>
                          <a:srgbClr val="FFFF0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kern="1200" dirty="0" smtClean="0">
                          <a:solidFill>
                            <a:srgbClr val="002060"/>
                          </a:solidFill>
                          <a:latin typeface="Arial Unicode MS" pitchFamily="34" charset="-122"/>
                          <a:ea typeface="Arial Unicode MS" pitchFamily="34" charset="-122"/>
                          <a:cs typeface="Arial Unicode MS" pitchFamily="34" charset="-122"/>
                        </a:rPr>
                        <a:t>AA</a:t>
                      </a:r>
                      <a:endParaRPr lang="zh-CN" altLang="en-US" sz="2400" b="1" kern="1200"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kern="1200"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kern="1200"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kern="1200"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kern="1200" dirty="0">
                        <a:solidFill>
                          <a:srgbClr val="002060"/>
                        </a:solidFill>
                        <a:latin typeface="Arial Unicode MS" pitchFamily="34" charset="-122"/>
                        <a:ea typeface="Arial Unicode MS" pitchFamily="34" charset="-122"/>
                        <a:cs typeface="Arial Unicode MS" pitchFamily="34" charset="-122"/>
                      </a:endParaRPr>
                    </a:p>
                  </a:txBody>
                  <a:tcPr/>
                </a:tc>
              </a:tr>
              <a:tr h="370840">
                <a:tc>
                  <a:txBody>
                    <a:bodyPr/>
                    <a:lstStyle/>
                    <a:p>
                      <a:r>
                        <a:rPr lang="en-US" altLang="zh-CN" sz="2400" b="1" dirty="0" smtClean="0">
                          <a:solidFill>
                            <a:srgbClr val="002060"/>
                          </a:solidFill>
                          <a:latin typeface="Arial Unicode MS" pitchFamily="34" charset="-122"/>
                          <a:ea typeface="Arial Unicode MS" pitchFamily="34" charset="-122"/>
                          <a:cs typeface="Arial Unicode MS" pitchFamily="34" charset="-122"/>
                        </a:rPr>
                        <a:t>AA × AA</a:t>
                      </a:r>
                      <a:endParaRPr lang="zh-CN" altLang="en-US" sz="2400" b="1"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002060"/>
                          </a:solidFill>
                          <a:latin typeface="Arial Unicode MS" pitchFamily="34" charset="-122"/>
                          <a:ea typeface="Arial Unicode MS" pitchFamily="34" charset="-122"/>
                          <a:cs typeface="Arial Unicode MS" pitchFamily="34" charset="-122"/>
                        </a:rPr>
                        <a:t>D</a:t>
                      </a:r>
                      <a:r>
                        <a:rPr lang="en-US" altLang="zh-CN" sz="24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400" b="1" dirty="0" smtClean="0">
                          <a:solidFill>
                            <a:srgbClr val="002060"/>
                          </a:solidFill>
                          <a:latin typeface="Arial Unicode MS" pitchFamily="34" charset="-122"/>
                          <a:ea typeface="Arial Unicode MS" pitchFamily="34" charset="-122"/>
                          <a:cs typeface="Arial Unicode MS" pitchFamily="34" charset="-122"/>
                        </a:rPr>
                        <a:t> </a:t>
                      </a:r>
                      <a:endParaRPr lang="zh-CN" altLang="en-US" sz="2400" b="1"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1</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002060"/>
                          </a:solidFill>
                          <a:latin typeface="Arial Unicode MS" pitchFamily="34" charset="-122"/>
                          <a:ea typeface="Arial Unicode MS" pitchFamily="34" charset="-122"/>
                          <a:cs typeface="Arial Unicode MS" pitchFamily="34" charset="-122"/>
                        </a:rPr>
                        <a:t>AA × </a:t>
                      </a: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002060"/>
                          </a:solidFill>
                          <a:latin typeface="Arial Unicode MS" pitchFamily="34" charset="-122"/>
                          <a:ea typeface="Arial Unicode MS" pitchFamily="34" charset="-122"/>
                          <a:cs typeface="Arial Unicode MS" pitchFamily="34" charset="-122"/>
                        </a:rPr>
                        <a:t>2DH </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002060"/>
                          </a:solidFill>
                          <a:latin typeface="Arial Unicode MS" pitchFamily="34" charset="-122"/>
                          <a:ea typeface="Arial Unicode MS" pitchFamily="34" charset="-122"/>
                          <a:cs typeface="Arial Unicode MS" pitchFamily="34" charset="-122"/>
                        </a:rPr>
                        <a:t>AA × </a:t>
                      </a: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002060"/>
                          </a:solidFill>
                          <a:latin typeface="Arial Unicode MS" pitchFamily="34" charset="-122"/>
                          <a:ea typeface="Arial Unicode MS" pitchFamily="34" charset="-122"/>
                          <a:cs typeface="Arial Unicode MS" pitchFamily="34" charset="-122"/>
                        </a:rPr>
                        <a:t>2DR </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1</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r>
                        <a:rPr lang="en-US" altLang="zh-CN" sz="2400" b="1" dirty="0" smtClean="0">
                          <a:solidFill>
                            <a:srgbClr val="002060"/>
                          </a:solidFill>
                          <a:latin typeface="Arial Unicode MS" pitchFamily="34" charset="-122"/>
                          <a:ea typeface="Arial Unicode MS" pitchFamily="34" charset="-122"/>
                          <a:cs typeface="Arial Unicode MS" pitchFamily="34" charset="-122"/>
                        </a:rPr>
                        <a:t> × </a:t>
                      </a: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baseline="0" dirty="0" smtClean="0">
                          <a:solidFill>
                            <a:srgbClr val="002060"/>
                          </a:solidFill>
                          <a:latin typeface="Arial Unicode MS" pitchFamily="34" charset="-122"/>
                          <a:ea typeface="Arial Unicode MS" pitchFamily="34" charset="-122"/>
                          <a:cs typeface="Arial Unicode MS" pitchFamily="34" charset="-122"/>
                        </a:rPr>
                        <a:t>H</a:t>
                      </a:r>
                      <a:r>
                        <a:rPr lang="en-US" altLang="zh-CN" sz="24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400" b="1" dirty="0" smtClean="0">
                          <a:solidFill>
                            <a:srgbClr val="002060"/>
                          </a:solidFill>
                          <a:latin typeface="Arial Unicode MS" pitchFamily="34" charset="-122"/>
                          <a:ea typeface="Arial Unicode MS" pitchFamily="34" charset="-122"/>
                          <a:cs typeface="Arial Unicode MS" pitchFamily="34" charset="-122"/>
                        </a:rPr>
                        <a:t> </a:t>
                      </a:r>
                      <a:endParaRPr lang="zh-CN" altLang="en-US" sz="2400" b="1"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0.25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0.25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r>
                        <a:rPr lang="en-US" altLang="zh-CN" sz="2400" b="1" dirty="0" smtClean="0">
                          <a:solidFill>
                            <a:srgbClr val="002060"/>
                          </a:solidFill>
                          <a:latin typeface="Arial Unicode MS" pitchFamily="34" charset="-122"/>
                          <a:ea typeface="Arial Unicode MS" pitchFamily="34" charset="-122"/>
                          <a:cs typeface="Arial Unicode MS" pitchFamily="34" charset="-122"/>
                        </a:rPr>
                        <a:t> × </a:t>
                      </a: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002060"/>
                          </a:solidFill>
                          <a:latin typeface="Arial Unicode MS" pitchFamily="34" charset="-122"/>
                          <a:ea typeface="Arial Unicode MS" pitchFamily="34" charset="-122"/>
                          <a:cs typeface="Arial Unicode MS" pitchFamily="34" charset="-122"/>
                        </a:rPr>
                        <a:t>2HR </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0.5</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r>
                        <a:rPr lang="en-US" altLang="zh-CN" sz="2400" b="1" dirty="0" smtClean="0">
                          <a:solidFill>
                            <a:srgbClr val="002060"/>
                          </a:solidFill>
                          <a:latin typeface="Arial Unicode MS" pitchFamily="34" charset="-122"/>
                          <a:ea typeface="Arial Unicode MS" pitchFamily="34" charset="-122"/>
                          <a:cs typeface="Arial Unicode MS" pitchFamily="34" charset="-122"/>
                        </a:rPr>
                        <a:t> × </a:t>
                      </a:r>
                      <a:r>
                        <a:rPr lang="en-US" altLang="zh-CN" sz="2400" b="1" dirty="0" err="1" smtClean="0">
                          <a:solidFill>
                            <a:srgbClr val="002060"/>
                          </a:solidFill>
                          <a:latin typeface="Arial Unicode MS" pitchFamily="34" charset="-122"/>
                          <a:ea typeface="Arial Unicode MS" pitchFamily="34" charset="-122"/>
                          <a:cs typeface="Arial Unicode MS" pitchFamily="34" charset="-122"/>
                        </a:rPr>
                        <a:t>aa</a:t>
                      </a:r>
                      <a:endParaRPr lang="zh-CN" altLang="en-US" sz="2400" b="1" dirty="0" smtClean="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baseline="0" dirty="0" smtClean="0">
                          <a:solidFill>
                            <a:srgbClr val="002060"/>
                          </a:solidFill>
                          <a:latin typeface="Arial Unicode MS" pitchFamily="34" charset="-122"/>
                          <a:ea typeface="Arial Unicode MS" pitchFamily="34" charset="-122"/>
                          <a:cs typeface="Arial Unicode MS" pitchFamily="34" charset="-122"/>
                        </a:rPr>
                        <a:t>R</a:t>
                      </a:r>
                      <a:r>
                        <a:rPr lang="en-US" altLang="zh-CN" sz="2400" b="1" baseline="30000" dirty="0" smtClean="0">
                          <a:solidFill>
                            <a:srgbClr val="002060"/>
                          </a:solidFill>
                          <a:latin typeface="Arial Unicode MS" pitchFamily="34" charset="-122"/>
                          <a:ea typeface="Arial Unicode MS" pitchFamily="34" charset="-122"/>
                          <a:cs typeface="Arial Unicode MS" pitchFamily="34" charset="-122"/>
                        </a:rPr>
                        <a:t>2</a:t>
                      </a:r>
                      <a:r>
                        <a:rPr lang="en-US" altLang="zh-CN" sz="2400" b="1" dirty="0" smtClean="0">
                          <a:solidFill>
                            <a:srgbClr val="002060"/>
                          </a:solidFill>
                          <a:latin typeface="Arial Unicode MS" pitchFamily="34" charset="-122"/>
                          <a:ea typeface="Arial Unicode MS" pitchFamily="34" charset="-122"/>
                          <a:cs typeface="Arial Unicode MS" pitchFamily="34" charset="-122"/>
                        </a:rPr>
                        <a:t> </a:t>
                      </a:r>
                      <a:endParaRPr lang="zh-CN" altLang="en-US" sz="2400" b="1"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0</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latin typeface="Arial Unicode MS" pitchFamily="34" charset="-122"/>
                          <a:ea typeface="Arial Unicode MS" pitchFamily="34" charset="-122"/>
                          <a:cs typeface="Arial Unicode MS" pitchFamily="34" charset="-122"/>
                        </a:rPr>
                        <a:t>1</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r h="370840">
                <a:tc>
                  <a:txBody>
                    <a:bodyPr/>
                    <a:lstStyle/>
                    <a:p>
                      <a:r>
                        <a:rPr lang="zh-CN" altLang="en-US" sz="2400" b="1" dirty="0" smtClean="0">
                          <a:solidFill>
                            <a:srgbClr val="002060"/>
                          </a:solidFill>
                          <a:latin typeface="Arial Unicode MS" pitchFamily="34" charset="-122"/>
                          <a:ea typeface="Arial Unicode MS" pitchFamily="34" charset="-122"/>
                          <a:cs typeface="Arial Unicode MS" pitchFamily="34" charset="-122"/>
                        </a:rPr>
                        <a:t>合计</a:t>
                      </a:r>
                      <a:endParaRPr lang="zh-CN" altLang="en-US" sz="2400" b="1"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002060"/>
                          </a:solidFill>
                          <a:latin typeface="Arial Unicode MS" pitchFamily="34" charset="-122"/>
                          <a:ea typeface="Arial Unicode MS" pitchFamily="34" charset="-122"/>
                          <a:cs typeface="Arial Unicode MS" pitchFamily="34" charset="-122"/>
                        </a:rPr>
                        <a:t>1</a:t>
                      </a:r>
                      <a:endParaRPr lang="zh-CN" altLang="en-US" sz="2400" b="1" dirty="0">
                        <a:solidFill>
                          <a:srgbClr val="002060"/>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(D+0.5H)</a:t>
                      </a:r>
                      <a:r>
                        <a:rPr lang="en-US" altLang="zh-CN" sz="2400" b="1" baseline="30000"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2400" b="1"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2(D+0.5H)(0.5H+R) </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c>
                  <a:txBody>
                    <a:bodyPr/>
                    <a:lstStyle/>
                    <a:p>
                      <a:r>
                        <a:rPr lang="en-US" altLang="zh-CN" sz="2400" b="1"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(0.5H+R)</a:t>
                      </a:r>
                      <a:r>
                        <a:rPr lang="en-US" altLang="zh-CN" sz="2400" b="1" baseline="30000"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2400" b="1" dirty="0" smtClean="0">
                          <a:solidFill>
                            <a:srgbClr val="1105FB"/>
                          </a:solidFill>
                          <a:effectLst/>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2400" b="1" dirty="0">
                        <a:solidFill>
                          <a:srgbClr val="1105FB"/>
                        </a:solidFill>
                        <a:latin typeface="Arial Unicode MS" pitchFamily="34" charset="-122"/>
                        <a:ea typeface="Arial Unicode MS" pitchFamily="34" charset="-122"/>
                        <a:cs typeface="Arial Unicode MS" pitchFamily="34" charset="-122"/>
                      </a:endParaRPr>
                    </a:p>
                  </a:txBody>
                  <a:tcPr/>
                </a:tc>
              </a:tr>
            </a:tbl>
          </a:graphicData>
        </a:graphic>
      </p:graphicFrame>
    </p:spTree>
    <p:extLst>
      <p:ext uri="{BB962C8B-B14F-4D97-AF65-F5344CB8AC3E}">
        <p14:creationId xmlns:p14="http://schemas.microsoft.com/office/powerpoint/2010/main" val="227236848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15615" y="260350"/>
            <a:ext cx="7056785" cy="864394"/>
          </a:xfrm>
        </p:spPr>
        <p:txBody>
          <a:bodyPr>
            <a:normAutofit/>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平衡定律</a:t>
            </a:r>
          </a:p>
        </p:txBody>
      </p:sp>
      <p:sp>
        <p:nvSpPr>
          <p:cNvPr id="26627" name="Rectangle 12"/>
          <p:cNvSpPr>
            <a:spLocks noGrp="1" noChangeArrowheads="1"/>
          </p:cNvSpPr>
          <p:nvPr>
            <p:ph idx="1"/>
          </p:nvPr>
        </p:nvSpPr>
        <p:spPr>
          <a:xfrm>
            <a:off x="611560" y="1268760"/>
            <a:ext cx="7992888" cy="4608512"/>
          </a:xfrm>
        </p:spPr>
        <p:txBody>
          <a:bodyPr/>
          <a:lstStyle/>
          <a:p>
            <a:pPr>
              <a:spcBef>
                <a:spcPts val="600"/>
              </a:spcBef>
            </a:pPr>
            <a:r>
              <a:rPr lang="zh-CN" altLang="zh-CN" dirty="0" smtClean="0">
                <a:latin typeface="Times New Roman" panose="02020603050405020304" pitchFamily="18" charset="0"/>
                <a:ea typeface="黑体" pitchFamily="49" charset="-122"/>
                <a:cs typeface="Times New Roman" panose="02020603050405020304" pitchFamily="18" charset="0"/>
              </a:rPr>
              <a:t>在随机交配</a:t>
            </a:r>
            <a:r>
              <a:rPr lang="zh-CN" altLang="en-US" dirty="0" smtClean="0">
                <a:latin typeface="Times New Roman" panose="02020603050405020304" pitchFamily="18" charset="0"/>
                <a:ea typeface="黑体" pitchFamily="49" charset="-122"/>
                <a:cs typeface="Times New Roman" panose="02020603050405020304" pitchFamily="18" charset="0"/>
              </a:rPr>
              <a:t>群体</a:t>
            </a:r>
            <a:r>
              <a:rPr lang="zh-CN" altLang="zh-CN" dirty="0" smtClean="0">
                <a:latin typeface="Times New Roman" panose="02020603050405020304" pitchFamily="18" charset="0"/>
                <a:ea typeface="黑体" pitchFamily="49" charset="-122"/>
                <a:cs typeface="Times New Roman" panose="02020603050405020304" pitchFamily="18" charset="0"/>
              </a:rPr>
              <a:t>中，</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两个</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等位基因</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频率分别为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q</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itchFamily="49" charset="-122"/>
                <a:cs typeface="Times New Roman" panose="02020603050405020304" pitchFamily="18" charset="0"/>
              </a:rPr>
              <a:t>如果</a:t>
            </a:r>
            <a:r>
              <a:rPr lang="zh-CN" altLang="zh-CN" dirty="0">
                <a:latin typeface="Times New Roman" panose="02020603050405020304" pitchFamily="18" charset="0"/>
                <a:ea typeface="黑体" pitchFamily="49" charset="-122"/>
                <a:cs typeface="Times New Roman" panose="02020603050405020304" pitchFamily="18" charset="0"/>
              </a:rPr>
              <a:t>没有干扰因素，三种</a:t>
            </a:r>
            <a:r>
              <a:rPr lang="zh-CN" altLang="zh-CN" dirty="0" smtClean="0">
                <a:latin typeface="Times New Roman" panose="02020603050405020304" pitchFamily="18" charset="0"/>
                <a:ea typeface="黑体" pitchFamily="49" charset="-122"/>
                <a:cs typeface="Times New Roman" panose="02020603050405020304" pitchFamily="18" charset="0"/>
              </a:rPr>
              <a:t>基因型</a:t>
            </a:r>
            <a:r>
              <a:rPr lang="en-US" altLang="zh-CN" i="1" dirty="0" smtClean="0">
                <a:latin typeface="Times New Roman" panose="02020603050405020304" pitchFamily="18" charset="0"/>
                <a:ea typeface="黑体" pitchFamily="49" charset="-122"/>
                <a:cs typeface="Times New Roman" panose="02020603050405020304" pitchFamily="18" charset="0"/>
              </a:rPr>
              <a:t>AA</a:t>
            </a:r>
            <a:r>
              <a:rPr lang="zh-CN" altLang="en-US" dirty="0" smtClean="0">
                <a:latin typeface="Times New Roman" panose="02020603050405020304" pitchFamily="18" charset="0"/>
                <a:ea typeface="黑体" pitchFamily="49" charset="-122"/>
                <a:cs typeface="Times New Roman" panose="02020603050405020304" pitchFamily="18" charset="0"/>
              </a:rPr>
              <a:t>、</a:t>
            </a:r>
            <a:r>
              <a:rPr lang="en-US" altLang="zh-CN" i="1" dirty="0" smtClean="0">
                <a:latin typeface="Times New Roman" panose="02020603050405020304" pitchFamily="18" charset="0"/>
                <a:ea typeface="黑体" pitchFamily="49" charset="-122"/>
                <a:cs typeface="Times New Roman" panose="02020603050405020304" pitchFamily="18" charset="0"/>
              </a:rPr>
              <a:t>Aa</a:t>
            </a:r>
            <a:r>
              <a:rPr lang="zh-CN" altLang="en-US" dirty="0" smtClean="0">
                <a:latin typeface="Times New Roman" panose="02020603050405020304" pitchFamily="18" charset="0"/>
                <a:ea typeface="黑体" pitchFamily="49" charset="-122"/>
                <a:cs typeface="Times New Roman" panose="02020603050405020304" pitchFamily="18" charset="0"/>
              </a:rPr>
              <a:t>、</a:t>
            </a:r>
            <a:r>
              <a:rPr lang="en-US" altLang="zh-CN" i="1" dirty="0" smtClean="0">
                <a:latin typeface="Times New Roman" panose="02020603050405020304" pitchFamily="18" charset="0"/>
                <a:ea typeface="黑体" pitchFamily="49" charset="-122"/>
                <a:cs typeface="Times New Roman" panose="02020603050405020304" pitchFamily="18" charset="0"/>
              </a:rPr>
              <a:t>aa</a:t>
            </a:r>
            <a:r>
              <a:rPr lang="zh-CN" altLang="zh-CN" dirty="0" smtClean="0">
                <a:latin typeface="Times New Roman" panose="02020603050405020304" pitchFamily="18" charset="0"/>
                <a:ea typeface="黑体" pitchFamily="49" charset="-122"/>
                <a:cs typeface="Times New Roman" panose="02020603050405020304" pitchFamily="18" charset="0"/>
              </a:rPr>
              <a:t>的</a:t>
            </a:r>
            <a:r>
              <a:rPr lang="zh-CN" altLang="zh-CN" dirty="0">
                <a:latin typeface="Times New Roman" panose="02020603050405020304" pitchFamily="18" charset="0"/>
                <a:ea typeface="黑体" pitchFamily="49" charset="-122"/>
                <a:cs typeface="Times New Roman" panose="02020603050405020304" pitchFamily="18" charset="0"/>
              </a:rPr>
              <a:t>频率总是</a:t>
            </a:r>
            <a:r>
              <a:rPr lang="en-US" altLang="zh-CN" dirty="0">
                <a:latin typeface="Times New Roman" panose="02020603050405020304" pitchFamily="18" charset="0"/>
                <a:ea typeface="黑体" pitchFamily="49" charset="-122"/>
                <a:cs typeface="Times New Roman" panose="02020603050405020304" pitchFamily="18" charset="0"/>
              </a:rPr>
              <a:t> </a:t>
            </a:r>
            <a:r>
              <a:rPr lang="en-US" altLang="zh-CN" i="1" dirty="0" smtClean="0">
                <a:latin typeface="Times New Roman" panose="02020603050405020304" pitchFamily="18" charset="0"/>
                <a:ea typeface="黑体" pitchFamily="49" charset="-122"/>
                <a:cs typeface="Times New Roman" panose="02020603050405020304" pitchFamily="18" charset="0"/>
              </a:rPr>
              <a:t>p</a:t>
            </a:r>
            <a:r>
              <a:rPr lang="en-US" altLang="zh-CN" baseline="30000" dirty="0" smtClean="0">
                <a:latin typeface="Times New Roman" panose="02020603050405020304" pitchFamily="18" charset="0"/>
                <a:ea typeface="黑体" pitchFamily="49" charset="-122"/>
                <a:cs typeface="Times New Roman" panose="02020603050405020304" pitchFamily="18" charset="0"/>
              </a:rPr>
              <a:t>2</a:t>
            </a:r>
            <a:r>
              <a:rPr lang="zh-CN" altLang="zh-CN" dirty="0" smtClean="0">
                <a:latin typeface="Times New Roman" panose="02020603050405020304" pitchFamily="18" charset="0"/>
                <a:ea typeface="黑体" pitchFamily="49" charset="-122"/>
                <a:cs typeface="Times New Roman" panose="02020603050405020304" pitchFamily="18" charset="0"/>
              </a:rPr>
              <a:t>、</a:t>
            </a:r>
            <a:r>
              <a:rPr lang="en-US" altLang="zh-CN" dirty="0" smtClean="0">
                <a:latin typeface="Times New Roman" panose="02020603050405020304" pitchFamily="18" charset="0"/>
                <a:ea typeface="黑体" pitchFamily="49" charset="-122"/>
                <a:cs typeface="Times New Roman" panose="02020603050405020304" pitchFamily="18" charset="0"/>
              </a:rPr>
              <a:t>2</a:t>
            </a:r>
            <a:r>
              <a:rPr lang="en-US" altLang="zh-CN" i="1" dirty="0" smtClean="0">
                <a:latin typeface="Times New Roman" panose="02020603050405020304" pitchFamily="18" charset="0"/>
                <a:ea typeface="黑体" pitchFamily="49" charset="-122"/>
                <a:cs typeface="Times New Roman" panose="02020603050405020304" pitchFamily="18" charset="0"/>
              </a:rPr>
              <a:t>pq</a:t>
            </a:r>
            <a:r>
              <a:rPr lang="zh-CN" altLang="zh-CN" dirty="0" smtClean="0">
                <a:latin typeface="Times New Roman" panose="02020603050405020304" pitchFamily="18" charset="0"/>
                <a:ea typeface="黑体" pitchFamily="49" charset="-122"/>
                <a:cs typeface="Times New Roman" panose="02020603050405020304" pitchFamily="18" charset="0"/>
              </a:rPr>
              <a:t>、</a:t>
            </a:r>
            <a:r>
              <a:rPr lang="en-US" altLang="zh-CN" i="1" dirty="0" smtClean="0">
                <a:latin typeface="Times New Roman" panose="02020603050405020304" pitchFamily="18" charset="0"/>
                <a:ea typeface="黑体" pitchFamily="49" charset="-122"/>
                <a:cs typeface="Times New Roman" panose="02020603050405020304" pitchFamily="18" charset="0"/>
              </a:rPr>
              <a:t>q</a:t>
            </a:r>
            <a:r>
              <a:rPr lang="en-US" altLang="zh-CN" baseline="30000" dirty="0" smtClean="0">
                <a:latin typeface="Times New Roman" panose="02020603050405020304" pitchFamily="18" charset="0"/>
                <a:ea typeface="黑体" pitchFamily="49" charset="-122"/>
                <a:cs typeface="Times New Roman" panose="02020603050405020304" pitchFamily="18" charset="0"/>
              </a:rPr>
              <a:t>2</a:t>
            </a:r>
            <a:r>
              <a:rPr lang="zh-CN" altLang="zh-CN" dirty="0" smtClean="0">
                <a:latin typeface="Times New Roman" panose="02020603050405020304" pitchFamily="18" charset="0"/>
                <a:ea typeface="黑体" pitchFamily="49" charset="-122"/>
                <a:cs typeface="Times New Roman" panose="02020603050405020304" pitchFamily="18" charset="0"/>
              </a:rPr>
              <a:t>，</a:t>
            </a:r>
            <a:r>
              <a:rPr lang="zh-CN" altLang="zh-CN" dirty="0">
                <a:latin typeface="Times New Roman" panose="02020603050405020304" pitchFamily="18" charset="0"/>
                <a:ea typeface="黑体" pitchFamily="49" charset="-122"/>
                <a:cs typeface="Times New Roman" panose="02020603050405020304" pitchFamily="18" charset="0"/>
              </a:rPr>
              <a:t>也就是说基因频率和基因型频率将永远保持不变，群体的遗传结构处于一种平衡状态。</a:t>
            </a:r>
            <a:endParaRPr lang="en-US" altLang="zh-CN" dirty="0">
              <a:latin typeface="Times New Roman" panose="02020603050405020304" pitchFamily="18" charset="0"/>
              <a:ea typeface="黑体" pitchFamily="49" charset="-122"/>
              <a:cs typeface="Times New Roman" panose="02020603050405020304" pitchFamily="18" charset="0"/>
            </a:endParaRPr>
          </a:p>
          <a:p>
            <a:pPr>
              <a:spcBef>
                <a:spcPts val="600"/>
              </a:spcBef>
            </a:pPr>
            <a:r>
              <a:rPr lang="zh-CN" altLang="zh-CN" dirty="0" smtClean="0">
                <a:effectLst/>
                <a:latin typeface="Times New Roman" panose="02020603050405020304" pitchFamily="18" charset="0"/>
                <a:ea typeface="黑体" pitchFamily="49" charset="-122"/>
                <a:cs typeface="Times New Roman" panose="02020603050405020304" pitchFamily="18" charset="0"/>
              </a:rPr>
              <a:t>这个定律是由</a:t>
            </a:r>
            <a:r>
              <a:rPr lang="en-US" altLang="zh-CN" dirty="0" smtClean="0">
                <a:effectLst/>
                <a:latin typeface="Times New Roman" panose="02020603050405020304" pitchFamily="18" charset="0"/>
                <a:ea typeface="黑体" pitchFamily="49" charset="-122"/>
                <a:cs typeface="Times New Roman" panose="02020603050405020304" pitchFamily="18" charset="0"/>
              </a:rPr>
              <a:t>Hardy</a:t>
            </a:r>
            <a:r>
              <a:rPr lang="zh-CN" altLang="zh-CN" dirty="0" smtClean="0">
                <a:effectLst/>
                <a:latin typeface="Times New Roman" panose="02020603050405020304" pitchFamily="18" charset="0"/>
                <a:ea typeface="黑体" pitchFamily="49" charset="-122"/>
                <a:cs typeface="Times New Roman" panose="02020603050405020304" pitchFamily="18" charset="0"/>
              </a:rPr>
              <a:t>和</a:t>
            </a:r>
            <a:r>
              <a:rPr lang="en-US" altLang="zh-CN" dirty="0" smtClean="0">
                <a:effectLst/>
                <a:latin typeface="Times New Roman" panose="02020603050405020304" pitchFamily="18" charset="0"/>
                <a:ea typeface="黑体" pitchFamily="49" charset="-122"/>
                <a:cs typeface="Times New Roman" panose="02020603050405020304" pitchFamily="18" charset="0"/>
              </a:rPr>
              <a:t>Weinberg</a:t>
            </a:r>
            <a:r>
              <a:rPr lang="zh-CN" altLang="zh-CN" dirty="0" smtClean="0">
                <a:effectLst/>
                <a:latin typeface="Times New Roman" panose="02020603050405020304" pitchFamily="18" charset="0"/>
                <a:ea typeface="黑体" pitchFamily="49" charset="-122"/>
                <a:cs typeface="Times New Roman" panose="02020603050405020304" pitchFamily="18" charset="0"/>
              </a:rPr>
              <a:t>在</a:t>
            </a:r>
            <a:r>
              <a:rPr lang="en-US" altLang="zh-CN" dirty="0" smtClean="0">
                <a:effectLst/>
                <a:latin typeface="Times New Roman" panose="02020603050405020304" pitchFamily="18" charset="0"/>
                <a:ea typeface="黑体" pitchFamily="49" charset="-122"/>
                <a:cs typeface="Times New Roman" panose="02020603050405020304" pitchFamily="18" charset="0"/>
              </a:rPr>
              <a:t>1908</a:t>
            </a:r>
            <a:r>
              <a:rPr lang="zh-CN" altLang="zh-CN" dirty="0" smtClean="0">
                <a:effectLst/>
                <a:latin typeface="Times New Roman" panose="02020603050405020304" pitchFamily="18" charset="0"/>
                <a:ea typeface="黑体" pitchFamily="49" charset="-122"/>
                <a:cs typeface="Times New Roman" panose="02020603050405020304" pitchFamily="18" charset="0"/>
              </a:rPr>
              <a:t>年同时发现的，所以一般称为</a:t>
            </a:r>
            <a:r>
              <a:rPr lang="en-US" altLang="zh-CN"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zh-CN" dirty="0" smtClean="0">
                <a:effectLst/>
                <a:latin typeface="Times New Roman" panose="02020603050405020304" pitchFamily="18" charset="0"/>
                <a:ea typeface="黑体" pitchFamily="49" charset="-122"/>
                <a:cs typeface="Times New Roman" panose="02020603050405020304" pitchFamily="18" charset="0"/>
              </a:rPr>
              <a:t>平衡定律</a:t>
            </a:r>
            <a:r>
              <a:rPr lang="zh-CN" altLang="en-US" dirty="0" smtClean="0">
                <a:effectLst/>
                <a:latin typeface="Times New Roman" panose="02020603050405020304" pitchFamily="18" charset="0"/>
                <a:ea typeface="黑体" pitchFamily="49" charset="-122"/>
                <a:cs typeface="Times New Roman" panose="02020603050405020304" pitchFamily="18" charset="0"/>
              </a:rPr>
              <a:t>。</a:t>
            </a:r>
            <a:endParaRPr lang="en-US" altLang="zh-CN" dirty="0" smtClean="0">
              <a:effectLst/>
              <a:latin typeface="Times New Roman" panose="02020603050405020304" pitchFamily="18" charset="0"/>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3059573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86891" y="1268760"/>
            <a:ext cx="3997077" cy="4895850"/>
          </a:xfrm>
        </p:spPr>
        <p:txBody>
          <a:bodyPr/>
          <a:lstStyle/>
          <a:p>
            <a:pPr eaLnBrk="1" hangingPunct="1"/>
            <a:r>
              <a:rPr lang="zh-CN" altLang="en-US" sz="2800" dirty="0" smtClean="0">
                <a:effectLst/>
                <a:latin typeface="Arial" charset="0"/>
                <a:ea typeface="黑体" pitchFamily="49" charset="-122"/>
                <a:cs typeface="Arial" charset="0"/>
              </a:rPr>
              <a:t>在一个平衡群体中，杂合子的频率不会超过</a:t>
            </a:r>
            <a:r>
              <a:rPr lang="en-US" altLang="zh-CN" sz="2800" dirty="0" smtClean="0">
                <a:effectLst/>
                <a:latin typeface="Arial" charset="0"/>
                <a:ea typeface="黑体" pitchFamily="49" charset="-122"/>
                <a:cs typeface="Arial" charset="0"/>
              </a:rPr>
              <a:t>0.5</a:t>
            </a:r>
            <a:r>
              <a:rPr lang="zh-CN" altLang="en-US" sz="2800" dirty="0" smtClean="0">
                <a:effectLst/>
                <a:latin typeface="Arial" charset="0"/>
                <a:ea typeface="黑体" pitchFamily="49" charset="-122"/>
                <a:cs typeface="Arial" charset="0"/>
              </a:rPr>
              <a:t>，也不可能大于纯合子的频率之和</a:t>
            </a:r>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r>
              <a:rPr lang="en-US" altLang="zh-CN" sz="2800" dirty="0" smtClean="0">
                <a:effectLst/>
                <a:latin typeface="Arial" charset="0"/>
                <a:ea typeface="黑体" pitchFamily="49" charset="-122"/>
                <a:cs typeface="Arial" charset="0"/>
              </a:rPr>
              <a:t>H</a:t>
            </a:r>
            <a:r>
              <a:rPr lang="zh-CN" altLang="en-US" sz="2800" dirty="0" smtClean="0">
                <a:effectLst/>
                <a:latin typeface="Arial" charset="0"/>
                <a:ea typeface="黑体" pitchFamily="49" charset="-122"/>
                <a:cs typeface="Arial" charset="0"/>
              </a:rPr>
              <a:t>在</a:t>
            </a:r>
            <a:r>
              <a:rPr lang="en-US" altLang="zh-CN" sz="2800" dirty="0" smtClean="0">
                <a:effectLst/>
                <a:latin typeface="Arial" charset="0"/>
                <a:ea typeface="黑体" pitchFamily="49" charset="-122"/>
                <a:cs typeface="Arial" charset="0"/>
              </a:rPr>
              <a:t>p=0.5</a:t>
            </a:r>
            <a:r>
              <a:rPr lang="zh-CN" altLang="en-US" sz="2800" dirty="0" smtClean="0">
                <a:effectLst/>
                <a:latin typeface="Arial" charset="0"/>
                <a:ea typeface="黑体" pitchFamily="49" charset="-122"/>
                <a:cs typeface="Arial" charset="0"/>
              </a:rPr>
              <a:t>处达到极大值</a:t>
            </a:r>
            <a:r>
              <a:rPr lang="en-US" altLang="zh-CN" sz="2800" dirty="0" smtClean="0">
                <a:effectLst/>
                <a:latin typeface="Arial" charset="0"/>
                <a:ea typeface="黑体" pitchFamily="49" charset="-122"/>
                <a:cs typeface="Arial" charset="0"/>
              </a:rPr>
              <a:t>0.5</a:t>
            </a:r>
            <a:endParaRPr lang="zh-CN" altLang="en-US" sz="2800" dirty="0" smtClean="0">
              <a:effectLst/>
              <a:latin typeface="Arial" charset="0"/>
              <a:ea typeface="黑体" pitchFamily="49" charset="-122"/>
              <a:cs typeface="Arial" charset="0"/>
            </a:endParaRPr>
          </a:p>
        </p:txBody>
      </p:sp>
      <p:sp>
        <p:nvSpPr>
          <p:cNvPr id="125957" name="Rectangle 5"/>
          <p:cNvSpPr>
            <a:spLocks noGrp="1" noChangeArrowheads="1"/>
          </p:cNvSpPr>
          <p:nvPr>
            <p:ph type="title"/>
          </p:nvPr>
        </p:nvSpPr>
        <p:spPr>
          <a:xfrm>
            <a:off x="539750" y="260648"/>
            <a:ext cx="8136706" cy="912515"/>
          </a:xfrm>
        </p:spPr>
        <p:txBody>
          <a:bodyPr/>
          <a:lstStyle/>
          <a:p>
            <a:pPr eaLnBrk="1" hangingPunct="1"/>
            <a:r>
              <a:rPr lang="en-US" altLang="zh-CN" sz="4000" b="1" dirty="0" smtClean="0">
                <a:effectLst/>
                <a:latin typeface="Arial" charset="0"/>
                <a:ea typeface="黑体" pitchFamily="49" charset="-122"/>
              </a:rPr>
              <a:t>Hardy-Weinberg</a:t>
            </a:r>
            <a:r>
              <a:rPr lang="zh-CN" altLang="en-US" sz="4000" b="1" dirty="0" smtClean="0">
                <a:effectLst/>
                <a:latin typeface="Arial" charset="0"/>
                <a:ea typeface="黑体" pitchFamily="49" charset="-122"/>
              </a:rPr>
              <a:t>平衡群体的性质</a:t>
            </a:r>
            <a:r>
              <a:rPr lang="en-US" altLang="zh-CN" sz="4000" b="1" dirty="0" smtClean="0">
                <a:effectLst/>
                <a:latin typeface="Arial" charset="0"/>
                <a:ea typeface="黑体" pitchFamily="49" charset="-122"/>
              </a:rPr>
              <a:t>1</a:t>
            </a:r>
            <a:endParaRPr lang="zh-CN" altLang="en-US" sz="4000" b="1" dirty="0" smtClean="0">
              <a:effectLst/>
              <a:latin typeface="Arial" charset="0"/>
              <a:ea typeface="黑体" pitchFamily="49" charset="-122"/>
            </a:endParaRPr>
          </a:p>
        </p:txBody>
      </p:sp>
      <p:graphicFrame>
        <p:nvGraphicFramePr>
          <p:cNvPr id="29703" name="对象 2"/>
          <p:cNvGraphicFramePr>
            <a:graphicFrameLocks noChangeAspect="1"/>
          </p:cNvGraphicFramePr>
          <p:nvPr>
            <p:extLst>
              <p:ext uri="{D42A27DB-BD31-4B8C-83A1-F6EECF244321}">
                <p14:modId xmlns:p14="http://schemas.microsoft.com/office/powerpoint/2010/main" val="1165981690"/>
              </p:ext>
            </p:extLst>
          </p:nvPr>
        </p:nvGraphicFramePr>
        <p:xfrm>
          <a:off x="612403" y="3247132"/>
          <a:ext cx="3311525" cy="469900"/>
        </p:xfrm>
        <a:graphic>
          <a:graphicData uri="http://schemas.openxmlformats.org/presentationml/2006/ole">
            <mc:AlternateContent xmlns:mc="http://schemas.openxmlformats.org/markup-compatibility/2006">
              <mc:Choice xmlns:v="urn:schemas-microsoft-com:vml" Requires="v">
                <p:oleObj spid="_x0000_s17494" name="公式" r:id="rId4" imgW="1612900" imgH="228600" progId="Equation.3">
                  <p:embed/>
                </p:oleObj>
              </mc:Choice>
              <mc:Fallback>
                <p:oleObj name="公式" r:id="rId4" imgW="16129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03" y="3247132"/>
                        <a:ext cx="3311525" cy="469900"/>
                      </a:xfrm>
                      <a:prstGeom prst="rect">
                        <a:avLst/>
                      </a:prstGeom>
                      <a:noFill/>
                      <a:ln>
                        <a:noFill/>
                      </a:ln>
                    </p:spPr>
                  </p:pic>
                </p:oleObj>
              </mc:Fallback>
            </mc:AlternateContent>
          </a:graphicData>
        </a:graphic>
      </p:graphicFrame>
      <p:graphicFrame>
        <p:nvGraphicFramePr>
          <p:cNvPr id="29705" name="对象 4"/>
          <p:cNvGraphicFramePr>
            <a:graphicFrameLocks noChangeAspect="1"/>
          </p:cNvGraphicFramePr>
          <p:nvPr>
            <p:extLst>
              <p:ext uri="{D42A27DB-BD31-4B8C-83A1-F6EECF244321}">
                <p14:modId xmlns:p14="http://schemas.microsoft.com/office/powerpoint/2010/main" val="1510839625"/>
              </p:ext>
            </p:extLst>
          </p:nvPr>
        </p:nvGraphicFramePr>
        <p:xfrm>
          <a:off x="611535" y="3933056"/>
          <a:ext cx="1800225" cy="917575"/>
        </p:xfrm>
        <a:graphic>
          <a:graphicData uri="http://schemas.openxmlformats.org/presentationml/2006/ole">
            <mc:AlternateContent xmlns:mc="http://schemas.openxmlformats.org/markup-compatibility/2006">
              <mc:Choice xmlns:v="urn:schemas-microsoft-com:vml" Requires="v">
                <p:oleObj spid="_x0000_s17495" name="公式" r:id="rId6" imgW="825500" imgH="419100" progId="Equation.3">
                  <p:embed/>
                </p:oleObj>
              </mc:Choice>
              <mc:Fallback>
                <p:oleObj name="公式" r:id="rId6" imgW="8255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35" y="3933056"/>
                        <a:ext cx="1800225" cy="917575"/>
                      </a:xfrm>
                      <a:prstGeom prst="rect">
                        <a:avLst/>
                      </a:prstGeom>
                      <a:noFill/>
                      <a:ln>
                        <a:noFill/>
                      </a:ln>
                    </p:spPr>
                  </p:pic>
                </p:oleObj>
              </mc:Fallback>
            </mc:AlternateContent>
          </a:graphicData>
        </a:graphic>
      </p:graphicFrame>
      <p:pic>
        <p:nvPicPr>
          <p:cNvPr id="10" name="图片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1700808"/>
            <a:ext cx="5040560" cy="3960440"/>
          </a:xfrm>
          <a:prstGeom prst="rect">
            <a:avLst/>
          </a:prstGeom>
          <a:noFill/>
          <a:ln>
            <a:noFill/>
          </a:ln>
        </p:spPr>
      </p:pic>
    </p:spTree>
    <p:extLst>
      <p:ext uri="{BB962C8B-B14F-4D97-AF65-F5344CB8AC3E}">
        <p14:creationId xmlns:p14="http://schemas.microsoft.com/office/powerpoint/2010/main" val="392315279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16669" y="1412776"/>
            <a:ext cx="3851275" cy="4248497"/>
          </a:xfrm>
        </p:spPr>
        <p:txBody>
          <a:bodyPr>
            <a:noAutofit/>
          </a:bodyPr>
          <a:lstStyle/>
          <a:p>
            <a:pPr eaLnBrk="1" hangingPunct="1">
              <a:defRPr/>
            </a:pPr>
            <a:r>
              <a:rPr lang="zh-CN" altLang="en-US" dirty="0" smtClean="0">
                <a:effectLst/>
                <a:latin typeface="Arial" pitchFamily="34" charset="0"/>
                <a:ea typeface="黑体" pitchFamily="2" charset="-122"/>
                <a:cs typeface="Arial" pitchFamily="34" charset="0"/>
              </a:rPr>
              <a:t>当一个等位基因的频率是另一个的</a:t>
            </a:r>
            <a:r>
              <a:rPr lang="en-US" altLang="zh-CN" dirty="0" smtClean="0">
                <a:effectLst/>
                <a:latin typeface="Arial" pitchFamily="34" charset="0"/>
                <a:ea typeface="黑体" pitchFamily="2" charset="-122"/>
                <a:cs typeface="Arial" pitchFamily="34" charset="0"/>
              </a:rPr>
              <a:t>2</a:t>
            </a:r>
            <a:r>
              <a:rPr lang="zh-CN" altLang="en-US" dirty="0" smtClean="0">
                <a:effectLst/>
                <a:latin typeface="Arial" pitchFamily="34" charset="0"/>
                <a:ea typeface="黑体" pitchFamily="2" charset="-122"/>
                <a:cs typeface="Arial" pitchFamily="34" charset="0"/>
              </a:rPr>
              <a:t>倍以上时，杂合体频率介于两种纯合体之间 </a:t>
            </a:r>
            <a:endParaRPr lang="en-US" altLang="zh-CN" dirty="0" smtClean="0">
              <a:effectLst/>
              <a:latin typeface="Arial" pitchFamily="34" charset="0"/>
              <a:ea typeface="黑体" pitchFamily="2" charset="-122"/>
              <a:cs typeface="Arial" pitchFamily="34" charset="0"/>
            </a:endParaRPr>
          </a:p>
          <a:p>
            <a:pPr eaLnBrk="1" hangingPunct="1">
              <a:defRPr/>
            </a:pPr>
            <a:r>
              <a:rPr lang="en-US" altLang="zh-CN" dirty="0" smtClean="0">
                <a:effectLst/>
                <a:latin typeface="Arial" pitchFamily="34" charset="0"/>
                <a:ea typeface="黑体" pitchFamily="2" charset="-122"/>
                <a:cs typeface="Arial" pitchFamily="34" charset="0"/>
              </a:rPr>
              <a:t>D=H: </a:t>
            </a:r>
            <a:r>
              <a:rPr lang="en-US" altLang="zh-CN" dirty="0">
                <a:effectLst/>
                <a:latin typeface="Arial" pitchFamily="34" charset="0"/>
                <a:ea typeface="黑体" pitchFamily="2" charset="-122"/>
                <a:cs typeface="Arial" pitchFamily="34" charset="0"/>
              </a:rPr>
              <a:t>p</a:t>
            </a:r>
            <a:r>
              <a:rPr lang="en-US" altLang="zh-CN" baseline="30000" dirty="0">
                <a:effectLst/>
                <a:latin typeface="Arial" pitchFamily="34" charset="0"/>
                <a:ea typeface="黑体" pitchFamily="2" charset="-122"/>
                <a:cs typeface="Arial" pitchFamily="34" charset="0"/>
              </a:rPr>
              <a:t>2</a:t>
            </a:r>
            <a:r>
              <a:rPr lang="en-US" altLang="zh-CN" dirty="0">
                <a:effectLst/>
                <a:latin typeface="Arial" pitchFamily="34" charset="0"/>
                <a:ea typeface="黑体" pitchFamily="2" charset="-122"/>
                <a:cs typeface="Arial" pitchFamily="34" charset="0"/>
              </a:rPr>
              <a:t>=2pq, </a:t>
            </a:r>
            <a:r>
              <a:rPr lang="en-US" altLang="zh-CN" dirty="0" smtClean="0">
                <a:effectLst/>
                <a:latin typeface="Arial" pitchFamily="34" charset="0"/>
                <a:ea typeface="黑体" pitchFamily="2" charset="-122"/>
                <a:cs typeface="Arial" pitchFamily="34" charset="0"/>
              </a:rPr>
              <a:t>p=2q=2-2p, </a:t>
            </a:r>
            <a:r>
              <a:rPr lang="zh-CN" altLang="en-US" dirty="0" smtClean="0">
                <a:effectLst/>
                <a:latin typeface="Arial" pitchFamily="34" charset="0"/>
                <a:ea typeface="黑体" pitchFamily="2" charset="-122"/>
                <a:cs typeface="Arial" pitchFamily="34" charset="0"/>
              </a:rPr>
              <a:t>因此</a:t>
            </a:r>
            <a:r>
              <a:rPr lang="en-US" altLang="zh-CN" dirty="0" smtClean="0">
                <a:effectLst/>
                <a:latin typeface="Arial" pitchFamily="34" charset="0"/>
                <a:ea typeface="黑体" pitchFamily="2" charset="-122"/>
                <a:cs typeface="Arial" pitchFamily="34" charset="0"/>
              </a:rPr>
              <a:t>p=2/3, q=1/3</a:t>
            </a:r>
          </a:p>
        </p:txBody>
      </p:sp>
      <p:sp>
        <p:nvSpPr>
          <p:cNvPr id="125957" name="Rectangle 5"/>
          <p:cNvSpPr>
            <a:spLocks noGrp="1" noChangeArrowheads="1"/>
          </p:cNvSpPr>
          <p:nvPr>
            <p:ph type="title"/>
          </p:nvPr>
        </p:nvSpPr>
        <p:spPr>
          <a:xfrm>
            <a:off x="539750" y="404813"/>
            <a:ext cx="8136706" cy="768350"/>
          </a:xfrm>
        </p:spPr>
        <p:txBody>
          <a:bodyPr/>
          <a:lstStyle/>
          <a:p>
            <a:pPr eaLnBrk="1" hangingPunct="1"/>
            <a:r>
              <a:rPr lang="en-US" altLang="zh-CN" sz="4000" b="1" dirty="0" smtClean="0">
                <a:effectLst/>
                <a:latin typeface="Arial" charset="0"/>
                <a:ea typeface="黑体" pitchFamily="49" charset="-122"/>
              </a:rPr>
              <a:t>Hardy-Weinberg</a:t>
            </a:r>
            <a:r>
              <a:rPr lang="zh-CN" altLang="en-US" sz="4000" b="1" dirty="0" smtClean="0">
                <a:effectLst/>
                <a:latin typeface="Arial" charset="0"/>
                <a:ea typeface="黑体" pitchFamily="49" charset="-122"/>
              </a:rPr>
              <a:t>平衡群体的性质</a:t>
            </a:r>
            <a:r>
              <a:rPr lang="en-US" altLang="zh-CN" sz="4000" b="1" dirty="0" smtClean="0">
                <a:effectLst/>
                <a:latin typeface="Arial" charset="0"/>
                <a:ea typeface="黑体" pitchFamily="49" charset="-122"/>
              </a:rPr>
              <a:t>2</a:t>
            </a:r>
            <a:endParaRPr lang="zh-CN" altLang="en-US" sz="4000" b="1" dirty="0" smtClean="0">
              <a:effectLst/>
              <a:latin typeface="Arial" charset="0"/>
              <a:ea typeface="黑体" pitchFamily="49" charset="-122"/>
            </a:endParaRPr>
          </a:p>
        </p:txBody>
      </p:sp>
      <p:pic>
        <p:nvPicPr>
          <p:cNvPr id="7" name="图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700808"/>
            <a:ext cx="5040560" cy="3960440"/>
          </a:xfrm>
          <a:prstGeom prst="rect">
            <a:avLst/>
          </a:prstGeom>
          <a:noFill/>
          <a:ln>
            <a:noFill/>
          </a:ln>
        </p:spPr>
      </p:pic>
    </p:spTree>
    <p:extLst>
      <p:ext uri="{BB962C8B-B14F-4D97-AF65-F5344CB8AC3E}">
        <p14:creationId xmlns:p14="http://schemas.microsoft.com/office/powerpoint/2010/main" val="182807839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179512" y="1341438"/>
            <a:ext cx="3960440" cy="4895874"/>
          </a:xfrm>
        </p:spPr>
        <p:txBody>
          <a:bodyPr>
            <a:normAutofit/>
          </a:bodyPr>
          <a:lstStyle/>
          <a:p>
            <a:pPr eaLnBrk="1" hangingPunct="1"/>
            <a:r>
              <a:rPr lang="zh-CN" altLang="en-US" sz="2800" dirty="0" smtClean="0">
                <a:effectLst/>
                <a:latin typeface="Arial" charset="0"/>
                <a:ea typeface="黑体" pitchFamily="49" charset="-122"/>
                <a:cs typeface="Arial" charset="0"/>
              </a:rPr>
              <a:t>当一个</a:t>
            </a:r>
            <a:r>
              <a:rPr lang="en-US" altLang="zh-CN" sz="2800" dirty="0" smtClean="0">
                <a:effectLst/>
                <a:latin typeface="Arial" charset="0"/>
                <a:ea typeface="黑体" pitchFamily="49" charset="-122"/>
                <a:cs typeface="Arial" charset="0"/>
              </a:rPr>
              <a:t>a</a:t>
            </a:r>
            <a:r>
              <a:rPr lang="zh-CN" altLang="en-US" sz="2800" dirty="0" smtClean="0">
                <a:effectLst/>
                <a:latin typeface="Arial" charset="0"/>
                <a:ea typeface="黑体" pitchFamily="49" charset="-122"/>
                <a:cs typeface="Arial" charset="0"/>
              </a:rPr>
              <a:t>基因有很小的频率 </a:t>
            </a:r>
            <a:r>
              <a:rPr lang="en-US" altLang="zh-CN" sz="2800" dirty="0" smtClean="0">
                <a:effectLst/>
                <a:latin typeface="Arial" charset="0"/>
                <a:ea typeface="黑体" pitchFamily="49" charset="-122"/>
                <a:cs typeface="Arial" charset="0"/>
              </a:rPr>
              <a:t>(q) </a:t>
            </a:r>
            <a:r>
              <a:rPr lang="zh-CN" altLang="en-US" sz="2800" dirty="0" smtClean="0">
                <a:effectLst/>
                <a:latin typeface="Arial" charset="0"/>
                <a:ea typeface="黑体" pitchFamily="49" charset="-122"/>
                <a:cs typeface="Arial" charset="0"/>
              </a:rPr>
              <a:t>时，该基因大多存在于杂合体中</a:t>
            </a:r>
            <a:endParaRPr lang="en-US" altLang="zh-CN" sz="2800" dirty="0" smtClean="0">
              <a:effectLst/>
              <a:latin typeface="Arial" charset="0"/>
              <a:ea typeface="黑体" pitchFamily="49" charset="-122"/>
              <a:cs typeface="Arial" charset="0"/>
            </a:endParaRPr>
          </a:p>
          <a:p>
            <a:pPr eaLnBrk="1" hangingPunct="1"/>
            <a:r>
              <a:rPr lang="zh-CN" altLang="en-US" sz="2800" dirty="0" smtClean="0">
                <a:effectLst/>
                <a:latin typeface="Arial" charset="0"/>
                <a:ea typeface="黑体" pitchFamily="49" charset="-122"/>
                <a:cs typeface="Arial" charset="0"/>
              </a:rPr>
              <a:t> 杂合型</a:t>
            </a:r>
            <a:r>
              <a:rPr lang="en-US" altLang="zh-CN" sz="2800" dirty="0" smtClean="0">
                <a:effectLst/>
                <a:latin typeface="Arial" charset="0"/>
                <a:ea typeface="黑体" pitchFamily="49" charset="-122"/>
                <a:cs typeface="Arial" charset="0"/>
              </a:rPr>
              <a:t>Aa</a:t>
            </a:r>
            <a:r>
              <a:rPr lang="zh-CN" altLang="en-US" sz="2800" dirty="0" smtClean="0">
                <a:effectLst/>
                <a:latin typeface="Arial" charset="0"/>
                <a:ea typeface="黑体" pitchFamily="49" charset="-122"/>
                <a:cs typeface="Arial" charset="0"/>
              </a:rPr>
              <a:t>与隐性纯合型</a:t>
            </a:r>
            <a:r>
              <a:rPr lang="en-US" altLang="zh-CN" sz="2800" dirty="0" smtClean="0">
                <a:effectLst/>
                <a:latin typeface="Arial" charset="0"/>
                <a:ea typeface="黑体" pitchFamily="49" charset="-122"/>
                <a:cs typeface="Arial" charset="0"/>
              </a:rPr>
              <a:t>aa</a:t>
            </a:r>
            <a:r>
              <a:rPr lang="zh-CN" altLang="en-US" sz="2800" dirty="0" smtClean="0">
                <a:effectLst/>
                <a:latin typeface="Arial" charset="0"/>
                <a:ea typeface="黑体" pitchFamily="49" charset="-122"/>
                <a:cs typeface="Arial" charset="0"/>
              </a:rPr>
              <a:t>携带有害基因</a:t>
            </a:r>
            <a:r>
              <a:rPr lang="en-US" altLang="zh-CN" sz="2800" dirty="0" smtClean="0">
                <a:effectLst/>
                <a:latin typeface="Arial" charset="0"/>
                <a:ea typeface="黑体" pitchFamily="49" charset="-122"/>
                <a:cs typeface="Arial" charset="0"/>
              </a:rPr>
              <a:t>a</a:t>
            </a:r>
            <a:r>
              <a:rPr lang="zh-CN" altLang="en-US" sz="2800" dirty="0" smtClean="0">
                <a:effectLst/>
                <a:latin typeface="Arial" charset="0"/>
                <a:ea typeface="黑体" pitchFamily="49" charset="-122"/>
                <a:cs typeface="Arial" charset="0"/>
              </a:rPr>
              <a:t>的比例为</a:t>
            </a:r>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r>
              <a:rPr lang="zh-CN" altLang="en-US" sz="2800" dirty="0" smtClean="0">
                <a:effectLst/>
                <a:latin typeface="Arial" charset="0"/>
                <a:ea typeface="黑体" pitchFamily="49" charset="-122"/>
                <a:cs typeface="Arial" charset="0"/>
              </a:rPr>
              <a:t>因此</a:t>
            </a:r>
            <a:r>
              <a:rPr lang="en-US" altLang="zh-CN" sz="2800" dirty="0" smtClean="0">
                <a:effectLst/>
                <a:latin typeface="Arial" charset="0"/>
                <a:ea typeface="黑体" pitchFamily="49" charset="-122"/>
                <a:cs typeface="Arial" charset="0"/>
              </a:rPr>
              <a:t>, </a:t>
            </a:r>
            <a:r>
              <a:rPr lang="zh-CN" altLang="en-US" sz="2800" dirty="0" smtClean="0">
                <a:effectLst/>
                <a:latin typeface="Arial" charset="0"/>
                <a:ea typeface="黑体" pitchFamily="49" charset="-122"/>
                <a:cs typeface="Arial" charset="0"/>
              </a:rPr>
              <a:t>对于很小的</a:t>
            </a:r>
            <a:r>
              <a:rPr lang="en-US" altLang="zh-CN" sz="2800" dirty="0" smtClean="0">
                <a:effectLst/>
                <a:latin typeface="Arial" charset="0"/>
                <a:ea typeface="黑体" pitchFamily="49" charset="-122"/>
                <a:cs typeface="Arial" charset="0"/>
              </a:rPr>
              <a:t>q, p/q</a:t>
            </a:r>
            <a:r>
              <a:rPr lang="zh-CN" altLang="en-US" sz="2800" dirty="0" smtClean="0">
                <a:effectLst/>
                <a:latin typeface="Arial" charset="0"/>
                <a:ea typeface="黑体" pitchFamily="49" charset="-122"/>
                <a:cs typeface="Arial" charset="0"/>
              </a:rPr>
              <a:t>会非常大</a:t>
            </a:r>
          </a:p>
        </p:txBody>
      </p:sp>
      <p:sp>
        <p:nvSpPr>
          <p:cNvPr id="125957" name="Rectangle 5"/>
          <p:cNvSpPr>
            <a:spLocks noGrp="1" noChangeArrowheads="1"/>
          </p:cNvSpPr>
          <p:nvPr>
            <p:ph type="title"/>
          </p:nvPr>
        </p:nvSpPr>
        <p:spPr>
          <a:xfrm>
            <a:off x="539750" y="404813"/>
            <a:ext cx="8064698" cy="768350"/>
          </a:xfrm>
        </p:spPr>
        <p:txBody>
          <a:bodyPr/>
          <a:lstStyle/>
          <a:p>
            <a:pPr eaLnBrk="1" hangingPunct="1"/>
            <a:r>
              <a:rPr lang="en-US" altLang="zh-CN" sz="4000" b="1" dirty="0" smtClean="0">
                <a:effectLst/>
                <a:latin typeface="Arial" charset="0"/>
                <a:ea typeface="黑体" pitchFamily="49" charset="-122"/>
              </a:rPr>
              <a:t>Hardy-Weinberg</a:t>
            </a:r>
            <a:r>
              <a:rPr lang="zh-CN" altLang="en-US" sz="4000" b="1" dirty="0" smtClean="0">
                <a:effectLst/>
                <a:latin typeface="Arial" charset="0"/>
                <a:ea typeface="黑体" pitchFamily="49" charset="-122"/>
              </a:rPr>
              <a:t>平衡群体的性质</a:t>
            </a:r>
            <a:r>
              <a:rPr lang="en-US" altLang="zh-CN" sz="4000" b="1" dirty="0" smtClean="0">
                <a:effectLst/>
                <a:latin typeface="Arial" charset="0"/>
                <a:ea typeface="黑体" pitchFamily="49" charset="-122"/>
              </a:rPr>
              <a:t>3</a:t>
            </a:r>
            <a:endParaRPr lang="zh-CN" altLang="en-US" sz="4000" b="1" dirty="0" smtClean="0">
              <a:effectLst/>
              <a:latin typeface="Arial" charset="0"/>
              <a:ea typeface="黑体" pitchFamily="49" charset="-122"/>
            </a:endParaRPr>
          </a:p>
        </p:txBody>
      </p:sp>
      <p:graphicFrame>
        <p:nvGraphicFramePr>
          <p:cNvPr id="31751" name="对象 2"/>
          <p:cNvGraphicFramePr>
            <a:graphicFrameLocks noChangeAspect="1"/>
          </p:cNvGraphicFramePr>
          <p:nvPr>
            <p:extLst>
              <p:ext uri="{D42A27DB-BD31-4B8C-83A1-F6EECF244321}">
                <p14:modId xmlns:p14="http://schemas.microsoft.com/office/powerpoint/2010/main" val="3712874605"/>
              </p:ext>
            </p:extLst>
          </p:nvPr>
        </p:nvGraphicFramePr>
        <p:xfrm>
          <a:off x="572344" y="4077072"/>
          <a:ext cx="2703512" cy="1079500"/>
        </p:xfrm>
        <a:graphic>
          <a:graphicData uri="http://schemas.openxmlformats.org/presentationml/2006/ole">
            <mc:AlternateContent xmlns:mc="http://schemas.openxmlformats.org/markup-compatibility/2006">
              <mc:Choice xmlns:v="urn:schemas-microsoft-com:vml" Requires="v">
                <p:oleObj spid="_x0000_s18475" name="公式" r:id="rId4" imgW="1091726" imgH="431613" progId="Equation.3">
                  <p:embed/>
                </p:oleObj>
              </mc:Choice>
              <mc:Fallback>
                <p:oleObj name="公式" r:id="rId4" imgW="1091726"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44" y="4077072"/>
                        <a:ext cx="2703512" cy="1079500"/>
                      </a:xfrm>
                      <a:prstGeom prst="rect">
                        <a:avLst/>
                      </a:prstGeom>
                      <a:noFill/>
                      <a:ln>
                        <a:noFill/>
                      </a:ln>
                    </p:spPr>
                  </p:pic>
                </p:oleObj>
              </mc:Fallback>
            </mc:AlternateContent>
          </a:graphicData>
        </a:graphic>
      </p:graphicFrame>
      <p:pic>
        <p:nvPicPr>
          <p:cNvPr id="8" name="图片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944" y="1700808"/>
            <a:ext cx="5040560" cy="3960440"/>
          </a:xfrm>
          <a:prstGeom prst="rect">
            <a:avLst/>
          </a:prstGeom>
          <a:noFill/>
          <a:ln>
            <a:noFill/>
          </a:ln>
        </p:spPr>
      </p:pic>
    </p:spTree>
    <p:extLst>
      <p:ext uri="{BB962C8B-B14F-4D97-AF65-F5344CB8AC3E}">
        <p14:creationId xmlns:p14="http://schemas.microsoft.com/office/powerpoint/2010/main" val="143682529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6" name="Rectangle 10"/>
          <p:cNvSpPr>
            <a:spLocks noGrp="1" noChangeArrowheads="1"/>
          </p:cNvSpPr>
          <p:nvPr>
            <p:ph type="title"/>
          </p:nvPr>
        </p:nvSpPr>
        <p:spPr>
          <a:xfrm>
            <a:off x="539750" y="404813"/>
            <a:ext cx="8064500" cy="795337"/>
          </a:xfrm>
        </p:spPr>
        <p:txBody>
          <a:bodyPr/>
          <a:lstStyle/>
          <a:p>
            <a:pPr eaLnBrk="1" hangingPunct="1"/>
            <a:r>
              <a:rPr lang="en-US" altLang="zh-CN" sz="4000" b="1" dirty="0" smtClean="0">
                <a:effectLst/>
                <a:latin typeface="Times New Roman" panose="02020603050405020304" pitchFamily="18" charset="0"/>
                <a:ea typeface="黑体" panose="02010609060101010101"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anose="02010609060101010101" pitchFamily="49" charset="-122"/>
                <a:cs typeface="Times New Roman" panose="02020603050405020304" pitchFamily="18" charset="0"/>
              </a:rPr>
              <a:t>平衡定律的作用</a:t>
            </a:r>
            <a:r>
              <a:rPr lang="en-US" altLang="zh-CN" sz="4000" b="1" dirty="0" smtClean="0">
                <a:effectLst/>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4000" b="1" dirty="0" smtClean="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6979" name="Rectangle 3"/>
          <p:cNvSpPr>
            <a:spLocks noGrp="1" noChangeArrowheads="1"/>
          </p:cNvSpPr>
          <p:nvPr>
            <p:ph type="body" idx="1"/>
          </p:nvPr>
        </p:nvSpPr>
        <p:spPr>
          <a:xfrm>
            <a:off x="179388" y="1412875"/>
            <a:ext cx="3770312" cy="5040461"/>
          </a:xfrm>
        </p:spPr>
        <p:txBody>
          <a:bodyPr/>
          <a:lstStyle/>
          <a:p>
            <a:pPr eaLnBrk="1" hangingPunct="1"/>
            <a:r>
              <a:rPr lang="zh-CN" altLang="en-US" dirty="0" smtClean="0">
                <a:effectLst/>
                <a:latin typeface="黑体" pitchFamily="49" charset="-122"/>
                <a:ea typeface="黑体" pitchFamily="49" charset="-122"/>
              </a:rPr>
              <a:t>测定基因和基因型频率</a:t>
            </a:r>
            <a:endParaRPr lang="en-US" altLang="zh-CN" dirty="0" smtClean="0">
              <a:effectLst/>
              <a:latin typeface="黑体" pitchFamily="49" charset="-122"/>
              <a:ea typeface="黑体" pitchFamily="49" charset="-122"/>
            </a:endParaRPr>
          </a:p>
          <a:p>
            <a:pPr eaLnBrk="1" hangingPunct="1"/>
            <a:r>
              <a:rPr lang="zh-CN" altLang="zh-CN" sz="2800" dirty="0" smtClean="0">
                <a:effectLst/>
                <a:latin typeface="黑体" pitchFamily="49" charset="-122"/>
                <a:ea typeface="黑体" pitchFamily="49" charset="-122"/>
              </a:rPr>
              <a:t>任一平衡群体的</a:t>
            </a:r>
            <a:r>
              <a:rPr lang="en-US" altLang="zh-CN" sz="2800" dirty="0" smtClean="0">
                <a:effectLst/>
                <a:latin typeface="黑体" pitchFamily="49" charset="-122"/>
                <a:ea typeface="黑体" pitchFamily="49" charset="-122"/>
              </a:rPr>
              <a:t>3</a:t>
            </a:r>
            <a:r>
              <a:rPr lang="zh-CN" altLang="zh-CN" sz="2800" dirty="0" smtClean="0">
                <a:effectLst/>
                <a:latin typeface="黑体" pitchFamily="49" charset="-122"/>
                <a:ea typeface="黑体" pitchFamily="49" charset="-122"/>
              </a:rPr>
              <a:t>种基因型频率在平衡图上必然形成一条直线，且该直线垂直交于</a:t>
            </a:r>
            <a:r>
              <a:rPr lang="en-US" altLang="zh-CN" sz="2800" dirty="0" smtClean="0">
                <a:effectLst/>
                <a:latin typeface="黑体" pitchFamily="49" charset="-122"/>
                <a:ea typeface="黑体" pitchFamily="49" charset="-122"/>
              </a:rPr>
              <a:t>X</a:t>
            </a:r>
            <a:r>
              <a:rPr lang="zh-CN" altLang="zh-CN" sz="2800" dirty="0" smtClean="0">
                <a:effectLst/>
                <a:latin typeface="黑体" pitchFamily="49" charset="-122"/>
                <a:ea typeface="黑体" pitchFamily="49" charset="-122"/>
              </a:rPr>
              <a:t>轴，交点将</a:t>
            </a:r>
            <a:r>
              <a:rPr lang="en-US" altLang="zh-CN" sz="2800" dirty="0" smtClean="0">
                <a:effectLst/>
                <a:latin typeface="黑体" pitchFamily="49" charset="-122"/>
                <a:ea typeface="黑体" pitchFamily="49" charset="-122"/>
              </a:rPr>
              <a:t>X</a:t>
            </a:r>
            <a:r>
              <a:rPr lang="zh-CN" altLang="zh-CN" sz="2800" dirty="0" smtClean="0">
                <a:effectLst/>
                <a:latin typeface="黑体" pitchFamily="49" charset="-122"/>
                <a:ea typeface="黑体" pitchFamily="49" charset="-122"/>
              </a:rPr>
              <a:t>轴分为两部分，从原点到交点为一基因频率，从交点到</a:t>
            </a:r>
            <a:r>
              <a:rPr lang="en-US" altLang="zh-CN" sz="2800" dirty="0" smtClean="0">
                <a:effectLst/>
                <a:latin typeface="黑体" pitchFamily="49" charset="-122"/>
                <a:ea typeface="黑体" pitchFamily="49" charset="-122"/>
              </a:rPr>
              <a:t>1.0</a:t>
            </a:r>
            <a:r>
              <a:rPr lang="zh-CN" altLang="zh-CN" sz="2800" dirty="0" smtClean="0">
                <a:effectLst/>
                <a:latin typeface="黑体" pitchFamily="49" charset="-122"/>
                <a:ea typeface="黑体" pitchFamily="49" charset="-122"/>
              </a:rPr>
              <a:t>为另一基因频率。</a:t>
            </a:r>
            <a:endParaRPr lang="zh-CN" altLang="en-US" sz="2800" dirty="0" smtClean="0">
              <a:effectLst/>
              <a:latin typeface="黑体" pitchFamily="49" charset="-122"/>
              <a:ea typeface="黑体" pitchFamily="49" charset="-122"/>
            </a:endParaRPr>
          </a:p>
        </p:txBody>
      </p:sp>
      <p:pic>
        <p:nvPicPr>
          <p:cNvPr id="8" name="图片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700808"/>
            <a:ext cx="5040560" cy="3960440"/>
          </a:xfrm>
          <a:prstGeom prst="rect">
            <a:avLst/>
          </a:prstGeom>
          <a:noFill/>
          <a:ln>
            <a:noFill/>
          </a:ln>
        </p:spPr>
      </p:pic>
    </p:spTree>
    <p:extLst>
      <p:ext uri="{BB962C8B-B14F-4D97-AF65-F5344CB8AC3E}">
        <p14:creationId xmlns:p14="http://schemas.microsoft.com/office/powerpoint/2010/main" val="388821187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6" name="Rectangle 10"/>
          <p:cNvSpPr>
            <a:spLocks noGrp="1" noChangeArrowheads="1"/>
          </p:cNvSpPr>
          <p:nvPr>
            <p:ph type="title"/>
          </p:nvPr>
        </p:nvSpPr>
        <p:spPr>
          <a:xfrm>
            <a:off x="539750" y="332805"/>
            <a:ext cx="8064500" cy="719931"/>
          </a:xfrm>
        </p:spPr>
        <p:txBody>
          <a:bodyPr/>
          <a:lstStyle/>
          <a:p>
            <a:pPr eaLnBrk="1" hangingPunct="1"/>
            <a:r>
              <a:rPr lang="en-US" altLang="zh-CN" sz="4000" b="1" dirty="0" smtClean="0">
                <a:effectLst/>
                <a:latin typeface="Times New Roman" panose="02020603050405020304" pitchFamily="18" charset="0"/>
                <a:ea typeface="黑体" panose="02010609060101010101"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anose="02010609060101010101" pitchFamily="49" charset="-122"/>
                <a:cs typeface="Times New Roman" panose="02020603050405020304" pitchFamily="18" charset="0"/>
              </a:rPr>
              <a:t>平衡定律的作用</a:t>
            </a:r>
            <a:r>
              <a:rPr lang="en-US" altLang="zh-CN" sz="4000" b="1" dirty="0" smtClean="0">
                <a:effectLst/>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4000" b="1" dirty="0" smtClean="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6979" name="Rectangle 3"/>
          <p:cNvSpPr>
            <a:spLocks noGrp="1" noChangeArrowheads="1"/>
          </p:cNvSpPr>
          <p:nvPr>
            <p:ph type="body" idx="1"/>
          </p:nvPr>
        </p:nvSpPr>
        <p:spPr>
          <a:xfrm>
            <a:off x="395288" y="1196752"/>
            <a:ext cx="8424862" cy="5184576"/>
          </a:xfrm>
        </p:spPr>
        <p:txBody>
          <a:bodyPr>
            <a:normAutofit/>
          </a:bodyPr>
          <a:lstStyle/>
          <a:p>
            <a:r>
              <a:rPr lang="zh-CN" altLang="zh-CN" dirty="0">
                <a:latin typeface="黑体" pitchFamily="49" charset="-122"/>
                <a:ea typeface="黑体" pitchFamily="49" charset="-122"/>
              </a:rPr>
              <a:t>计算隐性基因控制的性状上，正常表型中杂合体（或携带者）的频率</a:t>
            </a:r>
            <a:r>
              <a:rPr lang="zh-CN" altLang="zh-CN" dirty="0" smtClean="0">
                <a:latin typeface="黑体" pitchFamily="49" charset="-122"/>
                <a:ea typeface="黑体" pitchFamily="49" charset="-122"/>
              </a:rPr>
              <a:t>。</a:t>
            </a:r>
            <a:r>
              <a:rPr lang="zh-CN" altLang="zh-CN" dirty="0" smtClean="0">
                <a:effectLst/>
                <a:latin typeface="黑体" pitchFamily="49" charset="-122"/>
                <a:ea typeface="黑体" pitchFamily="49" charset="-122"/>
              </a:rPr>
              <a:t>如某种疾病为隐性基因控制，纯合隐性表现症状，杂合体并不表现症状，那么往往需要了解</a:t>
            </a:r>
            <a:r>
              <a:rPr lang="zh-CN" altLang="zh-CN" sz="3600" b="1" dirty="0" smtClean="0">
                <a:solidFill>
                  <a:srgbClr val="0070C0"/>
                </a:solidFill>
                <a:effectLst/>
                <a:latin typeface="黑体" pitchFamily="49" charset="-122"/>
                <a:ea typeface="黑体" pitchFamily="49" charset="-122"/>
              </a:rPr>
              <a:t>致病基因携带者在正常人群中所占的比重</a:t>
            </a:r>
            <a:r>
              <a:rPr lang="zh-CN" altLang="zh-CN" dirty="0" smtClean="0">
                <a:effectLst/>
                <a:latin typeface="黑体" pitchFamily="49" charset="-122"/>
                <a:ea typeface="黑体" pitchFamily="49" charset="-122"/>
              </a:rPr>
              <a:t>，这便是杂合体所占的频率。</a:t>
            </a:r>
            <a:endParaRPr lang="en-US" altLang="zh-CN" dirty="0" smtClean="0">
              <a:effectLst/>
              <a:latin typeface="黑体" pitchFamily="49" charset="-122"/>
              <a:ea typeface="黑体" pitchFamily="49" charset="-122"/>
            </a:endParaRPr>
          </a:p>
          <a:p>
            <a:pPr eaLnBrk="1" hangingPunct="1"/>
            <a:endParaRPr lang="en-US" altLang="zh-CN" dirty="0" smtClean="0">
              <a:effectLst/>
              <a:latin typeface="黑体" pitchFamily="49" charset="-122"/>
              <a:ea typeface="黑体" pitchFamily="49" charset="-122"/>
            </a:endParaRPr>
          </a:p>
          <a:p>
            <a:pPr eaLnBrk="1" hangingPunct="1"/>
            <a:endParaRPr lang="en-US" altLang="zh-CN" dirty="0" smtClean="0">
              <a:effectLst/>
              <a:latin typeface="黑体" pitchFamily="49" charset="-122"/>
              <a:ea typeface="黑体" pitchFamily="49" charset="-122"/>
            </a:endParaRPr>
          </a:p>
          <a:p>
            <a:pPr eaLnBrk="1" hangingPunct="1"/>
            <a:r>
              <a:rPr lang="zh-CN" altLang="en-US" dirty="0" smtClean="0">
                <a:effectLst/>
                <a:latin typeface="黑体" pitchFamily="49" charset="-122"/>
                <a:ea typeface="黑体" pitchFamily="49" charset="-122"/>
              </a:rPr>
              <a:t>当</a:t>
            </a:r>
            <a:r>
              <a:rPr lang="en-US" altLang="zh-CN" i="1" dirty="0" smtClean="0">
                <a:effectLst/>
                <a:latin typeface="黑体" pitchFamily="49" charset="-122"/>
                <a:ea typeface="黑体" pitchFamily="49" charset="-122"/>
              </a:rPr>
              <a:t>q</a:t>
            </a:r>
            <a:r>
              <a:rPr lang="zh-CN" altLang="en-US" dirty="0" smtClean="0">
                <a:effectLst/>
                <a:latin typeface="黑体" pitchFamily="49" charset="-122"/>
                <a:ea typeface="黑体" pitchFamily="49" charset="-122"/>
              </a:rPr>
              <a:t>很小时</a:t>
            </a:r>
            <a:r>
              <a:rPr lang="en-US" altLang="zh-CN" dirty="0" smtClean="0">
                <a:effectLst/>
                <a:latin typeface="黑体" pitchFamily="49" charset="-122"/>
                <a:ea typeface="黑体" pitchFamily="49" charset="-122"/>
              </a:rPr>
              <a:t>, </a:t>
            </a:r>
            <a:endParaRPr lang="zh-CN" altLang="en-US" dirty="0" smtClean="0">
              <a:effectLst/>
              <a:latin typeface="黑体" pitchFamily="49" charset="-122"/>
              <a:ea typeface="黑体" pitchFamily="49" charset="-122"/>
            </a:endParaRPr>
          </a:p>
        </p:txBody>
      </p:sp>
      <p:graphicFrame>
        <p:nvGraphicFramePr>
          <p:cNvPr id="34822" name="对象 2"/>
          <p:cNvGraphicFramePr>
            <a:graphicFrameLocks noChangeAspect="1"/>
          </p:cNvGraphicFramePr>
          <p:nvPr>
            <p:extLst>
              <p:ext uri="{D42A27DB-BD31-4B8C-83A1-F6EECF244321}">
                <p14:modId xmlns:p14="http://schemas.microsoft.com/office/powerpoint/2010/main" val="2762975383"/>
              </p:ext>
            </p:extLst>
          </p:nvPr>
        </p:nvGraphicFramePr>
        <p:xfrm>
          <a:off x="827088" y="4413349"/>
          <a:ext cx="5689600" cy="1031875"/>
        </p:xfrm>
        <a:graphic>
          <a:graphicData uri="http://schemas.openxmlformats.org/presentationml/2006/ole">
            <mc:AlternateContent xmlns:mc="http://schemas.openxmlformats.org/markup-compatibility/2006">
              <mc:Choice xmlns:v="urn:schemas-microsoft-com:vml" Requires="v">
                <p:oleObj spid="_x0000_s19542" name="公式" r:id="rId4" imgW="2324100" imgH="419100" progId="Equation.3">
                  <p:embed/>
                </p:oleObj>
              </mc:Choice>
              <mc:Fallback>
                <p:oleObj name="公式" r:id="rId4" imgW="2324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413349"/>
                        <a:ext cx="5689600" cy="1031875"/>
                      </a:xfrm>
                      <a:prstGeom prst="rect">
                        <a:avLst/>
                      </a:prstGeom>
                      <a:noFill/>
                      <a:ln>
                        <a:noFill/>
                      </a:ln>
                    </p:spPr>
                  </p:pic>
                </p:oleObj>
              </mc:Fallback>
            </mc:AlternateContent>
          </a:graphicData>
        </a:graphic>
      </p:graphicFrame>
      <p:graphicFrame>
        <p:nvGraphicFramePr>
          <p:cNvPr id="34823" name="对象 3"/>
          <p:cNvGraphicFramePr>
            <a:graphicFrameLocks noChangeAspect="1"/>
          </p:cNvGraphicFramePr>
          <p:nvPr>
            <p:extLst>
              <p:ext uri="{D42A27DB-BD31-4B8C-83A1-F6EECF244321}">
                <p14:modId xmlns:p14="http://schemas.microsoft.com/office/powerpoint/2010/main" val="3613982059"/>
              </p:ext>
            </p:extLst>
          </p:nvPr>
        </p:nvGraphicFramePr>
        <p:xfrm>
          <a:off x="3131840" y="5445224"/>
          <a:ext cx="3014663" cy="1031875"/>
        </p:xfrm>
        <a:graphic>
          <a:graphicData uri="http://schemas.openxmlformats.org/presentationml/2006/ole">
            <mc:AlternateContent xmlns:mc="http://schemas.openxmlformats.org/markup-compatibility/2006">
              <mc:Choice xmlns:v="urn:schemas-microsoft-com:vml" Requires="v">
                <p:oleObj spid="_x0000_s19543" name="公式" r:id="rId6" imgW="1231366" imgH="418918" progId="Equation.3">
                  <p:embed/>
                </p:oleObj>
              </mc:Choice>
              <mc:Fallback>
                <p:oleObj name="公式" r:id="rId6" imgW="1231366"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5445224"/>
                        <a:ext cx="3014663" cy="10318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8146218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6" name="Rectangle 10"/>
          <p:cNvSpPr>
            <a:spLocks noGrp="1" noChangeArrowheads="1"/>
          </p:cNvSpPr>
          <p:nvPr>
            <p:ph type="title"/>
          </p:nvPr>
        </p:nvSpPr>
        <p:spPr>
          <a:xfrm>
            <a:off x="539750" y="260350"/>
            <a:ext cx="8064500" cy="795338"/>
          </a:xfrm>
        </p:spPr>
        <p:txBody>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平衡定律的作用</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2</a:t>
            </a:r>
            <a:endParaRPr lang="zh-CN" altLang="en-US" sz="4000" b="1" dirty="0" smtClean="0">
              <a:effectLst/>
              <a:latin typeface="Times New Roman" panose="02020603050405020304" pitchFamily="18" charset="0"/>
              <a:ea typeface="黑体" pitchFamily="49" charset="-122"/>
              <a:cs typeface="Times New Roman" panose="02020603050405020304" pitchFamily="18" charset="0"/>
            </a:endParaRPr>
          </a:p>
        </p:txBody>
      </p:sp>
      <p:sp>
        <p:nvSpPr>
          <p:cNvPr id="126979" name="Rectangle 3"/>
          <p:cNvSpPr>
            <a:spLocks noGrp="1" noChangeArrowheads="1"/>
          </p:cNvSpPr>
          <p:nvPr>
            <p:ph type="body" idx="1"/>
          </p:nvPr>
        </p:nvSpPr>
        <p:spPr>
          <a:xfrm>
            <a:off x="683568" y="1052736"/>
            <a:ext cx="7776864" cy="4967758"/>
          </a:xfrm>
        </p:spPr>
        <p:txBody>
          <a:bodyPr>
            <a:normAutofit/>
          </a:bodyPr>
          <a:lstStyle/>
          <a:p>
            <a:pPr eaLnBrk="1" hangingPunct="1"/>
            <a:r>
              <a:rPr lang="zh-CN" altLang="zh-CN" sz="2800" dirty="0" smtClean="0">
                <a:effectLst/>
                <a:latin typeface="Arial" charset="0"/>
                <a:ea typeface="黑体" pitchFamily="49" charset="-122"/>
                <a:cs typeface="Arial" charset="0"/>
              </a:rPr>
              <a:t>例如，苯眮尿是由一隐性基因控制的人类代谢方面疾病，婴儿出生后即可鉴定，在英国伯明翰地区连续三年对出生婴儿的检查发现，在</a:t>
            </a:r>
            <a:r>
              <a:rPr lang="en-US" altLang="zh-CN" sz="2800" dirty="0" smtClean="0">
                <a:effectLst/>
                <a:latin typeface="Arial" charset="0"/>
                <a:ea typeface="黑体" pitchFamily="49" charset="-122"/>
                <a:cs typeface="Arial" charset="0"/>
              </a:rPr>
              <a:t>55,715</a:t>
            </a:r>
            <a:r>
              <a:rPr lang="zh-CN" altLang="zh-CN" sz="2800" dirty="0" smtClean="0">
                <a:effectLst/>
                <a:latin typeface="Arial" charset="0"/>
                <a:ea typeface="黑体" pitchFamily="49" charset="-122"/>
                <a:cs typeface="Arial" charset="0"/>
              </a:rPr>
              <a:t>个婴儿中有</a:t>
            </a:r>
            <a:r>
              <a:rPr lang="en-US" altLang="zh-CN" sz="2800" dirty="0" smtClean="0">
                <a:effectLst/>
                <a:latin typeface="Arial" charset="0"/>
                <a:ea typeface="黑体" pitchFamily="49" charset="-122"/>
                <a:cs typeface="Arial" charset="0"/>
              </a:rPr>
              <a:t>5</a:t>
            </a:r>
            <a:r>
              <a:rPr lang="zh-CN" altLang="zh-CN" sz="2800" dirty="0" smtClean="0">
                <a:effectLst/>
                <a:latin typeface="Arial" charset="0"/>
                <a:ea typeface="黑体" pitchFamily="49" charset="-122"/>
                <a:cs typeface="Arial" charset="0"/>
              </a:rPr>
              <a:t>例为该病患者，现试求正常人群中此病携带者的比例。</a:t>
            </a:r>
            <a:endParaRPr lang="en-US" altLang="zh-CN" sz="2800" dirty="0" smtClean="0">
              <a:effectLst/>
              <a:latin typeface="Arial" charset="0"/>
              <a:ea typeface="黑体" pitchFamily="49" charset="-122"/>
              <a:cs typeface="Arial" charset="0"/>
            </a:endParaRPr>
          </a:p>
          <a:p>
            <a:pPr eaLnBrk="1" hangingPunct="1"/>
            <a:r>
              <a:rPr lang="zh-CN" altLang="en-US" sz="2800" dirty="0" smtClean="0">
                <a:effectLst/>
                <a:latin typeface="Arial" charset="0"/>
                <a:ea typeface="黑体" pitchFamily="49" charset="-122"/>
                <a:cs typeface="Arial" charset="0"/>
              </a:rPr>
              <a:t>在</a:t>
            </a:r>
            <a:r>
              <a:rPr lang="en-US" altLang="zh-CN" sz="2800" dirty="0" smtClean="0">
                <a:effectLst/>
                <a:latin typeface="Arial" charset="0"/>
                <a:ea typeface="黑体" pitchFamily="49" charset="-122"/>
                <a:cs typeface="Arial" charset="0"/>
              </a:rPr>
              <a:t>HWE</a:t>
            </a:r>
            <a:r>
              <a:rPr lang="zh-CN" altLang="en-US" sz="2800" dirty="0" smtClean="0">
                <a:effectLst/>
                <a:latin typeface="Arial" charset="0"/>
                <a:ea typeface="黑体" pitchFamily="49" charset="-122"/>
                <a:cs typeface="Arial" charset="0"/>
              </a:rPr>
              <a:t>的假定下</a:t>
            </a:r>
            <a:r>
              <a:rPr lang="en-US" altLang="zh-CN" sz="2800" dirty="0" smtClean="0">
                <a:effectLst/>
                <a:latin typeface="Arial" charset="0"/>
                <a:ea typeface="黑体" pitchFamily="49" charset="-122"/>
                <a:cs typeface="Arial" charset="0"/>
              </a:rPr>
              <a:t>, </a:t>
            </a:r>
            <a:r>
              <a:rPr lang="zh-CN" altLang="en-US" sz="2800" dirty="0" smtClean="0">
                <a:effectLst/>
                <a:latin typeface="Arial" charset="0"/>
                <a:ea typeface="黑体" pitchFamily="49" charset="-122"/>
                <a:cs typeface="Arial" charset="0"/>
              </a:rPr>
              <a:t>隐性基因的频率</a:t>
            </a:r>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endParaRPr lang="en-US" altLang="zh-CN" sz="2800" dirty="0" smtClean="0">
              <a:effectLst/>
              <a:latin typeface="Arial" charset="0"/>
              <a:ea typeface="黑体" pitchFamily="49" charset="-122"/>
              <a:cs typeface="Arial" charset="0"/>
            </a:endParaRPr>
          </a:p>
          <a:p>
            <a:pPr eaLnBrk="1" hangingPunct="1"/>
            <a:r>
              <a:rPr lang="zh-CN" altLang="en-US" sz="2800" dirty="0" smtClean="0">
                <a:effectLst/>
                <a:latin typeface="Arial" charset="0"/>
                <a:ea typeface="黑体" pitchFamily="49" charset="-122"/>
                <a:cs typeface="Arial" charset="0"/>
              </a:rPr>
              <a:t>发病比例不到万分之一</a:t>
            </a:r>
            <a:r>
              <a:rPr lang="en-US" altLang="zh-CN" sz="2800" dirty="0" smtClean="0">
                <a:effectLst/>
                <a:latin typeface="Arial" charset="0"/>
                <a:ea typeface="黑体" pitchFamily="49" charset="-122"/>
                <a:cs typeface="Arial" charset="0"/>
              </a:rPr>
              <a:t>, </a:t>
            </a:r>
            <a:r>
              <a:rPr lang="zh-CN" altLang="en-US" sz="2800" dirty="0" smtClean="0">
                <a:effectLst/>
                <a:latin typeface="Arial" charset="0"/>
                <a:ea typeface="黑体" pitchFamily="49" charset="-122"/>
                <a:cs typeface="Arial" charset="0"/>
              </a:rPr>
              <a:t>但正常人中携带致病基因的比例接近</a:t>
            </a:r>
            <a:r>
              <a:rPr lang="en-US" altLang="zh-CN" sz="2800" dirty="0" smtClean="0">
                <a:effectLst/>
                <a:latin typeface="Arial" charset="0"/>
                <a:ea typeface="黑体" pitchFamily="49" charset="-122"/>
                <a:cs typeface="Arial" charset="0"/>
              </a:rPr>
              <a:t>2% </a:t>
            </a:r>
            <a:endParaRPr lang="zh-CN" altLang="en-US" sz="2800" dirty="0" smtClean="0">
              <a:effectLst/>
              <a:latin typeface="Arial" charset="0"/>
              <a:ea typeface="黑体" pitchFamily="49" charset="-122"/>
              <a:cs typeface="Arial" charset="0"/>
            </a:endParaRPr>
          </a:p>
        </p:txBody>
      </p:sp>
      <p:graphicFrame>
        <p:nvGraphicFramePr>
          <p:cNvPr id="35847" name="对象 4"/>
          <p:cNvGraphicFramePr>
            <a:graphicFrameLocks noChangeAspect="1"/>
          </p:cNvGraphicFramePr>
          <p:nvPr>
            <p:extLst>
              <p:ext uri="{D42A27DB-BD31-4B8C-83A1-F6EECF244321}">
                <p14:modId xmlns:p14="http://schemas.microsoft.com/office/powerpoint/2010/main" val="3991517576"/>
              </p:ext>
            </p:extLst>
          </p:nvPr>
        </p:nvGraphicFramePr>
        <p:xfrm>
          <a:off x="1115616" y="3717032"/>
          <a:ext cx="3183986" cy="1080616"/>
        </p:xfrm>
        <a:graphic>
          <a:graphicData uri="http://schemas.openxmlformats.org/presentationml/2006/ole">
            <mc:AlternateContent xmlns:mc="http://schemas.openxmlformats.org/markup-compatibility/2006">
              <mc:Choice xmlns:v="urn:schemas-microsoft-com:vml" Requires="v">
                <p:oleObj spid="_x0000_s20523" name="公式" r:id="rId4" imgW="1397000" imgH="469900" progId="Equation.3">
                  <p:embed/>
                </p:oleObj>
              </mc:Choice>
              <mc:Fallback>
                <p:oleObj name="公式" r:id="rId4" imgW="13970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717032"/>
                        <a:ext cx="3183986" cy="10806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1254051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p:cNvSpPr>
            <a:spLocks noGrp="1" noChangeArrowheads="1"/>
          </p:cNvSpPr>
          <p:nvPr>
            <p:ph type="title"/>
          </p:nvPr>
        </p:nvSpPr>
        <p:spPr>
          <a:xfrm>
            <a:off x="323850" y="332656"/>
            <a:ext cx="8424863" cy="719856"/>
          </a:xfrm>
        </p:spPr>
        <p:txBody>
          <a:bodyPr/>
          <a:lstStyle/>
          <a:p>
            <a:pPr eaLnBrk="1" hangingPunct="1"/>
            <a:r>
              <a:rPr lang="zh-CN" altLang="en-US" sz="3600" b="1" dirty="0" smtClean="0">
                <a:effectLst/>
                <a:ea typeface="黑体" pitchFamily="49" charset="-122"/>
              </a:rPr>
              <a:t>基因型随机交配与配子型随机交配等价</a:t>
            </a:r>
          </a:p>
        </p:txBody>
      </p:sp>
      <p:graphicFrame>
        <p:nvGraphicFramePr>
          <p:cNvPr id="7" name="表格 6"/>
          <p:cNvGraphicFramePr>
            <a:graphicFrameLocks noGrp="1"/>
          </p:cNvGraphicFramePr>
          <p:nvPr/>
        </p:nvGraphicFramePr>
        <p:xfrm>
          <a:off x="468313" y="1196975"/>
          <a:ext cx="7993063" cy="2895600"/>
        </p:xfrm>
        <a:graphic>
          <a:graphicData uri="http://schemas.openxmlformats.org/drawingml/2006/table">
            <a:tbl>
              <a:tblPr firstRow="1" bandRow="1">
                <a:tableStyleId>{5C22544A-7EE6-4342-B048-85BDC9FD1C3A}</a:tableStyleId>
              </a:tblPr>
              <a:tblGrid>
                <a:gridCol w="2964280"/>
                <a:gridCol w="1509189"/>
                <a:gridCol w="1759797"/>
                <a:gridCol w="1759797"/>
              </a:tblGrid>
              <a:tr h="370840">
                <a:tc rowSpan="2">
                  <a:txBody>
                    <a:bodyPr/>
                    <a:lstStyle/>
                    <a:p>
                      <a:r>
                        <a:rPr lang="en-US" altLang="zh-CN" sz="3200" i="0" dirty="0" smtClean="0">
                          <a:solidFill>
                            <a:srgbClr val="FFFF00"/>
                          </a:solidFill>
                          <a:latin typeface="Arial" pitchFamily="34" charset="0"/>
                          <a:cs typeface="Arial" pitchFamily="34" charset="0"/>
                        </a:rPr>
                        <a:t>Male p</a:t>
                      </a:r>
                      <a:r>
                        <a:rPr lang="en-US" altLang="zh-CN" sz="3200" b="1" i="0" kern="1200" dirty="0" smtClean="0">
                          <a:solidFill>
                            <a:srgbClr val="FFFF00"/>
                          </a:solidFill>
                          <a:latin typeface="Arial" pitchFamily="34" charset="0"/>
                          <a:ea typeface="+mn-ea"/>
                          <a:cs typeface="Arial" pitchFamily="34" charset="0"/>
                        </a:rPr>
                        <a:t>arents </a:t>
                      </a:r>
                      <a:endParaRPr lang="zh-CN" altLang="en-US" sz="3200" b="1" i="0" kern="1200" dirty="0">
                        <a:solidFill>
                          <a:srgbClr val="FFFF00"/>
                        </a:solidFill>
                        <a:latin typeface="Arial" pitchFamily="34" charset="0"/>
                        <a:ea typeface="+mn-ea"/>
                        <a:cs typeface="Arial" pitchFamily="34" charset="0"/>
                      </a:endParaRPr>
                    </a:p>
                  </a:txBody>
                  <a:tcPr marL="81282" marR="81282"/>
                </a:tc>
                <a:tc gridSpan="3">
                  <a:txBody>
                    <a:bodyPr/>
                    <a:lstStyle/>
                    <a:p>
                      <a:r>
                        <a:rPr lang="en-US" altLang="zh-CN" sz="3200" i="0" dirty="0" smtClean="0">
                          <a:solidFill>
                            <a:srgbClr val="FFFF00"/>
                          </a:solidFill>
                          <a:latin typeface="Arial" pitchFamily="34" charset="0"/>
                          <a:cs typeface="Arial" pitchFamily="34" charset="0"/>
                        </a:rPr>
                        <a:t>Female parents</a:t>
                      </a:r>
                      <a:endParaRPr lang="zh-CN" altLang="en-US" sz="3200" i="0" dirty="0">
                        <a:solidFill>
                          <a:srgbClr val="FFFF00"/>
                        </a:solidFill>
                        <a:latin typeface="Arial" pitchFamily="34" charset="0"/>
                        <a:cs typeface="Arial" pitchFamily="34" charset="0"/>
                      </a:endParaRPr>
                    </a:p>
                  </a:txBody>
                  <a:tcPr marL="81282" marR="81282"/>
                </a:tc>
                <a:tc hMerge="1">
                  <a:txBody>
                    <a:bodyPr/>
                    <a:lstStyle/>
                    <a:p>
                      <a:endParaRPr lang="zh-CN" altLang="en-US" dirty="0"/>
                    </a:p>
                  </a:txBody>
                  <a:tcPr/>
                </a:tc>
                <a:tc hMerge="1">
                  <a:txBody>
                    <a:bodyPr/>
                    <a:lstStyle/>
                    <a:p>
                      <a:endParaRPr lang="zh-CN" altLang="en-US" dirty="0"/>
                    </a:p>
                  </a:txBody>
                  <a:tcPr/>
                </a:tc>
              </a:tr>
              <a:tr h="370840">
                <a:tc vMerge="1">
                  <a:txBody>
                    <a:bodyPr/>
                    <a:lstStyle/>
                    <a:p>
                      <a:endParaRPr lang="zh-CN" altLang="en-US" sz="3200" b="1" kern="1200" dirty="0">
                        <a:solidFill>
                          <a:schemeClr val="lt1"/>
                        </a:solidFill>
                        <a:latin typeface="+mn-lt"/>
                        <a:ea typeface="+mn-ea"/>
                        <a:cs typeface="+mn-cs"/>
                      </a:endParaRPr>
                    </a:p>
                  </a:txBody>
                  <a:tcPr/>
                </a:tc>
                <a:tc>
                  <a:txBody>
                    <a:bodyPr/>
                    <a:lstStyle/>
                    <a:p>
                      <a:r>
                        <a:rPr lang="en-US" altLang="zh-CN" sz="3200" i="0" dirty="0" smtClean="0">
                          <a:solidFill>
                            <a:srgbClr val="1105FB"/>
                          </a:solidFill>
                          <a:latin typeface="Arial" pitchFamily="34" charset="0"/>
                          <a:cs typeface="Arial" pitchFamily="34" charset="0"/>
                        </a:rPr>
                        <a:t>AA, D </a:t>
                      </a:r>
                      <a:endParaRPr lang="zh-CN" altLang="en-US" sz="3200" i="0" dirty="0">
                        <a:solidFill>
                          <a:srgbClr val="1105FB"/>
                        </a:solidFill>
                        <a:latin typeface="Arial" pitchFamily="34" charset="0"/>
                        <a:cs typeface="Arial" pitchFamily="34" charset="0"/>
                      </a:endParaRPr>
                    </a:p>
                  </a:txBody>
                  <a:tcPr marL="81282" marR="81282"/>
                </a:tc>
                <a:tc>
                  <a:txBody>
                    <a:bodyPr/>
                    <a:lstStyle/>
                    <a:p>
                      <a:r>
                        <a:rPr lang="en-US" altLang="zh-CN" sz="3200" i="0" dirty="0" err="1" smtClean="0">
                          <a:solidFill>
                            <a:srgbClr val="1105FB"/>
                          </a:solidFill>
                          <a:latin typeface="Arial" pitchFamily="34" charset="0"/>
                          <a:cs typeface="Arial" pitchFamily="34" charset="0"/>
                        </a:rPr>
                        <a:t>Aa</a:t>
                      </a:r>
                      <a:r>
                        <a:rPr lang="en-US" altLang="zh-CN" sz="3200" i="0" dirty="0" smtClean="0">
                          <a:solidFill>
                            <a:srgbClr val="1105FB"/>
                          </a:solidFill>
                          <a:latin typeface="Arial" pitchFamily="34" charset="0"/>
                          <a:cs typeface="Arial" pitchFamily="34" charset="0"/>
                        </a:rPr>
                        <a:t>, H </a:t>
                      </a:r>
                      <a:endParaRPr lang="zh-CN" altLang="en-US" sz="3200" i="0" dirty="0">
                        <a:solidFill>
                          <a:srgbClr val="1105FB"/>
                        </a:solidFill>
                        <a:latin typeface="Arial" pitchFamily="34" charset="0"/>
                        <a:cs typeface="Arial" pitchFamily="34" charset="0"/>
                      </a:endParaRPr>
                    </a:p>
                  </a:txBody>
                  <a:tcPr marL="81282" marR="81282"/>
                </a:tc>
                <a:tc>
                  <a:txBody>
                    <a:bodyPr/>
                    <a:lstStyle/>
                    <a:p>
                      <a:r>
                        <a:rPr lang="en-US" altLang="zh-CN" sz="3200" i="0" dirty="0" err="1" smtClean="0">
                          <a:solidFill>
                            <a:srgbClr val="1105FB"/>
                          </a:solidFill>
                          <a:latin typeface="Arial" pitchFamily="34" charset="0"/>
                          <a:cs typeface="Arial" pitchFamily="34" charset="0"/>
                        </a:rPr>
                        <a:t>aa</a:t>
                      </a:r>
                      <a:r>
                        <a:rPr lang="en-US" altLang="zh-CN" sz="3200" i="0" dirty="0" smtClean="0">
                          <a:solidFill>
                            <a:srgbClr val="1105FB"/>
                          </a:solidFill>
                          <a:latin typeface="Arial" pitchFamily="34" charset="0"/>
                          <a:cs typeface="Arial" pitchFamily="34" charset="0"/>
                        </a:rPr>
                        <a:t>, R </a:t>
                      </a:r>
                      <a:endParaRPr lang="zh-CN" altLang="en-US" sz="3200" i="0" dirty="0">
                        <a:solidFill>
                          <a:srgbClr val="1105FB"/>
                        </a:solidFill>
                        <a:latin typeface="Arial" pitchFamily="34" charset="0"/>
                        <a:cs typeface="Arial" pitchFamily="34" charset="0"/>
                      </a:endParaRPr>
                    </a:p>
                  </a:txBody>
                  <a:tcPr marL="81282" marR="8128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1105FB"/>
                          </a:solidFill>
                          <a:latin typeface="Arial" pitchFamily="34" charset="0"/>
                          <a:cs typeface="Arial" pitchFamily="34" charset="0"/>
                        </a:rPr>
                        <a:t>AA, D </a:t>
                      </a:r>
                      <a:endParaRPr lang="zh-CN" altLang="en-US" sz="3200" i="0" dirty="0" smtClean="0">
                        <a:solidFill>
                          <a:srgbClr val="1105FB"/>
                        </a:solidFill>
                        <a:latin typeface="Arial" pitchFamily="34" charset="0"/>
                        <a:cs typeface="Arial" pitchFamily="34" charset="0"/>
                      </a:endParaRPr>
                    </a:p>
                  </a:txBody>
                  <a:tcPr marL="81282" marR="81282"/>
                </a:tc>
                <a:tc>
                  <a:txBody>
                    <a:bodyPr/>
                    <a:lstStyle/>
                    <a:p>
                      <a:r>
                        <a:rPr lang="en-US" altLang="zh-CN" sz="3200" i="0" dirty="0" smtClean="0">
                          <a:solidFill>
                            <a:srgbClr val="002060"/>
                          </a:solidFill>
                          <a:latin typeface="Arial" pitchFamily="34" charset="0"/>
                          <a:cs typeface="Arial" pitchFamily="34" charset="0"/>
                        </a:rPr>
                        <a:t>D</a:t>
                      </a:r>
                      <a:r>
                        <a:rPr lang="en-US" altLang="zh-CN" sz="3200" i="0" baseline="30000" dirty="0" smtClean="0">
                          <a:solidFill>
                            <a:srgbClr val="002060"/>
                          </a:solidFill>
                          <a:latin typeface="Arial" pitchFamily="34" charset="0"/>
                          <a:cs typeface="Arial" pitchFamily="34" charset="0"/>
                        </a:rPr>
                        <a:t>2</a:t>
                      </a:r>
                      <a:r>
                        <a:rPr lang="en-US" altLang="zh-CN" sz="3200" i="0" dirty="0" smtClean="0">
                          <a:solidFill>
                            <a:srgbClr val="002060"/>
                          </a:solidFill>
                          <a:latin typeface="Arial" pitchFamily="34" charset="0"/>
                          <a:cs typeface="Arial" pitchFamily="34" charset="0"/>
                        </a:rPr>
                        <a:t> </a:t>
                      </a:r>
                      <a:endParaRPr lang="zh-CN" altLang="en-US" sz="3200" i="0" dirty="0">
                        <a:solidFill>
                          <a:srgbClr val="002060"/>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002060"/>
                          </a:solidFill>
                          <a:latin typeface="Arial" pitchFamily="34" charset="0"/>
                          <a:cs typeface="Arial" pitchFamily="34" charset="0"/>
                        </a:rPr>
                        <a:t>DH </a:t>
                      </a:r>
                      <a:endParaRPr lang="zh-CN" altLang="en-US" sz="3200" i="0" dirty="0" smtClean="0">
                        <a:solidFill>
                          <a:srgbClr val="002060"/>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002060"/>
                          </a:solidFill>
                          <a:latin typeface="Arial" pitchFamily="34" charset="0"/>
                          <a:cs typeface="Arial" pitchFamily="34" charset="0"/>
                        </a:rPr>
                        <a:t>DR </a:t>
                      </a:r>
                      <a:endParaRPr lang="zh-CN" altLang="en-US" sz="3200" i="0" dirty="0" smtClean="0">
                        <a:solidFill>
                          <a:srgbClr val="002060"/>
                        </a:solidFill>
                        <a:latin typeface="Arial" pitchFamily="34" charset="0"/>
                        <a:cs typeface="Arial" pitchFamily="34" charset="0"/>
                      </a:endParaRPr>
                    </a:p>
                  </a:txBody>
                  <a:tcPr marL="81282" marR="81282"/>
                </a:tc>
              </a:tr>
              <a:tr h="370840">
                <a:tc>
                  <a:txBody>
                    <a:bodyPr/>
                    <a:lstStyle/>
                    <a:p>
                      <a:r>
                        <a:rPr lang="en-US" altLang="zh-CN" sz="3200" i="0" dirty="0" err="1" smtClean="0">
                          <a:solidFill>
                            <a:srgbClr val="1105FB"/>
                          </a:solidFill>
                          <a:latin typeface="Arial" pitchFamily="34" charset="0"/>
                          <a:cs typeface="Arial" pitchFamily="34" charset="0"/>
                        </a:rPr>
                        <a:t>Aa</a:t>
                      </a:r>
                      <a:r>
                        <a:rPr lang="en-US" altLang="zh-CN" sz="3200" i="0" dirty="0" smtClean="0">
                          <a:solidFill>
                            <a:srgbClr val="1105FB"/>
                          </a:solidFill>
                          <a:latin typeface="Arial" pitchFamily="34" charset="0"/>
                          <a:cs typeface="Arial" pitchFamily="34" charset="0"/>
                        </a:rPr>
                        <a:t>, H </a:t>
                      </a:r>
                      <a:endParaRPr lang="zh-CN" altLang="en-US" sz="3200" i="0" dirty="0">
                        <a:solidFill>
                          <a:srgbClr val="1105FB"/>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002060"/>
                          </a:solidFill>
                          <a:latin typeface="Arial" pitchFamily="34" charset="0"/>
                          <a:cs typeface="Arial" pitchFamily="34" charset="0"/>
                        </a:rPr>
                        <a:t>HD</a:t>
                      </a:r>
                      <a:r>
                        <a:rPr lang="en-US" altLang="zh-CN" sz="3200" i="0" baseline="0" dirty="0" smtClean="0">
                          <a:solidFill>
                            <a:srgbClr val="002060"/>
                          </a:solidFill>
                          <a:latin typeface="Arial" pitchFamily="34" charset="0"/>
                          <a:cs typeface="Arial" pitchFamily="34" charset="0"/>
                        </a:rPr>
                        <a:t> </a:t>
                      </a:r>
                      <a:endParaRPr lang="zh-CN" altLang="en-US" sz="3200" i="0" dirty="0" smtClean="0">
                        <a:solidFill>
                          <a:srgbClr val="002060"/>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baseline="0" dirty="0" smtClean="0">
                          <a:solidFill>
                            <a:srgbClr val="002060"/>
                          </a:solidFill>
                          <a:latin typeface="Arial" pitchFamily="34" charset="0"/>
                          <a:cs typeface="Arial" pitchFamily="34" charset="0"/>
                        </a:rPr>
                        <a:t>H</a:t>
                      </a:r>
                      <a:r>
                        <a:rPr lang="en-US" altLang="zh-CN" sz="3200" i="0" baseline="30000" dirty="0" smtClean="0">
                          <a:solidFill>
                            <a:srgbClr val="002060"/>
                          </a:solidFill>
                          <a:latin typeface="Arial" pitchFamily="34" charset="0"/>
                          <a:cs typeface="Arial" pitchFamily="34" charset="0"/>
                        </a:rPr>
                        <a:t>2</a:t>
                      </a:r>
                      <a:r>
                        <a:rPr lang="en-US" altLang="zh-CN" sz="3200" i="0" dirty="0" smtClean="0">
                          <a:solidFill>
                            <a:srgbClr val="002060"/>
                          </a:solidFill>
                          <a:latin typeface="Arial" pitchFamily="34" charset="0"/>
                          <a:cs typeface="Arial" pitchFamily="34" charset="0"/>
                        </a:rPr>
                        <a:t> </a:t>
                      </a:r>
                      <a:endParaRPr lang="zh-CN" altLang="en-US" sz="3200" i="0" dirty="0" smtClean="0">
                        <a:solidFill>
                          <a:srgbClr val="002060"/>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002060"/>
                          </a:solidFill>
                          <a:latin typeface="Arial" pitchFamily="34" charset="0"/>
                          <a:cs typeface="Arial" pitchFamily="34" charset="0"/>
                        </a:rPr>
                        <a:t>HR</a:t>
                      </a:r>
                      <a:endParaRPr lang="zh-CN" altLang="en-US" sz="3200" i="0" dirty="0">
                        <a:solidFill>
                          <a:srgbClr val="002060"/>
                        </a:solidFill>
                        <a:latin typeface="Arial" pitchFamily="34" charset="0"/>
                        <a:cs typeface="Arial" pitchFamily="34" charset="0"/>
                      </a:endParaRPr>
                    </a:p>
                  </a:txBody>
                  <a:tcPr marL="81282" marR="81282"/>
                </a:tc>
              </a:tr>
              <a:tr h="370840">
                <a:tc>
                  <a:txBody>
                    <a:bodyPr/>
                    <a:lstStyle/>
                    <a:p>
                      <a:r>
                        <a:rPr lang="en-US" altLang="zh-CN" sz="3200" i="0" dirty="0" err="1" smtClean="0">
                          <a:solidFill>
                            <a:srgbClr val="1105FB"/>
                          </a:solidFill>
                          <a:latin typeface="Arial" pitchFamily="34" charset="0"/>
                          <a:cs typeface="Arial" pitchFamily="34" charset="0"/>
                        </a:rPr>
                        <a:t>aa</a:t>
                      </a:r>
                      <a:r>
                        <a:rPr lang="en-US" altLang="zh-CN" sz="3200" i="0" dirty="0" smtClean="0">
                          <a:solidFill>
                            <a:srgbClr val="1105FB"/>
                          </a:solidFill>
                          <a:latin typeface="Arial" pitchFamily="34" charset="0"/>
                          <a:cs typeface="Arial" pitchFamily="34" charset="0"/>
                        </a:rPr>
                        <a:t>, R </a:t>
                      </a:r>
                      <a:endParaRPr lang="zh-CN" altLang="en-US" sz="3200" i="0" dirty="0">
                        <a:solidFill>
                          <a:srgbClr val="1105FB"/>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002060"/>
                          </a:solidFill>
                          <a:latin typeface="Arial" pitchFamily="34" charset="0"/>
                          <a:cs typeface="Arial" pitchFamily="34" charset="0"/>
                        </a:rPr>
                        <a:t>RD</a:t>
                      </a:r>
                      <a:r>
                        <a:rPr lang="en-US" altLang="zh-CN" sz="3200" i="0" baseline="0" dirty="0" smtClean="0">
                          <a:solidFill>
                            <a:srgbClr val="002060"/>
                          </a:solidFill>
                          <a:latin typeface="Arial" pitchFamily="34" charset="0"/>
                          <a:cs typeface="Arial" pitchFamily="34" charset="0"/>
                        </a:rPr>
                        <a:t> </a:t>
                      </a:r>
                      <a:endParaRPr lang="zh-CN" altLang="en-US" sz="3200" i="0" dirty="0" smtClean="0">
                        <a:solidFill>
                          <a:srgbClr val="002060"/>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baseline="0" dirty="0" smtClean="0">
                          <a:solidFill>
                            <a:srgbClr val="002060"/>
                          </a:solidFill>
                          <a:latin typeface="Arial" pitchFamily="34" charset="0"/>
                          <a:cs typeface="Arial" pitchFamily="34" charset="0"/>
                        </a:rPr>
                        <a:t>RH</a:t>
                      </a:r>
                      <a:r>
                        <a:rPr lang="en-US" altLang="zh-CN" sz="3200" i="0" dirty="0" smtClean="0">
                          <a:solidFill>
                            <a:srgbClr val="002060"/>
                          </a:solidFill>
                          <a:latin typeface="Arial" pitchFamily="34" charset="0"/>
                          <a:cs typeface="Arial" pitchFamily="34" charset="0"/>
                        </a:rPr>
                        <a:t> </a:t>
                      </a:r>
                      <a:endParaRPr lang="zh-CN" altLang="en-US" sz="3200" i="0" dirty="0" smtClean="0">
                        <a:solidFill>
                          <a:srgbClr val="002060"/>
                        </a:solidFill>
                        <a:latin typeface="Arial" pitchFamily="34" charset="0"/>
                        <a:cs typeface="Arial" pitchFamily="34" charset="0"/>
                      </a:endParaRPr>
                    </a:p>
                  </a:txBody>
                  <a:tcPr marL="81282" marR="81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002060"/>
                          </a:solidFill>
                          <a:latin typeface="Arial" pitchFamily="34" charset="0"/>
                          <a:cs typeface="Arial" pitchFamily="34" charset="0"/>
                        </a:rPr>
                        <a:t>R</a:t>
                      </a:r>
                      <a:r>
                        <a:rPr lang="en-US" altLang="zh-CN" sz="3200" i="0" baseline="30000" dirty="0" smtClean="0">
                          <a:solidFill>
                            <a:srgbClr val="002060"/>
                          </a:solidFill>
                          <a:latin typeface="Arial" pitchFamily="34" charset="0"/>
                          <a:cs typeface="Arial" pitchFamily="34" charset="0"/>
                        </a:rPr>
                        <a:t>2</a:t>
                      </a:r>
                      <a:r>
                        <a:rPr lang="en-US" altLang="zh-CN" sz="3200" i="0" dirty="0" smtClean="0">
                          <a:solidFill>
                            <a:srgbClr val="002060"/>
                          </a:solidFill>
                          <a:latin typeface="Arial" pitchFamily="34" charset="0"/>
                          <a:cs typeface="Arial" pitchFamily="34" charset="0"/>
                        </a:rPr>
                        <a:t> </a:t>
                      </a:r>
                      <a:endParaRPr lang="zh-CN" altLang="en-US" sz="3200" i="0" dirty="0">
                        <a:solidFill>
                          <a:srgbClr val="002060"/>
                        </a:solidFill>
                        <a:latin typeface="Arial" pitchFamily="34" charset="0"/>
                        <a:cs typeface="Arial" pitchFamily="34" charset="0"/>
                      </a:endParaRPr>
                    </a:p>
                  </a:txBody>
                  <a:tcPr marL="81282" marR="81282"/>
                </a:tc>
              </a:tr>
            </a:tbl>
          </a:graphicData>
        </a:graphic>
      </p:graphicFrame>
      <p:graphicFrame>
        <p:nvGraphicFramePr>
          <p:cNvPr id="8" name="表格 7"/>
          <p:cNvGraphicFramePr>
            <a:graphicFrameLocks noGrp="1"/>
          </p:cNvGraphicFramePr>
          <p:nvPr/>
        </p:nvGraphicFramePr>
        <p:xfrm>
          <a:off x="468313" y="4365625"/>
          <a:ext cx="7993063" cy="2316184"/>
        </p:xfrm>
        <a:graphic>
          <a:graphicData uri="http://schemas.openxmlformats.org/drawingml/2006/table">
            <a:tbl>
              <a:tblPr firstRow="1" bandRow="1">
                <a:tableStyleId>{5C22544A-7EE6-4342-B048-85BDC9FD1C3A}</a:tableStyleId>
              </a:tblPr>
              <a:tblGrid>
                <a:gridCol w="2964280"/>
                <a:gridCol w="2436320"/>
                <a:gridCol w="2592463"/>
              </a:tblGrid>
              <a:tr h="579041">
                <a:tc rowSpan="2">
                  <a:txBody>
                    <a:bodyPr/>
                    <a:lstStyle/>
                    <a:p>
                      <a:r>
                        <a:rPr lang="en-US" altLang="zh-CN" sz="3200" i="0" dirty="0" smtClean="0">
                          <a:solidFill>
                            <a:srgbClr val="FFFF00"/>
                          </a:solidFill>
                          <a:latin typeface="Arial" pitchFamily="34" charset="0"/>
                          <a:cs typeface="Arial" pitchFamily="34" charset="0"/>
                        </a:rPr>
                        <a:t>Male gamete</a:t>
                      </a:r>
                      <a:r>
                        <a:rPr lang="en-US" altLang="zh-CN" sz="3200" b="1" i="0" kern="1200" dirty="0" smtClean="0">
                          <a:solidFill>
                            <a:srgbClr val="FFFF00"/>
                          </a:solidFill>
                          <a:latin typeface="Arial" pitchFamily="34" charset="0"/>
                          <a:ea typeface="+mn-ea"/>
                          <a:cs typeface="Arial" pitchFamily="34" charset="0"/>
                        </a:rPr>
                        <a:t>s </a:t>
                      </a:r>
                      <a:endParaRPr lang="zh-CN" altLang="en-US" sz="3200" b="1" i="0" kern="1200" dirty="0">
                        <a:solidFill>
                          <a:srgbClr val="FFFF00"/>
                        </a:solidFill>
                        <a:latin typeface="Arial" pitchFamily="34" charset="0"/>
                        <a:ea typeface="+mn-ea"/>
                        <a:cs typeface="Arial" pitchFamily="34" charset="0"/>
                      </a:endParaRPr>
                    </a:p>
                  </a:txBody>
                  <a:tcPr marL="81282" marR="81282" marT="45683" marB="45683"/>
                </a:tc>
                <a:tc gridSpan="2">
                  <a:txBody>
                    <a:bodyPr/>
                    <a:lstStyle/>
                    <a:p>
                      <a:r>
                        <a:rPr lang="en-US" altLang="zh-CN" sz="3200" i="0" dirty="0" smtClean="0">
                          <a:solidFill>
                            <a:srgbClr val="FFFF00"/>
                          </a:solidFill>
                          <a:latin typeface="Arial" pitchFamily="34" charset="0"/>
                          <a:cs typeface="Arial" pitchFamily="34" charset="0"/>
                        </a:rPr>
                        <a:t>Female gamete</a:t>
                      </a:r>
                      <a:r>
                        <a:rPr lang="en-US" altLang="zh-CN" sz="3200" b="1" i="0" kern="1200" dirty="0" smtClean="0">
                          <a:solidFill>
                            <a:srgbClr val="FFFF00"/>
                          </a:solidFill>
                          <a:latin typeface="Arial" pitchFamily="34" charset="0"/>
                          <a:ea typeface="+mn-ea"/>
                          <a:cs typeface="Arial" pitchFamily="34" charset="0"/>
                        </a:rPr>
                        <a:t>s </a:t>
                      </a:r>
                      <a:endParaRPr lang="zh-CN" altLang="en-US" sz="3200" i="0" dirty="0">
                        <a:solidFill>
                          <a:srgbClr val="FFFF00"/>
                        </a:solidFill>
                        <a:latin typeface="Arial" pitchFamily="34" charset="0"/>
                        <a:cs typeface="Arial" pitchFamily="34" charset="0"/>
                      </a:endParaRPr>
                    </a:p>
                  </a:txBody>
                  <a:tcPr marL="81282" marR="81282" marT="45683" marB="45683"/>
                </a:tc>
                <a:tc hMerge="1">
                  <a:txBody>
                    <a:bodyPr/>
                    <a:lstStyle/>
                    <a:p>
                      <a:endParaRPr lang="zh-CN" altLang="en-US" dirty="0"/>
                    </a:p>
                  </a:txBody>
                  <a:tcPr/>
                </a:tc>
              </a:tr>
              <a:tr h="579041">
                <a:tc vMerge="1">
                  <a:txBody>
                    <a:bodyPr/>
                    <a:lstStyle/>
                    <a:p>
                      <a:endParaRPr lang="zh-CN" altLang="en-US" sz="3200" b="1" kern="1200" dirty="0">
                        <a:solidFill>
                          <a:schemeClr val="lt1"/>
                        </a:solidFill>
                        <a:latin typeface="+mn-lt"/>
                        <a:ea typeface="+mn-ea"/>
                        <a:cs typeface="+mn-cs"/>
                      </a:endParaRPr>
                    </a:p>
                  </a:txBody>
                  <a:tcPr/>
                </a:tc>
                <a:tc>
                  <a:txBody>
                    <a:bodyPr/>
                    <a:lstStyle/>
                    <a:p>
                      <a:r>
                        <a:rPr lang="en-US" altLang="zh-CN" sz="3200" i="0" dirty="0" smtClean="0">
                          <a:solidFill>
                            <a:srgbClr val="1105FB"/>
                          </a:solidFill>
                          <a:latin typeface="Arial" pitchFamily="34" charset="0"/>
                          <a:cs typeface="Arial" pitchFamily="34" charset="0"/>
                        </a:rPr>
                        <a:t>A, p </a:t>
                      </a:r>
                      <a:endParaRPr lang="zh-CN" altLang="en-US" sz="3200" i="0" dirty="0">
                        <a:solidFill>
                          <a:srgbClr val="1105FB"/>
                        </a:solidFill>
                        <a:latin typeface="Arial" pitchFamily="34" charset="0"/>
                        <a:cs typeface="Arial" pitchFamily="34" charset="0"/>
                      </a:endParaRPr>
                    </a:p>
                  </a:txBody>
                  <a:tcPr marL="81282" marR="81282" marT="45683" marB="45683"/>
                </a:tc>
                <a:tc>
                  <a:txBody>
                    <a:bodyPr/>
                    <a:lstStyle/>
                    <a:p>
                      <a:r>
                        <a:rPr lang="en-US" altLang="zh-CN" sz="3200" i="0" dirty="0" smtClean="0">
                          <a:solidFill>
                            <a:srgbClr val="1105FB"/>
                          </a:solidFill>
                          <a:latin typeface="Arial" pitchFamily="34" charset="0"/>
                          <a:cs typeface="Arial" pitchFamily="34" charset="0"/>
                        </a:rPr>
                        <a:t>A, q </a:t>
                      </a:r>
                      <a:endParaRPr lang="zh-CN" altLang="en-US" sz="3200" i="0" dirty="0">
                        <a:solidFill>
                          <a:srgbClr val="1105FB"/>
                        </a:solidFill>
                        <a:latin typeface="Arial" pitchFamily="34" charset="0"/>
                        <a:cs typeface="Arial" pitchFamily="34" charset="0"/>
                      </a:endParaRPr>
                    </a:p>
                  </a:txBody>
                  <a:tcPr marL="81282" marR="81282" marT="45683" marB="45683"/>
                </a:tc>
              </a:tr>
              <a:tr h="57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smtClean="0">
                          <a:solidFill>
                            <a:srgbClr val="1105FB"/>
                          </a:solidFill>
                          <a:latin typeface="Arial" pitchFamily="34" charset="0"/>
                          <a:cs typeface="Arial" pitchFamily="34" charset="0"/>
                        </a:rPr>
                        <a:t>A, p </a:t>
                      </a:r>
                      <a:endParaRPr lang="zh-CN" altLang="en-US" sz="3200" i="0" dirty="0" smtClean="0">
                        <a:solidFill>
                          <a:srgbClr val="1105FB"/>
                        </a:solidFill>
                        <a:latin typeface="Arial" pitchFamily="34" charset="0"/>
                        <a:cs typeface="Arial" pitchFamily="34" charset="0"/>
                      </a:endParaRPr>
                    </a:p>
                  </a:txBody>
                  <a:tcPr marL="81282" marR="81282" marT="45683" marB="45683"/>
                </a:tc>
                <a:tc>
                  <a:txBody>
                    <a:bodyPr/>
                    <a:lstStyle/>
                    <a:p>
                      <a:r>
                        <a:rPr lang="en-US" altLang="zh-CN" sz="3200" i="0" baseline="0" dirty="0" smtClean="0">
                          <a:solidFill>
                            <a:srgbClr val="002060"/>
                          </a:solidFill>
                          <a:latin typeface="Arial" pitchFamily="34" charset="0"/>
                          <a:cs typeface="Arial" pitchFamily="34" charset="0"/>
                        </a:rPr>
                        <a:t>p</a:t>
                      </a:r>
                      <a:r>
                        <a:rPr lang="en-US" altLang="zh-CN" sz="3200" i="0" baseline="30000" dirty="0" smtClean="0">
                          <a:solidFill>
                            <a:srgbClr val="002060"/>
                          </a:solidFill>
                          <a:latin typeface="Arial" pitchFamily="34" charset="0"/>
                          <a:cs typeface="Arial" pitchFamily="34" charset="0"/>
                        </a:rPr>
                        <a:t>2</a:t>
                      </a:r>
                      <a:r>
                        <a:rPr lang="en-US" altLang="zh-CN" sz="3200" i="0" dirty="0" smtClean="0">
                          <a:solidFill>
                            <a:srgbClr val="002060"/>
                          </a:solidFill>
                          <a:latin typeface="Arial" pitchFamily="34" charset="0"/>
                          <a:cs typeface="Arial" pitchFamily="34" charset="0"/>
                        </a:rPr>
                        <a:t> </a:t>
                      </a:r>
                      <a:endParaRPr lang="zh-CN" altLang="en-US" sz="3200" i="0" dirty="0">
                        <a:solidFill>
                          <a:srgbClr val="002060"/>
                        </a:solidFill>
                        <a:latin typeface="Arial" pitchFamily="34" charset="0"/>
                        <a:cs typeface="Arial" pitchFamily="34" charset="0"/>
                      </a:endParaRPr>
                    </a:p>
                  </a:txBody>
                  <a:tcPr marL="81282" marR="81282" marT="45683" marB="456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dirty="0" err="1" smtClean="0">
                          <a:solidFill>
                            <a:srgbClr val="002060"/>
                          </a:solidFill>
                          <a:latin typeface="Arial" pitchFamily="34" charset="0"/>
                          <a:cs typeface="Arial" pitchFamily="34" charset="0"/>
                        </a:rPr>
                        <a:t>pq</a:t>
                      </a:r>
                      <a:r>
                        <a:rPr lang="en-US" altLang="zh-CN" sz="3200" i="0" dirty="0" smtClean="0">
                          <a:solidFill>
                            <a:srgbClr val="002060"/>
                          </a:solidFill>
                          <a:latin typeface="Arial" pitchFamily="34" charset="0"/>
                          <a:cs typeface="Arial" pitchFamily="34" charset="0"/>
                        </a:rPr>
                        <a:t> </a:t>
                      </a:r>
                      <a:endParaRPr lang="zh-CN" altLang="en-US" sz="3200" i="0" dirty="0" smtClean="0">
                        <a:solidFill>
                          <a:srgbClr val="002060"/>
                        </a:solidFill>
                        <a:latin typeface="Arial" pitchFamily="34" charset="0"/>
                        <a:cs typeface="Arial" pitchFamily="34" charset="0"/>
                      </a:endParaRPr>
                    </a:p>
                  </a:txBody>
                  <a:tcPr marL="81282" marR="81282" marT="45683" marB="45683"/>
                </a:tc>
              </a:tr>
              <a:tr h="579041">
                <a:tc>
                  <a:txBody>
                    <a:bodyPr/>
                    <a:lstStyle/>
                    <a:p>
                      <a:r>
                        <a:rPr lang="en-US" altLang="zh-CN" sz="3200" i="0" dirty="0" smtClean="0">
                          <a:solidFill>
                            <a:srgbClr val="1105FB"/>
                          </a:solidFill>
                          <a:latin typeface="Arial" pitchFamily="34" charset="0"/>
                          <a:cs typeface="Arial" pitchFamily="34" charset="0"/>
                        </a:rPr>
                        <a:t>a, q </a:t>
                      </a:r>
                      <a:endParaRPr lang="zh-CN" altLang="en-US" sz="3200" i="0" dirty="0">
                        <a:solidFill>
                          <a:srgbClr val="1105FB"/>
                        </a:solidFill>
                        <a:latin typeface="Arial" pitchFamily="34" charset="0"/>
                        <a:cs typeface="Arial" pitchFamily="34" charset="0"/>
                      </a:endParaRPr>
                    </a:p>
                  </a:txBody>
                  <a:tcPr marL="81282" marR="81282" marT="45683" marB="456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i="0" baseline="0" dirty="0" err="1" smtClean="0">
                          <a:solidFill>
                            <a:srgbClr val="002060"/>
                          </a:solidFill>
                          <a:latin typeface="Arial" pitchFamily="34" charset="0"/>
                          <a:cs typeface="Arial" pitchFamily="34" charset="0"/>
                        </a:rPr>
                        <a:t>qp</a:t>
                      </a:r>
                      <a:r>
                        <a:rPr lang="en-US" altLang="zh-CN" sz="3200" i="0" baseline="0" dirty="0" smtClean="0">
                          <a:solidFill>
                            <a:srgbClr val="002060"/>
                          </a:solidFill>
                          <a:latin typeface="Arial" pitchFamily="34" charset="0"/>
                          <a:cs typeface="Arial" pitchFamily="34" charset="0"/>
                        </a:rPr>
                        <a:t> </a:t>
                      </a:r>
                      <a:endParaRPr lang="zh-CN" altLang="en-US" sz="3200" i="0" dirty="0" smtClean="0">
                        <a:solidFill>
                          <a:srgbClr val="002060"/>
                        </a:solidFill>
                        <a:latin typeface="Arial" pitchFamily="34" charset="0"/>
                        <a:cs typeface="Arial" pitchFamily="34" charset="0"/>
                      </a:endParaRPr>
                    </a:p>
                  </a:txBody>
                  <a:tcPr marL="81282" marR="81282" marT="45683" marB="45683"/>
                </a:tc>
                <a:tc>
                  <a:txBody>
                    <a:bodyPr/>
                    <a:lstStyle/>
                    <a:p>
                      <a:r>
                        <a:rPr lang="en-US" altLang="zh-CN" sz="3200" i="0" baseline="0" dirty="0" smtClean="0">
                          <a:solidFill>
                            <a:srgbClr val="002060"/>
                          </a:solidFill>
                          <a:latin typeface="Arial" pitchFamily="34" charset="0"/>
                          <a:cs typeface="Arial" pitchFamily="34" charset="0"/>
                        </a:rPr>
                        <a:t>q</a:t>
                      </a:r>
                      <a:r>
                        <a:rPr lang="en-US" altLang="zh-CN" sz="3200" i="0" baseline="30000" dirty="0" smtClean="0">
                          <a:solidFill>
                            <a:srgbClr val="002060"/>
                          </a:solidFill>
                          <a:latin typeface="Arial" pitchFamily="34" charset="0"/>
                          <a:cs typeface="Arial" pitchFamily="34" charset="0"/>
                        </a:rPr>
                        <a:t>2</a:t>
                      </a:r>
                      <a:r>
                        <a:rPr lang="en-US" altLang="zh-CN" sz="3200" i="0" dirty="0" smtClean="0">
                          <a:solidFill>
                            <a:srgbClr val="002060"/>
                          </a:solidFill>
                          <a:latin typeface="Arial" pitchFamily="34" charset="0"/>
                          <a:cs typeface="Arial" pitchFamily="34" charset="0"/>
                        </a:rPr>
                        <a:t> </a:t>
                      </a:r>
                      <a:endParaRPr lang="zh-CN" altLang="en-US" sz="3200" i="0" dirty="0">
                        <a:solidFill>
                          <a:srgbClr val="002060"/>
                        </a:solidFill>
                        <a:latin typeface="Arial" pitchFamily="34" charset="0"/>
                        <a:cs typeface="Arial" pitchFamily="34" charset="0"/>
                      </a:endParaRPr>
                    </a:p>
                  </a:txBody>
                  <a:tcPr marL="81282" marR="81282" marT="45683" marB="45683"/>
                </a:tc>
              </a:tr>
            </a:tbl>
          </a:graphicData>
        </a:graphic>
      </p:graphicFrame>
    </p:spTree>
    <p:extLst>
      <p:ext uri="{BB962C8B-B14F-4D97-AF65-F5344CB8AC3E}">
        <p14:creationId xmlns:p14="http://schemas.microsoft.com/office/powerpoint/2010/main" val="301092537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274638"/>
            <a:ext cx="8229600" cy="706090"/>
          </a:xfrm>
        </p:spPr>
        <p:txBody>
          <a:bodyPr>
            <a:normAutofit/>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平衡定律的重要性</a:t>
            </a:r>
          </a:p>
        </p:txBody>
      </p:sp>
      <p:sp>
        <p:nvSpPr>
          <p:cNvPr id="2" name="内容占位符 1"/>
          <p:cNvSpPr>
            <a:spLocks noGrp="1"/>
          </p:cNvSpPr>
          <p:nvPr>
            <p:ph idx="1"/>
          </p:nvPr>
        </p:nvSpPr>
        <p:spPr>
          <a:xfrm>
            <a:off x="683568" y="1124744"/>
            <a:ext cx="7776864" cy="4896543"/>
          </a:xfrm>
        </p:spPr>
        <p:txBody>
          <a:bodyPr>
            <a:norm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平衡定律告诉我们，一个随机交配群体在没有外部因素的影响时，很容易达到平衡状态</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，一个随机交配群体是否处于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平衡，反过来又可以告诉我们是否存在改变群体结构的外部因素，如迁移、突变、选择等</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正</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由于此，</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平衡定律在群体和数量遗传学中具有非常重要的地位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6869" name="Rectangle 12"/>
          <p:cNvSpPr>
            <a:spLocks noChangeArrowheads="1"/>
          </p:cNvSpPr>
          <p:nvPr/>
        </p:nvSpPr>
        <p:spPr bwMode="auto">
          <a:xfrm>
            <a:off x="0" y="32146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Tree>
    <p:extLst>
      <p:ext uri="{BB962C8B-B14F-4D97-AF65-F5344CB8AC3E}">
        <p14:creationId xmlns:p14="http://schemas.microsoft.com/office/powerpoint/2010/main" val="17030918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latin typeface="黑体" panose="02010609060101010101" pitchFamily="49" charset="-122"/>
                <a:ea typeface="黑体" panose="02010609060101010101" pitchFamily="49" charset="-122"/>
              </a:rPr>
              <a:t>基因</a:t>
            </a:r>
            <a:r>
              <a:rPr lang="zh-CN" altLang="zh-CN" b="1" dirty="0" smtClean="0">
                <a:latin typeface="黑体" panose="02010609060101010101" pitchFamily="49" charset="-122"/>
                <a:ea typeface="黑体" panose="02010609060101010101" pitchFamily="49" charset="-122"/>
              </a:rPr>
              <a:t>座位</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57200" y="1412776"/>
            <a:ext cx="8229600" cy="381642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从细胞的角度来看，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不同</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物种组织细胞的细胞核中，包含数目相对固定的一组染色体，基因按照一定的顺序线性排列在这些染色体上，每条染色体上排列的基因数以千计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基因在染色体上所处的物理位置称为基因座位，或简称座位（</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locus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1017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274638"/>
            <a:ext cx="8229600" cy="706090"/>
          </a:xfrm>
        </p:spPr>
        <p:txBody>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平衡定律的检验</a:t>
            </a:r>
          </a:p>
        </p:txBody>
      </p:sp>
      <p:sp>
        <p:nvSpPr>
          <p:cNvPr id="2" name="内容占位符 1"/>
          <p:cNvSpPr>
            <a:spLocks noGrp="1"/>
          </p:cNvSpPr>
          <p:nvPr>
            <p:ph idx="1"/>
          </p:nvPr>
        </p:nvSpPr>
        <p:spPr>
          <a:xfrm>
            <a:off x="467544" y="1124744"/>
            <a:ext cx="7992888" cy="5040560"/>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当</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已知三种基因型的观测个数时，就可知道群体的基因频率和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平衡时的期望基因型频率。这样可以</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采</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用下面的</a:t>
            </a:r>
            <a:r>
              <a:rPr lang="el-GR" altLang="zh-CN" sz="2800" dirty="0" smtClean="0">
                <a:latin typeface="Times New Roman" panose="02020603050405020304" pitchFamily="18" charset="0"/>
                <a:ea typeface="黑体" panose="02010609060101010101" pitchFamily="49" charset="-122"/>
                <a:cs typeface="Times New Roman" panose="02020603050405020304" pitchFamily="18" charset="0"/>
              </a:rPr>
              <a:t>χ</a:t>
            </a:r>
            <a:r>
              <a:rPr lang="en-US" altLang="zh-CN" sz="280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统计量，</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测验期望观测值和实际观测值间是否有显著差异</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一般来说</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l-GR" altLang="zh-CN" sz="2800" dirty="0">
                <a:latin typeface="Times New Roman" panose="02020603050405020304" pitchFamily="18" charset="0"/>
                <a:ea typeface="黑体" panose="02010609060101010101" pitchFamily="49" charset="-122"/>
                <a:cs typeface="Times New Roman" panose="02020603050405020304" pitchFamily="18" charset="0"/>
              </a:rPr>
              <a:t>χ</a:t>
            </a:r>
            <a:r>
              <a:rPr lang="en-US" altLang="zh-CN" sz="28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统计量</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的自由度比分组数少</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。但是，如果需要利用观测值估计基因频率，自由度还应该减去独立基因频率的个数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6869" name="Rectangle 12"/>
          <p:cNvSpPr>
            <a:spLocks noChangeArrowheads="1"/>
          </p:cNvSpPr>
          <p:nvPr/>
        </p:nvSpPr>
        <p:spPr bwMode="auto">
          <a:xfrm>
            <a:off x="0" y="32146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36870" name="对象 1"/>
          <p:cNvGraphicFramePr>
            <a:graphicFrameLocks noChangeAspect="1"/>
          </p:cNvGraphicFramePr>
          <p:nvPr>
            <p:extLst>
              <p:ext uri="{D42A27DB-BD31-4B8C-83A1-F6EECF244321}">
                <p14:modId xmlns:p14="http://schemas.microsoft.com/office/powerpoint/2010/main" val="2208108356"/>
              </p:ext>
            </p:extLst>
          </p:nvPr>
        </p:nvGraphicFramePr>
        <p:xfrm>
          <a:off x="827584" y="3068960"/>
          <a:ext cx="7488832" cy="1119255"/>
        </p:xfrm>
        <a:graphic>
          <a:graphicData uri="http://schemas.openxmlformats.org/presentationml/2006/ole">
            <mc:AlternateContent xmlns:mc="http://schemas.openxmlformats.org/markup-compatibility/2006">
              <mc:Choice xmlns:v="urn:schemas-microsoft-com:vml" Requires="v">
                <p:oleObj spid="_x0000_s118791" name="公式" r:id="rId4" imgW="2628900" imgH="444500" progId="Equation.3">
                  <p:embed/>
                </p:oleObj>
              </mc:Choice>
              <mc:Fallback>
                <p:oleObj name="公式" r:id="rId4" imgW="2628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068960"/>
                        <a:ext cx="7488832" cy="11192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4538597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274638"/>
            <a:ext cx="8494713" cy="1743075"/>
          </a:xfrm>
        </p:spPr>
        <p:txBody>
          <a:bodyPr>
            <a:normAutofit fontScale="90000"/>
          </a:bodyPr>
          <a:lstStyle/>
          <a:p>
            <a:pPr>
              <a:defRPr/>
            </a:pPr>
            <a:r>
              <a:rPr lang="zh-CN" altLang="en-US" b="1" dirty="0">
                <a:effectLst/>
                <a:latin typeface="Times New Roman" panose="02020603050405020304" pitchFamily="18" charset="0"/>
                <a:ea typeface="黑体" pitchFamily="2" charset="-122"/>
                <a:cs typeface="Times New Roman" panose="02020603050405020304" pitchFamily="18" charset="0"/>
              </a:rPr>
              <a:t>样本容量为</a:t>
            </a:r>
            <a:r>
              <a:rPr lang="en-US" altLang="zh-CN" b="1" dirty="0">
                <a:effectLst/>
                <a:latin typeface="Times New Roman" panose="02020603050405020304" pitchFamily="18" charset="0"/>
                <a:ea typeface="黑体" pitchFamily="2" charset="-122"/>
                <a:cs typeface="Times New Roman" panose="02020603050405020304" pitchFamily="18" charset="0"/>
              </a:rPr>
              <a:t>747</a:t>
            </a:r>
            <a:r>
              <a:rPr lang="zh-CN" altLang="en-US" b="1" dirty="0">
                <a:effectLst/>
                <a:latin typeface="Times New Roman" panose="02020603050405020304" pitchFamily="18" charset="0"/>
                <a:ea typeface="黑体" pitchFamily="2" charset="-122"/>
                <a:cs typeface="Times New Roman" panose="02020603050405020304" pitchFamily="18" charset="0"/>
              </a:rPr>
              <a:t>的冰岛人的</a:t>
            </a:r>
            <a:r>
              <a:rPr lang="zh-CN" altLang="en-US" b="1" dirty="0" smtClean="0">
                <a:effectLst/>
                <a:latin typeface="Times New Roman" panose="02020603050405020304" pitchFamily="18" charset="0"/>
                <a:ea typeface="黑体" pitchFamily="2" charset="-122"/>
                <a:cs typeface="Times New Roman" panose="02020603050405020304" pitchFamily="18" charset="0"/>
              </a:rPr>
              <a:t>血型数据</a:t>
            </a:r>
            <a:r>
              <a:rPr lang="en-US" altLang="zh-CN" b="1" dirty="0" smtClean="0">
                <a:effectLst/>
                <a:latin typeface="Times New Roman" panose="02020603050405020304" pitchFamily="18" charset="0"/>
                <a:ea typeface="黑体" pitchFamily="2" charset="-122"/>
                <a:cs typeface="Times New Roman" panose="02020603050405020304" pitchFamily="18" charset="0"/>
              </a:rPr>
              <a:t/>
            </a:r>
            <a:br>
              <a:rPr lang="en-US" altLang="zh-CN" b="1" dirty="0" smtClean="0">
                <a:effectLst/>
                <a:latin typeface="Times New Roman" panose="02020603050405020304" pitchFamily="18" charset="0"/>
                <a:ea typeface="黑体" pitchFamily="2" charset="-122"/>
                <a:cs typeface="Times New Roman" panose="02020603050405020304" pitchFamily="18" charset="0"/>
              </a:rPr>
            </a:br>
            <a:r>
              <a:rPr lang="en-US" altLang="zh-CN" sz="3100" b="1" dirty="0" smtClean="0">
                <a:solidFill>
                  <a:schemeClr val="tx1"/>
                </a:solidFill>
                <a:effectLst/>
                <a:latin typeface="Times New Roman" panose="02020603050405020304" pitchFamily="18" charset="0"/>
                <a:cs typeface="Times New Roman" panose="02020603050405020304" pitchFamily="18" charset="0"/>
              </a:rPr>
              <a:t>We want to test if the population in HW equilibrium: If (M, N)=(p, q), then (MM, MN, NN)=(p</a:t>
            </a:r>
            <a:r>
              <a:rPr lang="en-US" altLang="zh-CN" sz="3100" b="1" baseline="30000" dirty="0" smtClean="0">
                <a:solidFill>
                  <a:schemeClr val="tx1"/>
                </a:solidFill>
                <a:effectLst/>
                <a:latin typeface="Times New Roman" panose="02020603050405020304" pitchFamily="18" charset="0"/>
                <a:cs typeface="Times New Roman" panose="02020603050405020304" pitchFamily="18" charset="0"/>
              </a:rPr>
              <a:t>2</a:t>
            </a:r>
            <a:r>
              <a:rPr lang="en-US" altLang="zh-CN" sz="3100" b="1" dirty="0" smtClean="0">
                <a:solidFill>
                  <a:schemeClr val="tx1"/>
                </a:solidFill>
                <a:effectLst/>
                <a:latin typeface="Times New Roman" panose="02020603050405020304" pitchFamily="18" charset="0"/>
                <a:cs typeface="Times New Roman" panose="02020603050405020304" pitchFamily="18" charset="0"/>
              </a:rPr>
              <a:t>, 2pq, q</a:t>
            </a:r>
            <a:r>
              <a:rPr lang="en-US" altLang="zh-CN" sz="3100" b="1" baseline="30000" dirty="0" smtClean="0">
                <a:solidFill>
                  <a:schemeClr val="tx1"/>
                </a:solidFill>
                <a:effectLst/>
                <a:latin typeface="Times New Roman" panose="02020603050405020304" pitchFamily="18" charset="0"/>
                <a:cs typeface="Times New Roman" panose="02020603050405020304" pitchFamily="18" charset="0"/>
              </a:rPr>
              <a:t>2</a:t>
            </a:r>
            <a:r>
              <a:rPr lang="en-US" altLang="zh-CN" sz="3100" b="1" dirty="0" smtClean="0">
                <a:solidFill>
                  <a:schemeClr val="tx1"/>
                </a:solidFill>
                <a:effectLst/>
                <a:latin typeface="Times New Roman" panose="02020603050405020304" pitchFamily="18" charset="0"/>
                <a:cs typeface="Times New Roman" panose="02020603050405020304" pitchFamily="18" charset="0"/>
              </a:rPr>
              <a:t>)</a:t>
            </a:r>
            <a:endParaRPr lang="zh-CN" altLang="en-US" sz="31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768961355"/>
              </p:ext>
            </p:extLst>
          </p:nvPr>
        </p:nvGraphicFramePr>
        <p:xfrm>
          <a:off x="218550" y="2132856"/>
          <a:ext cx="8745938" cy="1882516"/>
        </p:xfrm>
        <a:graphic>
          <a:graphicData uri="http://schemas.openxmlformats.org/drawingml/2006/table">
            <a:tbl>
              <a:tblPr firstRow="1" firstCol="1" lastRow="1" lastCol="1" bandRow="1" bandCol="1">
                <a:tableStyleId>{5C22544A-7EE6-4342-B048-85BDC9FD1C3A}</a:tableStyleId>
              </a:tblPr>
              <a:tblGrid>
                <a:gridCol w="2192973"/>
                <a:gridCol w="1671139"/>
                <a:gridCol w="1671198"/>
                <a:gridCol w="1671198"/>
                <a:gridCol w="1539430"/>
              </a:tblGrid>
              <a:tr h="71834">
                <a:tc>
                  <a:txBody>
                    <a:bodyPr/>
                    <a:lstStyle/>
                    <a:p>
                      <a:pPr algn="l">
                        <a:spcAft>
                          <a:spcPts val="0"/>
                        </a:spcAft>
                        <a:tabLst>
                          <a:tab pos="2971800" algn="l"/>
                        </a:tabLst>
                      </a:pPr>
                      <a:r>
                        <a:rPr lang="zh-CN" sz="2800" b="1" kern="0" dirty="0">
                          <a:solidFill>
                            <a:schemeClr val="lt1"/>
                          </a:solidFill>
                          <a:effectLst/>
                          <a:latin typeface="+mn-lt"/>
                          <a:ea typeface="黑体" panose="02010609060101010101" pitchFamily="49" charset="-122"/>
                          <a:cs typeface="Arial" pitchFamily="34" charset="0"/>
                        </a:rPr>
                        <a:t>基因型</a:t>
                      </a:r>
                    </a:p>
                  </a:txBody>
                  <a:tcPr marL="68580" marR="68580" marT="0" marB="0"/>
                </a:tc>
                <a:tc>
                  <a:txBody>
                    <a:bodyPr/>
                    <a:lstStyle/>
                    <a:p>
                      <a:pPr indent="255905" algn="ctr">
                        <a:lnSpc>
                          <a:spcPct val="100000"/>
                        </a:lnSpc>
                        <a:spcAft>
                          <a:spcPts val="0"/>
                        </a:spcAft>
                        <a:tabLst>
                          <a:tab pos="2971800" algn="l"/>
                        </a:tabLst>
                      </a:pPr>
                      <a:r>
                        <a:rPr lang="en-US" sz="2800" kern="0" dirty="0">
                          <a:effectLst/>
                          <a:latin typeface="Arial" pitchFamily="34" charset="0"/>
                          <a:cs typeface="Arial" pitchFamily="34" charset="0"/>
                        </a:rPr>
                        <a:t>MM</a:t>
                      </a:r>
                      <a:endParaRPr lang="zh-CN" sz="2800" kern="100" dirty="0">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sz="2800" kern="0">
                          <a:effectLst/>
                          <a:latin typeface="Arial" pitchFamily="34" charset="0"/>
                          <a:cs typeface="Arial" pitchFamily="34" charset="0"/>
                        </a:rPr>
                        <a:t>MN</a:t>
                      </a:r>
                      <a:endParaRPr lang="zh-CN" sz="2800" kern="100">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sz="2800" kern="0" dirty="0">
                          <a:effectLst/>
                          <a:latin typeface="Arial" pitchFamily="34" charset="0"/>
                          <a:cs typeface="Arial" pitchFamily="34" charset="0"/>
                        </a:rPr>
                        <a:t>NN</a:t>
                      </a:r>
                      <a:endParaRPr lang="zh-CN" sz="2800" kern="100" dirty="0">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altLang="zh-CN" sz="2800" kern="0" dirty="0" smtClean="0">
                          <a:effectLst/>
                          <a:latin typeface="Arial" pitchFamily="34" charset="0"/>
                          <a:cs typeface="Arial" pitchFamily="34" charset="0"/>
                        </a:rPr>
                        <a:t>Total</a:t>
                      </a:r>
                      <a:endParaRPr lang="zh-CN" sz="2800" kern="100" dirty="0">
                        <a:effectLst/>
                        <a:latin typeface="Arial" pitchFamily="34" charset="0"/>
                        <a:ea typeface="宋体"/>
                        <a:cs typeface="Arial" pitchFamily="34" charset="0"/>
                      </a:endParaRPr>
                    </a:p>
                  </a:txBody>
                  <a:tcPr marL="62298" marR="62298" marT="0" marB="0"/>
                </a:tc>
              </a:tr>
              <a:tr h="293186">
                <a:tc>
                  <a:txBody>
                    <a:bodyPr/>
                    <a:lstStyle/>
                    <a:p>
                      <a:pPr algn="l">
                        <a:spcAft>
                          <a:spcPts val="0"/>
                        </a:spcAft>
                        <a:tabLst>
                          <a:tab pos="2971800" algn="l"/>
                        </a:tabLst>
                      </a:pPr>
                      <a:r>
                        <a:rPr lang="zh-CN" sz="2800" b="1" kern="0" dirty="0">
                          <a:solidFill>
                            <a:schemeClr val="lt1"/>
                          </a:solidFill>
                          <a:effectLst/>
                          <a:latin typeface="+mn-lt"/>
                          <a:ea typeface="黑体" panose="02010609060101010101" pitchFamily="49" charset="-122"/>
                          <a:cs typeface="Arial" pitchFamily="34" charset="0"/>
                        </a:rPr>
                        <a:t>观测值</a:t>
                      </a:r>
                    </a:p>
                  </a:txBody>
                  <a:tcPr marL="68580" marR="68580" marT="0" marB="0"/>
                </a:tc>
                <a:tc>
                  <a:txBody>
                    <a:bodyPr/>
                    <a:lstStyle/>
                    <a:p>
                      <a:pPr indent="255905" algn="ctr">
                        <a:lnSpc>
                          <a:spcPct val="100000"/>
                        </a:lnSpc>
                        <a:spcAft>
                          <a:spcPts val="0"/>
                        </a:spcAft>
                        <a:tabLst>
                          <a:tab pos="2971800" algn="l"/>
                        </a:tabLst>
                      </a:pPr>
                      <a:r>
                        <a:rPr lang="en-US" sz="2800" kern="0" dirty="0" smtClean="0">
                          <a:solidFill>
                            <a:srgbClr val="1105FB"/>
                          </a:solidFill>
                          <a:effectLst/>
                          <a:latin typeface="Arial" pitchFamily="34" charset="0"/>
                          <a:cs typeface="Arial" pitchFamily="34" charset="0"/>
                        </a:rPr>
                        <a:t>N</a:t>
                      </a:r>
                      <a:r>
                        <a:rPr lang="en-US" sz="2800" kern="0" baseline="-25000" dirty="0" smtClean="0">
                          <a:solidFill>
                            <a:srgbClr val="1105FB"/>
                          </a:solidFill>
                          <a:effectLst/>
                          <a:latin typeface="Arial" pitchFamily="34" charset="0"/>
                          <a:cs typeface="Arial" pitchFamily="34" charset="0"/>
                        </a:rPr>
                        <a:t>1</a:t>
                      </a:r>
                      <a:r>
                        <a:rPr lang="en-US" sz="2800" kern="0" dirty="0" smtClean="0">
                          <a:solidFill>
                            <a:srgbClr val="1105FB"/>
                          </a:solidFill>
                          <a:effectLst/>
                          <a:latin typeface="Arial" pitchFamily="34" charset="0"/>
                          <a:cs typeface="Arial" pitchFamily="34" charset="0"/>
                        </a:rPr>
                        <a:t>=233</a:t>
                      </a:r>
                      <a:endParaRPr lang="zh-CN" sz="2800" kern="100" dirty="0">
                        <a:solidFill>
                          <a:srgbClr val="1105FB"/>
                        </a:solidFill>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altLang="zh-CN" sz="2800" kern="0" dirty="0" smtClean="0">
                          <a:solidFill>
                            <a:srgbClr val="1105FB"/>
                          </a:solidFill>
                          <a:effectLst/>
                          <a:latin typeface="Arial" pitchFamily="34" charset="0"/>
                          <a:cs typeface="Arial" pitchFamily="34" charset="0"/>
                        </a:rPr>
                        <a:t>N</a:t>
                      </a:r>
                      <a:r>
                        <a:rPr lang="en-US" altLang="zh-CN" sz="2800" kern="0" baseline="-25000" dirty="0" smtClean="0">
                          <a:solidFill>
                            <a:srgbClr val="1105FB"/>
                          </a:solidFill>
                          <a:effectLst/>
                          <a:latin typeface="Arial" pitchFamily="34" charset="0"/>
                          <a:cs typeface="Arial" pitchFamily="34" charset="0"/>
                        </a:rPr>
                        <a:t>2</a:t>
                      </a:r>
                      <a:r>
                        <a:rPr lang="en-US" altLang="zh-CN" sz="2800" kern="0" dirty="0" smtClean="0">
                          <a:solidFill>
                            <a:srgbClr val="1105FB"/>
                          </a:solidFill>
                          <a:effectLst/>
                          <a:latin typeface="Arial" pitchFamily="34" charset="0"/>
                          <a:cs typeface="Arial" pitchFamily="34" charset="0"/>
                        </a:rPr>
                        <a:t>=</a:t>
                      </a:r>
                      <a:r>
                        <a:rPr lang="en-US" sz="2800" kern="0" dirty="0" smtClean="0">
                          <a:solidFill>
                            <a:srgbClr val="1105FB"/>
                          </a:solidFill>
                          <a:effectLst/>
                          <a:latin typeface="Arial" pitchFamily="34" charset="0"/>
                          <a:cs typeface="Arial" pitchFamily="34" charset="0"/>
                        </a:rPr>
                        <a:t>385</a:t>
                      </a:r>
                      <a:endParaRPr lang="zh-CN" sz="2800" kern="100" dirty="0">
                        <a:solidFill>
                          <a:srgbClr val="1105FB"/>
                        </a:solidFill>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altLang="zh-CN" sz="2800" kern="0" dirty="0" smtClean="0">
                          <a:solidFill>
                            <a:srgbClr val="1105FB"/>
                          </a:solidFill>
                          <a:effectLst/>
                          <a:latin typeface="Arial" pitchFamily="34" charset="0"/>
                          <a:cs typeface="Arial" pitchFamily="34" charset="0"/>
                        </a:rPr>
                        <a:t>N</a:t>
                      </a:r>
                      <a:r>
                        <a:rPr lang="en-US" altLang="zh-CN" sz="2800" kern="0" baseline="-25000" dirty="0" smtClean="0">
                          <a:solidFill>
                            <a:srgbClr val="1105FB"/>
                          </a:solidFill>
                          <a:effectLst/>
                          <a:latin typeface="Arial" pitchFamily="34" charset="0"/>
                          <a:cs typeface="Arial" pitchFamily="34" charset="0"/>
                        </a:rPr>
                        <a:t>3</a:t>
                      </a:r>
                      <a:r>
                        <a:rPr lang="en-US" altLang="zh-CN" sz="2800" kern="0" dirty="0" smtClean="0">
                          <a:solidFill>
                            <a:srgbClr val="1105FB"/>
                          </a:solidFill>
                          <a:effectLst/>
                          <a:latin typeface="Arial" pitchFamily="34" charset="0"/>
                          <a:cs typeface="Arial" pitchFamily="34" charset="0"/>
                        </a:rPr>
                        <a:t>=</a:t>
                      </a:r>
                      <a:r>
                        <a:rPr lang="en-US" sz="2800" kern="0" dirty="0" smtClean="0">
                          <a:solidFill>
                            <a:srgbClr val="1105FB"/>
                          </a:solidFill>
                          <a:effectLst/>
                          <a:latin typeface="Arial" pitchFamily="34" charset="0"/>
                          <a:cs typeface="Arial" pitchFamily="34" charset="0"/>
                        </a:rPr>
                        <a:t>129</a:t>
                      </a:r>
                      <a:endParaRPr lang="zh-CN" sz="2800" kern="100" dirty="0">
                        <a:solidFill>
                          <a:srgbClr val="1105FB"/>
                        </a:solidFill>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sz="2800" kern="0" dirty="0" smtClean="0">
                          <a:effectLst/>
                          <a:latin typeface="Arial" pitchFamily="34" charset="0"/>
                          <a:cs typeface="Arial" pitchFamily="34" charset="0"/>
                        </a:rPr>
                        <a:t>N=747</a:t>
                      </a:r>
                      <a:endParaRPr lang="zh-CN" sz="2800" kern="100" dirty="0">
                        <a:effectLst/>
                        <a:latin typeface="Arial" pitchFamily="34" charset="0"/>
                        <a:ea typeface="宋体"/>
                        <a:cs typeface="Arial" pitchFamily="34" charset="0"/>
                      </a:endParaRPr>
                    </a:p>
                  </a:txBody>
                  <a:tcPr marL="62298" marR="62298" marT="0" marB="0"/>
                </a:tc>
              </a:tr>
              <a:tr h="514538">
                <a:tc>
                  <a:txBody>
                    <a:bodyPr/>
                    <a:lstStyle/>
                    <a:p>
                      <a:pPr marL="0" marR="0" indent="0" algn="l" defTabSz="914400" rtl="0" eaLnBrk="1" fontAlgn="auto" latinLnBrk="0" hangingPunct="1">
                        <a:lnSpc>
                          <a:spcPct val="100000"/>
                        </a:lnSpc>
                        <a:spcBef>
                          <a:spcPts val="0"/>
                        </a:spcBef>
                        <a:spcAft>
                          <a:spcPts val="0"/>
                        </a:spcAft>
                        <a:buClrTx/>
                        <a:buSzTx/>
                        <a:buFontTx/>
                        <a:buNone/>
                        <a:tabLst>
                          <a:tab pos="2971800" algn="l"/>
                        </a:tabLst>
                        <a:defRPr/>
                      </a:pPr>
                      <a:r>
                        <a:rPr lang="en-US" altLang="zh-CN" sz="2800" b="1" kern="0" dirty="0" smtClean="0">
                          <a:solidFill>
                            <a:schemeClr val="lt1"/>
                          </a:solidFill>
                          <a:effectLst/>
                          <a:latin typeface="+mn-lt"/>
                          <a:ea typeface="黑体" panose="02010609060101010101" pitchFamily="49" charset="-122"/>
                          <a:cs typeface="Arial" pitchFamily="34" charset="0"/>
                        </a:rPr>
                        <a:t>HW</a:t>
                      </a:r>
                      <a:r>
                        <a:rPr lang="zh-CN" altLang="zh-CN" sz="2800" b="1" kern="0" dirty="0" smtClean="0">
                          <a:solidFill>
                            <a:schemeClr val="lt1"/>
                          </a:solidFill>
                          <a:effectLst/>
                          <a:latin typeface="+mn-lt"/>
                          <a:ea typeface="黑体" panose="02010609060101010101" pitchFamily="49" charset="-122"/>
                          <a:cs typeface="Arial" pitchFamily="34" charset="0"/>
                        </a:rPr>
                        <a:t>平衡频率</a:t>
                      </a:r>
                    </a:p>
                  </a:txBody>
                  <a:tcPr marL="68580" marR="68580" marT="0" marB="0"/>
                </a:tc>
                <a:tc>
                  <a:txBody>
                    <a:bodyPr/>
                    <a:lstStyle/>
                    <a:p>
                      <a:pPr algn="ctr">
                        <a:spcAft>
                          <a:spcPts val="0"/>
                        </a:spcAft>
                        <a:tabLst>
                          <a:tab pos="2971800" algn="l"/>
                        </a:tabLst>
                      </a:pPr>
                      <a:r>
                        <a:rPr lang="en-US" sz="2800" b="1" kern="0" dirty="0">
                          <a:solidFill>
                            <a:srgbClr val="002060"/>
                          </a:solidFill>
                          <a:effectLst/>
                          <a:latin typeface="Arial" pitchFamily="34" charset="0"/>
                          <a:ea typeface="+mn-ea"/>
                          <a:cs typeface="Arial" pitchFamily="34" charset="0"/>
                        </a:rPr>
                        <a:t>0.3245</a:t>
                      </a:r>
                      <a:endParaRPr lang="zh-CN" sz="2800" b="1" kern="0" dirty="0">
                        <a:solidFill>
                          <a:srgbClr val="002060"/>
                        </a:solidFill>
                        <a:effectLst/>
                        <a:latin typeface="Arial" pitchFamily="34" charset="0"/>
                        <a:ea typeface="+mn-ea"/>
                        <a:cs typeface="Arial" pitchFamily="34" charset="0"/>
                      </a:endParaRPr>
                    </a:p>
                  </a:txBody>
                  <a:tcPr marL="68580" marR="68580" marT="0" marB="0"/>
                </a:tc>
                <a:tc>
                  <a:txBody>
                    <a:bodyPr/>
                    <a:lstStyle/>
                    <a:p>
                      <a:pPr algn="ctr">
                        <a:spcAft>
                          <a:spcPts val="0"/>
                        </a:spcAft>
                        <a:tabLst>
                          <a:tab pos="2971800" algn="l"/>
                        </a:tabLst>
                      </a:pPr>
                      <a:r>
                        <a:rPr lang="en-US" sz="2800" b="1" kern="0" dirty="0">
                          <a:solidFill>
                            <a:srgbClr val="002060"/>
                          </a:solidFill>
                          <a:effectLst/>
                          <a:latin typeface="Arial" pitchFamily="34" charset="0"/>
                          <a:ea typeface="+mn-ea"/>
                          <a:cs typeface="Arial" pitchFamily="34" charset="0"/>
                        </a:rPr>
                        <a:t>0.4903</a:t>
                      </a:r>
                      <a:endParaRPr lang="zh-CN" sz="2800" b="1" kern="0" dirty="0">
                        <a:solidFill>
                          <a:srgbClr val="002060"/>
                        </a:solidFill>
                        <a:effectLst/>
                        <a:latin typeface="Arial" pitchFamily="34" charset="0"/>
                        <a:ea typeface="+mn-ea"/>
                        <a:cs typeface="Arial" pitchFamily="34" charset="0"/>
                      </a:endParaRPr>
                    </a:p>
                  </a:txBody>
                  <a:tcPr marL="68580" marR="68580" marT="0" marB="0"/>
                </a:tc>
                <a:tc>
                  <a:txBody>
                    <a:bodyPr/>
                    <a:lstStyle/>
                    <a:p>
                      <a:pPr algn="ctr">
                        <a:spcAft>
                          <a:spcPts val="0"/>
                        </a:spcAft>
                        <a:tabLst>
                          <a:tab pos="2971800" algn="l"/>
                        </a:tabLst>
                      </a:pPr>
                      <a:r>
                        <a:rPr lang="en-US" sz="2800" b="1" kern="0" dirty="0">
                          <a:solidFill>
                            <a:srgbClr val="002060"/>
                          </a:solidFill>
                          <a:effectLst/>
                          <a:latin typeface="Arial" pitchFamily="34" charset="0"/>
                          <a:ea typeface="+mn-ea"/>
                          <a:cs typeface="Arial" pitchFamily="34" charset="0"/>
                        </a:rPr>
                        <a:t>0.1852</a:t>
                      </a:r>
                      <a:endParaRPr lang="zh-CN" sz="2800" b="1" kern="0" dirty="0">
                        <a:solidFill>
                          <a:srgbClr val="002060"/>
                        </a:solidFill>
                        <a:effectLst/>
                        <a:latin typeface="Arial" pitchFamily="34" charset="0"/>
                        <a:ea typeface="+mn-ea"/>
                        <a:cs typeface="Arial" pitchFamily="34" charset="0"/>
                      </a:endParaRPr>
                    </a:p>
                  </a:txBody>
                  <a:tcPr marL="68580" marR="68580" marT="0" marB="0"/>
                </a:tc>
                <a:tc>
                  <a:txBody>
                    <a:bodyPr/>
                    <a:lstStyle/>
                    <a:p>
                      <a:pPr algn="ctr">
                        <a:spcAft>
                          <a:spcPts val="0"/>
                        </a:spcAft>
                        <a:tabLst>
                          <a:tab pos="2971800" algn="l"/>
                        </a:tabLst>
                      </a:pPr>
                      <a:r>
                        <a:rPr lang="en-US" sz="2800" b="1" kern="0" dirty="0">
                          <a:solidFill>
                            <a:schemeClr val="lt1"/>
                          </a:solidFill>
                          <a:effectLst/>
                          <a:latin typeface="Arial" pitchFamily="34" charset="0"/>
                          <a:ea typeface="+mn-ea"/>
                          <a:cs typeface="Arial" pitchFamily="34" charset="0"/>
                        </a:rPr>
                        <a:t>1</a:t>
                      </a:r>
                      <a:endParaRPr lang="zh-CN" sz="2800" b="1" kern="0" dirty="0">
                        <a:solidFill>
                          <a:schemeClr val="lt1"/>
                        </a:solidFill>
                        <a:effectLst/>
                        <a:latin typeface="Arial" pitchFamily="34" charset="0"/>
                        <a:ea typeface="+mn-ea"/>
                        <a:cs typeface="Arial" pitchFamily="34" charset="0"/>
                      </a:endParaRPr>
                    </a:p>
                  </a:txBody>
                  <a:tcPr marL="68580" marR="68580" marT="0" marB="0"/>
                </a:tc>
              </a:tr>
              <a:tr h="514538">
                <a:tc>
                  <a:txBody>
                    <a:bodyPr/>
                    <a:lstStyle/>
                    <a:p>
                      <a:pPr algn="l">
                        <a:spcAft>
                          <a:spcPts val="0"/>
                        </a:spcAft>
                        <a:tabLst>
                          <a:tab pos="2971800" algn="l"/>
                        </a:tabLst>
                      </a:pPr>
                      <a:r>
                        <a:rPr lang="zh-CN" altLang="en-US" sz="2800" b="1" kern="0" dirty="0" smtClean="0">
                          <a:solidFill>
                            <a:schemeClr val="lt1"/>
                          </a:solidFill>
                          <a:effectLst/>
                          <a:latin typeface="+mn-lt"/>
                          <a:ea typeface="黑体" panose="02010609060101010101" pitchFamily="49" charset="-122"/>
                          <a:cs typeface="Arial" pitchFamily="34" charset="0"/>
                        </a:rPr>
                        <a:t>期望值</a:t>
                      </a:r>
                      <a:endParaRPr lang="zh-CN" sz="2800" b="1" kern="0" dirty="0">
                        <a:solidFill>
                          <a:schemeClr val="lt1"/>
                        </a:solidFill>
                        <a:effectLst/>
                        <a:latin typeface="+mn-lt"/>
                        <a:ea typeface="黑体" panose="02010609060101010101" pitchFamily="49" charset="-122"/>
                        <a:cs typeface="Arial" pitchFamily="34" charset="0"/>
                      </a:endParaRPr>
                    </a:p>
                  </a:txBody>
                  <a:tcPr marL="68580" marR="68580" marT="0" marB="0"/>
                </a:tc>
                <a:tc>
                  <a:txBody>
                    <a:bodyPr/>
                    <a:lstStyle/>
                    <a:p>
                      <a:pPr indent="255905" algn="ctr">
                        <a:lnSpc>
                          <a:spcPct val="100000"/>
                        </a:lnSpc>
                        <a:spcAft>
                          <a:spcPts val="0"/>
                        </a:spcAft>
                        <a:tabLst>
                          <a:tab pos="2971800" algn="l"/>
                        </a:tabLst>
                      </a:pPr>
                      <a:r>
                        <a:rPr lang="en-US" sz="2800" kern="0" dirty="0">
                          <a:effectLst/>
                          <a:latin typeface="Arial" pitchFamily="34" charset="0"/>
                          <a:cs typeface="Arial" pitchFamily="34" charset="0"/>
                        </a:rPr>
                        <a:t>242.70</a:t>
                      </a:r>
                      <a:endParaRPr lang="zh-CN" sz="2800" kern="100" dirty="0">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sz="2800" kern="0" dirty="0">
                          <a:effectLst/>
                          <a:latin typeface="Arial" pitchFamily="34" charset="0"/>
                          <a:cs typeface="Arial" pitchFamily="34" charset="0"/>
                        </a:rPr>
                        <a:t>366.18</a:t>
                      </a:r>
                      <a:endParaRPr lang="zh-CN" sz="2800" kern="100" dirty="0">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sz="2800" kern="0" dirty="0">
                          <a:effectLst/>
                          <a:latin typeface="Arial" pitchFamily="34" charset="0"/>
                          <a:cs typeface="Arial" pitchFamily="34" charset="0"/>
                        </a:rPr>
                        <a:t>138.38</a:t>
                      </a:r>
                      <a:endParaRPr lang="zh-CN" sz="2800" kern="100" dirty="0">
                        <a:effectLst/>
                        <a:latin typeface="Arial" pitchFamily="34" charset="0"/>
                        <a:ea typeface="宋体"/>
                        <a:cs typeface="Arial" pitchFamily="34" charset="0"/>
                      </a:endParaRPr>
                    </a:p>
                  </a:txBody>
                  <a:tcPr marL="62298" marR="62298" marT="0" marB="0"/>
                </a:tc>
                <a:tc>
                  <a:txBody>
                    <a:bodyPr/>
                    <a:lstStyle/>
                    <a:p>
                      <a:pPr indent="255905" algn="ctr">
                        <a:lnSpc>
                          <a:spcPct val="100000"/>
                        </a:lnSpc>
                        <a:spcAft>
                          <a:spcPts val="0"/>
                        </a:spcAft>
                        <a:tabLst>
                          <a:tab pos="2971800" algn="l"/>
                        </a:tabLst>
                      </a:pPr>
                      <a:r>
                        <a:rPr lang="en-US" sz="2800" kern="0" dirty="0">
                          <a:effectLst/>
                          <a:latin typeface="Arial" pitchFamily="34" charset="0"/>
                          <a:cs typeface="Arial" pitchFamily="34" charset="0"/>
                        </a:rPr>
                        <a:t>747</a:t>
                      </a:r>
                      <a:endParaRPr lang="zh-CN" sz="2800" kern="100" dirty="0">
                        <a:effectLst/>
                        <a:latin typeface="Arial" pitchFamily="34" charset="0"/>
                        <a:ea typeface="宋体"/>
                        <a:cs typeface="Arial" pitchFamily="34" charset="0"/>
                      </a:endParaRPr>
                    </a:p>
                  </a:txBody>
                  <a:tcPr marL="62298" marR="62298" marT="0" marB="0"/>
                </a:tc>
              </a:tr>
            </a:tbl>
          </a:graphicData>
        </a:graphic>
      </p:graphicFrame>
      <p:sp>
        <p:nvSpPr>
          <p:cNvPr id="19" name="Rectangle 15"/>
          <p:cNvSpPr>
            <a:spLocks noChangeArrowheads="1"/>
          </p:cNvSpPr>
          <p:nvPr/>
        </p:nvSpPr>
        <p:spPr bwMode="auto">
          <a:xfrm>
            <a:off x="179512" y="4077072"/>
            <a:ext cx="871296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spcBef>
                <a:spcPts val="600"/>
              </a:spcBef>
              <a:buFont typeface="Arial" pitchFamily="34" charset="0"/>
              <a:buChar char="•"/>
              <a:tabLst>
                <a:tab pos="2971800" algn="l"/>
              </a:tabLst>
              <a:defRPr/>
            </a:pPr>
            <a:r>
              <a:rPr lang="en-US" altLang="zh-CN" sz="3600" b="1" dirty="0">
                <a:latin typeface="+mn-lt"/>
                <a:ea typeface="宋体" pitchFamily="2" charset="-122"/>
                <a:cs typeface="Arial" pitchFamily="34" charset="0"/>
              </a:rPr>
              <a:t>(p, q) = (0.57, 0.43)</a:t>
            </a:r>
          </a:p>
          <a:p>
            <a:pPr marL="457200" indent="-457200">
              <a:spcBef>
                <a:spcPts val="600"/>
              </a:spcBef>
              <a:buFont typeface="Arial" pitchFamily="34" charset="0"/>
              <a:buChar char="•"/>
              <a:tabLst>
                <a:tab pos="2971800" algn="l"/>
              </a:tabLst>
              <a:defRPr/>
            </a:pPr>
            <a:r>
              <a:rPr lang="en-US" altLang="zh-CN" sz="3600" b="1" dirty="0">
                <a:latin typeface="+mn-lt"/>
                <a:ea typeface="宋体" pitchFamily="2" charset="-122"/>
                <a:cs typeface="Arial" pitchFamily="34" charset="0"/>
              </a:rPr>
              <a:t>(p</a:t>
            </a:r>
            <a:r>
              <a:rPr lang="en-US" altLang="zh-CN" sz="3600" b="1" baseline="30000" dirty="0">
                <a:latin typeface="+mn-lt"/>
                <a:ea typeface="宋体" pitchFamily="2" charset="-122"/>
                <a:cs typeface="Arial" pitchFamily="34" charset="0"/>
              </a:rPr>
              <a:t>2</a:t>
            </a:r>
            <a:r>
              <a:rPr lang="en-US" altLang="zh-CN" sz="3600" b="1" dirty="0">
                <a:latin typeface="+mn-lt"/>
                <a:ea typeface="宋体" pitchFamily="2" charset="-122"/>
                <a:cs typeface="Arial" pitchFamily="34" charset="0"/>
              </a:rPr>
              <a:t>, 2pq, q</a:t>
            </a:r>
            <a:r>
              <a:rPr lang="en-US" altLang="zh-CN" sz="3600" b="1" baseline="30000" dirty="0">
                <a:latin typeface="+mn-lt"/>
                <a:ea typeface="宋体" pitchFamily="2" charset="-122"/>
                <a:cs typeface="Arial" pitchFamily="34" charset="0"/>
              </a:rPr>
              <a:t>2</a:t>
            </a:r>
            <a:r>
              <a:rPr lang="en-US" altLang="zh-CN" sz="3600" b="1" dirty="0">
                <a:latin typeface="+mn-lt"/>
                <a:ea typeface="宋体" pitchFamily="2" charset="-122"/>
                <a:cs typeface="Arial" pitchFamily="34" charset="0"/>
              </a:rPr>
              <a:t>) = (0.3249, 0.4902, 0.1849)</a:t>
            </a:r>
          </a:p>
          <a:p>
            <a:pPr marL="457200" indent="-457200">
              <a:spcBef>
                <a:spcPts val="600"/>
              </a:spcBef>
              <a:buFont typeface="Arial" pitchFamily="34" charset="0"/>
              <a:buChar char="•"/>
              <a:tabLst>
                <a:tab pos="2971800" algn="l"/>
              </a:tabLst>
              <a:defRPr/>
            </a:pPr>
            <a:r>
              <a:rPr lang="el-GR" altLang="zh-CN" sz="3600" b="1" dirty="0">
                <a:latin typeface="+mn-lt"/>
                <a:ea typeface="宋体" pitchFamily="2" charset="-122"/>
                <a:cs typeface="Arial" pitchFamily="34" charset="0"/>
              </a:rPr>
              <a:t>χ</a:t>
            </a:r>
            <a:r>
              <a:rPr lang="en-US" altLang="zh-CN" sz="3600" b="1" baseline="30000" dirty="0">
                <a:latin typeface="+mn-lt"/>
                <a:ea typeface="宋体" pitchFamily="2" charset="-122"/>
                <a:cs typeface="Arial" pitchFamily="34" charset="0"/>
              </a:rPr>
              <a:t>2</a:t>
            </a:r>
            <a:r>
              <a:rPr lang="en-US" altLang="zh-CN" sz="3600" b="1" dirty="0">
                <a:latin typeface="+mn-lt"/>
                <a:ea typeface="宋体" pitchFamily="2" charset="-122"/>
                <a:cs typeface="Arial" pitchFamily="34" charset="0"/>
              </a:rPr>
              <a:t>=1.96 (</a:t>
            </a:r>
            <a:r>
              <a:rPr lang="en-US" altLang="zh-CN" sz="3600" b="1" i="1" dirty="0" err="1">
                <a:solidFill>
                  <a:srgbClr val="0070C0"/>
                </a:solidFill>
                <a:latin typeface="+mn-lt"/>
                <a:ea typeface="宋体" pitchFamily="2" charset="-122"/>
                <a:cs typeface="Arial" pitchFamily="34" charset="0"/>
              </a:rPr>
              <a:t>df</a:t>
            </a:r>
            <a:r>
              <a:rPr lang="en-US" altLang="zh-CN" sz="3600" b="1" dirty="0">
                <a:solidFill>
                  <a:srgbClr val="0070C0"/>
                </a:solidFill>
                <a:latin typeface="+mn-lt"/>
                <a:ea typeface="宋体" pitchFamily="2" charset="-122"/>
                <a:cs typeface="Arial" pitchFamily="34" charset="0"/>
              </a:rPr>
              <a:t>=1, </a:t>
            </a:r>
            <a:r>
              <a:rPr lang="en-US" altLang="zh-CN" sz="3600" b="1" i="1" dirty="0">
                <a:solidFill>
                  <a:srgbClr val="0070C0"/>
                </a:solidFill>
                <a:latin typeface="+mn-lt"/>
                <a:ea typeface="宋体" pitchFamily="2" charset="-122"/>
                <a:cs typeface="Arial" pitchFamily="34" charset="0"/>
              </a:rPr>
              <a:t>P</a:t>
            </a:r>
            <a:r>
              <a:rPr lang="en-US" altLang="zh-CN" sz="3600" b="1" dirty="0">
                <a:solidFill>
                  <a:srgbClr val="0070C0"/>
                </a:solidFill>
                <a:latin typeface="+mn-lt"/>
                <a:ea typeface="宋体" pitchFamily="2" charset="-122"/>
                <a:cs typeface="Arial" pitchFamily="34" charset="0"/>
              </a:rPr>
              <a:t>=0.16</a:t>
            </a:r>
            <a:r>
              <a:rPr lang="en-US" altLang="zh-CN" sz="3600" b="1" dirty="0">
                <a:latin typeface="+mn-lt"/>
                <a:ea typeface="宋体" pitchFamily="2" charset="-122"/>
                <a:cs typeface="Arial" pitchFamily="34" charset="0"/>
              </a:rPr>
              <a:t>), i.e. the population is in HW equilibrium</a:t>
            </a:r>
            <a:endParaRPr lang="zh-CN" altLang="en-US" sz="3600" b="1" dirty="0">
              <a:latin typeface="+mn-lt"/>
              <a:ea typeface="宋体" pitchFamily="2" charset="-122"/>
              <a:cs typeface="Arial" pitchFamily="34" charset="0"/>
            </a:endParaRPr>
          </a:p>
        </p:txBody>
      </p:sp>
    </p:spTree>
    <p:extLst>
      <p:ext uri="{BB962C8B-B14F-4D97-AF65-F5344CB8AC3E}">
        <p14:creationId xmlns:p14="http://schemas.microsoft.com/office/powerpoint/2010/main" val="517846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755650" y="260647"/>
            <a:ext cx="7488238" cy="1296145"/>
          </a:xfrm>
        </p:spPr>
        <p:txBody>
          <a:bodyPr>
            <a:noAutofit/>
          </a:bodyPr>
          <a:lstStyle/>
          <a:p>
            <a:pPr eaLnBrk="1" hangingPunct="1"/>
            <a:r>
              <a:rPr lang="en-US" altLang="zh-CN" sz="4000" b="1" dirty="0" smtClean="0">
                <a:effectLst/>
                <a:latin typeface="Times New Roman" panose="02020603050405020304" pitchFamily="18" charset="0"/>
                <a:ea typeface="黑体" pitchFamily="49" charset="-122"/>
                <a:cs typeface="Times New Roman" panose="02020603050405020304" pitchFamily="18" charset="0"/>
              </a:rPr>
              <a:t>F</a:t>
            </a:r>
            <a:r>
              <a:rPr lang="en-US" altLang="zh-CN" sz="4000" b="1" baseline="-25000" dirty="0" smtClean="0">
                <a:effectLst/>
                <a:latin typeface="Times New Roman" panose="02020603050405020304" pitchFamily="18" charset="0"/>
                <a:ea typeface="黑体" pitchFamily="49" charset="-122"/>
                <a:cs typeface="Times New Roman" panose="02020603050405020304" pitchFamily="18" charset="0"/>
              </a:rPr>
              <a:t>1</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自交与</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F</a:t>
            </a:r>
            <a:r>
              <a:rPr lang="en-US" altLang="zh-CN" sz="4000" b="1" baseline="-25000" dirty="0" smtClean="0">
                <a:effectLst/>
                <a:latin typeface="Times New Roman" panose="02020603050405020304" pitchFamily="18" charset="0"/>
                <a:ea typeface="黑体" pitchFamily="49" charset="-122"/>
                <a:cs typeface="Times New Roman" panose="02020603050405020304" pitchFamily="18" charset="0"/>
              </a:rPr>
              <a:t>1</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随机交配是等价的</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 </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因此</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F</a:t>
            </a:r>
            <a:r>
              <a:rPr lang="en-US" altLang="zh-CN" sz="4000" b="1" baseline="-25000" dirty="0" smtClean="0">
                <a:effectLst/>
                <a:latin typeface="Times New Roman" panose="02020603050405020304" pitchFamily="18" charset="0"/>
                <a:ea typeface="黑体" pitchFamily="49" charset="-122"/>
                <a:cs typeface="Times New Roman" panose="02020603050405020304" pitchFamily="18" charset="0"/>
              </a:rPr>
              <a:t>2</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是一个</a:t>
            </a:r>
            <a:r>
              <a:rPr lang="en-US" altLang="zh-CN" sz="4000" b="1" dirty="0" smtClean="0">
                <a:effectLst/>
                <a:latin typeface="Times New Roman" panose="02020603050405020304" pitchFamily="18" charset="0"/>
                <a:ea typeface="黑体" pitchFamily="49" charset="-122"/>
                <a:cs typeface="Times New Roman" panose="02020603050405020304" pitchFamily="18" charset="0"/>
              </a:rPr>
              <a:t>HWE</a:t>
            </a:r>
            <a:r>
              <a:rPr lang="zh-CN" altLang="en-US" sz="4000" b="1" dirty="0" smtClean="0">
                <a:effectLst/>
                <a:latin typeface="Times New Roman" panose="02020603050405020304" pitchFamily="18" charset="0"/>
                <a:ea typeface="黑体" pitchFamily="49" charset="-122"/>
                <a:cs typeface="Times New Roman" panose="02020603050405020304" pitchFamily="18" charset="0"/>
              </a:rPr>
              <a:t>群体</a:t>
            </a:r>
          </a:p>
        </p:txBody>
      </p:sp>
      <p:sp>
        <p:nvSpPr>
          <p:cNvPr id="38915" name="内容占位符 1"/>
          <p:cNvSpPr>
            <a:spLocks noGrp="1"/>
          </p:cNvSpPr>
          <p:nvPr>
            <p:ph idx="1"/>
          </p:nvPr>
        </p:nvSpPr>
        <p:spPr>
          <a:xfrm>
            <a:off x="468313" y="1556792"/>
            <a:ext cx="8229600" cy="504056"/>
          </a:xfrm>
        </p:spPr>
        <p:txBody>
          <a:bodyPr>
            <a:normAutofit lnSpcReduction="10000"/>
          </a:bodyPr>
          <a:lstStyle/>
          <a:p>
            <a:pPr marL="0" indent="0" algn="ctr">
              <a:buFont typeface="Wingdings" pitchFamily="2" charset="2"/>
              <a:buNone/>
            </a:pPr>
            <a:r>
              <a:rPr lang="en-US" altLang="zh-CN" sz="2800" dirty="0" smtClean="0">
                <a:effectLst/>
                <a:latin typeface="Arial" charset="0"/>
                <a:ea typeface="黑体" pitchFamily="49" charset="-122"/>
                <a:cs typeface="Arial" charset="0"/>
              </a:rPr>
              <a:t>F</a:t>
            </a:r>
            <a:r>
              <a:rPr lang="en-US" altLang="zh-CN" sz="2800" baseline="-25000" dirty="0" smtClean="0">
                <a:effectLst/>
                <a:latin typeface="Arial" charset="0"/>
                <a:ea typeface="黑体" pitchFamily="49" charset="-122"/>
                <a:cs typeface="Arial" charset="0"/>
              </a:rPr>
              <a:t>1</a:t>
            </a:r>
            <a:r>
              <a:rPr lang="zh-CN" altLang="en-US" sz="2800" dirty="0" smtClean="0">
                <a:effectLst/>
                <a:latin typeface="Arial" charset="0"/>
                <a:ea typeface="黑体" pitchFamily="49" charset="-122"/>
                <a:cs typeface="Arial" charset="0"/>
              </a:rPr>
              <a:t>群体中</a:t>
            </a:r>
            <a:r>
              <a:rPr lang="en-US" altLang="zh-CN" sz="2800" dirty="0" smtClean="0">
                <a:effectLst/>
                <a:latin typeface="Arial" charset="0"/>
                <a:ea typeface="黑体" pitchFamily="49" charset="-122"/>
                <a:cs typeface="Arial" charset="0"/>
              </a:rPr>
              <a:t>, AA</a:t>
            </a:r>
            <a:r>
              <a:rPr lang="zh-CN" altLang="en-US" sz="2800" dirty="0" smtClean="0">
                <a:effectLst/>
                <a:latin typeface="Arial" charset="0"/>
                <a:ea typeface="黑体" pitchFamily="49" charset="-122"/>
                <a:cs typeface="Arial" charset="0"/>
              </a:rPr>
              <a:t>：</a:t>
            </a:r>
            <a:r>
              <a:rPr lang="en-US" altLang="zh-CN" sz="2800" dirty="0" smtClean="0">
                <a:effectLst/>
                <a:latin typeface="Arial" charset="0"/>
                <a:ea typeface="黑体" pitchFamily="49" charset="-122"/>
                <a:cs typeface="Arial" charset="0"/>
              </a:rPr>
              <a:t>D=0; Aa</a:t>
            </a:r>
            <a:r>
              <a:rPr lang="zh-CN" altLang="en-US" sz="2800" dirty="0" smtClean="0">
                <a:effectLst/>
                <a:latin typeface="Arial" charset="0"/>
                <a:ea typeface="黑体" pitchFamily="49" charset="-122"/>
                <a:cs typeface="Arial" charset="0"/>
              </a:rPr>
              <a:t>：</a:t>
            </a:r>
            <a:r>
              <a:rPr lang="en-US" altLang="zh-CN" sz="2800" dirty="0" smtClean="0">
                <a:effectLst/>
                <a:latin typeface="Arial" charset="0"/>
                <a:ea typeface="黑体" pitchFamily="49" charset="-122"/>
                <a:cs typeface="Arial" charset="0"/>
              </a:rPr>
              <a:t>H=1; aa</a:t>
            </a:r>
            <a:r>
              <a:rPr lang="zh-CN" altLang="en-US" sz="2800" dirty="0" smtClean="0">
                <a:effectLst/>
                <a:latin typeface="Arial" charset="0"/>
                <a:ea typeface="黑体" pitchFamily="49" charset="-122"/>
                <a:cs typeface="Arial" charset="0"/>
              </a:rPr>
              <a:t>：</a:t>
            </a:r>
            <a:r>
              <a:rPr lang="en-US" altLang="zh-CN" sz="2800" dirty="0" smtClean="0">
                <a:effectLst/>
                <a:latin typeface="Arial" charset="0"/>
                <a:ea typeface="黑体" pitchFamily="49" charset="-122"/>
                <a:cs typeface="Arial" charset="0"/>
              </a:rPr>
              <a:t>R=0; p=q=0.5</a:t>
            </a:r>
          </a:p>
        </p:txBody>
      </p:sp>
      <p:sp>
        <p:nvSpPr>
          <p:cNvPr id="38917"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38918"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892053686"/>
              </p:ext>
            </p:extLst>
          </p:nvPr>
        </p:nvGraphicFramePr>
        <p:xfrm>
          <a:off x="542925" y="2060575"/>
          <a:ext cx="8132763" cy="2590800"/>
        </p:xfrm>
        <a:graphic>
          <a:graphicData uri="http://schemas.openxmlformats.org/drawingml/2006/table">
            <a:tbl>
              <a:tblPr firstRow="1" bandRow="1">
                <a:tableStyleId>{5C22544A-7EE6-4342-B048-85BDC9FD1C3A}</a:tableStyleId>
              </a:tblPr>
              <a:tblGrid>
                <a:gridCol w="2867882"/>
                <a:gridCol w="1801001"/>
                <a:gridCol w="1754961"/>
                <a:gridCol w="1708919"/>
              </a:tblGrid>
              <a:tr h="216297">
                <a:tc rowSpan="2">
                  <a:txBody>
                    <a:bodyPr/>
                    <a:lstStyle/>
                    <a:p>
                      <a:r>
                        <a:rPr lang="en-US" altLang="zh-CN" sz="2800" b="1" i="0" dirty="0" smtClean="0">
                          <a:solidFill>
                            <a:srgbClr val="FFFF00"/>
                          </a:solidFill>
                          <a:latin typeface="Arial" pitchFamily="34" charset="0"/>
                          <a:cs typeface="Arial" pitchFamily="34" charset="0"/>
                        </a:rPr>
                        <a:t>Male p</a:t>
                      </a:r>
                      <a:r>
                        <a:rPr lang="en-US" altLang="zh-CN" sz="2800" b="1" i="0" kern="1200" dirty="0" smtClean="0">
                          <a:solidFill>
                            <a:srgbClr val="FFFF00"/>
                          </a:solidFill>
                          <a:latin typeface="Arial" pitchFamily="34" charset="0"/>
                          <a:ea typeface="+mn-ea"/>
                          <a:cs typeface="Arial" pitchFamily="34" charset="0"/>
                        </a:rPr>
                        <a:t>arents </a:t>
                      </a:r>
                      <a:endParaRPr lang="zh-CN" altLang="en-US" sz="2800" b="1" i="0" kern="1200" dirty="0">
                        <a:solidFill>
                          <a:srgbClr val="FFFF00"/>
                        </a:solidFill>
                        <a:latin typeface="Arial" pitchFamily="34" charset="0"/>
                        <a:ea typeface="+mn-ea"/>
                        <a:cs typeface="Arial" pitchFamily="34" charset="0"/>
                      </a:endParaRPr>
                    </a:p>
                  </a:txBody>
                  <a:tcPr marL="81288" marR="81288"/>
                </a:tc>
                <a:tc gridSpan="3">
                  <a:txBody>
                    <a:bodyPr/>
                    <a:lstStyle/>
                    <a:p>
                      <a:r>
                        <a:rPr lang="en-US" altLang="zh-CN" sz="2800" b="1" i="0" dirty="0" smtClean="0">
                          <a:solidFill>
                            <a:srgbClr val="FFFF00"/>
                          </a:solidFill>
                          <a:latin typeface="Arial" pitchFamily="34" charset="0"/>
                          <a:cs typeface="Arial" pitchFamily="34" charset="0"/>
                        </a:rPr>
                        <a:t>Female parents</a:t>
                      </a:r>
                      <a:endParaRPr lang="zh-CN" altLang="en-US" sz="2800" b="1" i="0" dirty="0">
                        <a:solidFill>
                          <a:srgbClr val="FFFF00"/>
                        </a:solidFill>
                        <a:latin typeface="Arial" pitchFamily="34" charset="0"/>
                        <a:cs typeface="Arial" pitchFamily="34" charset="0"/>
                      </a:endParaRPr>
                    </a:p>
                  </a:txBody>
                  <a:tcPr marL="81288" marR="81288"/>
                </a:tc>
                <a:tc hMerge="1">
                  <a:txBody>
                    <a:bodyPr/>
                    <a:lstStyle/>
                    <a:p>
                      <a:endParaRPr lang="zh-CN" altLang="en-US" dirty="0"/>
                    </a:p>
                  </a:txBody>
                  <a:tcPr/>
                </a:tc>
                <a:tc hMerge="1">
                  <a:txBody>
                    <a:bodyPr/>
                    <a:lstStyle/>
                    <a:p>
                      <a:endParaRPr lang="zh-CN" altLang="en-US" dirty="0"/>
                    </a:p>
                  </a:txBody>
                  <a:tcPr/>
                </a:tc>
              </a:tr>
              <a:tr h="274201">
                <a:tc vMerge="1">
                  <a:txBody>
                    <a:bodyPr/>
                    <a:lstStyle/>
                    <a:p>
                      <a:endParaRPr lang="zh-CN" altLang="en-US" sz="3200" b="1" kern="1200" dirty="0">
                        <a:solidFill>
                          <a:schemeClr val="lt1"/>
                        </a:solidFill>
                        <a:latin typeface="+mn-lt"/>
                        <a:ea typeface="+mn-ea"/>
                        <a:cs typeface="+mn-cs"/>
                      </a:endParaRPr>
                    </a:p>
                  </a:txBody>
                  <a:tcPr/>
                </a:tc>
                <a:tc>
                  <a:txBody>
                    <a:bodyPr/>
                    <a:lstStyle/>
                    <a:p>
                      <a:r>
                        <a:rPr lang="en-US" altLang="zh-CN" sz="2800" b="1" i="0" dirty="0" smtClean="0">
                          <a:solidFill>
                            <a:srgbClr val="1105FB"/>
                          </a:solidFill>
                          <a:latin typeface="Arial" pitchFamily="34" charset="0"/>
                          <a:cs typeface="Arial" pitchFamily="34" charset="0"/>
                        </a:rPr>
                        <a:t>AA, D=0</a:t>
                      </a:r>
                      <a:endParaRPr lang="zh-CN" altLang="en-US" sz="2800" b="1" i="0" dirty="0">
                        <a:solidFill>
                          <a:srgbClr val="1105FB"/>
                        </a:solidFill>
                        <a:latin typeface="Arial" pitchFamily="34" charset="0"/>
                        <a:cs typeface="Arial" pitchFamily="34" charset="0"/>
                      </a:endParaRPr>
                    </a:p>
                  </a:txBody>
                  <a:tcPr marL="81288" marR="81288"/>
                </a:tc>
                <a:tc>
                  <a:txBody>
                    <a:bodyPr/>
                    <a:lstStyle/>
                    <a:p>
                      <a:r>
                        <a:rPr lang="en-US" altLang="zh-CN" sz="2800" b="1" i="0" dirty="0" smtClean="0">
                          <a:solidFill>
                            <a:srgbClr val="1105FB"/>
                          </a:solidFill>
                          <a:latin typeface="Arial" pitchFamily="34" charset="0"/>
                          <a:cs typeface="Arial" pitchFamily="34" charset="0"/>
                        </a:rPr>
                        <a:t>Aa, H=1</a:t>
                      </a:r>
                      <a:endParaRPr lang="zh-CN" altLang="en-US" sz="2800" b="1" i="0" dirty="0">
                        <a:solidFill>
                          <a:srgbClr val="1105FB"/>
                        </a:solidFill>
                        <a:latin typeface="Arial" pitchFamily="34" charset="0"/>
                        <a:cs typeface="Arial" pitchFamily="34" charset="0"/>
                      </a:endParaRPr>
                    </a:p>
                  </a:txBody>
                  <a:tcPr marL="81288" marR="81288"/>
                </a:tc>
                <a:tc>
                  <a:txBody>
                    <a:bodyPr/>
                    <a:lstStyle/>
                    <a:p>
                      <a:r>
                        <a:rPr lang="en-US" altLang="zh-CN" sz="2800" b="1" i="0" dirty="0" err="1" smtClean="0">
                          <a:solidFill>
                            <a:srgbClr val="1105FB"/>
                          </a:solidFill>
                          <a:latin typeface="Arial" pitchFamily="34" charset="0"/>
                          <a:cs typeface="Arial" pitchFamily="34" charset="0"/>
                        </a:rPr>
                        <a:t>aa</a:t>
                      </a:r>
                      <a:r>
                        <a:rPr lang="en-US" altLang="zh-CN" sz="2800" b="1" i="0" dirty="0" smtClean="0">
                          <a:solidFill>
                            <a:srgbClr val="1105FB"/>
                          </a:solidFill>
                          <a:latin typeface="Arial" pitchFamily="34" charset="0"/>
                          <a:cs typeface="Arial" pitchFamily="34" charset="0"/>
                        </a:rPr>
                        <a:t>, R=0</a:t>
                      </a:r>
                      <a:endParaRPr lang="zh-CN" altLang="en-US" sz="2800" b="1" i="0" dirty="0">
                        <a:solidFill>
                          <a:srgbClr val="1105FB"/>
                        </a:solidFill>
                        <a:latin typeface="Arial" pitchFamily="34" charset="0"/>
                        <a:cs typeface="Arial" pitchFamily="34" charset="0"/>
                      </a:endParaRPr>
                    </a:p>
                  </a:txBody>
                  <a:tcPr marL="81288" marR="81288"/>
                </a:tc>
              </a:tr>
              <a:tr h="18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dirty="0" smtClean="0">
                          <a:solidFill>
                            <a:srgbClr val="1105FB"/>
                          </a:solidFill>
                          <a:latin typeface="Arial" pitchFamily="34" charset="0"/>
                          <a:cs typeface="Arial" pitchFamily="34" charset="0"/>
                        </a:rPr>
                        <a:t>AA, D=0</a:t>
                      </a:r>
                      <a:endParaRPr lang="zh-CN" altLang="en-US" sz="2800" b="1" i="0" dirty="0" smtClean="0">
                        <a:solidFill>
                          <a:srgbClr val="1105FB"/>
                        </a:solidFill>
                        <a:latin typeface="Arial" pitchFamily="34" charset="0"/>
                        <a:cs typeface="Arial" pitchFamily="34" charset="0"/>
                      </a:endParaRPr>
                    </a:p>
                  </a:txBody>
                  <a:tcPr marL="81288" marR="81288"/>
                </a:tc>
                <a:tc>
                  <a:txBody>
                    <a:bodyPr/>
                    <a:lstStyle/>
                    <a:p>
                      <a:r>
                        <a:rPr lang="en-US" altLang="zh-CN" sz="2800" b="1" i="0" dirty="0" smtClean="0">
                          <a:solidFill>
                            <a:srgbClr val="002060"/>
                          </a:solidFill>
                          <a:latin typeface="Arial" pitchFamily="34" charset="0"/>
                          <a:cs typeface="Arial" pitchFamily="34" charset="0"/>
                        </a:rPr>
                        <a:t>0</a:t>
                      </a:r>
                      <a:endParaRPr lang="zh-CN" altLang="en-US" sz="2800" b="1" i="0" dirty="0">
                        <a:solidFill>
                          <a:srgbClr val="002060"/>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dirty="0" smtClean="0">
                          <a:solidFill>
                            <a:srgbClr val="002060"/>
                          </a:solidFill>
                          <a:latin typeface="Arial" pitchFamily="34" charset="0"/>
                          <a:cs typeface="Arial" pitchFamily="34" charset="0"/>
                        </a:rPr>
                        <a:t>0</a:t>
                      </a:r>
                      <a:endParaRPr lang="zh-CN" altLang="en-US" sz="2800" b="1" i="0" dirty="0" smtClean="0">
                        <a:solidFill>
                          <a:srgbClr val="002060"/>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dirty="0" smtClean="0">
                          <a:solidFill>
                            <a:srgbClr val="002060"/>
                          </a:solidFill>
                          <a:latin typeface="Arial" pitchFamily="34" charset="0"/>
                          <a:cs typeface="Arial" pitchFamily="34" charset="0"/>
                        </a:rPr>
                        <a:t>0</a:t>
                      </a:r>
                      <a:endParaRPr lang="zh-CN" altLang="en-US" sz="2800" b="1" i="0" dirty="0" smtClean="0">
                        <a:solidFill>
                          <a:srgbClr val="002060"/>
                        </a:solidFill>
                        <a:latin typeface="Arial" pitchFamily="34" charset="0"/>
                        <a:cs typeface="Arial" pitchFamily="34" charset="0"/>
                      </a:endParaRPr>
                    </a:p>
                  </a:txBody>
                  <a:tcPr marL="81288" marR="81288"/>
                </a:tc>
              </a:tr>
              <a:tr h="370840">
                <a:tc>
                  <a:txBody>
                    <a:bodyPr/>
                    <a:lstStyle/>
                    <a:p>
                      <a:r>
                        <a:rPr lang="en-US" altLang="zh-CN" sz="2800" b="1" i="0" dirty="0" smtClean="0">
                          <a:solidFill>
                            <a:srgbClr val="1105FB"/>
                          </a:solidFill>
                          <a:latin typeface="Arial" pitchFamily="34" charset="0"/>
                          <a:cs typeface="Arial" pitchFamily="34" charset="0"/>
                        </a:rPr>
                        <a:t>Aa, H=1</a:t>
                      </a:r>
                      <a:endParaRPr lang="zh-CN" altLang="en-US" sz="2800" b="1" i="0" dirty="0">
                        <a:solidFill>
                          <a:srgbClr val="1105FB"/>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dirty="0" smtClean="0">
                          <a:solidFill>
                            <a:srgbClr val="002060"/>
                          </a:solidFill>
                          <a:latin typeface="Arial" pitchFamily="34" charset="0"/>
                          <a:cs typeface="Arial" pitchFamily="34" charset="0"/>
                        </a:rPr>
                        <a:t>0</a:t>
                      </a:r>
                      <a:endParaRPr lang="zh-CN" altLang="en-US" sz="2800" b="1" i="0" dirty="0" smtClean="0">
                        <a:solidFill>
                          <a:srgbClr val="002060"/>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baseline="0" dirty="0" smtClean="0">
                          <a:solidFill>
                            <a:srgbClr val="002060"/>
                          </a:solidFill>
                          <a:latin typeface="Arial" pitchFamily="34" charset="0"/>
                          <a:cs typeface="Arial" pitchFamily="34" charset="0"/>
                        </a:rPr>
                        <a:t>1</a:t>
                      </a:r>
                      <a:endParaRPr lang="zh-CN" altLang="en-US" sz="2800" b="1" i="0" dirty="0" smtClean="0">
                        <a:solidFill>
                          <a:srgbClr val="002060"/>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dirty="0" smtClean="0">
                          <a:solidFill>
                            <a:srgbClr val="002060"/>
                          </a:solidFill>
                          <a:latin typeface="Arial" pitchFamily="34" charset="0"/>
                          <a:cs typeface="Arial" pitchFamily="34" charset="0"/>
                        </a:rPr>
                        <a:t>0</a:t>
                      </a:r>
                      <a:endParaRPr lang="zh-CN" altLang="en-US" sz="2800" b="1" i="0" dirty="0">
                        <a:solidFill>
                          <a:srgbClr val="002060"/>
                        </a:solidFill>
                        <a:latin typeface="Arial" pitchFamily="34" charset="0"/>
                        <a:cs typeface="Arial" pitchFamily="34" charset="0"/>
                      </a:endParaRPr>
                    </a:p>
                  </a:txBody>
                  <a:tcPr marL="81288" marR="81288"/>
                </a:tc>
              </a:tr>
              <a:tr h="370840">
                <a:tc>
                  <a:txBody>
                    <a:bodyPr/>
                    <a:lstStyle/>
                    <a:p>
                      <a:r>
                        <a:rPr lang="en-US" altLang="zh-CN" sz="2800" b="1" i="0" dirty="0" err="1" smtClean="0">
                          <a:solidFill>
                            <a:srgbClr val="1105FB"/>
                          </a:solidFill>
                          <a:latin typeface="Arial" pitchFamily="34" charset="0"/>
                          <a:cs typeface="Arial" pitchFamily="34" charset="0"/>
                        </a:rPr>
                        <a:t>aa</a:t>
                      </a:r>
                      <a:r>
                        <a:rPr lang="en-US" altLang="zh-CN" sz="2800" b="1" i="0" dirty="0" smtClean="0">
                          <a:solidFill>
                            <a:srgbClr val="1105FB"/>
                          </a:solidFill>
                          <a:latin typeface="Arial" pitchFamily="34" charset="0"/>
                          <a:cs typeface="Arial" pitchFamily="34" charset="0"/>
                        </a:rPr>
                        <a:t>, R=0</a:t>
                      </a:r>
                      <a:endParaRPr lang="zh-CN" altLang="en-US" sz="2800" b="1" i="0" dirty="0">
                        <a:solidFill>
                          <a:srgbClr val="1105FB"/>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baseline="0" dirty="0" smtClean="0">
                          <a:solidFill>
                            <a:srgbClr val="002060"/>
                          </a:solidFill>
                          <a:latin typeface="Arial" pitchFamily="34" charset="0"/>
                          <a:cs typeface="Arial" pitchFamily="34" charset="0"/>
                        </a:rPr>
                        <a:t>0 </a:t>
                      </a:r>
                      <a:endParaRPr lang="zh-CN" altLang="en-US" sz="2800" b="1" i="0" dirty="0" smtClean="0">
                        <a:solidFill>
                          <a:srgbClr val="002060"/>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baseline="0" dirty="0" smtClean="0">
                          <a:solidFill>
                            <a:srgbClr val="002060"/>
                          </a:solidFill>
                          <a:latin typeface="Arial" pitchFamily="34" charset="0"/>
                          <a:cs typeface="Arial" pitchFamily="34" charset="0"/>
                        </a:rPr>
                        <a:t>0</a:t>
                      </a:r>
                      <a:endParaRPr lang="zh-CN" altLang="en-US" sz="2800" b="1" i="0" dirty="0" smtClean="0">
                        <a:solidFill>
                          <a:srgbClr val="002060"/>
                        </a:solidFill>
                        <a:latin typeface="Arial" pitchFamily="34" charset="0"/>
                        <a:cs typeface="Arial" pitchFamily="34" charset="0"/>
                      </a:endParaRPr>
                    </a:p>
                  </a:txBody>
                  <a:tcPr marL="81288" marR="812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i="0" dirty="0" smtClean="0">
                          <a:solidFill>
                            <a:srgbClr val="002060"/>
                          </a:solidFill>
                          <a:latin typeface="Arial" pitchFamily="34" charset="0"/>
                          <a:cs typeface="Arial" pitchFamily="34" charset="0"/>
                        </a:rPr>
                        <a:t>0</a:t>
                      </a:r>
                      <a:endParaRPr lang="zh-CN" altLang="en-US" sz="2800" b="1" i="0" dirty="0">
                        <a:solidFill>
                          <a:srgbClr val="002060"/>
                        </a:solidFill>
                        <a:latin typeface="Arial" pitchFamily="34" charset="0"/>
                        <a:cs typeface="Arial" pitchFamily="34" charset="0"/>
                      </a:endParaRPr>
                    </a:p>
                  </a:txBody>
                  <a:tcPr marL="81288" marR="81288"/>
                </a:tc>
              </a:tr>
            </a:tbl>
          </a:graphicData>
        </a:graphic>
      </p:graphicFrame>
      <p:sp>
        <p:nvSpPr>
          <p:cNvPr id="9" name="内容占位符 1"/>
          <p:cNvSpPr txBox="1">
            <a:spLocks/>
          </p:cNvSpPr>
          <p:nvPr/>
        </p:nvSpPr>
        <p:spPr bwMode="auto">
          <a:xfrm>
            <a:off x="539552" y="4581128"/>
            <a:ext cx="7848873" cy="187166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a:lstStyle>
          <a:p>
            <a:pPr>
              <a:defRPr/>
            </a:pPr>
            <a:r>
              <a:rPr lang="en-US" altLang="zh-CN" sz="2800" kern="0" dirty="0" smtClean="0">
                <a:effectLst/>
                <a:latin typeface="Arial" pitchFamily="34" charset="0"/>
                <a:ea typeface="黑体" pitchFamily="49" charset="-122"/>
                <a:cs typeface="Arial" pitchFamily="34" charset="0"/>
              </a:rPr>
              <a:t>F</a:t>
            </a:r>
            <a:r>
              <a:rPr lang="en-US" altLang="zh-CN" sz="2800" kern="0" baseline="-25000" dirty="0" smtClean="0">
                <a:effectLst/>
                <a:latin typeface="Arial" pitchFamily="34" charset="0"/>
                <a:ea typeface="黑体" pitchFamily="49" charset="-122"/>
                <a:cs typeface="Arial" pitchFamily="34" charset="0"/>
              </a:rPr>
              <a:t>2</a:t>
            </a:r>
            <a:r>
              <a:rPr lang="zh-CN" altLang="en-US" sz="2800" kern="0" dirty="0" smtClean="0">
                <a:effectLst/>
                <a:latin typeface="Arial" pitchFamily="34" charset="0"/>
                <a:ea typeface="黑体" pitchFamily="49" charset="-122"/>
                <a:cs typeface="Arial" pitchFamily="34" charset="0"/>
              </a:rPr>
              <a:t>群体中</a:t>
            </a:r>
            <a:r>
              <a:rPr lang="en-US" altLang="zh-CN" sz="2800" kern="0" dirty="0" smtClean="0">
                <a:effectLst/>
                <a:latin typeface="Arial" pitchFamily="34" charset="0"/>
                <a:ea typeface="黑体" pitchFamily="49" charset="-122"/>
                <a:cs typeface="Arial" pitchFamily="34" charset="0"/>
              </a:rPr>
              <a:t>, </a:t>
            </a:r>
          </a:p>
          <a:p>
            <a:pPr lvl="1">
              <a:defRPr/>
            </a:pPr>
            <a:r>
              <a:rPr lang="en-US" altLang="zh-CN" sz="2400" kern="0" dirty="0" smtClean="0">
                <a:effectLst/>
                <a:latin typeface="Arial" pitchFamily="34" charset="0"/>
                <a:ea typeface="黑体" pitchFamily="49" charset="-122"/>
                <a:cs typeface="Arial" pitchFamily="34" charset="0"/>
              </a:rPr>
              <a:t>AA</a:t>
            </a:r>
            <a:r>
              <a:rPr lang="zh-CN" altLang="en-US" sz="2400" kern="0" dirty="0" smtClean="0">
                <a:effectLst/>
                <a:latin typeface="Arial" pitchFamily="34" charset="0"/>
                <a:ea typeface="黑体" pitchFamily="49" charset="-122"/>
                <a:cs typeface="Arial" pitchFamily="34" charset="0"/>
              </a:rPr>
              <a:t>：</a:t>
            </a:r>
            <a:r>
              <a:rPr lang="en-US" altLang="zh-CN" sz="2400" kern="0" dirty="0" smtClean="0">
                <a:effectLst/>
                <a:latin typeface="Arial" pitchFamily="34" charset="0"/>
                <a:ea typeface="黑体" pitchFamily="49" charset="-122"/>
                <a:cs typeface="Arial" pitchFamily="34" charset="0"/>
              </a:rPr>
              <a:t>D=0.25=0.5</a:t>
            </a:r>
            <a:r>
              <a:rPr lang="en-US" altLang="zh-CN" sz="2400" kern="0" baseline="30000" dirty="0" smtClean="0">
                <a:effectLst/>
                <a:latin typeface="Arial" pitchFamily="34" charset="0"/>
                <a:ea typeface="黑体" pitchFamily="49" charset="-122"/>
                <a:cs typeface="Arial" pitchFamily="34" charset="0"/>
              </a:rPr>
              <a:t>2</a:t>
            </a:r>
            <a:r>
              <a:rPr lang="en-US" altLang="zh-CN" sz="2400" kern="0" dirty="0" smtClean="0">
                <a:effectLst/>
                <a:latin typeface="Arial" pitchFamily="34" charset="0"/>
                <a:ea typeface="黑体" pitchFamily="49" charset="-122"/>
                <a:cs typeface="Arial" pitchFamily="34" charset="0"/>
              </a:rPr>
              <a:t>; </a:t>
            </a:r>
          </a:p>
          <a:p>
            <a:pPr lvl="1">
              <a:defRPr/>
            </a:pPr>
            <a:r>
              <a:rPr lang="en-US" altLang="zh-CN" sz="2400" kern="0" dirty="0" smtClean="0">
                <a:effectLst/>
                <a:latin typeface="Arial" pitchFamily="34" charset="0"/>
                <a:ea typeface="黑体" pitchFamily="49" charset="-122"/>
                <a:cs typeface="Arial" pitchFamily="34" charset="0"/>
              </a:rPr>
              <a:t>Aa</a:t>
            </a:r>
            <a:r>
              <a:rPr lang="zh-CN" altLang="en-US" sz="2400" kern="0" dirty="0" smtClean="0">
                <a:effectLst/>
                <a:latin typeface="Arial" pitchFamily="34" charset="0"/>
                <a:ea typeface="黑体" pitchFamily="49" charset="-122"/>
                <a:cs typeface="Arial" pitchFamily="34" charset="0"/>
              </a:rPr>
              <a:t>：</a:t>
            </a:r>
            <a:r>
              <a:rPr lang="en-US" altLang="zh-CN" sz="2400" kern="0" dirty="0" smtClean="0">
                <a:effectLst/>
                <a:latin typeface="Arial" pitchFamily="34" charset="0"/>
                <a:ea typeface="黑体" pitchFamily="49" charset="-122"/>
                <a:cs typeface="Arial" pitchFamily="34" charset="0"/>
              </a:rPr>
              <a:t>H=0.5=2×0.5×0.5; </a:t>
            </a:r>
          </a:p>
          <a:p>
            <a:pPr lvl="1">
              <a:defRPr/>
            </a:pPr>
            <a:r>
              <a:rPr lang="en-US" altLang="zh-CN" sz="2400" kern="0" dirty="0" smtClean="0">
                <a:effectLst/>
                <a:latin typeface="Arial" pitchFamily="34" charset="0"/>
                <a:ea typeface="黑体" pitchFamily="49" charset="-122"/>
                <a:cs typeface="Arial" pitchFamily="34" charset="0"/>
              </a:rPr>
              <a:t>aa</a:t>
            </a:r>
            <a:r>
              <a:rPr lang="zh-CN" altLang="en-US" sz="2400" kern="0" dirty="0" smtClean="0">
                <a:effectLst/>
                <a:latin typeface="Arial" pitchFamily="34" charset="0"/>
                <a:ea typeface="黑体" pitchFamily="49" charset="-122"/>
                <a:cs typeface="Arial" pitchFamily="34" charset="0"/>
              </a:rPr>
              <a:t>：</a:t>
            </a:r>
            <a:r>
              <a:rPr lang="en-US" altLang="zh-CN" sz="2400" kern="0" dirty="0" smtClean="0">
                <a:effectLst/>
                <a:latin typeface="Arial" pitchFamily="34" charset="0"/>
                <a:ea typeface="黑体" pitchFamily="49" charset="-122"/>
                <a:cs typeface="Arial" pitchFamily="34" charset="0"/>
              </a:rPr>
              <a:t>R=025=0.5</a:t>
            </a:r>
            <a:r>
              <a:rPr lang="en-US" altLang="zh-CN" sz="2400" kern="0" baseline="30000" dirty="0" smtClean="0">
                <a:effectLst/>
                <a:latin typeface="Arial" pitchFamily="34" charset="0"/>
                <a:ea typeface="黑体" pitchFamily="49" charset="-122"/>
                <a:cs typeface="Arial" pitchFamily="34" charset="0"/>
              </a:rPr>
              <a:t>2</a:t>
            </a:r>
            <a:r>
              <a:rPr lang="en-US" altLang="zh-CN" sz="2400" kern="0" dirty="0" smtClean="0">
                <a:effectLst/>
                <a:latin typeface="Arial" pitchFamily="34" charset="0"/>
                <a:ea typeface="黑体" pitchFamily="49" charset="-122"/>
                <a:cs typeface="Arial" pitchFamily="34" charset="0"/>
              </a:rPr>
              <a:t>. </a:t>
            </a:r>
          </a:p>
        </p:txBody>
      </p:sp>
    </p:spTree>
    <p:extLst>
      <p:ext uri="{BB962C8B-B14F-4D97-AF65-F5344CB8AC3E}">
        <p14:creationId xmlns:p14="http://schemas.microsoft.com/office/powerpoint/2010/main" val="222984629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184150" y="332656"/>
            <a:ext cx="8780338" cy="648072"/>
          </a:xfrm>
        </p:spPr>
        <p:txBody>
          <a:bodyPr>
            <a:noAutofit/>
          </a:bodyPr>
          <a:lstStyle/>
          <a:p>
            <a:pPr eaLnBrk="1" hangingPunct="1"/>
            <a:r>
              <a:rPr lang="zh-CN" altLang="en-US" sz="3200" b="1" dirty="0" smtClean="0">
                <a:latin typeface="Times New Roman" panose="02020603050405020304" pitchFamily="18" charset="0"/>
                <a:ea typeface="黑体" pitchFamily="49" charset="-122"/>
                <a:cs typeface="Times New Roman" panose="02020603050405020304" pitchFamily="18" charset="0"/>
              </a:rPr>
              <a:t>之后的自交世代（如</a:t>
            </a:r>
            <a:r>
              <a:rPr lang="en-US" altLang="zh-CN" sz="3200" b="1" dirty="0" smtClean="0">
                <a:latin typeface="Times New Roman" panose="02020603050405020304" pitchFamily="18" charset="0"/>
                <a:ea typeface="黑体" pitchFamily="49" charset="-122"/>
                <a:cs typeface="Times New Roman" panose="02020603050405020304" pitchFamily="18" charset="0"/>
              </a:rPr>
              <a:t>F</a:t>
            </a:r>
            <a:r>
              <a:rPr lang="en-US" altLang="zh-CN" sz="3200" b="1" baseline="-25000" dirty="0" smtClean="0">
                <a:latin typeface="Times New Roman" panose="02020603050405020304" pitchFamily="18" charset="0"/>
                <a:ea typeface="黑体" pitchFamily="49" charset="-122"/>
                <a:cs typeface="Times New Roman" panose="02020603050405020304" pitchFamily="18" charset="0"/>
              </a:rPr>
              <a:t>3</a:t>
            </a:r>
            <a:r>
              <a:rPr lang="zh-CN" altLang="en-US" sz="3200" b="1" dirty="0" smtClean="0">
                <a:latin typeface="Times New Roman" panose="02020603050405020304" pitchFamily="18" charset="0"/>
                <a:ea typeface="黑体" pitchFamily="49" charset="-122"/>
                <a:cs typeface="Times New Roman" panose="02020603050405020304" pitchFamily="18" charset="0"/>
              </a:rPr>
              <a:t>、</a:t>
            </a:r>
            <a:r>
              <a:rPr lang="en-US" altLang="zh-CN" sz="3200" b="1" dirty="0" smtClean="0">
                <a:latin typeface="Times New Roman" panose="02020603050405020304" pitchFamily="18" charset="0"/>
                <a:ea typeface="黑体" pitchFamily="49" charset="-122"/>
                <a:cs typeface="Times New Roman" panose="02020603050405020304" pitchFamily="18" charset="0"/>
              </a:rPr>
              <a:t>F</a:t>
            </a:r>
            <a:r>
              <a:rPr lang="en-US" altLang="zh-CN" sz="3200" b="1" baseline="-25000" dirty="0" smtClean="0">
                <a:latin typeface="Times New Roman" panose="02020603050405020304" pitchFamily="18" charset="0"/>
                <a:ea typeface="黑体" pitchFamily="49" charset="-122"/>
                <a:cs typeface="Times New Roman" panose="02020603050405020304" pitchFamily="18" charset="0"/>
              </a:rPr>
              <a:t>4</a:t>
            </a:r>
            <a:r>
              <a:rPr lang="zh-CN" altLang="en-US" sz="3200" b="1" dirty="0" smtClean="0">
                <a:latin typeface="Times New Roman" panose="02020603050405020304" pitchFamily="18" charset="0"/>
                <a:ea typeface="黑体" pitchFamily="49" charset="-122"/>
                <a:cs typeface="Times New Roman" panose="02020603050405020304" pitchFamily="18" charset="0"/>
              </a:rPr>
              <a:t>等）不是</a:t>
            </a:r>
            <a:r>
              <a:rPr lang="en-US" altLang="zh-CN" sz="3200" b="1" dirty="0" smtClean="0">
                <a:effectLst/>
                <a:latin typeface="Times New Roman" panose="02020603050405020304" pitchFamily="18" charset="0"/>
                <a:ea typeface="黑体" pitchFamily="49" charset="-122"/>
                <a:cs typeface="Times New Roman" panose="02020603050405020304" pitchFamily="18" charset="0"/>
              </a:rPr>
              <a:t>HWE</a:t>
            </a:r>
            <a:r>
              <a:rPr lang="zh-CN" altLang="en-US" sz="3200" b="1" dirty="0" smtClean="0">
                <a:effectLst/>
                <a:latin typeface="Times New Roman" panose="02020603050405020304" pitchFamily="18" charset="0"/>
                <a:ea typeface="黑体" pitchFamily="49" charset="-122"/>
                <a:cs typeface="Times New Roman" panose="02020603050405020304" pitchFamily="18" charset="0"/>
              </a:rPr>
              <a:t>群体</a:t>
            </a:r>
          </a:p>
        </p:txBody>
      </p:sp>
      <p:sp>
        <p:nvSpPr>
          <p:cNvPr id="38917"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38918"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sp>
        <p:nvSpPr>
          <p:cNvPr id="2" name="内容占位符 1"/>
          <p:cNvSpPr>
            <a:spLocks noGrp="1"/>
          </p:cNvSpPr>
          <p:nvPr>
            <p:ph idx="1"/>
          </p:nvPr>
        </p:nvSpPr>
        <p:spPr>
          <a:xfrm>
            <a:off x="323528" y="1052736"/>
            <a:ext cx="8363272" cy="5544616"/>
          </a:xfrm>
        </p:spPr>
        <p:txBody>
          <a:bodyPr>
            <a:noAutofit/>
          </a:bodyPr>
          <a:lstStyle/>
          <a:p>
            <a:pPr>
              <a:lnSpc>
                <a:spcPct val="11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在玉米遗传育种研究中，自交一代一般用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表示，自交二代用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表示等等。为方便起见，一个随机交配群体用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表示，一般不区分随机交配的次数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一个</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群体中，如果不存在奇异分离，三种基因型的频率应该分别为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，这些频率正好等于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平衡时的基因型频率。这也是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通常被看作是一个随机交配群体的原因，也可用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但是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自交产生的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群体中，三种基因型的频率分别为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0.375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0.375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，这些频率已经偏离了</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平衡的频率。因此，</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以后的自交世代，就不能再被看作随机交配群体了。</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4282730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468313" y="188913"/>
            <a:ext cx="8229600" cy="719137"/>
          </a:xfrm>
        </p:spPr>
        <p:txBody>
          <a:bodyPr/>
          <a:lstStyle/>
          <a:p>
            <a:pPr eaLnBrk="1" hangingPunct="1"/>
            <a:r>
              <a:rPr lang="zh-CN" altLang="en-US" sz="4000" b="1" dirty="0" smtClean="0">
                <a:effectLst/>
                <a:latin typeface="Arial" charset="0"/>
                <a:ea typeface="黑体" pitchFamily="49" charset="-122"/>
                <a:cs typeface="Arial" charset="0"/>
              </a:rPr>
              <a:t>复等位基因的</a:t>
            </a:r>
            <a:r>
              <a:rPr lang="en-US" altLang="zh-CN" sz="4000" b="1" dirty="0" smtClean="0">
                <a:effectLst/>
                <a:latin typeface="Arial" charset="0"/>
                <a:ea typeface="黑体" pitchFamily="49" charset="-122"/>
                <a:cs typeface="Arial" charset="0"/>
              </a:rPr>
              <a:t>HWE</a:t>
            </a:r>
            <a:endParaRPr lang="zh-CN" altLang="en-US" sz="4000" b="1" dirty="0" smtClean="0">
              <a:effectLst/>
              <a:latin typeface="Arial" charset="0"/>
              <a:ea typeface="黑体" pitchFamily="49" charset="-122"/>
              <a:cs typeface="Arial" charset="0"/>
            </a:endParaRPr>
          </a:p>
        </p:txBody>
      </p:sp>
      <p:sp>
        <p:nvSpPr>
          <p:cNvPr id="39939" name="内容占位符 1"/>
          <p:cNvSpPr>
            <a:spLocks noGrp="1"/>
          </p:cNvSpPr>
          <p:nvPr>
            <p:ph idx="1"/>
          </p:nvPr>
        </p:nvSpPr>
        <p:spPr>
          <a:xfrm>
            <a:off x="683568" y="1484785"/>
            <a:ext cx="7848871" cy="4608512"/>
          </a:xfrm>
        </p:spPr>
        <p:txBody>
          <a:bodyPr>
            <a:normAutofit/>
          </a:bodyPr>
          <a:lstStyle/>
          <a:p>
            <a:r>
              <a:rPr lang="zh-CN" altLang="en-US" sz="2800" dirty="0" smtClean="0">
                <a:effectLst/>
                <a:latin typeface="Arial" charset="0"/>
                <a:ea typeface="黑体" pitchFamily="49" charset="-122"/>
                <a:cs typeface="Arial" charset="0"/>
              </a:rPr>
              <a:t>在一个群体中</a:t>
            </a:r>
            <a:r>
              <a:rPr lang="en-US" altLang="zh-CN" sz="2800" dirty="0" smtClean="0">
                <a:effectLst/>
                <a:latin typeface="Arial" charset="0"/>
                <a:ea typeface="黑体" pitchFamily="49" charset="-122"/>
                <a:cs typeface="Arial" charset="0"/>
              </a:rPr>
              <a:t>, </a:t>
            </a:r>
            <a:r>
              <a:rPr lang="zh-CN" altLang="en-US" sz="2800" dirty="0" smtClean="0">
                <a:effectLst/>
                <a:latin typeface="Arial" charset="0"/>
                <a:ea typeface="黑体" pitchFamily="49" charset="-122"/>
                <a:cs typeface="Arial" charset="0"/>
              </a:rPr>
              <a:t>一个座位上三个等位基因</a:t>
            </a:r>
            <a:r>
              <a:rPr lang="en-US" altLang="zh-CN" sz="2800" dirty="0" smtClean="0">
                <a:effectLst/>
                <a:latin typeface="Arial" charset="0"/>
                <a:ea typeface="黑体" pitchFamily="49" charset="-122"/>
                <a:cs typeface="Arial" charset="0"/>
              </a:rPr>
              <a:t>A</a:t>
            </a:r>
            <a:r>
              <a:rPr lang="en-US" altLang="zh-CN" sz="2800" baseline="-25000" dirty="0" smtClean="0">
                <a:effectLst/>
                <a:latin typeface="Arial" charset="0"/>
                <a:ea typeface="黑体" pitchFamily="49" charset="-122"/>
                <a:cs typeface="Arial" charset="0"/>
              </a:rPr>
              <a:t>1</a:t>
            </a:r>
            <a:r>
              <a:rPr lang="en-US" altLang="zh-CN" sz="2800" dirty="0" smtClean="0">
                <a:effectLst/>
                <a:latin typeface="Arial" charset="0"/>
                <a:ea typeface="黑体" pitchFamily="49" charset="-122"/>
                <a:cs typeface="Arial" charset="0"/>
              </a:rPr>
              <a:t>, A</a:t>
            </a:r>
            <a:r>
              <a:rPr lang="en-US" altLang="zh-CN" sz="2800" baseline="-25000" dirty="0" smtClean="0">
                <a:effectLst/>
                <a:latin typeface="Arial" charset="0"/>
                <a:ea typeface="黑体" pitchFamily="49" charset="-122"/>
                <a:cs typeface="Arial" charset="0"/>
              </a:rPr>
              <a:t>2</a:t>
            </a:r>
            <a:r>
              <a:rPr lang="zh-CN" altLang="en-US" sz="2800" dirty="0" smtClean="0">
                <a:effectLst/>
                <a:latin typeface="Arial" charset="0"/>
                <a:ea typeface="黑体" pitchFamily="49" charset="-122"/>
                <a:cs typeface="Arial" charset="0"/>
              </a:rPr>
              <a:t>和</a:t>
            </a:r>
            <a:r>
              <a:rPr lang="en-US" altLang="zh-CN" sz="2800" dirty="0" smtClean="0">
                <a:effectLst/>
                <a:latin typeface="Arial" charset="0"/>
                <a:ea typeface="黑体" pitchFamily="49" charset="-122"/>
                <a:cs typeface="Arial" charset="0"/>
              </a:rPr>
              <a:t>A</a:t>
            </a:r>
            <a:r>
              <a:rPr lang="en-US" altLang="zh-CN" sz="2800" baseline="-25000" dirty="0" smtClean="0">
                <a:effectLst/>
                <a:latin typeface="Arial" charset="0"/>
                <a:ea typeface="黑体" pitchFamily="49" charset="-122"/>
                <a:cs typeface="Arial" charset="0"/>
              </a:rPr>
              <a:t>3</a:t>
            </a:r>
            <a:r>
              <a:rPr lang="zh-CN" altLang="en-US" sz="2800" dirty="0" smtClean="0">
                <a:effectLst/>
                <a:latin typeface="Arial" charset="0"/>
                <a:ea typeface="黑体" pitchFamily="49" charset="-122"/>
                <a:cs typeface="Arial" charset="0"/>
              </a:rPr>
              <a:t>的频率为</a:t>
            </a:r>
            <a:r>
              <a:rPr lang="en-US" altLang="zh-CN" sz="2800" dirty="0" smtClean="0">
                <a:effectLst/>
                <a:latin typeface="Arial" charset="0"/>
                <a:ea typeface="黑体" pitchFamily="49" charset="-122"/>
                <a:cs typeface="Arial" charset="0"/>
              </a:rPr>
              <a:t>q</a:t>
            </a:r>
            <a:r>
              <a:rPr lang="en-US" altLang="zh-CN" sz="2800" baseline="-25000" dirty="0" smtClean="0">
                <a:effectLst/>
                <a:latin typeface="Arial" charset="0"/>
                <a:ea typeface="黑体" pitchFamily="49" charset="-122"/>
                <a:cs typeface="Arial" charset="0"/>
              </a:rPr>
              <a:t>1</a:t>
            </a:r>
            <a:r>
              <a:rPr lang="en-US" altLang="zh-CN" sz="2800" dirty="0" smtClean="0">
                <a:effectLst/>
                <a:latin typeface="Arial" charset="0"/>
                <a:ea typeface="黑体" pitchFamily="49" charset="-122"/>
                <a:cs typeface="Arial" charset="0"/>
              </a:rPr>
              <a:t>, q</a:t>
            </a:r>
            <a:r>
              <a:rPr lang="en-US" altLang="zh-CN" sz="2800" baseline="-25000" dirty="0" smtClean="0">
                <a:effectLst/>
                <a:latin typeface="Arial" charset="0"/>
                <a:ea typeface="黑体" pitchFamily="49" charset="-122"/>
                <a:cs typeface="Arial" charset="0"/>
              </a:rPr>
              <a:t>2</a:t>
            </a:r>
            <a:r>
              <a:rPr lang="zh-CN" altLang="en-US" sz="2800" dirty="0" smtClean="0">
                <a:effectLst/>
                <a:latin typeface="Arial" charset="0"/>
                <a:ea typeface="黑体" pitchFamily="49" charset="-122"/>
                <a:cs typeface="Arial" charset="0"/>
              </a:rPr>
              <a:t>和</a:t>
            </a:r>
            <a:r>
              <a:rPr lang="en-US" altLang="zh-CN" sz="2800" dirty="0" smtClean="0">
                <a:effectLst/>
                <a:latin typeface="Arial" charset="0"/>
                <a:ea typeface="黑体" pitchFamily="49" charset="-122"/>
                <a:cs typeface="Arial" charset="0"/>
              </a:rPr>
              <a:t>q</a:t>
            </a:r>
            <a:r>
              <a:rPr lang="en-US" altLang="zh-CN" sz="2800" baseline="-25000" dirty="0" smtClean="0">
                <a:effectLst/>
                <a:latin typeface="Arial" charset="0"/>
                <a:ea typeface="黑体" pitchFamily="49" charset="-122"/>
                <a:cs typeface="Arial" charset="0"/>
              </a:rPr>
              <a:t>3</a:t>
            </a:r>
            <a:r>
              <a:rPr lang="zh-CN" altLang="en-US" sz="2800" dirty="0">
                <a:latin typeface="Arial" charset="0"/>
                <a:ea typeface="黑体" pitchFamily="49" charset="-122"/>
                <a:cs typeface="Arial" charset="0"/>
              </a:rPr>
              <a:t>。</a:t>
            </a:r>
            <a:endParaRPr lang="en-US" altLang="zh-CN" sz="2800" dirty="0" smtClean="0">
              <a:effectLst/>
              <a:latin typeface="Arial" charset="0"/>
              <a:ea typeface="黑体" pitchFamily="49" charset="-122"/>
              <a:cs typeface="Arial" charset="0"/>
            </a:endParaRPr>
          </a:p>
          <a:p>
            <a:r>
              <a:rPr lang="zh-CN" altLang="en-US" sz="2800" dirty="0" smtClean="0">
                <a:effectLst/>
                <a:latin typeface="Arial" charset="0"/>
                <a:ea typeface="黑体" pitchFamily="49" charset="-122"/>
                <a:cs typeface="Arial" charset="0"/>
              </a:rPr>
              <a:t>在</a:t>
            </a:r>
            <a:r>
              <a:rPr lang="en-US" altLang="zh-CN" sz="2800" dirty="0" smtClean="0">
                <a:effectLst/>
                <a:latin typeface="Arial" charset="0"/>
                <a:ea typeface="黑体" pitchFamily="49" charset="-122"/>
                <a:cs typeface="Arial" charset="0"/>
              </a:rPr>
              <a:t>HWE</a:t>
            </a:r>
            <a:r>
              <a:rPr lang="zh-CN" altLang="en-US" sz="2800" dirty="0" smtClean="0">
                <a:effectLst/>
                <a:latin typeface="Arial" charset="0"/>
                <a:ea typeface="黑体" pitchFamily="49" charset="-122"/>
                <a:cs typeface="Arial" charset="0"/>
              </a:rPr>
              <a:t>时</a:t>
            </a:r>
            <a:r>
              <a:rPr lang="en-US" altLang="zh-CN" sz="2800" dirty="0" smtClean="0">
                <a:effectLst/>
                <a:latin typeface="Arial" charset="0"/>
                <a:ea typeface="黑体" pitchFamily="49" charset="-122"/>
                <a:cs typeface="Arial" charset="0"/>
              </a:rPr>
              <a:t>, </a:t>
            </a:r>
            <a:r>
              <a:rPr lang="zh-CN" altLang="en-US" sz="2800" dirty="0" smtClean="0">
                <a:effectLst/>
                <a:latin typeface="Arial" charset="0"/>
                <a:ea typeface="黑体" pitchFamily="49" charset="-122"/>
                <a:cs typeface="Arial" charset="0"/>
              </a:rPr>
              <a:t>六种基因型的频率为</a:t>
            </a:r>
            <a:endParaRPr lang="en-US" altLang="zh-CN" sz="2800" dirty="0" smtClean="0">
              <a:effectLst/>
              <a:latin typeface="Arial" charset="0"/>
              <a:ea typeface="黑体" pitchFamily="49" charset="-122"/>
              <a:cs typeface="Arial" charset="0"/>
            </a:endParaRPr>
          </a:p>
          <a:p>
            <a:pPr lvl="1"/>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1</a:t>
            </a:r>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1</a:t>
            </a:r>
            <a:r>
              <a:rPr lang="en-US" altLang="zh-CN" dirty="0" smtClean="0">
                <a:effectLst/>
                <a:latin typeface="Arial" charset="0"/>
                <a:ea typeface="黑体" pitchFamily="49" charset="-122"/>
                <a:cs typeface="Arial" charset="0"/>
              </a:rPr>
              <a:t>: q</a:t>
            </a:r>
            <a:r>
              <a:rPr lang="en-US" altLang="zh-CN" baseline="-25000" dirty="0" smtClean="0">
                <a:effectLst/>
                <a:latin typeface="Arial" charset="0"/>
                <a:ea typeface="黑体" pitchFamily="49" charset="-122"/>
                <a:cs typeface="Arial" charset="0"/>
              </a:rPr>
              <a:t>1</a:t>
            </a:r>
            <a:r>
              <a:rPr lang="en-US" altLang="zh-CN" baseline="30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 </a:t>
            </a:r>
          </a:p>
          <a:p>
            <a:pPr lvl="1"/>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1</a:t>
            </a:r>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 2q</a:t>
            </a:r>
            <a:r>
              <a:rPr lang="en-US" altLang="zh-CN" baseline="-25000" dirty="0" smtClean="0">
                <a:effectLst/>
                <a:latin typeface="Arial" charset="0"/>
                <a:ea typeface="黑体" pitchFamily="49" charset="-122"/>
                <a:cs typeface="Arial" charset="0"/>
              </a:rPr>
              <a:t>1</a:t>
            </a:r>
            <a:r>
              <a:rPr lang="en-US" altLang="zh-CN" dirty="0" smtClean="0">
                <a:effectLst/>
                <a:latin typeface="Arial" charset="0"/>
                <a:ea typeface="黑体" pitchFamily="49" charset="-122"/>
                <a:cs typeface="Arial" charset="0"/>
              </a:rPr>
              <a:t>q</a:t>
            </a:r>
            <a:r>
              <a:rPr lang="en-US" altLang="zh-CN" baseline="-25000" dirty="0" smtClean="0">
                <a:effectLst/>
                <a:latin typeface="Arial" charset="0"/>
                <a:ea typeface="黑体" pitchFamily="49" charset="-122"/>
                <a:cs typeface="Arial" charset="0"/>
              </a:rPr>
              <a:t>2 </a:t>
            </a:r>
            <a:endParaRPr lang="en-US" altLang="zh-CN" dirty="0" smtClean="0">
              <a:effectLst/>
              <a:latin typeface="Arial" charset="0"/>
              <a:ea typeface="黑体" pitchFamily="49" charset="-122"/>
              <a:cs typeface="Arial" charset="0"/>
            </a:endParaRPr>
          </a:p>
          <a:p>
            <a:pPr lvl="1"/>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1</a:t>
            </a:r>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3</a:t>
            </a:r>
            <a:r>
              <a:rPr lang="en-US" altLang="zh-CN" dirty="0" smtClean="0">
                <a:effectLst/>
                <a:latin typeface="Arial" charset="0"/>
                <a:ea typeface="黑体" pitchFamily="49" charset="-122"/>
                <a:cs typeface="Arial" charset="0"/>
              </a:rPr>
              <a:t>: 2q</a:t>
            </a:r>
            <a:r>
              <a:rPr lang="en-US" altLang="zh-CN" baseline="-25000" dirty="0" smtClean="0">
                <a:effectLst/>
                <a:latin typeface="Arial" charset="0"/>
                <a:ea typeface="黑体" pitchFamily="49" charset="-122"/>
                <a:cs typeface="Arial" charset="0"/>
              </a:rPr>
              <a:t>1</a:t>
            </a:r>
            <a:r>
              <a:rPr lang="en-US" altLang="zh-CN" dirty="0" smtClean="0">
                <a:effectLst/>
                <a:latin typeface="Arial" charset="0"/>
                <a:ea typeface="黑体" pitchFamily="49" charset="-122"/>
                <a:cs typeface="Arial" charset="0"/>
              </a:rPr>
              <a:t>q</a:t>
            </a:r>
            <a:r>
              <a:rPr lang="en-US" altLang="zh-CN" baseline="-25000" dirty="0" smtClean="0">
                <a:effectLst/>
                <a:latin typeface="Arial" charset="0"/>
                <a:ea typeface="黑体" pitchFamily="49" charset="-122"/>
                <a:cs typeface="Arial" charset="0"/>
              </a:rPr>
              <a:t>3 </a:t>
            </a:r>
            <a:endParaRPr lang="en-US" altLang="zh-CN" dirty="0" smtClean="0">
              <a:effectLst/>
              <a:latin typeface="Arial" charset="0"/>
              <a:ea typeface="黑体" pitchFamily="49" charset="-122"/>
              <a:cs typeface="Arial" charset="0"/>
            </a:endParaRPr>
          </a:p>
          <a:p>
            <a:pPr lvl="1"/>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 q</a:t>
            </a:r>
            <a:r>
              <a:rPr lang="en-US" altLang="zh-CN" baseline="-25000" dirty="0" smtClean="0">
                <a:effectLst/>
                <a:latin typeface="Arial" charset="0"/>
                <a:ea typeface="黑体" pitchFamily="49" charset="-122"/>
                <a:cs typeface="Arial" charset="0"/>
              </a:rPr>
              <a:t>2</a:t>
            </a:r>
            <a:r>
              <a:rPr lang="en-US" altLang="zh-CN" baseline="30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 </a:t>
            </a:r>
          </a:p>
          <a:p>
            <a:pPr lvl="1"/>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3</a:t>
            </a:r>
            <a:r>
              <a:rPr lang="en-US" altLang="zh-CN" dirty="0" smtClean="0">
                <a:effectLst/>
                <a:latin typeface="Arial" charset="0"/>
                <a:ea typeface="黑体" pitchFamily="49" charset="-122"/>
                <a:cs typeface="Arial" charset="0"/>
              </a:rPr>
              <a:t>: 2q</a:t>
            </a:r>
            <a:r>
              <a:rPr lang="en-US" altLang="zh-CN" baseline="-25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q</a:t>
            </a:r>
            <a:r>
              <a:rPr lang="en-US" altLang="zh-CN" baseline="-25000" dirty="0" smtClean="0">
                <a:effectLst/>
                <a:latin typeface="Arial" charset="0"/>
                <a:ea typeface="黑体" pitchFamily="49" charset="-122"/>
                <a:cs typeface="Arial" charset="0"/>
              </a:rPr>
              <a:t>3 </a:t>
            </a:r>
            <a:endParaRPr lang="en-US" altLang="zh-CN" dirty="0" smtClean="0">
              <a:effectLst/>
              <a:latin typeface="Arial" charset="0"/>
              <a:ea typeface="黑体" pitchFamily="49" charset="-122"/>
              <a:cs typeface="Arial" charset="0"/>
            </a:endParaRPr>
          </a:p>
          <a:p>
            <a:pPr lvl="1"/>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3</a:t>
            </a:r>
            <a:r>
              <a:rPr lang="en-US" altLang="zh-CN" dirty="0" smtClean="0">
                <a:effectLst/>
                <a:latin typeface="Arial" charset="0"/>
                <a:ea typeface="黑体" pitchFamily="49" charset="-122"/>
                <a:cs typeface="Arial" charset="0"/>
              </a:rPr>
              <a:t>A</a:t>
            </a:r>
            <a:r>
              <a:rPr lang="en-US" altLang="zh-CN" baseline="-25000" dirty="0" smtClean="0">
                <a:effectLst/>
                <a:latin typeface="Arial" charset="0"/>
                <a:ea typeface="黑体" pitchFamily="49" charset="-122"/>
                <a:cs typeface="Arial" charset="0"/>
              </a:rPr>
              <a:t>3</a:t>
            </a:r>
            <a:r>
              <a:rPr lang="en-US" altLang="zh-CN" dirty="0" smtClean="0">
                <a:effectLst/>
                <a:latin typeface="Arial" charset="0"/>
                <a:ea typeface="黑体" pitchFamily="49" charset="-122"/>
                <a:cs typeface="Arial" charset="0"/>
              </a:rPr>
              <a:t>: q</a:t>
            </a:r>
            <a:r>
              <a:rPr lang="en-US" altLang="zh-CN" baseline="-25000" dirty="0" smtClean="0">
                <a:effectLst/>
                <a:latin typeface="Arial" charset="0"/>
                <a:ea typeface="黑体" pitchFamily="49" charset="-122"/>
                <a:cs typeface="Arial" charset="0"/>
              </a:rPr>
              <a:t>3</a:t>
            </a:r>
            <a:r>
              <a:rPr lang="en-US" altLang="zh-CN" baseline="30000" dirty="0" smtClean="0">
                <a:effectLst/>
                <a:latin typeface="Arial" charset="0"/>
                <a:ea typeface="黑体" pitchFamily="49" charset="-122"/>
                <a:cs typeface="Arial" charset="0"/>
              </a:rPr>
              <a:t>2</a:t>
            </a:r>
            <a:r>
              <a:rPr lang="en-US" altLang="zh-CN" dirty="0" smtClean="0">
                <a:effectLst/>
                <a:latin typeface="Arial" charset="0"/>
                <a:ea typeface="黑体" pitchFamily="49" charset="-122"/>
                <a:cs typeface="Arial" charset="0"/>
              </a:rPr>
              <a:t> </a:t>
            </a:r>
          </a:p>
        </p:txBody>
      </p:sp>
      <p:sp>
        <p:nvSpPr>
          <p:cNvPr id="39941"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39942"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08125679"/>
              </p:ext>
            </p:extLst>
          </p:nvPr>
        </p:nvGraphicFramePr>
        <p:xfrm>
          <a:off x="107504" y="908720"/>
          <a:ext cx="8903369" cy="479307"/>
        </p:xfrm>
        <a:graphic>
          <a:graphicData uri="http://schemas.openxmlformats.org/presentationml/2006/ole">
            <mc:AlternateContent xmlns:mc="http://schemas.openxmlformats.org/markup-compatibility/2006">
              <mc:Choice xmlns:v="urn:schemas-microsoft-com:vml" Requires="v">
                <p:oleObj spid="_x0000_s54304" name="公式" r:id="rId4" imgW="4076700" imgH="241300" progId="Equation.3">
                  <p:embed/>
                </p:oleObj>
              </mc:Choice>
              <mc:Fallback>
                <p:oleObj name="公式" r:id="rId4" imgW="4076700" imgH="2413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908720"/>
                        <a:ext cx="8903369" cy="479307"/>
                      </a:xfrm>
                      <a:prstGeom prst="rect">
                        <a:avLst/>
                      </a:prstGeom>
                      <a:noFill/>
                    </p:spPr>
                  </p:pic>
                </p:oleObj>
              </mc:Fallback>
            </mc:AlternateContent>
          </a:graphicData>
        </a:graphic>
      </p:graphicFrame>
    </p:spTree>
    <p:extLst>
      <p:ext uri="{BB962C8B-B14F-4D97-AF65-F5344CB8AC3E}">
        <p14:creationId xmlns:p14="http://schemas.microsoft.com/office/powerpoint/2010/main" val="410911689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457200" y="274638"/>
            <a:ext cx="8229600" cy="706090"/>
          </a:xfrm>
        </p:spPr>
        <p:txBody>
          <a:bodyPr>
            <a:norm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复等位基因</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HWE</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检验</a:t>
            </a:r>
            <a:endParaRPr lang="zh-CN" altLang="en-US" sz="4000" b="1" dirty="0" smtClean="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内容占位符 4"/>
          <p:cNvSpPr>
            <a:spLocks noGrp="1"/>
          </p:cNvSpPr>
          <p:nvPr>
            <p:ph idx="1"/>
          </p:nvPr>
        </p:nvSpPr>
        <p:spPr>
          <a:xfrm>
            <a:off x="385192" y="3140968"/>
            <a:ext cx="8363272" cy="3096344"/>
          </a:xfrm>
        </p:spPr>
        <p:txBody>
          <a:bodyPr>
            <a:normAutofit fontScale="85000" lnSpcReduction="20000"/>
          </a:bodyPr>
          <a:lstStyle/>
          <a:p>
            <a:pPr>
              <a:lnSpc>
                <a:spcPct val="120000"/>
              </a:lnSpc>
            </a:pP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平衡检验</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el-GR" altLang="zh-CN" dirty="0">
                <a:latin typeface="Times New Roman" panose="02020603050405020304" pitchFamily="18" charset="0"/>
                <a:ea typeface="黑体" panose="02010609060101010101" pitchFamily="49" charset="-122"/>
                <a:cs typeface="Times New Roman" panose="02020603050405020304" pitchFamily="18" charset="0"/>
              </a:rPr>
              <a:t>χ</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=16.93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自由度为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6-1-2=3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，显著性概率</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=0.0007</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，达到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0.001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的极显著性水平，说明这个随机交配群体在调查的座位上并不满足</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调查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还</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可以看出，基因型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的观测频率远低于期望频率，基因型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的观测频率远高于期望频率。我们将在第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章介绍随机交配群体偏离</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平衡的一些原因。</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9941"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39942"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581683525"/>
              </p:ext>
            </p:extLst>
          </p:nvPr>
        </p:nvGraphicFramePr>
        <p:xfrm>
          <a:off x="323528" y="1073264"/>
          <a:ext cx="8582496" cy="1923688"/>
        </p:xfrm>
        <a:graphic>
          <a:graphicData uri="http://schemas.openxmlformats.org/drawingml/2006/table">
            <a:tbl>
              <a:tblPr firstRow="1" firstCol="1" bandRow="1">
                <a:tableStyleId>{5C22544A-7EE6-4342-B048-85BDC9FD1C3A}</a:tableStyleId>
              </a:tblPr>
              <a:tblGrid>
                <a:gridCol w="2512060"/>
                <a:gridCol w="1029876"/>
                <a:gridCol w="1008112"/>
                <a:gridCol w="1008112"/>
                <a:gridCol w="1008112"/>
                <a:gridCol w="1008112"/>
                <a:gridCol w="1008112"/>
              </a:tblGrid>
              <a:tr h="460648">
                <a:tc>
                  <a:txBody>
                    <a:bodyPr/>
                    <a:lstStyle/>
                    <a:p>
                      <a:pPr algn="just">
                        <a:spcAft>
                          <a:spcPts val="0"/>
                        </a:spcAft>
                        <a:tabLst>
                          <a:tab pos="2971800" algn="l"/>
                        </a:tabLst>
                      </a:pPr>
                      <a:r>
                        <a:rPr lang="zh-CN" sz="2400" kern="0" dirty="0">
                          <a:effectLst/>
                        </a:rPr>
                        <a:t>基因型</a:t>
                      </a:r>
                      <a:endParaRPr lang="zh-CN" sz="2400" kern="100" dirty="0">
                        <a:effectLst/>
                        <a:latin typeface="Calibri"/>
                        <a:ea typeface="宋体"/>
                        <a:cs typeface="Times New Roman"/>
                      </a:endParaRPr>
                    </a:p>
                  </a:txBody>
                  <a:tcPr marL="68580" marR="68580" marT="0" marB="0" anchor="ctr"/>
                </a:tc>
                <a:tc>
                  <a:txBody>
                    <a:bodyPr/>
                    <a:lstStyle/>
                    <a:p>
                      <a:pPr algn="just">
                        <a:spcAft>
                          <a:spcPts val="0"/>
                        </a:spcAft>
                        <a:tabLst>
                          <a:tab pos="2971800" algn="l"/>
                        </a:tabLst>
                      </a:pPr>
                      <a:r>
                        <a:rPr lang="en-US" sz="2400" kern="0" dirty="0">
                          <a:effectLst/>
                        </a:rPr>
                        <a:t>A</a:t>
                      </a:r>
                      <a:r>
                        <a:rPr lang="en-US" sz="2400" kern="0" baseline="-25000" dirty="0">
                          <a:effectLst/>
                        </a:rPr>
                        <a:t>1</a:t>
                      </a:r>
                      <a:r>
                        <a:rPr lang="en-US" sz="2400" kern="0" dirty="0">
                          <a:effectLst/>
                        </a:rPr>
                        <a:t>A</a:t>
                      </a:r>
                      <a:r>
                        <a:rPr lang="en-US" sz="2400" kern="0" baseline="-25000" dirty="0">
                          <a:effectLst/>
                        </a:rPr>
                        <a:t>1</a:t>
                      </a:r>
                      <a:r>
                        <a:rPr lang="en-US" sz="2400" kern="0" dirty="0">
                          <a:effectLst/>
                        </a:rPr>
                        <a:t> </a:t>
                      </a:r>
                      <a:endParaRPr lang="zh-CN" sz="2400" kern="100" dirty="0">
                        <a:effectLst/>
                        <a:latin typeface="Calibri"/>
                        <a:ea typeface="宋体"/>
                        <a:cs typeface="Times New Roman"/>
                      </a:endParaRPr>
                    </a:p>
                  </a:txBody>
                  <a:tcPr marL="68580" marR="68580" marT="0" marB="0" anchor="ctr"/>
                </a:tc>
                <a:tc>
                  <a:txBody>
                    <a:bodyPr/>
                    <a:lstStyle/>
                    <a:p>
                      <a:pPr algn="just">
                        <a:spcAft>
                          <a:spcPts val="0"/>
                        </a:spcAft>
                        <a:tabLst>
                          <a:tab pos="2971800" algn="l"/>
                        </a:tabLst>
                      </a:pPr>
                      <a:r>
                        <a:rPr lang="en-US" sz="2400" kern="0" dirty="0">
                          <a:effectLst/>
                        </a:rPr>
                        <a:t>A</a:t>
                      </a:r>
                      <a:r>
                        <a:rPr lang="en-US" sz="2400" kern="0" baseline="-25000" dirty="0">
                          <a:effectLst/>
                        </a:rPr>
                        <a:t>1</a:t>
                      </a:r>
                      <a:r>
                        <a:rPr lang="en-US" sz="2400" kern="0" dirty="0">
                          <a:effectLst/>
                        </a:rPr>
                        <a:t>A</a:t>
                      </a:r>
                      <a:r>
                        <a:rPr lang="en-US" sz="2400" kern="0" baseline="-25000" dirty="0">
                          <a:effectLst/>
                        </a:rPr>
                        <a:t>2</a:t>
                      </a:r>
                      <a:r>
                        <a:rPr lang="en-US" sz="2400" kern="0" dirty="0">
                          <a:effectLst/>
                        </a:rPr>
                        <a:t> </a:t>
                      </a:r>
                      <a:endParaRPr lang="zh-CN" sz="2400" kern="100" dirty="0">
                        <a:effectLst/>
                        <a:latin typeface="Calibri"/>
                        <a:ea typeface="宋体"/>
                        <a:cs typeface="Times New Roman"/>
                      </a:endParaRPr>
                    </a:p>
                  </a:txBody>
                  <a:tcPr marL="68580" marR="68580" marT="0" marB="0" anchor="ctr"/>
                </a:tc>
                <a:tc>
                  <a:txBody>
                    <a:bodyPr/>
                    <a:lstStyle/>
                    <a:p>
                      <a:pPr algn="just">
                        <a:spcAft>
                          <a:spcPts val="0"/>
                        </a:spcAft>
                        <a:tabLst>
                          <a:tab pos="2971800" algn="l"/>
                        </a:tabLst>
                      </a:pPr>
                      <a:r>
                        <a:rPr lang="en-US" sz="2400" kern="0">
                          <a:effectLst/>
                        </a:rPr>
                        <a:t>A</a:t>
                      </a:r>
                      <a:r>
                        <a:rPr lang="en-US" sz="2400" kern="0" baseline="-25000">
                          <a:effectLst/>
                        </a:rPr>
                        <a:t>2</a:t>
                      </a:r>
                      <a:r>
                        <a:rPr lang="en-US" sz="2400" kern="0">
                          <a:effectLst/>
                        </a:rPr>
                        <a:t>A</a:t>
                      </a:r>
                      <a:r>
                        <a:rPr lang="en-US" sz="2400" kern="0" baseline="-25000">
                          <a:effectLst/>
                        </a:rPr>
                        <a:t>2</a:t>
                      </a:r>
                      <a:r>
                        <a:rPr lang="en-US" sz="2400" kern="0">
                          <a:effectLst/>
                        </a:rPr>
                        <a:t> </a:t>
                      </a:r>
                      <a:endParaRPr lang="zh-CN" sz="2400" kern="100">
                        <a:effectLst/>
                        <a:latin typeface="Calibri"/>
                        <a:ea typeface="宋体"/>
                        <a:cs typeface="Times New Roman"/>
                      </a:endParaRPr>
                    </a:p>
                  </a:txBody>
                  <a:tcPr marL="68580" marR="68580" marT="0" marB="0" anchor="ctr"/>
                </a:tc>
                <a:tc>
                  <a:txBody>
                    <a:bodyPr/>
                    <a:lstStyle/>
                    <a:p>
                      <a:pPr algn="just">
                        <a:spcAft>
                          <a:spcPts val="0"/>
                        </a:spcAft>
                        <a:tabLst>
                          <a:tab pos="2971800" algn="l"/>
                        </a:tabLst>
                      </a:pPr>
                      <a:r>
                        <a:rPr lang="en-US" sz="2400" kern="0">
                          <a:effectLst/>
                        </a:rPr>
                        <a:t>A</a:t>
                      </a:r>
                      <a:r>
                        <a:rPr lang="en-US" sz="2400" kern="0" baseline="-25000">
                          <a:effectLst/>
                        </a:rPr>
                        <a:t>1</a:t>
                      </a:r>
                      <a:r>
                        <a:rPr lang="en-US" sz="2400" kern="0">
                          <a:effectLst/>
                        </a:rPr>
                        <a:t>A</a:t>
                      </a:r>
                      <a:r>
                        <a:rPr lang="en-US" sz="2400" kern="0" baseline="-25000">
                          <a:effectLst/>
                        </a:rPr>
                        <a:t>3</a:t>
                      </a:r>
                      <a:r>
                        <a:rPr lang="en-US" sz="2400" kern="0">
                          <a:effectLst/>
                        </a:rPr>
                        <a:t> </a:t>
                      </a:r>
                      <a:endParaRPr lang="zh-CN" sz="2400" kern="100">
                        <a:effectLst/>
                        <a:latin typeface="Calibri"/>
                        <a:ea typeface="宋体"/>
                        <a:cs typeface="Times New Roman"/>
                      </a:endParaRPr>
                    </a:p>
                  </a:txBody>
                  <a:tcPr marL="68580" marR="68580" marT="0" marB="0" anchor="ctr"/>
                </a:tc>
                <a:tc>
                  <a:txBody>
                    <a:bodyPr/>
                    <a:lstStyle/>
                    <a:p>
                      <a:pPr algn="just">
                        <a:spcAft>
                          <a:spcPts val="0"/>
                        </a:spcAft>
                        <a:tabLst>
                          <a:tab pos="2971800" algn="l"/>
                        </a:tabLst>
                      </a:pPr>
                      <a:r>
                        <a:rPr lang="en-US" sz="2400" kern="0">
                          <a:effectLst/>
                        </a:rPr>
                        <a:t>A</a:t>
                      </a:r>
                      <a:r>
                        <a:rPr lang="en-US" sz="2400" kern="0" baseline="-25000">
                          <a:effectLst/>
                        </a:rPr>
                        <a:t>2</a:t>
                      </a:r>
                      <a:r>
                        <a:rPr lang="en-US" sz="2400" kern="0">
                          <a:effectLst/>
                        </a:rPr>
                        <a:t>A</a:t>
                      </a:r>
                      <a:r>
                        <a:rPr lang="en-US" sz="2400" kern="0" baseline="-25000">
                          <a:effectLst/>
                        </a:rPr>
                        <a:t>3</a:t>
                      </a:r>
                      <a:r>
                        <a:rPr lang="en-US" sz="2400" kern="0">
                          <a:effectLst/>
                        </a:rPr>
                        <a:t> </a:t>
                      </a:r>
                      <a:endParaRPr lang="zh-CN" sz="2400" kern="100">
                        <a:effectLst/>
                        <a:latin typeface="Calibri"/>
                        <a:ea typeface="宋体"/>
                        <a:cs typeface="Times New Roman"/>
                      </a:endParaRPr>
                    </a:p>
                  </a:txBody>
                  <a:tcPr marL="68580" marR="68580" marT="0" marB="0" anchor="ctr"/>
                </a:tc>
                <a:tc>
                  <a:txBody>
                    <a:bodyPr/>
                    <a:lstStyle/>
                    <a:p>
                      <a:pPr algn="just">
                        <a:spcAft>
                          <a:spcPts val="0"/>
                        </a:spcAft>
                        <a:tabLst>
                          <a:tab pos="2971800" algn="l"/>
                        </a:tabLst>
                      </a:pPr>
                      <a:r>
                        <a:rPr lang="en-US" sz="2400" kern="0">
                          <a:effectLst/>
                        </a:rPr>
                        <a:t>A</a:t>
                      </a:r>
                      <a:r>
                        <a:rPr lang="en-US" sz="2400" kern="0" baseline="-25000">
                          <a:effectLst/>
                        </a:rPr>
                        <a:t>3</a:t>
                      </a:r>
                      <a:r>
                        <a:rPr lang="en-US" sz="2400" kern="0">
                          <a:effectLst/>
                        </a:rPr>
                        <a:t>A</a:t>
                      </a:r>
                      <a:r>
                        <a:rPr lang="en-US" sz="2400" kern="0" baseline="-25000">
                          <a:effectLst/>
                        </a:rPr>
                        <a:t>3</a:t>
                      </a:r>
                      <a:r>
                        <a:rPr lang="en-US" sz="2400" kern="0">
                          <a:effectLst/>
                        </a:rPr>
                        <a:t> </a:t>
                      </a:r>
                      <a:endParaRPr lang="zh-CN" sz="2400" kern="100">
                        <a:effectLst/>
                        <a:latin typeface="Calibri"/>
                        <a:ea typeface="宋体"/>
                        <a:cs typeface="Times New Roman"/>
                      </a:endParaRPr>
                    </a:p>
                  </a:txBody>
                  <a:tcPr marL="68580" marR="68580" marT="0" marB="0" anchor="ctr"/>
                </a:tc>
              </a:tr>
              <a:tr h="182880">
                <a:tc>
                  <a:txBody>
                    <a:bodyPr/>
                    <a:lstStyle/>
                    <a:p>
                      <a:pPr algn="l">
                        <a:spcAft>
                          <a:spcPts val="0"/>
                        </a:spcAft>
                        <a:tabLst>
                          <a:tab pos="2971800" algn="l"/>
                        </a:tabLst>
                      </a:pPr>
                      <a:r>
                        <a:rPr lang="zh-CN" sz="2400" kern="0">
                          <a:effectLst/>
                        </a:rPr>
                        <a:t>观测样本量</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96</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483</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343</a:t>
                      </a:r>
                      <a:endParaRPr lang="zh-CN" sz="2400" kern="100" dirty="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28</a:t>
                      </a:r>
                      <a:endParaRPr lang="zh-CN" sz="2400" kern="100" dirty="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50</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a:t>
                      </a:r>
                      <a:endParaRPr lang="zh-CN" sz="2400" kern="100">
                        <a:effectLst/>
                        <a:latin typeface="Calibri"/>
                        <a:ea typeface="宋体"/>
                        <a:cs typeface="Times New Roman"/>
                      </a:endParaRPr>
                    </a:p>
                  </a:txBody>
                  <a:tcPr marL="68580" marR="68580" marT="0" marB="0" anchor="ctr"/>
                </a:tc>
              </a:tr>
              <a:tr h="182880">
                <a:tc>
                  <a:txBody>
                    <a:bodyPr/>
                    <a:lstStyle/>
                    <a:p>
                      <a:pPr algn="l">
                        <a:spcAft>
                          <a:spcPts val="0"/>
                        </a:spcAft>
                        <a:tabLst>
                          <a:tab pos="2971800" algn="l"/>
                        </a:tabLst>
                      </a:pPr>
                      <a:r>
                        <a:rPr lang="zh-CN" sz="2400" kern="0">
                          <a:effectLst/>
                        </a:rPr>
                        <a:t>观测频率</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0.096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0.483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0.3430</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0.028 </a:t>
                      </a:r>
                      <a:endParaRPr lang="zh-CN" sz="2400" kern="100" dirty="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0.05</a:t>
                      </a:r>
                      <a:endParaRPr lang="zh-CN" sz="2400" kern="100" dirty="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0 </a:t>
                      </a:r>
                      <a:endParaRPr lang="zh-CN" sz="2400" kern="100" dirty="0">
                        <a:effectLst/>
                        <a:latin typeface="Calibri"/>
                        <a:ea typeface="宋体"/>
                        <a:cs typeface="Times New Roman"/>
                      </a:endParaRPr>
                    </a:p>
                  </a:txBody>
                  <a:tcPr marL="68580" marR="68580" marT="0" marB="0" anchor="ctr"/>
                </a:tc>
              </a:tr>
              <a:tr h="182880">
                <a:tc>
                  <a:txBody>
                    <a:bodyPr/>
                    <a:lstStyle/>
                    <a:p>
                      <a:pPr algn="l">
                        <a:spcAft>
                          <a:spcPts val="0"/>
                        </a:spcAft>
                        <a:tabLst>
                          <a:tab pos="2971800" algn="l"/>
                        </a:tabLst>
                      </a:pPr>
                      <a:r>
                        <a:rPr lang="en-US" sz="2400" kern="0">
                          <a:effectLst/>
                        </a:rPr>
                        <a:t>HW</a:t>
                      </a:r>
                      <a:r>
                        <a:rPr lang="zh-CN" sz="2400" kern="0">
                          <a:effectLst/>
                        </a:rPr>
                        <a:t>平衡期望频率</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0.1236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0.4285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0.3715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0.0274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0.0475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0.0015 </a:t>
                      </a:r>
                      <a:endParaRPr lang="zh-CN" sz="2400" kern="100" dirty="0">
                        <a:effectLst/>
                        <a:latin typeface="Calibri"/>
                        <a:ea typeface="宋体"/>
                        <a:cs typeface="Times New Roman"/>
                      </a:endParaRPr>
                    </a:p>
                  </a:txBody>
                  <a:tcPr marL="68580" marR="68580" marT="0" marB="0" anchor="ctr"/>
                </a:tc>
              </a:tr>
              <a:tr h="182880">
                <a:tc>
                  <a:txBody>
                    <a:bodyPr/>
                    <a:lstStyle/>
                    <a:p>
                      <a:pPr algn="l">
                        <a:spcAft>
                          <a:spcPts val="0"/>
                        </a:spcAft>
                        <a:tabLst>
                          <a:tab pos="2971800" algn="l"/>
                        </a:tabLst>
                      </a:pPr>
                      <a:r>
                        <a:rPr lang="zh-CN" sz="2400" kern="0">
                          <a:effectLst/>
                        </a:rPr>
                        <a:t>期望样本量</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123.55 </a:t>
                      </a:r>
                      <a:endParaRPr lang="zh-CN" sz="2400" kern="100" dirty="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428.48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371.49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27.42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a:effectLst/>
                        </a:rPr>
                        <a:t>47.54 </a:t>
                      </a:r>
                      <a:endParaRPr lang="zh-CN" sz="2400" kern="100">
                        <a:effectLst/>
                        <a:latin typeface="Calibri"/>
                        <a:ea typeface="宋体"/>
                        <a:cs typeface="Times New Roman"/>
                      </a:endParaRPr>
                    </a:p>
                  </a:txBody>
                  <a:tcPr marL="68580" marR="68580" marT="0" marB="0" anchor="ctr"/>
                </a:tc>
                <a:tc>
                  <a:txBody>
                    <a:bodyPr/>
                    <a:lstStyle/>
                    <a:p>
                      <a:pPr algn="l">
                        <a:spcAft>
                          <a:spcPts val="0"/>
                        </a:spcAft>
                        <a:tabLst>
                          <a:tab pos="2971800" algn="l"/>
                        </a:tabLst>
                      </a:pPr>
                      <a:r>
                        <a:rPr lang="en-US" sz="2400" kern="0" dirty="0">
                          <a:effectLst/>
                        </a:rPr>
                        <a:t>1.52 </a:t>
                      </a:r>
                      <a:endParaRPr lang="zh-CN" sz="2400" kern="100" dirty="0">
                        <a:effectLst/>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5976269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260350"/>
            <a:ext cx="8207375" cy="1081088"/>
          </a:xfrm>
        </p:spPr>
        <p:txBody>
          <a:bodyPr>
            <a:normAutofit fontScale="90000"/>
          </a:bodyPr>
          <a:lstStyle/>
          <a:p>
            <a:pPr>
              <a:defRPr/>
            </a:pPr>
            <a:r>
              <a:rPr lang="en-US" altLang="zh-CN" b="1" dirty="0" smtClean="0">
                <a:effectLst/>
                <a:latin typeface="Arial" pitchFamily="34" charset="0"/>
                <a:cs typeface="Arial" pitchFamily="34" charset="0"/>
              </a:rPr>
              <a:t>An example on ABO blood type  </a:t>
            </a:r>
            <a:r>
              <a:rPr lang="en-US" altLang="zh-CN" sz="3100" b="0" dirty="0" smtClean="0">
                <a:effectLst/>
                <a:latin typeface="Arial" pitchFamily="34" charset="0"/>
                <a:cs typeface="Arial" pitchFamily="34" charset="0"/>
              </a:rPr>
              <a:t>when we don’t have the expected frequencies </a:t>
            </a:r>
            <a:endParaRPr lang="zh-CN" altLang="en-US" sz="3100" b="0" dirty="0">
              <a:effectLst/>
              <a:latin typeface="Arial" pitchFamily="34" charset="0"/>
              <a:cs typeface="Arial" pitchFamily="34" charset="0"/>
            </a:endParaRPr>
          </a:p>
        </p:txBody>
      </p:sp>
      <p:sp>
        <p:nvSpPr>
          <p:cNvPr id="3" name="内容占位符 2"/>
          <p:cNvSpPr>
            <a:spLocks noGrp="1"/>
          </p:cNvSpPr>
          <p:nvPr>
            <p:ph idx="1"/>
          </p:nvPr>
        </p:nvSpPr>
        <p:spPr>
          <a:xfrm>
            <a:off x="468313" y="2636912"/>
            <a:ext cx="8280400" cy="4032448"/>
          </a:xfrm>
        </p:spPr>
        <p:txBody>
          <a:bodyPr>
            <a:normAutofit lnSpcReduction="10000"/>
          </a:bodyPr>
          <a:lstStyle/>
          <a:p>
            <a:pPr>
              <a:defRPr/>
            </a:pPr>
            <a:r>
              <a:rPr lang="en-US" altLang="zh-CN" dirty="0" smtClean="0">
                <a:effectLst/>
                <a:latin typeface="Arial" pitchFamily="34" charset="0"/>
                <a:cs typeface="Arial" pitchFamily="34" charset="0"/>
              </a:rPr>
              <a:t>H</a:t>
            </a:r>
            <a:r>
              <a:rPr lang="en-US" altLang="zh-CN" baseline="-25000" dirty="0" smtClean="0">
                <a:effectLst/>
                <a:latin typeface="Arial" pitchFamily="34" charset="0"/>
                <a:cs typeface="Arial" pitchFamily="34" charset="0"/>
              </a:rPr>
              <a:t>0</a:t>
            </a:r>
            <a:r>
              <a:rPr lang="en-US" altLang="zh-CN" dirty="0" smtClean="0">
                <a:effectLst/>
                <a:latin typeface="Arial" pitchFamily="34" charset="0"/>
                <a:cs typeface="Arial" pitchFamily="34" charset="0"/>
              </a:rPr>
              <a:t>: this is a randomly mated population, i.e. the population is in HW equilibrium. </a:t>
            </a:r>
          </a:p>
          <a:p>
            <a:pPr>
              <a:defRPr/>
            </a:pPr>
            <a:r>
              <a:rPr lang="en-US" altLang="zh-CN" dirty="0" smtClean="0">
                <a:effectLst/>
                <a:latin typeface="Arial" pitchFamily="34" charset="0"/>
                <a:cs typeface="Arial" pitchFamily="34" charset="0"/>
              </a:rPr>
              <a:t>Need to estimate p(A), p(B), p(O) first. </a:t>
            </a:r>
          </a:p>
          <a:p>
            <a:pPr>
              <a:defRPr/>
            </a:pPr>
            <a:r>
              <a:rPr lang="en-US" altLang="zh-CN" dirty="0" smtClean="0">
                <a:effectLst/>
                <a:latin typeface="Arial" pitchFamily="34" charset="0"/>
                <a:cs typeface="Arial" pitchFamily="34" charset="0"/>
              </a:rPr>
              <a:t>By HWE, we mean: </a:t>
            </a:r>
          </a:p>
          <a:p>
            <a:pPr lvl="1">
              <a:defRPr/>
            </a:pPr>
            <a:r>
              <a:rPr lang="en-US" altLang="zh-CN" dirty="0" smtClean="0">
                <a:effectLst/>
                <a:latin typeface="Arial" pitchFamily="34" charset="0"/>
                <a:cs typeface="Arial" pitchFamily="34" charset="0"/>
              </a:rPr>
              <a:t>p(AA</a:t>
            </a:r>
            <a:r>
              <a:rPr lang="en-US" altLang="zh-CN" dirty="0">
                <a:effectLst/>
                <a:latin typeface="Arial" pitchFamily="34" charset="0"/>
                <a:cs typeface="Arial" pitchFamily="34" charset="0"/>
              </a:rPr>
              <a:t>)=p(A)</a:t>
            </a:r>
            <a:r>
              <a:rPr lang="en-US" altLang="zh-CN" baseline="30000" dirty="0">
                <a:effectLst/>
                <a:latin typeface="Arial" pitchFamily="34" charset="0"/>
                <a:cs typeface="Arial" pitchFamily="34" charset="0"/>
              </a:rPr>
              <a:t>2</a:t>
            </a:r>
            <a:r>
              <a:rPr lang="en-US" altLang="zh-CN" dirty="0">
                <a:effectLst/>
                <a:latin typeface="Arial" pitchFamily="34" charset="0"/>
                <a:cs typeface="Arial" pitchFamily="34" charset="0"/>
              </a:rPr>
              <a:t>, </a:t>
            </a:r>
            <a:r>
              <a:rPr lang="en-US" altLang="zh-CN" dirty="0" smtClean="0">
                <a:effectLst/>
                <a:latin typeface="Arial" pitchFamily="34" charset="0"/>
                <a:cs typeface="Arial" pitchFamily="34" charset="0"/>
              </a:rPr>
              <a:t>p(AO)=2*p(A)*P(O)</a:t>
            </a:r>
          </a:p>
          <a:p>
            <a:pPr lvl="1">
              <a:defRPr/>
            </a:pPr>
            <a:r>
              <a:rPr lang="en-US" altLang="zh-CN" dirty="0" smtClean="0">
                <a:effectLst/>
                <a:latin typeface="Arial" pitchFamily="34" charset="0"/>
                <a:cs typeface="Arial" pitchFamily="34" charset="0"/>
              </a:rPr>
              <a:t>p(BB)=p(B)</a:t>
            </a:r>
            <a:r>
              <a:rPr lang="en-US" altLang="zh-CN" baseline="30000" dirty="0" smtClean="0">
                <a:effectLst/>
                <a:latin typeface="Arial" pitchFamily="34" charset="0"/>
                <a:cs typeface="Arial" pitchFamily="34" charset="0"/>
              </a:rPr>
              <a:t>2</a:t>
            </a:r>
            <a:r>
              <a:rPr lang="en-US" altLang="zh-CN" dirty="0">
                <a:effectLst/>
                <a:latin typeface="Arial" pitchFamily="34" charset="0"/>
                <a:cs typeface="Arial" pitchFamily="34" charset="0"/>
              </a:rPr>
              <a:t>, </a:t>
            </a:r>
            <a:r>
              <a:rPr lang="en-US" altLang="zh-CN" dirty="0" smtClean="0">
                <a:effectLst/>
                <a:latin typeface="Arial" pitchFamily="34" charset="0"/>
                <a:cs typeface="Arial" pitchFamily="34" charset="0"/>
              </a:rPr>
              <a:t>p(BO</a:t>
            </a:r>
            <a:r>
              <a:rPr lang="en-US" altLang="zh-CN" dirty="0">
                <a:effectLst/>
                <a:latin typeface="Arial" pitchFamily="34" charset="0"/>
                <a:cs typeface="Arial" pitchFamily="34" charset="0"/>
              </a:rPr>
              <a:t>)=</a:t>
            </a:r>
            <a:r>
              <a:rPr lang="en-US" altLang="zh-CN" dirty="0" smtClean="0">
                <a:effectLst/>
                <a:latin typeface="Arial" pitchFamily="34" charset="0"/>
                <a:cs typeface="Arial" pitchFamily="34" charset="0"/>
              </a:rPr>
              <a:t>2*p(B)*</a:t>
            </a:r>
            <a:r>
              <a:rPr lang="en-US" altLang="zh-CN" dirty="0">
                <a:effectLst/>
                <a:latin typeface="Arial" pitchFamily="34" charset="0"/>
                <a:cs typeface="Arial" pitchFamily="34" charset="0"/>
              </a:rPr>
              <a:t>P(O)</a:t>
            </a:r>
          </a:p>
          <a:p>
            <a:pPr lvl="1">
              <a:defRPr/>
            </a:pPr>
            <a:r>
              <a:rPr lang="en-US" altLang="zh-CN" dirty="0" smtClean="0">
                <a:effectLst/>
                <a:latin typeface="Arial" pitchFamily="34" charset="0"/>
                <a:cs typeface="Arial" pitchFamily="34" charset="0"/>
              </a:rPr>
              <a:t>p(AB)=2*p(A</a:t>
            </a:r>
            <a:r>
              <a:rPr lang="en-US" altLang="zh-CN" dirty="0">
                <a:effectLst/>
                <a:latin typeface="Arial" pitchFamily="34" charset="0"/>
                <a:cs typeface="Arial" pitchFamily="34" charset="0"/>
              </a:rPr>
              <a:t>)*</a:t>
            </a:r>
            <a:r>
              <a:rPr lang="en-US" altLang="zh-CN" dirty="0" smtClean="0">
                <a:effectLst/>
                <a:latin typeface="Arial" pitchFamily="34" charset="0"/>
                <a:cs typeface="Arial" pitchFamily="34" charset="0"/>
              </a:rPr>
              <a:t>P(B)</a:t>
            </a:r>
          </a:p>
          <a:p>
            <a:pPr lvl="1">
              <a:defRPr/>
            </a:pPr>
            <a:r>
              <a:rPr lang="en-US" altLang="zh-CN" dirty="0" smtClean="0">
                <a:effectLst/>
                <a:latin typeface="Arial" pitchFamily="34" charset="0"/>
                <a:cs typeface="Arial" pitchFamily="34" charset="0"/>
              </a:rPr>
              <a:t>p(OO)=p(O)</a:t>
            </a:r>
            <a:r>
              <a:rPr lang="en-US" altLang="zh-CN" baseline="30000" dirty="0" smtClean="0">
                <a:effectLst/>
                <a:latin typeface="Arial" pitchFamily="34" charset="0"/>
                <a:cs typeface="Arial" pitchFamily="34" charset="0"/>
              </a:rPr>
              <a:t>2</a:t>
            </a:r>
            <a:r>
              <a:rPr lang="en-US" altLang="zh-CN" dirty="0" smtClean="0">
                <a:effectLst/>
                <a:latin typeface="Arial" pitchFamily="34" charset="0"/>
                <a:cs typeface="Arial" pitchFamily="34" charset="0"/>
              </a:rPr>
              <a:t> </a:t>
            </a:r>
            <a:endParaRPr lang="en-US" altLang="zh-CN" dirty="0">
              <a:effectLst/>
              <a:latin typeface="Arial" pitchFamily="34" charset="0"/>
              <a:cs typeface="Arial" pitchFamily="34" charset="0"/>
            </a:endParaRPr>
          </a:p>
          <a:p>
            <a:pPr>
              <a:defRPr/>
            </a:pPr>
            <a:endParaRPr lang="en-US" altLang="zh-CN" dirty="0">
              <a:effectLst/>
              <a:latin typeface="Arial" pitchFamily="34" charset="0"/>
              <a:cs typeface="Arial"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428348918"/>
              </p:ext>
            </p:extLst>
          </p:nvPr>
        </p:nvGraphicFramePr>
        <p:xfrm>
          <a:off x="827088" y="1484784"/>
          <a:ext cx="7416801" cy="1036636"/>
        </p:xfrm>
        <a:graphic>
          <a:graphicData uri="http://schemas.openxmlformats.org/drawingml/2006/table">
            <a:tbl>
              <a:tblPr firstRow="1" bandRow="1">
                <a:tableStyleId>{5C22544A-7EE6-4342-B048-85BDC9FD1C3A}</a:tableStyleId>
              </a:tblPr>
              <a:tblGrid>
                <a:gridCol w="1314531"/>
                <a:gridCol w="1220454"/>
                <a:gridCol w="1220454"/>
                <a:gridCol w="1220454"/>
                <a:gridCol w="1220454"/>
                <a:gridCol w="1220454"/>
              </a:tblGrid>
              <a:tr h="518318">
                <a:tc>
                  <a:txBody>
                    <a:bodyPr/>
                    <a:lstStyle/>
                    <a:p>
                      <a:r>
                        <a:rPr lang="en-US" altLang="zh-CN" sz="2800" dirty="0" smtClean="0">
                          <a:latin typeface="Arial" pitchFamily="34" charset="0"/>
                          <a:cs typeface="Arial" pitchFamily="34" charset="0"/>
                        </a:rPr>
                        <a:t>Type</a:t>
                      </a:r>
                      <a:endParaRPr lang="zh-CN" altLang="en-US" sz="2800" dirty="0">
                        <a:latin typeface="Arial" pitchFamily="34" charset="0"/>
                        <a:cs typeface="Arial" pitchFamily="34" charset="0"/>
                      </a:endParaRPr>
                    </a:p>
                  </a:txBody>
                  <a:tcPr marT="45688" marB="45688"/>
                </a:tc>
                <a:tc>
                  <a:txBody>
                    <a:bodyPr/>
                    <a:lstStyle/>
                    <a:p>
                      <a:r>
                        <a:rPr lang="en-US" altLang="zh-CN" sz="2800" dirty="0" smtClean="0">
                          <a:latin typeface="Arial" pitchFamily="34" charset="0"/>
                          <a:cs typeface="Arial" pitchFamily="34" charset="0"/>
                        </a:rPr>
                        <a:t>A</a:t>
                      </a:r>
                      <a:endParaRPr lang="zh-CN" altLang="en-US" sz="2800" dirty="0">
                        <a:latin typeface="Arial" pitchFamily="34" charset="0"/>
                        <a:cs typeface="Arial" pitchFamily="34" charset="0"/>
                      </a:endParaRPr>
                    </a:p>
                  </a:txBody>
                  <a:tcPr marT="45688" marB="45688"/>
                </a:tc>
                <a:tc>
                  <a:txBody>
                    <a:bodyPr/>
                    <a:lstStyle/>
                    <a:p>
                      <a:r>
                        <a:rPr lang="en-US" altLang="zh-CN" sz="2800" dirty="0" smtClean="0">
                          <a:latin typeface="Arial" pitchFamily="34" charset="0"/>
                          <a:cs typeface="Arial" pitchFamily="34" charset="0"/>
                        </a:rPr>
                        <a:t>B</a:t>
                      </a:r>
                      <a:endParaRPr lang="zh-CN" altLang="en-US" sz="2800" dirty="0">
                        <a:latin typeface="Arial" pitchFamily="34" charset="0"/>
                        <a:cs typeface="Arial" pitchFamily="34" charset="0"/>
                      </a:endParaRPr>
                    </a:p>
                  </a:txBody>
                  <a:tcPr marT="45688" marB="45688"/>
                </a:tc>
                <a:tc>
                  <a:txBody>
                    <a:bodyPr/>
                    <a:lstStyle/>
                    <a:p>
                      <a:r>
                        <a:rPr lang="en-US" altLang="zh-CN" sz="2800" dirty="0" smtClean="0">
                          <a:latin typeface="Arial" pitchFamily="34" charset="0"/>
                          <a:cs typeface="Arial" pitchFamily="34" charset="0"/>
                        </a:rPr>
                        <a:t>AB</a:t>
                      </a:r>
                      <a:endParaRPr lang="zh-CN" altLang="en-US" sz="2800" dirty="0">
                        <a:latin typeface="Arial" pitchFamily="34" charset="0"/>
                        <a:cs typeface="Arial" pitchFamily="34" charset="0"/>
                      </a:endParaRPr>
                    </a:p>
                  </a:txBody>
                  <a:tcPr marT="45688" marB="45688"/>
                </a:tc>
                <a:tc>
                  <a:txBody>
                    <a:bodyPr/>
                    <a:lstStyle/>
                    <a:p>
                      <a:r>
                        <a:rPr lang="en-US" altLang="zh-CN" sz="2800" dirty="0" smtClean="0">
                          <a:latin typeface="Arial" pitchFamily="34" charset="0"/>
                          <a:cs typeface="Arial" pitchFamily="34" charset="0"/>
                        </a:rPr>
                        <a:t>O</a:t>
                      </a:r>
                      <a:endParaRPr lang="zh-CN" altLang="en-US" sz="2800" dirty="0">
                        <a:latin typeface="Arial" pitchFamily="34" charset="0"/>
                        <a:cs typeface="Arial" pitchFamily="34" charset="0"/>
                      </a:endParaRPr>
                    </a:p>
                  </a:txBody>
                  <a:tcPr marT="45688" marB="45688"/>
                </a:tc>
                <a:tc>
                  <a:txBody>
                    <a:bodyPr/>
                    <a:lstStyle/>
                    <a:p>
                      <a:r>
                        <a:rPr lang="en-US" altLang="zh-CN" sz="2800" dirty="0" smtClean="0">
                          <a:latin typeface="Arial" pitchFamily="34" charset="0"/>
                          <a:cs typeface="Arial" pitchFamily="34" charset="0"/>
                        </a:rPr>
                        <a:t>Total</a:t>
                      </a:r>
                      <a:endParaRPr lang="zh-CN" altLang="en-US" sz="2800" dirty="0">
                        <a:latin typeface="Arial" pitchFamily="34" charset="0"/>
                        <a:cs typeface="Arial" pitchFamily="34" charset="0"/>
                      </a:endParaRPr>
                    </a:p>
                  </a:txBody>
                  <a:tcPr marT="45688" marB="45688"/>
                </a:tc>
              </a:tr>
              <a:tr h="518318">
                <a:tc>
                  <a:txBody>
                    <a:bodyPr/>
                    <a:lstStyle/>
                    <a:p>
                      <a:r>
                        <a:rPr lang="en-US" altLang="zh-CN" sz="2800" dirty="0" smtClean="0">
                          <a:solidFill>
                            <a:srgbClr val="1105FB"/>
                          </a:solidFill>
                          <a:latin typeface="Arial" pitchFamily="34" charset="0"/>
                          <a:cs typeface="Arial" pitchFamily="34" charset="0"/>
                        </a:rPr>
                        <a:t>N</a:t>
                      </a:r>
                      <a:r>
                        <a:rPr lang="en-US" altLang="zh-CN" sz="2800" kern="1200" baseline="-25000" dirty="0" smtClean="0">
                          <a:solidFill>
                            <a:srgbClr val="1105FB"/>
                          </a:solidFill>
                          <a:latin typeface="Arial" pitchFamily="34" charset="0"/>
                          <a:ea typeface="+mn-ea"/>
                          <a:cs typeface="Arial" pitchFamily="34" charset="0"/>
                        </a:rPr>
                        <a:t>i</a:t>
                      </a:r>
                      <a:endParaRPr lang="zh-CN" altLang="en-US" sz="2800" kern="1200" baseline="-25000" dirty="0">
                        <a:solidFill>
                          <a:srgbClr val="1105FB"/>
                        </a:solidFill>
                        <a:latin typeface="Arial" pitchFamily="34" charset="0"/>
                        <a:ea typeface="+mn-ea"/>
                        <a:cs typeface="Arial" pitchFamily="34" charset="0"/>
                      </a:endParaRPr>
                    </a:p>
                  </a:txBody>
                  <a:tcPr marT="45688" marB="45688"/>
                </a:tc>
                <a:tc>
                  <a:txBody>
                    <a:bodyPr/>
                    <a:lstStyle/>
                    <a:p>
                      <a:r>
                        <a:rPr lang="en-US" altLang="zh-CN" sz="2800" dirty="0" smtClean="0">
                          <a:solidFill>
                            <a:srgbClr val="1105FB"/>
                          </a:solidFill>
                          <a:latin typeface="Arial" pitchFamily="34" charset="0"/>
                          <a:cs typeface="Arial" pitchFamily="34" charset="0"/>
                        </a:rPr>
                        <a:t>2162</a:t>
                      </a:r>
                      <a:endParaRPr lang="zh-CN" altLang="en-US" sz="2800" dirty="0">
                        <a:solidFill>
                          <a:srgbClr val="1105FB"/>
                        </a:solidFill>
                        <a:latin typeface="Arial" pitchFamily="34" charset="0"/>
                        <a:cs typeface="Arial" pitchFamily="34" charset="0"/>
                      </a:endParaRPr>
                    </a:p>
                  </a:txBody>
                  <a:tcPr marT="45688" marB="45688"/>
                </a:tc>
                <a:tc>
                  <a:txBody>
                    <a:bodyPr/>
                    <a:lstStyle/>
                    <a:p>
                      <a:r>
                        <a:rPr lang="en-US" altLang="zh-CN" sz="2800" dirty="0" smtClean="0">
                          <a:solidFill>
                            <a:srgbClr val="1105FB"/>
                          </a:solidFill>
                          <a:latin typeface="Arial" pitchFamily="34" charset="0"/>
                          <a:cs typeface="Arial" pitchFamily="34" charset="0"/>
                        </a:rPr>
                        <a:t>738</a:t>
                      </a:r>
                      <a:endParaRPr lang="zh-CN" altLang="en-US" sz="2800" dirty="0">
                        <a:solidFill>
                          <a:srgbClr val="1105FB"/>
                        </a:solidFill>
                        <a:latin typeface="Arial" pitchFamily="34" charset="0"/>
                        <a:cs typeface="Arial" pitchFamily="34" charset="0"/>
                      </a:endParaRPr>
                    </a:p>
                  </a:txBody>
                  <a:tcPr marT="45688" marB="45688"/>
                </a:tc>
                <a:tc>
                  <a:txBody>
                    <a:bodyPr/>
                    <a:lstStyle/>
                    <a:p>
                      <a:r>
                        <a:rPr lang="en-US" altLang="zh-CN" sz="2800" dirty="0" smtClean="0">
                          <a:solidFill>
                            <a:srgbClr val="1105FB"/>
                          </a:solidFill>
                          <a:latin typeface="Arial" pitchFamily="34" charset="0"/>
                          <a:cs typeface="Arial" pitchFamily="34" charset="0"/>
                        </a:rPr>
                        <a:t>228</a:t>
                      </a:r>
                      <a:endParaRPr lang="zh-CN" altLang="en-US" sz="2800" dirty="0">
                        <a:solidFill>
                          <a:srgbClr val="1105FB"/>
                        </a:solidFill>
                        <a:latin typeface="Arial" pitchFamily="34" charset="0"/>
                        <a:cs typeface="Arial" pitchFamily="34" charset="0"/>
                      </a:endParaRPr>
                    </a:p>
                  </a:txBody>
                  <a:tcPr marT="45688" marB="45688"/>
                </a:tc>
                <a:tc>
                  <a:txBody>
                    <a:bodyPr/>
                    <a:lstStyle/>
                    <a:p>
                      <a:r>
                        <a:rPr lang="en-US" altLang="zh-CN" sz="2800" dirty="0" smtClean="0">
                          <a:solidFill>
                            <a:srgbClr val="1105FB"/>
                          </a:solidFill>
                          <a:latin typeface="Arial" pitchFamily="34" charset="0"/>
                          <a:cs typeface="Arial" pitchFamily="34" charset="0"/>
                        </a:rPr>
                        <a:t>2876</a:t>
                      </a:r>
                      <a:endParaRPr lang="zh-CN" altLang="en-US" sz="2800" dirty="0">
                        <a:solidFill>
                          <a:srgbClr val="1105FB"/>
                        </a:solidFill>
                        <a:latin typeface="Arial" pitchFamily="34" charset="0"/>
                        <a:cs typeface="Arial" pitchFamily="34" charset="0"/>
                      </a:endParaRPr>
                    </a:p>
                  </a:txBody>
                  <a:tcPr marT="45688" marB="45688"/>
                </a:tc>
                <a:tc>
                  <a:txBody>
                    <a:bodyPr/>
                    <a:lstStyle/>
                    <a:p>
                      <a:r>
                        <a:rPr lang="en-US" altLang="zh-CN" sz="2800" dirty="0" smtClean="0">
                          <a:solidFill>
                            <a:srgbClr val="1105FB"/>
                          </a:solidFill>
                          <a:latin typeface="Arial" pitchFamily="34" charset="0"/>
                          <a:cs typeface="Arial" pitchFamily="34" charset="0"/>
                        </a:rPr>
                        <a:t>6004</a:t>
                      </a:r>
                      <a:endParaRPr lang="zh-CN" altLang="en-US" sz="2800" dirty="0">
                        <a:solidFill>
                          <a:srgbClr val="1105FB"/>
                        </a:solidFill>
                        <a:latin typeface="Arial" pitchFamily="34" charset="0"/>
                        <a:cs typeface="Arial" pitchFamily="34" charset="0"/>
                      </a:endParaRPr>
                    </a:p>
                  </a:txBody>
                  <a:tcPr marT="45688" marB="45688"/>
                </a:tc>
              </a:tr>
            </a:tbl>
          </a:graphicData>
        </a:graphic>
      </p:graphicFrame>
    </p:spTree>
    <p:extLst>
      <p:ext uri="{BB962C8B-B14F-4D97-AF65-F5344CB8AC3E}">
        <p14:creationId xmlns:p14="http://schemas.microsoft.com/office/powerpoint/2010/main" val="27915727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noGrp="1" noChangeArrowheads="1"/>
          </p:cNvSpPr>
          <p:nvPr>
            <p:ph type="title"/>
          </p:nvPr>
        </p:nvSpPr>
        <p:spPr>
          <a:xfrm>
            <a:off x="323528" y="188640"/>
            <a:ext cx="8568952" cy="1296144"/>
          </a:xfrm>
        </p:spPr>
        <p:txBody>
          <a:bodyPr>
            <a:noAutofit/>
          </a:bodyPr>
          <a:lstStyle/>
          <a:p>
            <a:pPr eaLnBrk="1" hangingPunct="1"/>
            <a:r>
              <a:rPr lang="zh-CN" altLang="en-US" b="1" dirty="0" smtClean="0">
                <a:latin typeface="Arial" charset="0"/>
                <a:ea typeface="黑体" pitchFamily="49" charset="-122"/>
                <a:cs typeface="Arial" charset="0"/>
              </a:rPr>
              <a:t>性连锁基因</a:t>
            </a:r>
            <a:r>
              <a:rPr lang="en-US" altLang="zh-CN" sz="4300" b="1" dirty="0" smtClean="0">
                <a:latin typeface="Arial" charset="0"/>
                <a:ea typeface="黑体" pitchFamily="49" charset="-122"/>
                <a:cs typeface="Arial" charset="0"/>
              </a:rPr>
              <a:t/>
            </a:r>
            <a:br>
              <a:rPr lang="en-US" altLang="zh-CN" sz="4300" b="1" dirty="0" smtClean="0">
                <a:latin typeface="Arial" charset="0"/>
                <a:ea typeface="黑体" pitchFamily="49" charset="-122"/>
                <a:cs typeface="Arial" charset="0"/>
              </a:rPr>
            </a:br>
            <a:r>
              <a:rPr lang="zh-CN" altLang="en-US" sz="3200" b="1" dirty="0" smtClean="0">
                <a:latin typeface="Arial" charset="0"/>
                <a:ea typeface="黑体" pitchFamily="49" charset="-122"/>
                <a:cs typeface="Arial" charset="0"/>
              </a:rPr>
              <a:t>（</a:t>
            </a:r>
            <a:r>
              <a:rPr lang="en-US" altLang="zh-CN" sz="3200" b="1" dirty="0">
                <a:latin typeface="Arial" charset="0"/>
                <a:ea typeface="黑体" pitchFamily="49" charset="-122"/>
                <a:cs typeface="Arial" charset="0"/>
              </a:rPr>
              <a:t>XX</a:t>
            </a:r>
            <a:r>
              <a:rPr lang="zh-CN" altLang="en-US" sz="3200" b="1" dirty="0">
                <a:latin typeface="Arial" charset="0"/>
                <a:ea typeface="黑体" pitchFamily="49" charset="-122"/>
                <a:cs typeface="Arial" charset="0"/>
              </a:rPr>
              <a:t>为女性，</a:t>
            </a:r>
            <a:r>
              <a:rPr lang="en-US" altLang="zh-CN" sz="3200" b="1" dirty="0">
                <a:latin typeface="Arial" charset="0"/>
                <a:ea typeface="黑体" pitchFamily="49" charset="-122"/>
                <a:cs typeface="Arial" charset="0"/>
              </a:rPr>
              <a:t>XY</a:t>
            </a:r>
            <a:r>
              <a:rPr lang="zh-CN" altLang="en-US" sz="3200" b="1" dirty="0">
                <a:latin typeface="Arial" charset="0"/>
                <a:ea typeface="黑体" pitchFamily="49" charset="-122"/>
                <a:cs typeface="Arial" charset="0"/>
              </a:rPr>
              <a:t>为</a:t>
            </a:r>
            <a:r>
              <a:rPr lang="zh-CN" altLang="en-US" sz="3200" b="1" dirty="0" smtClean="0">
                <a:latin typeface="Arial" charset="0"/>
                <a:ea typeface="黑体" pitchFamily="49" charset="-122"/>
                <a:cs typeface="Arial" charset="0"/>
              </a:rPr>
              <a:t>男性，</a:t>
            </a:r>
            <a:r>
              <a:rPr lang="en-US" altLang="zh-CN" sz="3200" b="1" dirty="0" smtClean="0">
                <a:latin typeface="Arial" charset="0"/>
                <a:ea typeface="黑体" pitchFamily="49" charset="-122"/>
                <a:cs typeface="Arial" charset="0"/>
              </a:rPr>
              <a:t>Y</a:t>
            </a:r>
            <a:r>
              <a:rPr lang="zh-CN" altLang="en-US" sz="3200" b="1" dirty="0" smtClean="0">
                <a:latin typeface="Arial" charset="0"/>
                <a:ea typeface="黑体" pitchFamily="49" charset="-122"/>
                <a:cs typeface="Arial" charset="0"/>
              </a:rPr>
              <a:t>染色体十分保守）</a:t>
            </a:r>
            <a:endParaRPr lang="zh-CN" altLang="en-US" sz="3200" b="1" dirty="0">
              <a:latin typeface="Arial" charset="0"/>
              <a:ea typeface="黑体" pitchFamily="49" charset="-122"/>
              <a:cs typeface="Arial" charset="0"/>
            </a:endParaRPr>
          </a:p>
        </p:txBody>
      </p:sp>
      <p:sp>
        <p:nvSpPr>
          <p:cNvPr id="41987" name="内容占位符 3"/>
          <p:cNvSpPr>
            <a:spLocks noGrp="1"/>
          </p:cNvSpPr>
          <p:nvPr>
            <p:ph idx="1"/>
          </p:nvPr>
        </p:nvSpPr>
        <p:spPr>
          <a:xfrm>
            <a:off x="323850" y="1628477"/>
            <a:ext cx="8569325" cy="4968875"/>
          </a:xfrm>
        </p:spPr>
        <p:txBody>
          <a:bodyPr/>
          <a:lstStyle/>
          <a:p>
            <a:r>
              <a:rPr lang="en-US" altLang="zh-CN" sz="2800" dirty="0" smtClean="0">
                <a:effectLst/>
                <a:latin typeface="Arial" charset="0"/>
                <a:ea typeface="黑体" pitchFamily="49" charset="-122"/>
                <a:cs typeface="Arial" charset="0"/>
              </a:rPr>
              <a:t>HWE</a:t>
            </a:r>
            <a:r>
              <a:rPr lang="zh-CN" altLang="en-US" sz="2800" dirty="0" smtClean="0">
                <a:effectLst/>
                <a:latin typeface="Arial" charset="0"/>
                <a:ea typeface="黑体" pitchFamily="49" charset="-122"/>
                <a:cs typeface="Arial" charset="0"/>
              </a:rPr>
              <a:t>时的基因型频率</a:t>
            </a:r>
            <a:endParaRPr lang="en-US" altLang="zh-CN" sz="2800" dirty="0" smtClean="0">
              <a:effectLst/>
              <a:latin typeface="Arial" charset="0"/>
              <a:ea typeface="黑体" pitchFamily="49" charset="-122"/>
              <a:cs typeface="Arial" charset="0"/>
            </a:endParaRPr>
          </a:p>
          <a:p>
            <a:endParaRPr lang="en-US" altLang="zh-CN" sz="2800" dirty="0" smtClean="0">
              <a:effectLst/>
              <a:latin typeface="Arial" charset="0"/>
              <a:ea typeface="黑体" pitchFamily="49" charset="-122"/>
              <a:cs typeface="Arial" charset="0"/>
            </a:endParaRPr>
          </a:p>
          <a:p>
            <a:endParaRPr lang="en-US" altLang="zh-CN" sz="2800" dirty="0" smtClean="0">
              <a:effectLst/>
              <a:latin typeface="Arial" charset="0"/>
              <a:ea typeface="黑体" pitchFamily="49" charset="-122"/>
              <a:cs typeface="Arial" charset="0"/>
            </a:endParaRPr>
          </a:p>
          <a:p>
            <a:endParaRPr lang="en-US" altLang="zh-CN" sz="2800" dirty="0" smtClean="0">
              <a:effectLst/>
              <a:latin typeface="Arial" charset="0"/>
              <a:ea typeface="黑体" pitchFamily="49" charset="-122"/>
              <a:cs typeface="Arial" charset="0"/>
            </a:endParaRPr>
          </a:p>
          <a:p>
            <a:endParaRPr lang="en-US" altLang="zh-CN" sz="2800" dirty="0" smtClean="0">
              <a:effectLst/>
              <a:latin typeface="Arial" charset="0"/>
              <a:ea typeface="黑体" pitchFamily="49" charset="-122"/>
              <a:cs typeface="Arial" charset="0"/>
            </a:endParaRPr>
          </a:p>
          <a:p>
            <a:r>
              <a:rPr lang="zh-CN" altLang="en-US" sz="2800" dirty="0" smtClean="0">
                <a:effectLst/>
                <a:latin typeface="Arial" charset="0"/>
                <a:ea typeface="黑体" pitchFamily="49" charset="-122"/>
                <a:cs typeface="Arial" charset="0"/>
              </a:rPr>
              <a:t>对于隐性致病基因</a:t>
            </a:r>
            <a:r>
              <a:rPr lang="en-US" altLang="zh-CN" sz="2800" dirty="0" smtClean="0">
                <a:effectLst/>
                <a:latin typeface="Arial" charset="0"/>
                <a:ea typeface="黑体" pitchFamily="49" charset="-122"/>
                <a:cs typeface="Arial" charset="0"/>
              </a:rPr>
              <a:t>a</a:t>
            </a:r>
            <a:r>
              <a:rPr lang="zh-CN" altLang="en-US" sz="2800" dirty="0" smtClean="0">
                <a:effectLst/>
                <a:latin typeface="Arial" charset="0"/>
                <a:ea typeface="黑体" pitchFamily="49" charset="-122"/>
                <a:cs typeface="Arial" charset="0"/>
              </a:rPr>
              <a:t>来说，男性患病的比例远高于女性。并非说明男性不抗病，这是遗传学在起作用。</a:t>
            </a:r>
            <a:endParaRPr lang="en-US" altLang="zh-CN" sz="2800" dirty="0" smtClean="0">
              <a:effectLst/>
              <a:latin typeface="Arial" charset="0"/>
              <a:ea typeface="黑体" pitchFamily="49" charset="-122"/>
              <a:cs typeface="Arial" charset="0"/>
            </a:endParaRPr>
          </a:p>
          <a:p>
            <a:r>
              <a:rPr lang="zh-CN" altLang="en-US" sz="2800" dirty="0" smtClean="0">
                <a:effectLst/>
                <a:latin typeface="Arial" charset="0"/>
                <a:ea typeface="黑体" pitchFamily="49" charset="-122"/>
                <a:cs typeface="Arial" charset="0"/>
              </a:rPr>
              <a:t>隔代遗传：</a:t>
            </a:r>
            <a:r>
              <a:rPr lang="en-US" altLang="zh-CN" sz="2800" dirty="0" smtClean="0">
                <a:effectLst/>
                <a:latin typeface="Arial" charset="0"/>
                <a:ea typeface="黑体" pitchFamily="49" charset="-122"/>
                <a:cs typeface="Arial" charset="0"/>
              </a:rPr>
              <a:t>AA</a:t>
            </a:r>
            <a:r>
              <a:rPr lang="zh-CN" altLang="en-US" sz="2800" dirty="0" smtClean="0">
                <a:effectLst/>
                <a:latin typeface="Arial" charset="0"/>
                <a:ea typeface="黑体" pitchFamily="49" charset="-122"/>
                <a:cs typeface="Arial" charset="0"/>
              </a:rPr>
              <a:t>（</a:t>
            </a:r>
            <a:r>
              <a:rPr lang="zh-CN" altLang="en-US" sz="2800" dirty="0" smtClean="0">
                <a:effectLst/>
                <a:ea typeface="黑体" pitchFamily="49" charset="-122"/>
                <a:cs typeface="Arial" charset="0"/>
              </a:rPr>
              <a:t>♀</a:t>
            </a:r>
            <a:r>
              <a:rPr lang="zh-CN" altLang="en-US" sz="2800" dirty="0" smtClean="0">
                <a:effectLst/>
                <a:latin typeface="Arial" charset="0"/>
                <a:ea typeface="黑体" pitchFamily="49" charset="-122"/>
                <a:cs typeface="Arial" charset="0"/>
              </a:rPr>
              <a:t>）与</a:t>
            </a:r>
            <a:r>
              <a:rPr lang="en-US" altLang="zh-CN" sz="2800" dirty="0" smtClean="0">
                <a:effectLst/>
                <a:latin typeface="Arial" charset="0"/>
                <a:ea typeface="黑体" pitchFamily="49" charset="-122"/>
                <a:cs typeface="Arial" charset="0"/>
              </a:rPr>
              <a:t>a</a:t>
            </a:r>
            <a:r>
              <a:rPr lang="zh-CN" altLang="en-US" sz="2800" dirty="0" smtClean="0">
                <a:effectLst/>
                <a:latin typeface="Arial" charset="0"/>
                <a:ea typeface="黑体" pitchFamily="49" charset="-122"/>
                <a:cs typeface="Arial" charset="0"/>
              </a:rPr>
              <a:t>（</a:t>
            </a:r>
            <a:r>
              <a:rPr lang="zh-CN" altLang="en-US" sz="2800" dirty="0" smtClean="0">
                <a:effectLst/>
                <a:ea typeface="黑体" pitchFamily="49" charset="-122"/>
                <a:cs typeface="Arial" charset="0"/>
              </a:rPr>
              <a:t>♂</a:t>
            </a:r>
            <a:r>
              <a:rPr lang="zh-CN" altLang="en-US" sz="2800" dirty="0" smtClean="0">
                <a:effectLst/>
                <a:latin typeface="Arial" charset="0"/>
                <a:ea typeface="黑体" pitchFamily="49" charset="-122"/>
                <a:cs typeface="Arial" charset="0"/>
              </a:rPr>
              <a:t>）的后代正常，但女儿中有一半的携带者，即</a:t>
            </a:r>
            <a:r>
              <a:rPr lang="en-US" altLang="zh-CN" sz="2800" dirty="0" smtClean="0">
                <a:effectLst/>
                <a:latin typeface="Arial" charset="0"/>
                <a:ea typeface="黑体" pitchFamily="49" charset="-122"/>
                <a:cs typeface="Arial" charset="0"/>
              </a:rPr>
              <a:t>Aa</a:t>
            </a:r>
            <a:r>
              <a:rPr lang="zh-CN" altLang="en-US" sz="2800" dirty="0" smtClean="0">
                <a:effectLst/>
                <a:latin typeface="Arial" charset="0"/>
                <a:ea typeface="黑体" pitchFamily="49" charset="-122"/>
                <a:cs typeface="Arial" charset="0"/>
              </a:rPr>
              <a:t>（</a:t>
            </a:r>
            <a:r>
              <a:rPr lang="zh-CN" altLang="en-US" sz="2800" dirty="0" smtClean="0">
                <a:effectLst/>
                <a:ea typeface="黑体" pitchFamily="49" charset="-122"/>
                <a:cs typeface="Arial" charset="0"/>
              </a:rPr>
              <a:t>♀</a:t>
            </a:r>
            <a:r>
              <a:rPr lang="zh-CN" altLang="en-US" sz="2800" dirty="0" smtClean="0">
                <a:effectLst/>
                <a:latin typeface="Arial" charset="0"/>
                <a:ea typeface="黑体" pitchFamily="49" charset="-122"/>
                <a:cs typeface="Arial" charset="0"/>
              </a:rPr>
              <a:t>），即使与正常男性</a:t>
            </a:r>
            <a:r>
              <a:rPr lang="en-US" altLang="zh-CN" sz="2800" dirty="0" smtClean="0">
                <a:effectLst/>
                <a:latin typeface="Arial" charset="0"/>
                <a:ea typeface="黑体" pitchFamily="49" charset="-122"/>
                <a:cs typeface="Arial" charset="0"/>
              </a:rPr>
              <a:t>A</a:t>
            </a:r>
            <a:r>
              <a:rPr lang="zh-CN" altLang="en-US" sz="2800" dirty="0" smtClean="0">
                <a:effectLst/>
                <a:latin typeface="Arial" charset="0"/>
                <a:ea typeface="黑体" pitchFamily="49" charset="-122"/>
                <a:cs typeface="Arial" charset="0"/>
              </a:rPr>
              <a:t>（</a:t>
            </a:r>
            <a:r>
              <a:rPr lang="zh-CN" altLang="en-US" sz="2800" dirty="0" smtClean="0">
                <a:effectLst/>
                <a:ea typeface="黑体" pitchFamily="49" charset="-122"/>
                <a:cs typeface="Arial" charset="0"/>
              </a:rPr>
              <a:t>♂</a:t>
            </a:r>
            <a:r>
              <a:rPr lang="zh-CN" altLang="en-US" sz="2800" dirty="0" smtClean="0">
                <a:effectLst/>
                <a:latin typeface="Arial" charset="0"/>
                <a:ea typeface="黑体" pitchFamily="49" charset="-122"/>
                <a:cs typeface="Arial" charset="0"/>
              </a:rPr>
              <a:t>）结婚，其儿子有一半的基因型为</a:t>
            </a:r>
            <a:r>
              <a:rPr lang="en-US" altLang="zh-CN" sz="2800" dirty="0" smtClean="0">
                <a:effectLst/>
                <a:latin typeface="Arial" charset="0"/>
                <a:ea typeface="黑体" pitchFamily="49" charset="-122"/>
                <a:cs typeface="Arial" charset="0"/>
              </a:rPr>
              <a:t>a</a:t>
            </a:r>
            <a:r>
              <a:rPr lang="zh-CN" altLang="en-US" sz="2800" dirty="0" smtClean="0">
                <a:effectLst/>
                <a:latin typeface="Arial" charset="0"/>
                <a:ea typeface="黑体" pitchFamily="49" charset="-122"/>
                <a:cs typeface="Arial" charset="0"/>
              </a:rPr>
              <a:t>（</a:t>
            </a:r>
            <a:r>
              <a:rPr lang="zh-CN" altLang="en-US" sz="2800" dirty="0" smtClean="0">
                <a:effectLst/>
                <a:ea typeface="黑体" pitchFamily="49" charset="-122"/>
                <a:cs typeface="Arial" charset="0"/>
              </a:rPr>
              <a:t>♂</a:t>
            </a:r>
            <a:r>
              <a:rPr lang="zh-CN" altLang="en-US" sz="2800" dirty="0" smtClean="0">
                <a:effectLst/>
                <a:latin typeface="Arial" charset="0"/>
                <a:ea typeface="黑体" pitchFamily="49" charset="-122"/>
                <a:cs typeface="Arial" charset="0"/>
              </a:rPr>
              <a:t>）</a:t>
            </a:r>
          </a:p>
        </p:txBody>
      </p:sp>
      <p:sp>
        <p:nvSpPr>
          <p:cNvPr id="10" name="灯片编号占位符 4"/>
          <p:cNvSpPr>
            <a:spLocks noGrp="1"/>
          </p:cNvSpPr>
          <p:nvPr>
            <p:ph type="sldNum" sz="quarter" idx="12"/>
          </p:nvPr>
        </p:nvSpPr>
        <p:spPr/>
        <p:txBody>
          <a:bodyPr/>
          <a:lstStyle/>
          <a:p>
            <a:pPr>
              <a:defRPr/>
            </a:pPr>
            <a:fld id="{03130CDE-B5AF-4BCF-AB86-7E0E9506F4C5}" type="slidenum">
              <a:rPr lang="en-US" altLang="zh-CN"/>
              <a:pPr>
                <a:defRPr/>
              </a:pPr>
              <a:t>77</a:t>
            </a:fld>
            <a:endParaRPr lang="en-US" altLang="zh-CN" dirty="0"/>
          </a:p>
        </p:txBody>
      </p:sp>
      <p:sp>
        <p:nvSpPr>
          <p:cNvPr id="41989" name="Rectangle 10"/>
          <p:cNvSpPr>
            <a:spLocks noChangeArrowheads="1"/>
          </p:cNvSpPr>
          <p:nvPr/>
        </p:nvSpPr>
        <p:spPr bwMode="auto">
          <a:xfrm>
            <a:off x="0" y="27495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41990" name="Rectangle 13"/>
          <p:cNvSpPr>
            <a:spLocks noChangeArrowheads="1"/>
          </p:cNvSpPr>
          <p:nvPr/>
        </p:nvSpPr>
        <p:spPr bwMode="auto">
          <a:xfrm>
            <a:off x="2987675" y="2276475"/>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r>
              <a:rPr lang="en-US" altLang="zh-CN" sz="800">
                <a:latin typeface="Tahoma" pitchFamily="34" charset="0"/>
              </a:rPr>
              <a:t> </a:t>
            </a:r>
            <a:endParaRPr lang="en-US" altLang="zh-CN" sz="1800">
              <a:latin typeface="Arial"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745299113"/>
              </p:ext>
            </p:extLst>
          </p:nvPr>
        </p:nvGraphicFramePr>
        <p:xfrm>
          <a:off x="611188" y="2266753"/>
          <a:ext cx="7777162" cy="1738311"/>
        </p:xfrm>
        <a:graphic>
          <a:graphicData uri="http://schemas.openxmlformats.org/drawingml/2006/table">
            <a:tbl>
              <a:tblPr firstRow="1" bandRow="1">
                <a:tableStyleId>{5C22544A-7EE6-4342-B048-85BDC9FD1C3A}</a:tableStyleId>
              </a:tblPr>
              <a:tblGrid>
                <a:gridCol w="2016301"/>
                <a:gridCol w="1224183"/>
                <a:gridCol w="1224183"/>
                <a:gridCol w="1224183"/>
                <a:gridCol w="1008151"/>
                <a:gridCol w="1080161"/>
              </a:tblGrid>
              <a:tr h="579437">
                <a:tc>
                  <a:txBody>
                    <a:bodyPr/>
                    <a:lstStyle/>
                    <a:p>
                      <a:endParaRPr lang="zh-CN" altLang="en-US" sz="3200" dirty="0">
                        <a:effectLst/>
                        <a:latin typeface="Arial" pitchFamily="34" charset="0"/>
                        <a:ea typeface="黑体" pitchFamily="49" charset="-122"/>
                        <a:cs typeface="Arial" pitchFamily="34" charset="0"/>
                      </a:endParaRPr>
                    </a:p>
                  </a:txBody>
                  <a:tcPr marL="91444" marR="91444" marT="45745" marB="45745"/>
                </a:tc>
                <a:tc gridSpan="3">
                  <a:txBody>
                    <a:bodyPr/>
                    <a:lstStyle/>
                    <a:p>
                      <a:r>
                        <a:rPr lang="zh-CN" altLang="en-US" sz="3200" dirty="0" smtClean="0">
                          <a:effectLst/>
                          <a:latin typeface="Arial" pitchFamily="34" charset="0"/>
                          <a:ea typeface="黑体" pitchFamily="49" charset="-122"/>
                          <a:cs typeface="Arial" pitchFamily="34" charset="0"/>
                        </a:rPr>
                        <a:t>女性</a:t>
                      </a:r>
                      <a:endParaRPr lang="zh-CN" altLang="en-US" sz="3200" dirty="0">
                        <a:effectLst/>
                        <a:latin typeface="Arial" pitchFamily="34" charset="0"/>
                        <a:ea typeface="黑体" pitchFamily="49" charset="-122"/>
                        <a:cs typeface="Arial" pitchFamily="34" charset="0"/>
                      </a:endParaRPr>
                    </a:p>
                  </a:txBody>
                  <a:tcPr marL="91444" marR="91444" marT="45745" marB="45745"/>
                </a:tc>
                <a:tc hMerge="1">
                  <a:txBody>
                    <a:bodyPr/>
                    <a:lstStyle/>
                    <a:p>
                      <a:endParaRPr lang="zh-CN" altLang="en-US" sz="3200" dirty="0">
                        <a:effectLst/>
                        <a:latin typeface="Arial" pitchFamily="34" charset="0"/>
                        <a:ea typeface="黑体" pitchFamily="49" charset="-122"/>
                        <a:cs typeface="Arial" pitchFamily="34" charset="0"/>
                      </a:endParaRPr>
                    </a:p>
                  </a:txBody>
                  <a:tcPr/>
                </a:tc>
                <a:tc hMerge="1">
                  <a:txBody>
                    <a:bodyPr/>
                    <a:lstStyle/>
                    <a:p>
                      <a:endParaRPr lang="zh-CN" altLang="en-US" sz="3200" dirty="0">
                        <a:effectLst/>
                        <a:latin typeface="Arial" pitchFamily="34" charset="0"/>
                        <a:ea typeface="黑体" pitchFamily="49" charset="-122"/>
                        <a:cs typeface="Arial" pitchFamily="34" charset="0"/>
                      </a:endParaRPr>
                    </a:p>
                  </a:txBody>
                  <a:tcPr/>
                </a:tc>
                <a:tc gridSpan="2">
                  <a:txBody>
                    <a:bodyPr/>
                    <a:lstStyle/>
                    <a:p>
                      <a:r>
                        <a:rPr lang="zh-CN" altLang="en-US" sz="3200" dirty="0" smtClean="0">
                          <a:effectLst/>
                          <a:latin typeface="Arial" pitchFamily="34" charset="0"/>
                          <a:ea typeface="黑体" pitchFamily="49" charset="-122"/>
                          <a:cs typeface="Arial" pitchFamily="34" charset="0"/>
                        </a:rPr>
                        <a:t>男性</a:t>
                      </a:r>
                      <a:endParaRPr lang="zh-CN" altLang="en-US" sz="3200" dirty="0">
                        <a:effectLst/>
                        <a:latin typeface="Arial" pitchFamily="34" charset="0"/>
                        <a:ea typeface="黑体" pitchFamily="49" charset="-122"/>
                        <a:cs typeface="Arial" pitchFamily="34" charset="0"/>
                      </a:endParaRPr>
                    </a:p>
                  </a:txBody>
                  <a:tcPr marL="91444" marR="91444" marT="45745" marB="45745"/>
                </a:tc>
                <a:tc hMerge="1">
                  <a:txBody>
                    <a:bodyPr/>
                    <a:lstStyle/>
                    <a:p>
                      <a:endParaRPr lang="zh-CN" altLang="en-US" sz="3200" dirty="0">
                        <a:effectLst/>
                        <a:latin typeface="Arial" pitchFamily="34" charset="0"/>
                        <a:ea typeface="黑体" pitchFamily="49" charset="-122"/>
                        <a:cs typeface="Arial" pitchFamily="34" charset="0"/>
                      </a:endParaRPr>
                    </a:p>
                  </a:txBody>
                  <a:tcPr/>
                </a:tc>
              </a:tr>
              <a:tr h="579437">
                <a:tc>
                  <a:txBody>
                    <a:bodyPr/>
                    <a:lstStyle/>
                    <a:p>
                      <a:r>
                        <a:rPr lang="zh-CN" altLang="en-US" sz="3200" dirty="0" smtClean="0">
                          <a:solidFill>
                            <a:schemeClr val="accent4">
                              <a:lumMod val="10000"/>
                            </a:schemeClr>
                          </a:solidFill>
                          <a:effectLst/>
                          <a:latin typeface="Arial" pitchFamily="34" charset="0"/>
                          <a:ea typeface="黑体" pitchFamily="49" charset="-122"/>
                          <a:cs typeface="Arial" pitchFamily="34" charset="0"/>
                        </a:rPr>
                        <a:t>基因型</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AA</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err="1" smtClean="0">
                          <a:solidFill>
                            <a:schemeClr val="accent4">
                              <a:lumMod val="10000"/>
                            </a:schemeClr>
                          </a:solidFill>
                          <a:effectLst/>
                          <a:latin typeface="Arial" pitchFamily="34" charset="0"/>
                          <a:ea typeface="黑体" pitchFamily="49" charset="-122"/>
                          <a:cs typeface="Arial" pitchFamily="34" charset="0"/>
                        </a:rPr>
                        <a:t>Aa</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err="1" smtClean="0">
                          <a:solidFill>
                            <a:schemeClr val="accent4">
                              <a:lumMod val="10000"/>
                            </a:schemeClr>
                          </a:solidFill>
                          <a:effectLst/>
                          <a:latin typeface="Arial" pitchFamily="34" charset="0"/>
                          <a:ea typeface="黑体" pitchFamily="49" charset="-122"/>
                          <a:cs typeface="Arial" pitchFamily="34" charset="0"/>
                        </a:rPr>
                        <a:t>aa</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A</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a</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r>
              <a:tr h="579437">
                <a:tc>
                  <a:txBody>
                    <a:bodyPr/>
                    <a:lstStyle/>
                    <a:p>
                      <a:r>
                        <a:rPr lang="zh-CN" altLang="en-US" sz="3200" dirty="0" smtClean="0">
                          <a:solidFill>
                            <a:schemeClr val="accent4">
                              <a:lumMod val="10000"/>
                            </a:schemeClr>
                          </a:solidFill>
                          <a:effectLst/>
                          <a:latin typeface="Arial" pitchFamily="34" charset="0"/>
                          <a:ea typeface="黑体" pitchFamily="49" charset="-122"/>
                          <a:cs typeface="Arial" pitchFamily="34" charset="0"/>
                        </a:rPr>
                        <a:t>频率</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p</a:t>
                      </a:r>
                      <a:r>
                        <a:rPr lang="en-US" altLang="zh-CN" sz="3200" baseline="30000" dirty="0" smtClean="0">
                          <a:solidFill>
                            <a:schemeClr val="accent4">
                              <a:lumMod val="10000"/>
                            </a:schemeClr>
                          </a:solidFill>
                          <a:effectLst/>
                          <a:latin typeface="Arial" pitchFamily="34" charset="0"/>
                          <a:ea typeface="黑体" pitchFamily="49" charset="-122"/>
                          <a:cs typeface="Arial" pitchFamily="34" charset="0"/>
                        </a:rPr>
                        <a:t>2</a:t>
                      </a:r>
                      <a:endParaRPr lang="zh-CN" altLang="en-US" sz="3200" baseline="300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2pq</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q</a:t>
                      </a:r>
                      <a:r>
                        <a:rPr lang="en-US" altLang="zh-CN" sz="3200" baseline="30000" dirty="0" smtClean="0">
                          <a:solidFill>
                            <a:schemeClr val="accent4">
                              <a:lumMod val="10000"/>
                            </a:schemeClr>
                          </a:solidFill>
                          <a:effectLst/>
                          <a:latin typeface="Arial" pitchFamily="34" charset="0"/>
                          <a:ea typeface="黑体" pitchFamily="49" charset="-122"/>
                          <a:cs typeface="Arial" pitchFamily="34" charset="0"/>
                        </a:rPr>
                        <a:t>2</a:t>
                      </a:r>
                      <a:endParaRPr lang="zh-CN" altLang="en-US" sz="3200" baseline="300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p</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c>
                  <a:txBody>
                    <a:bodyPr/>
                    <a:lstStyle/>
                    <a:p>
                      <a:r>
                        <a:rPr lang="en-US" altLang="zh-CN" sz="3200" dirty="0" smtClean="0">
                          <a:solidFill>
                            <a:schemeClr val="accent4">
                              <a:lumMod val="10000"/>
                            </a:schemeClr>
                          </a:solidFill>
                          <a:effectLst/>
                          <a:latin typeface="Arial" pitchFamily="34" charset="0"/>
                          <a:ea typeface="黑体" pitchFamily="49" charset="-122"/>
                          <a:cs typeface="Arial" pitchFamily="34" charset="0"/>
                        </a:rPr>
                        <a:t>q</a:t>
                      </a:r>
                      <a:endParaRPr lang="zh-CN" altLang="en-US" sz="3200" dirty="0">
                        <a:solidFill>
                          <a:schemeClr val="accent4">
                            <a:lumMod val="10000"/>
                          </a:schemeClr>
                        </a:solidFill>
                        <a:effectLst/>
                        <a:latin typeface="Arial" pitchFamily="34" charset="0"/>
                        <a:ea typeface="黑体" pitchFamily="49" charset="-122"/>
                        <a:cs typeface="Arial" pitchFamily="34" charset="0"/>
                      </a:endParaRPr>
                    </a:p>
                  </a:txBody>
                  <a:tcPr marL="91444" marR="91444" marT="45745" marB="45745"/>
                </a:tc>
              </a:tr>
            </a:tbl>
          </a:graphicData>
        </a:graphic>
      </p:graphicFrame>
    </p:spTree>
    <p:extLst>
      <p:ext uri="{BB962C8B-B14F-4D97-AF65-F5344CB8AC3E}">
        <p14:creationId xmlns:p14="http://schemas.microsoft.com/office/powerpoint/2010/main" val="415005385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1.5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连锁对群体结构的影响</a:t>
            </a:r>
          </a:p>
        </p:txBody>
      </p:sp>
      <p:sp>
        <p:nvSpPr>
          <p:cNvPr id="3" name="内容占位符 2"/>
          <p:cNvSpPr>
            <a:spLocks noGrp="1"/>
          </p:cNvSpPr>
          <p:nvPr>
            <p:ph idx="1"/>
          </p:nvPr>
        </p:nvSpPr>
        <p:spPr>
          <a:xfrm>
            <a:off x="457200" y="1600201"/>
            <a:ext cx="8229600" cy="3629000"/>
          </a:xfrm>
        </p:spPr>
        <p:txBody>
          <a:bodyPr>
            <a:norm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§1.5.1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杂种</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产生配子的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连锁不平衡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§1.5.2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随机交配群体中的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连锁不平衡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§1.5.3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两个座位间不平衡的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显著性检验</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§1.5.4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多代随机交配与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连锁不平衡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§1.5.5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群体结构与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连锁不平衡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§1.5.6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多代随机交配后的累积</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重组率</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949666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4000" b="1"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4000" b="1" dirty="0">
                <a:latin typeface="Times New Roman" panose="02020603050405020304" pitchFamily="18" charset="0"/>
                <a:ea typeface="黑体" panose="02010609060101010101" pitchFamily="49" charset="-122"/>
                <a:cs typeface="Times New Roman" panose="02020603050405020304" pitchFamily="18" charset="0"/>
              </a:rPr>
              <a:t>群体</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中两个连锁座位上基因型的种类</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052736"/>
            <a:ext cx="8363272" cy="5256584"/>
          </a:xfrm>
        </p:spPr>
        <p:txBody>
          <a:bodyPr>
            <a:normAutofit fontScale="77500" lnSpcReduction="20000"/>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当两个座位</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（等位基因用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（等位基因用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表示）位于同一条染色体或连锁群上时，遗传学上认为它们是连锁的。连锁程度用座位间的重组率</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衡量，重组率定义为一次减数分裂过程中重组型配子的比例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若</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有两个纯合亲本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，它们的基因型分别为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AABB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aabb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，杂种</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的基因型为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用来分隔两条同源染色体。把双杂合基因型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的连锁称为相引连锁，双杂合基因型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aB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中的连锁称为互斥连锁</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两种连锁形式在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群体中同时出现，但出现的频率有差异。双杂合型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aB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表面上有着相同的基因型，但是由于连锁相的不同，它们产生的下一代配子有着不同的频率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，理论研究中常把二者区分开，利用实际数据估计重组率时，再把这两种基因型合并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7856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76672"/>
            <a:ext cx="6696744" cy="792088"/>
          </a:xfrm>
        </p:spPr>
        <p:txBody>
          <a:bodyPr>
            <a:normAutofit/>
          </a:bodyPr>
          <a:lstStyle/>
          <a:p>
            <a:r>
              <a:rPr lang="zh-CN" altLang="en-US" b="1" dirty="0" smtClean="0">
                <a:latin typeface="黑体" panose="02010609060101010101" pitchFamily="49" charset="-122"/>
                <a:ea typeface="黑体" panose="02010609060101010101" pitchFamily="49" charset="-122"/>
              </a:rPr>
              <a:t>等位</a:t>
            </a:r>
            <a:r>
              <a:rPr lang="zh-CN" altLang="zh-CN" b="1" dirty="0" smtClean="0">
                <a:latin typeface="黑体" panose="02010609060101010101" pitchFamily="49" charset="-122"/>
                <a:ea typeface="黑体" panose="02010609060101010101" pitchFamily="49" charset="-122"/>
              </a:rPr>
              <a:t>基因</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457200" y="1484784"/>
            <a:ext cx="8229600" cy="4608512"/>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同一个座位上的基因称为等位基因（</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allele</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大多数高等生物的组织细胞中，染色体是成对出现的，即每条染色体存在有两份拷贝</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这</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两份拷贝互为同源性（</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homologous</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，即绝大部分位置上有相同的</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序列，携带着相同的基因，也称为同源染色体），一份由母本产生的雌配子提供，一份由父本产生的雄配子</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提供</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这样</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的物种又称为二倍体（</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diploid</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），常用</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表示二倍体物种的</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对、</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条染色单体。</a:t>
            </a:r>
            <a:endParaRPr lang="en-US"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8040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配子型和单倍型</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052736"/>
            <a:ext cx="8363272" cy="5112568"/>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考虑两个或两个以上的座位时，二倍体个体中两条同源染色体上等位基因的构成有时又称为单倍型（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haplotype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）。例如，一个个体的基因型为</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，则来自雌雄亲本的两个单倍型分别为</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但是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一般情况下，两个单倍型哪个来自雌亲、哪个来自雄亲是无法区分的。严格意义上讲，如果</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来自一个二倍体个体产生的配子，才能称其为配子型；如果</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来自一个二倍体个体的两条同源染色体，则应该称为单倍型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简便起见，在不至于混淆的情况下，均采用配子型这一称呼。</a:t>
            </a:r>
          </a:p>
        </p:txBody>
      </p:sp>
    </p:spTree>
    <p:extLst>
      <p:ext uri="{BB962C8B-B14F-4D97-AF65-F5344CB8AC3E}">
        <p14:creationId xmlns:p14="http://schemas.microsoft.com/office/powerpoint/2010/main" val="26806523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4000" b="1"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产生四种配子的频率和连锁不平衡度</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198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52736"/>
            <a:ext cx="90328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对象 5"/>
          <p:cNvGraphicFramePr>
            <a:graphicFrameLocks noChangeAspect="1"/>
          </p:cNvGraphicFramePr>
          <p:nvPr>
            <p:extLst>
              <p:ext uri="{D42A27DB-BD31-4B8C-83A1-F6EECF244321}">
                <p14:modId xmlns:p14="http://schemas.microsoft.com/office/powerpoint/2010/main" val="836221792"/>
              </p:ext>
            </p:extLst>
          </p:nvPr>
        </p:nvGraphicFramePr>
        <p:xfrm>
          <a:off x="1288365" y="4854767"/>
          <a:ext cx="2707571" cy="526368"/>
        </p:xfrm>
        <a:graphic>
          <a:graphicData uri="http://schemas.openxmlformats.org/presentationml/2006/ole">
            <mc:AlternateContent xmlns:mc="http://schemas.openxmlformats.org/markup-compatibility/2006">
              <mc:Choice xmlns:v="urn:schemas-microsoft-com:vml" Requires="v">
                <p:oleObj spid="_x0000_s119832" name="公式" r:id="rId4" imgW="1143000" imgH="215900" progId="Equation.3">
                  <p:embed/>
                </p:oleObj>
              </mc:Choice>
              <mc:Fallback>
                <p:oleObj name="公式" r:id="rId4" imgW="1143000" imgH="215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365" y="4854767"/>
                        <a:ext cx="2707571" cy="526368"/>
                      </a:xfrm>
                      <a:prstGeom prst="rect">
                        <a:avLst/>
                      </a:prstGeom>
                      <a:noFill/>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83766885"/>
              </p:ext>
            </p:extLst>
          </p:nvPr>
        </p:nvGraphicFramePr>
        <p:xfrm>
          <a:off x="4313692" y="4854767"/>
          <a:ext cx="2778588" cy="583261"/>
        </p:xfrm>
        <a:graphic>
          <a:graphicData uri="http://schemas.openxmlformats.org/presentationml/2006/ole">
            <mc:AlternateContent xmlns:mc="http://schemas.openxmlformats.org/markup-compatibility/2006">
              <mc:Choice xmlns:v="urn:schemas-microsoft-com:vml" Requires="v">
                <p:oleObj spid="_x0000_s119833" name="公式" r:id="rId6" imgW="1104900" imgH="228600" progId="Equation.3">
                  <p:embed/>
                </p:oleObj>
              </mc:Choice>
              <mc:Fallback>
                <p:oleObj name="公式" r:id="rId6" imgW="11049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692" y="4854767"/>
                        <a:ext cx="2778588" cy="583261"/>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46513609"/>
              </p:ext>
            </p:extLst>
          </p:nvPr>
        </p:nvGraphicFramePr>
        <p:xfrm>
          <a:off x="1255071" y="5502839"/>
          <a:ext cx="2812873" cy="590457"/>
        </p:xfrm>
        <a:graphic>
          <a:graphicData uri="http://schemas.openxmlformats.org/presentationml/2006/ole">
            <mc:AlternateContent xmlns:mc="http://schemas.openxmlformats.org/markup-compatibility/2006">
              <mc:Choice xmlns:v="urn:schemas-microsoft-com:vml" Requires="v">
                <p:oleObj spid="_x0000_s119834" name="公式" r:id="rId8" imgW="1091726" imgH="228501" progId="Equation.3">
                  <p:embed/>
                </p:oleObj>
              </mc:Choice>
              <mc:Fallback>
                <p:oleObj name="公式" r:id="rId8" imgW="1091726" imgH="228501"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5071" y="5502839"/>
                        <a:ext cx="2812873" cy="590457"/>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283946966"/>
              </p:ext>
            </p:extLst>
          </p:nvPr>
        </p:nvGraphicFramePr>
        <p:xfrm>
          <a:off x="4355976" y="5502839"/>
          <a:ext cx="2668297" cy="576064"/>
        </p:xfrm>
        <a:graphic>
          <a:graphicData uri="http://schemas.openxmlformats.org/presentationml/2006/ole">
            <mc:AlternateContent xmlns:mc="http://schemas.openxmlformats.org/markup-compatibility/2006">
              <mc:Choice xmlns:v="urn:schemas-microsoft-com:vml" Requires="v">
                <p:oleObj spid="_x0000_s119835" name="公式" r:id="rId10" imgW="1054100" imgH="228600" progId="Equation.3">
                  <p:embed/>
                </p:oleObj>
              </mc:Choice>
              <mc:Fallback>
                <p:oleObj name="公式" r:id="rId10" imgW="1054100"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5976" y="5502839"/>
                        <a:ext cx="2668297" cy="576064"/>
                      </a:xfrm>
                      <a:prstGeom prst="rect">
                        <a:avLst/>
                      </a:prstGeom>
                      <a:noFill/>
                    </p:spPr>
                  </p:pic>
                </p:oleObj>
              </mc:Fallback>
            </mc:AlternateContent>
          </a:graphicData>
        </a:graphic>
      </p:graphicFrame>
    </p:spTree>
    <p:extLst>
      <p:ext uri="{BB962C8B-B14F-4D97-AF65-F5344CB8AC3E}">
        <p14:creationId xmlns:p14="http://schemas.microsoft.com/office/powerpoint/2010/main" val="3078422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36" name="Rectangle 12"/>
          <p:cNvSpPr>
            <a:spLocks noGrp="1" noChangeArrowheads="1"/>
          </p:cNvSpPr>
          <p:nvPr>
            <p:ph type="title"/>
          </p:nvPr>
        </p:nvSpPr>
        <p:spPr>
          <a:xfrm>
            <a:off x="971600" y="332656"/>
            <a:ext cx="7200800" cy="720501"/>
          </a:xfrm>
        </p:spPr>
        <p:txBody>
          <a:bodyPr>
            <a:normAutofit fontScale="90000"/>
          </a:bodyPr>
          <a:lstStyle/>
          <a:p>
            <a:pPr eaLnBrk="1" hangingPunct="1"/>
            <a:r>
              <a:rPr lang="zh-CN" altLang="en-US" b="1" dirty="0" smtClean="0">
                <a:effectLst/>
                <a:latin typeface="Arial" charset="0"/>
                <a:ea typeface="黑体" pitchFamily="49" charset="-122"/>
                <a:cs typeface="Arial" charset="0"/>
              </a:rPr>
              <a:t>随机交配群体的配子别不平衡</a:t>
            </a:r>
          </a:p>
        </p:txBody>
      </p:sp>
      <p:sp>
        <p:nvSpPr>
          <p:cNvPr id="129037" name="Rectangle 13"/>
          <p:cNvSpPr>
            <a:spLocks noGrp="1" noChangeArrowheads="1"/>
          </p:cNvSpPr>
          <p:nvPr>
            <p:ph type="body" idx="1"/>
          </p:nvPr>
        </p:nvSpPr>
        <p:spPr>
          <a:xfrm>
            <a:off x="467544" y="1196753"/>
            <a:ext cx="8248401" cy="4032447"/>
          </a:xfrm>
        </p:spPr>
        <p:txBody>
          <a:bodyPr>
            <a:normAutofit/>
          </a:bodyPr>
          <a:lstStyle/>
          <a:p>
            <a:pPr eaLnBrk="1" hangingPunct="1"/>
            <a:r>
              <a:rPr lang="zh-CN" altLang="en-US" dirty="0" smtClean="0">
                <a:effectLst/>
                <a:latin typeface="Times New Roman" panose="02020603050405020304" pitchFamily="18" charset="0"/>
                <a:ea typeface="黑体" pitchFamily="49" charset="-122"/>
                <a:cs typeface="Times New Roman" panose="02020603050405020304" pitchFamily="18" charset="0"/>
              </a:rPr>
              <a:t>平衡群体中，配子基因型的频率等于基因频率的乘积，因此群体偏离</a:t>
            </a:r>
            <a:r>
              <a:rPr lang="en-US" altLang="zh-CN" dirty="0" smtClean="0">
                <a:effectLst/>
                <a:latin typeface="Times New Roman" panose="02020603050405020304" pitchFamily="18" charset="0"/>
                <a:ea typeface="黑体" pitchFamily="49" charset="-122"/>
                <a:cs typeface="Times New Roman" panose="02020603050405020304" pitchFamily="18" charset="0"/>
              </a:rPr>
              <a:t>Hardy-Weinberg</a:t>
            </a:r>
            <a:r>
              <a:rPr lang="zh-CN" altLang="en-US" dirty="0" smtClean="0">
                <a:effectLst/>
                <a:latin typeface="Times New Roman" panose="02020603050405020304" pitchFamily="18" charset="0"/>
                <a:ea typeface="黑体" pitchFamily="49" charset="-122"/>
                <a:cs typeface="Times New Roman" panose="02020603050405020304" pitchFamily="18" charset="0"/>
              </a:rPr>
              <a:t>平衡的程度常用下面的公式去计算</a:t>
            </a:r>
            <a:endParaRPr lang="en-US" altLang="zh-CN" dirty="0" smtClean="0">
              <a:effectLst/>
              <a:latin typeface="Times New Roman" panose="02020603050405020304" pitchFamily="18" charset="0"/>
              <a:ea typeface="黑体" pitchFamily="49" charset="-122"/>
              <a:cs typeface="Times New Roman" panose="02020603050405020304" pitchFamily="18" charset="0"/>
            </a:endParaRPr>
          </a:p>
          <a:p>
            <a:pPr eaLnBrk="1" hangingPunct="1"/>
            <a:endParaRPr lang="en-US" altLang="zh-CN" dirty="0">
              <a:latin typeface="Times New Roman" panose="02020603050405020304" pitchFamily="18" charset="0"/>
              <a:ea typeface="黑体" pitchFamily="49" charset="-122"/>
              <a:cs typeface="Times New Roman" panose="02020603050405020304" pitchFamily="18" charset="0"/>
            </a:endParaRPr>
          </a:p>
          <a:p>
            <a:pPr eaLnBrk="1" hangingPunct="1"/>
            <a:endParaRPr lang="en-US" altLang="zh-CN" dirty="0" smtClean="0">
              <a:effectLst/>
              <a:latin typeface="Times New Roman" panose="02020603050405020304" pitchFamily="18" charset="0"/>
              <a:ea typeface="黑体" pitchFamily="49" charset="-122"/>
              <a:cs typeface="Times New Roman" panose="02020603050405020304" pitchFamily="18" charset="0"/>
            </a:endParaRPr>
          </a:p>
          <a:p>
            <a:r>
              <a:rPr lang="zh-CN" altLang="en-US" dirty="0" smtClean="0">
                <a:latin typeface="Times New Roman" panose="02020603050405020304" pitchFamily="18" charset="0"/>
                <a:ea typeface="黑体" pitchFamily="49" charset="-122"/>
                <a:cs typeface="Times New Roman" panose="02020603050405020304" pitchFamily="18" charset="0"/>
              </a:rPr>
              <a:t>其中</a:t>
            </a:r>
            <a:r>
              <a:rPr lang="zh-CN" altLang="en-US" dirty="0">
                <a:latin typeface="Times New Roman" panose="02020603050405020304" pitchFamily="18" charset="0"/>
                <a:ea typeface="黑体" pitchFamily="49" charset="-122"/>
                <a:cs typeface="Times New Roman" panose="02020603050405020304" pitchFamily="18" charset="0"/>
              </a:rPr>
              <a:t>，</a:t>
            </a:r>
            <a:r>
              <a:rPr lang="en-US" altLang="zh-CN" i="1" dirty="0">
                <a:latin typeface="Times New Roman" panose="02020603050405020304" pitchFamily="18" charset="0"/>
                <a:ea typeface="黑体" pitchFamily="49" charset="-122"/>
                <a:cs typeface="Times New Roman" panose="02020603050405020304" pitchFamily="18" charset="0"/>
              </a:rPr>
              <a:t>A</a:t>
            </a:r>
            <a:r>
              <a:rPr lang="en-US" altLang="zh-CN" i="1" baseline="-25000" dirty="0">
                <a:latin typeface="Times New Roman" panose="02020603050405020304" pitchFamily="18" charset="0"/>
                <a:ea typeface="黑体" pitchFamily="49" charset="-122"/>
                <a:cs typeface="Times New Roman" panose="02020603050405020304" pitchFamily="18" charset="0"/>
              </a:rPr>
              <a:t>i</a:t>
            </a:r>
            <a:r>
              <a:rPr lang="zh-CN" altLang="en-US" dirty="0">
                <a:latin typeface="Times New Roman" panose="02020603050405020304" pitchFamily="18" charset="0"/>
                <a:ea typeface="黑体" pitchFamily="49" charset="-122"/>
                <a:cs typeface="Times New Roman" panose="02020603050405020304" pitchFamily="18" charset="0"/>
              </a:rPr>
              <a:t>是座位</a:t>
            </a:r>
            <a:r>
              <a:rPr lang="en-US" altLang="zh-CN" dirty="0">
                <a:latin typeface="Times New Roman" panose="02020603050405020304" pitchFamily="18" charset="0"/>
                <a:ea typeface="黑体" pitchFamily="49" charset="-122"/>
                <a:cs typeface="Times New Roman" panose="02020603050405020304" pitchFamily="18" charset="0"/>
              </a:rPr>
              <a:t>A</a:t>
            </a:r>
            <a:r>
              <a:rPr lang="zh-CN" altLang="en-US" dirty="0">
                <a:latin typeface="Times New Roman" panose="02020603050405020304" pitchFamily="18" charset="0"/>
                <a:ea typeface="黑体" pitchFamily="49" charset="-122"/>
                <a:cs typeface="Times New Roman" panose="02020603050405020304" pitchFamily="18" charset="0"/>
              </a:rPr>
              <a:t>的任一等位基因</a:t>
            </a:r>
            <a:r>
              <a:rPr lang="zh-CN" altLang="en-US" dirty="0" smtClean="0">
                <a:latin typeface="Times New Roman" panose="02020603050405020304" pitchFamily="18" charset="0"/>
                <a:ea typeface="黑体" pitchFamily="49" charset="-122"/>
                <a:cs typeface="Times New Roman" panose="02020603050405020304" pitchFamily="18" charset="0"/>
              </a:rPr>
              <a:t>，</a:t>
            </a:r>
            <a:r>
              <a:rPr lang="en-US" altLang="zh-CN" i="1" dirty="0" err="1" smtClean="0">
                <a:latin typeface="Times New Roman" panose="02020603050405020304" pitchFamily="18" charset="0"/>
                <a:ea typeface="黑体" pitchFamily="49" charset="-122"/>
                <a:cs typeface="Times New Roman" panose="02020603050405020304" pitchFamily="18" charset="0"/>
              </a:rPr>
              <a:t>B</a:t>
            </a:r>
            <a:r>
              <a:rPr lang="en-US" altLang="zh-CN" i="1" baseline="-25000" dirty="0" err="1">
                <a:latin typeface="Times New Roman" panose="02020603050405020304" pitchFamily="18" charset="0"/>
                <a:ea typeface="黑体" pitchFamily="49" charset="-122"/>
                <a:cs typeface="Times New Roman" panose="02020603050405020304" pitchFamily="18" charset="0"/>
              </a:rPr>
              <a:t>j</a:t>
            </a:r>
            <a:r>
              <a:rPr lang="zh-CN" altLang="en-US" dirty="0" smtClean="0">
                <a:latin typeface="Times New Roman" panose="02020603050405020304" pitchFamily="18" charset="0"/>
                <a:ea typeface="黑体" pitchFamily="49" charset="-122"/>
                <a:cs typeface="Times New Roman" panose="02020603050405020304" pitchFamily="18" charset="0"/>
              </a:rPr>
              <a:t>是座位</a:t>
            </a:r>
            <a:r>
              <a:rPr lang="en-US" altLang="zh-CN" dirty="0" smtClean="0">
                <a:latin typeface="Times New Roman" panose="02020603050405020304" pitchFamily="18" charset="0"/>
                <a:ea typeface="黑体" pitchFamily="49" charset="-122"/>
                <a:cs typeface="Times New Roman" panose="02020603050405020304" pitchFamily="18" charset="0"/>
              </a:rPr>
              <a:t>B</a:t>
            </a:r>
            <a:r>
              <a:rPr lang="zh-CN" altLang="en-US" dirty="0" smtClean="0">
                <a:latin typeface="Times New Roman" panose="02020603050405020304" pitchFamily="18" charset="0"/>
                <a:ea typeface="黑体" pitchFamily="49" charset="-122"/>
                <a:cs typeface="Times New Roman" panose="02020603050405020304" pitchFamily="18" charset="0"/>
              </a:rPr>
              <a:t>的</a:t>
            </a:r>
            <a:r>
              <a:rPr lang="zh-CN" altLang="en-US" dirty="0">
                <a:latin typeface="Times New Roman" panose="02020603050405020304" pitchFamily="18" charset="0"/>
                <a:ea typeface="黑体" pitchFamily="49" charset="-122"/>
                <a:cs typeface="Times New Roman" panose="02020603050405020304" pitchFamily="18" charset="0"/>
              </a:rPr>
              <a:t>任一等位基因</a:t>
            </a:r>
            <a:r>
              <a:rPr lang="zh-CN" altLang="en-US" dirty="0" smtClean="0">
                <a:latin typeface="Times New Roman" panose="02020603050405020304" pitchFamily="18" charset="0"/>
                <a:ea typeface="黑体" pitchFamily="49" charset="-122"/>
                <a:cs typeface="Times New Roman" panose="02020603050405020304" pitchFamily="18" charset="0"/>
              </a:rPr>
              <a:t>，</a:t>
            </a:r>
            <a:r>
              <a:rPr lang="en-US" altLang="zh-CN" i="1" dirty="0" smtClean="0">
                <a:latin typeface="Times New Roman" panose="02020603050405020304" pitchFamily="18" charset="0"/>
                <a:ea typeface="黑体" pitchFamily="49" charset="-122"/>
                <a:cs typeface="Times New Roman" panose="02020603050405020304" pitchFamily="18" charset="0"/>
              </a:rPr>
              <a:t>p</a:t>
            </a:r>
            <a:r>
              <a:rPr lang="en-US" altLang="zh-CN" dirty="0" smtClean="0">
                <a:latin typeface="Times New Roman" panose="02020603050405020304" pitchFamily="18" charset="0"/>
                <a:ea typeface="黑体" pitchFamily="49" charset="-122"/>
                <a:cs typeface="Times New Roman" panose="02020603050405020304" pitchFamily="18" charset="0"/>
              </a:rPr>
              <a:t>(*)</a:t>
            </a:r>
            <a:r>
              <a:rPr lang="zh-CN" altLang="en-US" dirty="0" smtClean="0">
                <a:latin typeface="Times New Roman" panose="02020603050405020304" pitchFamily="18" charset="0"/>
                <a:ea typeface="黑体" pitchFamily="49" charset="-122"/>
                <a:cs typeface="Times New Roman" panose="02020603050405020304" pitchFamily="18" charset="0"/>
              </a:rPr>
              <a:t>表示频率</a:t>
            </a:r>
            <a:endParaRPr lang="zh-CN" altLang="en-US" dirty="0">
              <a:latin typeface="Times New Roman" panose="02020603050405020304" pitchFamily="18" charset="0"/>
              <a:ea typeface="黑体" pitchFamily="49" charset="-122"/>
              <a:cs typeface="Times New Roman" panose="02020603050405020304" pitchFamily="18" charset="0"/>
            </a:endParaRPr>
          </a:p>
          <a:p>
            <a:endParaRPr lang="zh-CN" altLang="en-US" dirty="0">
              <a:latin typeface="Times New Roman" panose="02020603050405020304" pitchFamily="18" charset="0"/>
              <a:ea typeface="黑体" pitchFamily="49" charset="-122"/>
              <a:cs typeface="Times New Roman" panose="02020603050405020304" pitchFamily="18" charset="0"/>
            </a:endParaRPr>
          </a:p>
        </p:txBody>
      </p:sp>
      <p:sp>
        <p:nvSpPr>
          <p:cNvPr id="44037" name="Rectangle 15"/>
          <p:cNvSpPr>
            <a:spLocks noChangeArrowheads="1"/>
          </p:cNvSpPr>
          <p:nvPr/>
        </p:nvSpPr>
        <p:spPr bwMode="auto">
          <a:xfrm>
            <a:off x="0" y="3309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44039" name="对象 2"/>
          <p:cNvGraphicFramePr>
            <a:graphicFrameLocks noChangeAspect="1"/>
          </p:cNvGraphicFramePr>
          <p:nvPr>
            <p:extLst>
              <p:ext uri="{D42A27DB-BD31-4B8C-83A1-F6EECF244321}">
                <p14:modId xmlns:p14="http://schemas.microsoft.com/office/powerpoint/2010/main" val="1257076731"/>
              </p:ext>
            </p:extLst>
          </p:nvPr>
        </p:nvGraphicFramePr>
        <p:xfrm>
          <a:off x="827584" y="2953117"/>
          <a:ext cx="6170488" cy="835923"/>
        </p:xfrm>
        <a:graphic>
          <a:graphicData uri="http://schemas.openxmlformats.org/presentationml/2006/ole">
            <mc:AlternateContent xmlns:mc="http://schemas.openxmlformats.org/markup-compatibility/2006">
              <mc:Choice xmlns:v="urn:schemas-microsoft-com:vml" Requires="v">
                <p:oleObj spid="_x0000_s22570" name="公式" r:id="rId4" imgW="1803400" imgH="241300" progId="Equation.3">
                  <p:embed/>
                </p:oleObj>
              </mc:Choice>
              <mc:Fallback>
                <p:oleObj name="公式" r:id="rId4" imgW="1803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953117"/>
                        <a:ext cx="6170488" cy="835923"/>
                      </a:xfrm>
                      <a:prstGeom prst="rect">
                        <a:avLst/>
                      </a:prstGeom>
                      <a:solidFill>
                        <a:srgbClr val="FFFFFF"/>
                      </a:solidFill>
                      <a:ln>
                        <a:noFill/>
                      </a:ln>
                      <a:extLst/>
                    </p:spPr>
                  </p:pic>
                </p:oleObj>
              </mc:Fallback>
            </mc:AlternateContent>
          </a:graphicData>
        </a:graphic>
      </p:graphicFrame>
    </p:spTree>
    <p:extLst>
      <p:ext uri="{BB962C8B-B14F-4D97-AF65-F5344CB8AC3E}">
        <p14:creationId xmlns:p14="http://schemas.microsoft.com/office/powerpoint/2010/main" val="143757372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88640"/>
            <a:ext cx="8229600" cy="936104"/>
          </a:xfrm>
        </p:spPr>
        <p:txBody>
          <a:bodyPr>
            <a:normAutofit/>
          </a:bodyPr>
          <a:lstStyle/>
          <a:p>
            <a:pPr eaLnBrk="1" hangingPunct="1"/>
            <a:r>
              <a:rPr lang="zh-CN" altLang="en-US" b="1" dirty="0" smtClean="0">
                <a:effectLst/>
                <a:latin typeface="Arial" charset="0"/>
                <a:ea typeface="黑体" pitchFamily="49" charset="-122"/>
                <a:cs typeface="Arial" charset="0"/>
              </a:rPr>
              <a:t>连锁不平衡的度量</a:t>
            </a:r>
            <a:r>
              <a:rPr lang="en-US" altLang="zh-CN" b="1" dirty="0" smtClean="0">
                <a:effectLst/>
                <a:latin typeface="Arial" charset="0"/>
                <a:ea typeface="黑体" pitchFamily="49" charset="-122"/>
                <a:cs typeface="Arial" charset="0"/>
              </a:rPr>
              <a:t>(D) </a:t>
            </a:r>
            <a:endParaRPr lang="zh-CN" altLang="en-US" b="1" dirty="0" smtClean="0">
              <a:effectLst/>
              <a:ea typeface="黑体" pitchFamily="49" charset="-122"/>
              <a:cs typeface="Arial" charset="0"/>
            </a:endParaRPr>
          </a:p>
        </p:txBody>
      </p:sp>
      <p:sp>
        <p:nvSpPr>
          <p:cNvPr id="45059" name="内容占位符 4"/>
          <p:cNvSpPr>
            <a:spLocks noGrp="1"/>
          </p:cNvSpPr>
          <p:nvPr>
            <p:ph idx="1"/>
          </p:nvPr>
        </p:nvSpPr>
        <p:spPr>
          <a:xfrm>
            <a:off x="396056" y="4581128"/>
            <a:ext cx="8424416" cy="1872257"/>
          </a:xfrm>
        </p:spPr>
        <p:txBody>
          <a:bodyPr/>
          <a:lstStyle/>
          <a:p>
            <a:r>
              <a:rPr lang="zh-CN" altLang="en-US" dirty="0" smtClean="0">
                <a:effectLst/>
                <a:latin typeface="Arial" charset="0"/>
                <a:ea typeface="黑体" pitchFamily="49" charset="-122"/>
                <a:cs typeface="Arial" charset="0"/>
              </a:rPr>
              <a:t>基因频率</a:t>
            </a:r>
            <a:r>
              <a:rPr lang="en-US" altLang="zh-CN" dirty="0" smtClean="0">
                <a:effectLst/>
                <a:latin typeface="Arial" charset="0"/>
                <a:ea typeface="黑体" pitchFamily="49" charset="-122"/>
                <a:cs typeface="Arial" charset="0"/>
              </a:rPr>
              <a:t>: </a:t>
            </a:r>
            <a:r>
              <a:rPr lang="en-US" altLang="zh-CN" dirty="0" err="1">
                <a:latin typeface="Arial" pitchFamily="34" charset="0"/>
                <a:cs typeface="Arial" pitchFamily="34" charset="0"/>
              </a:rPr>
              <a:t>p</a:t>
            </a:r>
            <a:r>
              <a:rPr lang="en-US" altLang="zh-CN" baseline="-25000" dirty="0" err="1" smtClean="0">
                <a:effectLst/>
                <a:latin typeface="Arial" charset="0"/>
                <a:ea typeface="黑体" pitchFamily="49" charset="-122"/>
                <a:cs typeface="Arial" charset="0"/>
              </a:rPr>
              <a:t>A</a:t>
            </a:r>
            <a:r>
              <a:rPr lang="en-US" altLang="zh-CN" dirty="0" smtClean="0">
                <a:effectLst/>
                <a:latin typeface="Arial" charset="0"/>
                <a:ea typeface="黑体" pitchFamily="49" charset="-122"/>
                <a:cs typeface="Arial" charset="0"/>
              </a:rPr>
              <a:t>=</a:t>
            </a:r>
            <a:r>
              <a:rPr lang="en-US" altLang="zh-CN" dirty="0" err="1" smtClean="0">
                <a:effectLst/>
                <a:latin typeface="Arial" charset="0"/>
                <a:ea typeface="黑体" pitchFamily="49" charset="-122"/>
                <a:cs typeface="Arial" charset="0"/>
              </a:rPr>
              <a:t>u+s</a:t>
            </a:r>
            <a:r>
              <a:rPr lang="en-US" altLang="zh-CN" dirty="0" smtClean="0">
                <a:effectLst/>
                <a:latin typeface="Arial" charset="0"/>
                <a:ea typeface="黑体" pitchFamily="49" charset="-122"/>
                <a:cs typeface="Arial" charset="0"/>
              </a:rPr>
              <a:t>; </a:t>
            </a:r>
            <a:r>
              <a:rPr lang="en-US" altLang="zh-CN" dirty="0">
                <a:latin typeface="Arial" pitchFamily="34" charset="0"/>
                <a:cs typeface="Arial" pitchFamily="34" charset="0"/>
              </a:rPr>
              <a:t>p</a:t>
            </a:r>
            <a:r>
              <a:rPr lang="en-US" altLang="zh-CN" baseline="-25000" dirty="0" smtClean="0">
                <a:latin typeface="Arial" charset="0"/>
                <a:ea typeface="黑体" pitchFamily="49" charset="-122"/>
                <a:cs typeface="Arial" charset="0"/>
              </a:rPr>
              <a:t>a</a:t>
            </a:r>
            <a:r>
              <a:rPr lang="en-US" altLang="zh-CN" dirty="0" smtClean="0">
                <a:effectLst/>
                <a:latin typeface="Arial" charset="0"/>
                <a:ea typeface="黑体" pitchFamily="49" charset="-122"/>
                <a:cs typeface="Arial" charset="0"/>
              </a:rPr>
              <a:t>=</a:t>
            </a:r>
            <a:r>
              <a:rPr lang="en-US" altLang="zh-CN" dirty="0" err="1" smtClean="0">
                <a:effectLst/>
                <a:latin typeface="Arial" charset="0"/>
                <a:ea typeface="黑体" pitchFamily="49" charset="-122"/>
                <a:cs typeface="Arial" charset="0"/>
              </a:rPr>
              <a:t>t+v</a:t>
            </a:r>
            <a:r>
              <a:rPr lang="en-US" altLang="zh-CN" dirty="0" smtClean="0">
                <a:effectLst/>
                <a:latin typeface="Arial" charset="0"/>
                <a:ea typeface="黑体" pitchFamily="49" charset="-122"/>
                <a:cs typeface="Arial" charset="0"/>
              </a:rPr>
              <a:t>; </a:t>
            </a:r>
            <a:r>
              <a:rPr lang="en-US" altLang="zh-CN" dirty="0" err="1">
                <a:latin typeface="Arial" pitchFamily="34" charset="0"/>
                <a:cs typeface="Arial" pitchFamily="34" charset="0"/>
              </a:rPr>
              <a:t>p</a:t>
            </a:r>
            <a:r>
              <a:rPr lang="en-US" altLang="zh-CN" baseline="-25000" dirty="0" err="1" smtClean="0">
                <a:effectLst/>
                <a:latin typeface="Arial" charset="0"/>
                <a:ea typeface="黑体" pitchFamily="49" charset="-122"/>
                <a:cs typeface="Arial" charset="0"/>
              </a:rPr>
              <a:t>B</a:t>
            </a:r>
            <a:r>
              <a:rPr lang="en-US" altLang="zh-CN" dirty="0" smtClean="0">
                <a:effectLst/>
                <a:latin typeface="Arial" charset="0"/>
                <a:ea typeface="黑体" pitchFamily="49" charset="-122"/>
                <a:cs typeface="Arial" charset="0"/>
              </a:rPr>
              <a:t>=</a:t>
            </a:r>
            <a:r>
              <a:rPr lang="en-US" altLang="zh-CN" dirty="0" err="1" smtClean="0">
                <a:effectLst/>
                <a:latin typeface="Arial" charset="0"/>
                <a:ea typeface="黑体" pitchFamily="49" charset="-122"/>
                <a:cs typeface="Arial" charset="0"/>
              </a:rPr>
              <a:t>u+t</a:t>
            </a:r>
            <a:r>
              <a:rPr lang="en-US" altLang="zh-CN" dirty="0" smtClean="0">
                <a:effectLst/>
                <a:latin typeface="Arial" charset="0"/>
                <a:ea typeface="黑体" pitchFamily="49" charset="-122"/>
                <a:cs typeface="Arial" charset="0"/>
              </a:rPr>
              <a:t>; </a:t>
            </a:r>
            <a:r>
              <a:rPr lang="en-US" altLang="zh-CN" dirty="0" err="1">
                <a:latin typeface="Arial" pitchFamily="34" charset="0"/>
                <a:cs typeface="Arial" pitchFamily="34" charset="0"/>
              </a:rPr>
              <a:t>p</a:t>
            </a:r>
            <a:r>
              <a:rPr lang="en-US" altLang="zh-CN" baseline="-25000" dirty="0" err="1" smtClean="0">
                <a:latin typeface="Arial" charset="0"/>
                <a:ea typeface="黑体" pitchFamily="49" charset="-122"/>
                <a:cs typeface="Arial" charset="0"/>
              </a:rPr>
              <a:t>b</a:t>
            </a:r>
            <a:r>
              <a:rPr lang="en-US" altLang="zh-CN" dirty="0" smtClean="0">
                <a:effectLst/>
                <a:latin typeface="Arial" charset="0"/>
                <a:ea typeface="黑体" pitchFamily="49" charset="-122"/>
                <a:cs typeface="Arial" charset="0"/>
              </a:rPr>
              <a:t>=</a:t>
            </a:r>
            <a:r>
              <a:rPr lang="en-US" altLang="zh-CN" dirty="0" err="1" smtClean="0">
                <a:effectLst/>
                <a:latin typeface="Arial" charset="0"/>
                <a:ea typeface="黑体" pitchFamily="49" charset="-122"/>
                <a:cs typeface="Arial" charset="0"/>
              </a:rPr>
              <a:t>s+v</a:t>
            </a:r>
            <a:r>
              <a:rPr lang="en-US" altLang="zh-CN" dirty="0" smtClean="0">
                <a:effectLst/>
                <a:latin typeface="Arial" charset="0"/>
                <a:ea typeface="黑体" pitchFamily="49" charset="-122"/>
                <a:cs typeface="Arial" charset="0"/>
              </a:rPr>
              <a:t>. </a:t>
            </a:r>
          </a:p>
          <a:p>
            <a:r>
              <a:rPr lang="zh-CN" altLang="en-US" dirty="0" smtClean="0">
                <a:effectLst/>
                <a:latin typeface="Arial" charset="0"/>
                <a:ea typeface="黑体" pitchFamily="49" charset="-122"/>
                <a:cs typeface="Arial" charset="0"/>
              </a:rPr>
              <a:t>对于</a:t>
            </a:r>
            <a:r>
              <a:rPr lang="en-US" altLang="zh-CN" dirty="0" smtClean="0">
                <a:effectLst/>
                <a:latin typeface="Arial" charset="0"/>
                <a:ea typeface="黑体" pitchFamily="49" charset="-122"/>
                <a:cs typeface="Arial" charset="0"/>
              </a:rPr>
              <a:t>AB</a:t>
            </a:r>
            <a:r>
              <a:rPr lang="zh-CN" altLang="en-US" dirty="0" smtClean="0">
                <a:effectLst/>
                <a:latin typeface="Arial" charset="0"/>
                <a:ea typeface="黑体" pitchFamily="49" charset="-122"/>
                <a:cs typeface="Arial" charset="0"/>
              </a:rPr>
              <a:t>来说</a:t>
            </a:r>
            <a:r>
              <a:rPr lang="en-US" altLang="zh-CN" dirty="0" smtClean="0">
                <a:effectLst/>
                <a:latin typeface="Arial" charset="0"/>
                <a:ea typeface="黑体" pitchFamily="49" charset="-122"/>
                <a:cs typeface="Arial" charset="0"/>
              </a:rPr>
              <a:t>, p(AB) - p(A) p(B) = u - (</a:t>
            </a:r>
            <a:r>
              <a:rPr lang="en-US" altLang="zh-CN" dirty="0" err="1" smtClean="0">
                <a:effectLst/>
                <a:latin typeface="Arial" charset="0"/>
                <a:ea typeface="黑体" pitchFamily="49" charset="-122"/>
                <a:cs typeface="Arial" charset="0"/>
              </a:rPr>
              <a:t>u+s</a:t>
            </a:r>
            <a:r>
              <a:rPr lang="en-US" altLang="zh-CN" dirty="0" smtClean="0">
                <a:effectLst/>
                <a:latin typeface="Arial" charset="0"/>
                <a:ea typeface="黑体" pitchFamily="49" charset="-122"/>
                <a:cs typeface="Arial" charset="0"/>
              </a:rPr>
              <a:t>) (</a:t>
            </a:r>
            <a:r>
              <a:rPr lang="en-US" altLang="zh-CN" dirty="0" err="1" smtClean="0">
                <a:effectLst/>
                <a:latin typeface="Arial" charset="0"/>
                <a:ea typeface="黑体" pitchFamily="49" charset="-122"/>
                <a:cs typeface="Arial" charset="0"/>
              </a:rPr>
              <a:t>u+t</a:t>
            </a:r>
            <a:r>
              <a:rPr lang="en-US" altLang="zh-CN" dirty="0" smtClean="0">
                <a:effectLst/>
                <a:latin typeface="Arial" charset="0"/>
                <a:ea typeface="黑体" pitchFamily="49" charset="-122"/>
                <a:cs typeface="Arial" charset="0"/>
              </a:rPr>
              <a:t>) = u (1-u-s-t) - </a:t>
            </a:r>
            <a:r>
              <a:rPr lang="en-US" altLang="zh-CN" dirty="0" err="1" smtClean="0">
                <a:effectLst/>
                <a:latin typeface="Arial" charset="0"/>
                <a:ea typeface="黑体" pitchFamily="49" charset="-122"/>
                <a:cs typeface="Arial" charset="0"/>
              </a:rPr>
              <a:t>st</a:t>
            </a:r>
            <a:r>
              <a:rPr lang="en-US" altLang="zh-CN" dirty="0" smtClean="0">
                <a:effectLst/>
                <a:latin typeface="Arial" charset="0"/>
                <a:ea typeface="黑体" pitchFamily="49" charset="-122"/>
                <a:cs typeface="Arial" charset="0"/>
              </a:rPr>
              <a:t> = </a:t>
            </a:r>
            <a:r>
              <a:rPr lang="en-US" altLang="zh-CN" dirty="0" err="1" smtClean="0">
                <a:effectLst/>
                <a:latin typeface="Arial" charset="0"/>
                <a:ea typeface="黑体" pitchFamily="49" charset="-122"/>
                <a:cs typeface="Arial" charset="0"/>
              </a:rPr>
              <a:t>uv</a:t>
            </a:r>
            <a:r>
              <a:rPr lang="en-US" altLang="zh-CN" dirty="0" smtClean="0">
                <a:effectLst/>
                <a:latin typeface="Arial" charset="0"/>
                <a:ea typeface="黑体" pitchFamily="49" charset="-122"/>
                <a:cs typeface="Arial" charset="0"/>
              </a:rPr>
              <a:t> - </a:t>
            </a:r>
            <a:r>
              <a:rPr lang="en-US" altLang="zh-CN" dirty="0" err="1" smtClean="0">
                <a:effectLst/>
                <a:latin typeface="Arial" charset="0"/>
                <a:ea typeface="黑体" pitchFamily="49" charset="-122"/>
                <a:cs typeface="Arial" charset="0"/>
              </a:rPr>
              <a:t>st</a:t>
            </a:r>
            <a:endParaRPr lang="zh-CN" altLang="en-US" dirty="0" smtClean="0">
              <a:effectLst/>
              <a:latin typeface="Arial" charset="0"/>
              <a:ea typeface="黑体" pitchFamily="49" charset="-122"/>
              <a:cs typeface="Arial" charset="0"/>
            </a:endParaRPr>
          </a:p>
        </p:txBody>
      </p:sp>
      <p:sp>
        <p:nvSpPr>
          <p:cNvPr id="10" name="灯片编号占位符 5"/>
          <p:cNvSpPr>
            <a:spLocks noGrp="1"/>
          </p:cNvSpPr>
          <p:nvPr>
            <p:ph type="sldNum" sz="quarter" idx="12"/>
          </p:nvPr>
        </p:nvSpPr>
        <p:spPr/>
        <p:txBody>
          <a:bodyPr/>
          <a:lstStyle/>
          <a:p>
            <a:pPr>
              <a:defRPr/>
            </a:pPr>
            <a:fld id="{5A22BE06-B3C1-4791-B28B-12695C22A631}" type="slidenum">
              <a:rPr lang="en-US" altLang="zh-CN"/>
              <a:pPr>
                <a:defRPr/>
              </a:pPr>
              <a:t>83</a:t>
            </a:fld>
            <a:endParaRPr lang="en-US" altLang="zh-CN" dirty="0"/>
          </a:p>
        </p:txBody>
      </p:sp>
      <p:sp>
        <p:nvSpPr>
          <p:cNvPr id="45061"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2" name="表格 1"/>
          <p:cNvGraphicFramePr>
            <a:graphicFrameLocks noGrp="1"/>
          </p:cNvGraphicFramePr>
          <p:nvPr>
            <p:extLst>
              <p:ext uri="{D42A27DB-BD31-4B8C-83A1-F6EECF244321}">
                <p14:modId xmlns:p14="http://schemas.microsoft.com/office/powerpoint/2010/main" val="1686975662"/>
              </p:ext>
            </p:extLst>
          </p:nvPr>
        </p:nvGraphicFramePr>
        <p:xfrm>
          <a:off x="323528" y="1125790"/>
          <a:ext cx="8496943" cy="3383330"/>
        </p:xfrm>
        <a:graphic>
          <a:graphicData uri="http://schemas.openxmlformats.org/drawingml/2006/table">
            <a:tbl>
              <a:tblPr firstRow="1" bandRow="1">
                <a:tableStyleId>{5C22544A-7EE6-4342-B048-85BDC9FD1C3A}</a:tableStyleId>
              </a:tblPr>
              <a:tblGrid>
                <a:gridCol w="3490780"/>
                <a:gridCol w="1293383"/>
                <a:gridCol w="1185172"/>
                <a:gridCol w="1303956"/>
                <a:gridCol w="1223652"/>
              </a:tblGrid>
              <a:tr h="518214">
                <a:tc>
                  <a:txBody>
                    <a:bodyPr/>
                    <a:lstStyle/>
                    <a:p>
                      <a:r>
                        <a:rPr lang="zh-CN" altLang="en-US" sz="3200" dirty="0" smtClean="0">
                          <a:solidFill>
                            <a:srgbClr val="FFFF00"/>
                          </a:solidFill>
                          <a:latin typeface="黑体" panose="02010609060101010101" pitchFamily="49" charset="-122"/>
                          <a:ea typeface="黑体" panose="02010609060101010101" pitchFamily="49" charset="-122"/>
                          <a:cs typeface="Arial" pitchFamily="34" charset="0"/>
                        </a:rPr>
                        <a:t>等位基因和频率</a:t>
                      </a:r>
                      <a:endParaRPr lang="zh-CN" altLang="en-US" sz="3200" dirty="0">
                        <a:solidFill>
                          <a:srgbClr val="FFFF00"/>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p</a:t>
                      </a:r>
                      <a:r>
                        <a:rPr lang="en-US" altLang="zh-CN" sz="3200" baseline="-25000" dirty="0"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baseline="0" dirty="0"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b,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r>
              <a:tr h="518214">
                <a:tc>
                  <a:txBody>
                    <a:bodyPr/>
                    <a:lstStyle/>
                    <a:p>
                      <a:r>
                        <a:rPr lang="zh-CN" altLang="en-US" sz="3200" baseline="0" dirty="0" smtClean="0">
                          <a:solidFill>
                            <a:schemeClr val="tx1"/>
                          </a:solidFill>
                          <a:latin typeface="黑体" panose="02010609060101010101" pitchFamily="49" charset="-122"/>
                          <a:ea typeface="黑体" panose="02010609060101010101" pitchFamily="49" charset="-122"/>
                          <a:cs typeface="Arial" pitchFamily="34" charset="0"/>
                        </a:rPr>
                        <a:t>配子型</a:t>
                      </a:r>
                      <a:r>
                        <a:rPr lang="en-US" altLang="zh-CN" sz="3200" baseline="0" dirty="0" smtClean="0">
                          <a:solidFill>
                            <a:schemeClr val="tx1"/>
                          </a:solidFill>
                          <a:latin typeface="黑体" panose="02010609060101010101" pitchFamily="49" charset="-122"/>
                          <a:ea typeface="黑体" panose="02010609060101010101" pitchFamily="49" charset="-122"/>
                          <a:cs typeface="Arial" pitchFamily="34" charset="0"/>
                        </a:rPr>
                        <a:t>(</a:t>
                      </a:r>
                      <a:r>
                        <a:rPr lang="zh-CN" altLang="en-US" sz="3200" baseline="0" dirty="0" smtClean="0">
                          <a:solidFill>
                            <a:schemeClr val="tx1"/>
                          </a:solidFill>
                          <a:latin typeface="黑体" panose="02010609060101010101" pitchFamily="49" charset="-122"/>
                          <a:ea typeface="黑体" panose="02010609060101010101" pitchFamily="49" charset="-122"/>
                          <a:cs typeface="Arial" pitchFamily="34" charset="0"/>
                        </a:rPr>
                        <a:t>单倍型</a:t>
                      </a:r>
                      <a:r>
                        <a:rPr lang="en-US" altLang="zh-CN" sz="3200" baseline="0" dirty="0" smtClean="0">
                          <a:solidFill>
                            <a:schemeClr val="tx1"/>
                          </a:solidFill>
                          <a:latin typeface="黑体" panose="02010609060101010101" pitchFamily="49" charset="-122"/>
                          <a:ea typeface="黑体" panose="02010609060101010101" pitchFamily="49" charset="-122"/>
                          <a:cs typeface="Arial" pitchFamily="34" charset="0"/>
                        </a:rPr>
                        <a:t>) </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AB</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err="1"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r>
              <a:tr h="518214">
                <a:tc>
                  <a:txBody>
                    <a:bodyPr/>
                    <a:lstStyle/>
                    <a:p>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平衡频率</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r>
              <a:tr h="518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观测频率</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u</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s</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t</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v</a:t>
                      </a:r>
                      <a:endParaRPr lang="zh-CN" altLang="en-US" sz="3200" dirty="0">
                        <a:solidFill>
                          <a:srgbClr val="002060"/>
                        </a:solidFill>
                        <a:latin typeface="Arial" pitchFamily="34" charset="0"/>
                        <a:cs typeface="Arial" pitchFamily="34" charset="0"/>
                      </a:endParaRPr>
                    </a:p>
                  </a:txBody>
                  <a:tcPr marL="81287" marR="81287" marT="45725" marB="45725"/>
                </a:tc>
              </a:tr>
              <a:tr h="944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观测频率与平衡频率之差</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r>
            </a:tbl>
          </a:graphicData>
        </a:graphic>
      </p:graphicFrame>
    </p:spTree>
    <p:extLst>
      <p:ext uri="{BB962C8B-B14F-4D97-AF65-F5344CB8AC3E}">
        <p14:creationId xmlns:p14="http://schemas.microsoft.com/office/powerpoint/2010/main" val="30170137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49821"/>
            <a:ext cx="8229600" cy="990947"/>
          </a:xfrm>
        </p:spPr>
        <p:txBody>
          <a:bodyPr/>
          <a:lstStyle/>
          <a:p>
            <a:pPr eaLnBrk="1" hangingPunct="1"/>
            <a:r>
              <a:rPr lang="zh-CN" altLang="en-US" sz="4000" b="1" dirty="0" smtClean="0">
                <a:effectLst/>
                <a:latin typeface="Arial" charset="0"/>
                <a:ea typeface="黑体" pitchFamily="49" charset="-122"/>
                <a:cs typeface="Arial" charset="0"/>
              </a:rPr>
              <a:t>单倍体观测频率的另种表示</a:t>
            </a:r>
            <a:endParaRPr lang="zh-CN" altLang="en-US" sz="4000" b="1" dirty="0" smtClean="0">
              <a:effectLst/>
              <a:ea typeface="黑体" pitchFamily="49" charset="-122"/>
              <a:cs typeface="Arial" charset="0"/>
            </a:endParaRPr>
          </a:p>
        </p:txBody>
      </p:sp>
      <p:sp>
        <p:nvSpPr>
          <p:cNvPr id="10" name="灯片编号占位符 5"/>
          <p:cNvSpPr>
            <a:spLocks noGrp="1"/>
          </p:cNvSpPr>
          <p:nvPr>
            <p:ph type="sldNum" sz="quarter" idx="12"/>
          </p:nvPr>
        </p:nvSpPr>
        <p:spPr/>
        <p:txBody>
          <a:bodyPr/>
          <a:lstStyle/>
          <a:p>
            <a:pPr>
              <a:defRPr/>
            </a:pPr>
            <a:fld id="{72B00057-3480-4FDA-9F5D-64E97FD59366}" type="slidenum">
              <a:rPr lang="en-US" altLang="zh-CN"/>
              <a:pPr>
                <a:defRPr/>
              </a:pPr>
              <a:t>84</a:t>
            </a:fld>
            <a:endParaRPr lang="en-US" altLang="zh-CN"/>
          </a:p>
        </p:txBody>
      </p:sp>
      <p:sp>
        <p:nvSpPr>
          <p:cNvPr id="46084"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7" name="表格 6"/>
          <p:cNvGraphicFramePr>
            <a:graphicFrameLocks noGrp="1"/>
          </p:cNvGraphicFramePr>
          <p:nvPr>
            <p:extLst>
              <p:ext uri="{D42A27DB-BD31-4B8C-83A1-F6EECF244321}">
                <p14:modId xmlns:p14="http://schemas.microsoft.com/office/powerpoint/2010/main" val="1071214350"/>
              </p:ext>
            </p:extLst>
          </p:nvPr>
        </p:nvGraphicFramePr>
        <p:xfrm>
          <a:off x="155496" y="1529055"/>
          <a:ext cx="8840883" cy="3261500"/>
        </p:xfrm>
        <a:graphic>
          <a:graphicData uri="http://schemas.openxmlformats.org/drawingml/2006/table">
            <a:tbl>
              <a:tblPr firstRow="1" bandRow="1">
                <a:tableStyleId>{5C22544A-7EE6-4342-B048-85BDC9FD1C3A}</a:tableStyleId>
              </a:tblPr>
              <a:tblGrid>
                <a:gridCol w="2688312"/>
                <a:gridCol w="1619899"/>
                <a:gridCol w="1486549"/>
                <a:gridCol w="1486549"/>
                <a:gridCol w="1559574"/>
              </a:tblGrid>
              <a:tr h="518214">
                <a:tc>
                  <a:txBody>
                    <a:bodyPr/>
                    <a:lstStyle/>
                    <a:p>
                      <a:r>
                        <a:rPr lang="zh-CN" altLang="en-US" sz="2800" dirty="0" smtClean="0">
                          <a:solidFill>
                            <a:srgbClr val="FFFF00"/>
                          </a:solidFill>
                          <a:latin typeface="黑体" panose="02010609060101010101" pitchFamily="49" charset="-122"/>
                          <a:ea typeface="黑体" panose="02010609060101010101" pitchFamily="49" charset="-122"/>
                          <a:cs typeface="Arial" pitchFamily="34" charset="0"/>
                        </a:rPr>
                        <a:t>等位基因和频率</a:t>
                      </a:r>
                      <a:endParaRPr lang="zh-CN" altLang="en-US" sz="2800" dirty="0">
                        <a:solidFill>
                          <a:srgbClr val="FFFF00"/>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p</a:t>
                      </a:r>
                      <a:r>
                        <a:rPr lang="en-US" altLang="zh-CN" sz="3200" baseline="-25000" dirty="0"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baseline="0" dirty="0"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b,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r>
              <a:tr h="518214">
                <a:tc>
                  <a:txBody>
                    <a:bodyPr/>
                    <a:lstStyle/>
                    <a:p>
                      <a:r>
                        <a:rPr lang="zh-CN" altLang="en-US" sz="2800" baseline="0" dirty="0" smtClean="0">
                          <a:solidFill>
                            <a:schemeClr val="tx1"/>
                          </a:solidFill>
                          <a:latin typeface="黑体" panose="02010609060101010101" pitchFamily="49" charset="-122"/>
                          <a:ea typeface="黑体" panose="02010609060101010101" pitchFamily="49" charset="-122"/>
                          <a:cs typeface="Arial" pitchFamily="34" charset="0"/>
                        </a:rPr>
                        <a:t>配子型</a:t>
                      </a:r>
                      <a:r>
                        <a:rPr lang="en-US" altLang="zh-CN" sz="2800" baseline="0" dirty="0" smtClean="0">
                          <a:solidFill>
                            <a:schemeClr val="tx1"/>
                          </a:solidFill>
                          <a:latin typeface="黑体" panose="02010609060101010101" pitchFamily="49" charset="-122"/>
                          <a:ea typeface="黑体" panose="02010609060101010101" pitchFamily="49" charset="-122"/>
                          <a:cs typeface="Arial" pitchFamily="34" charset="0"/>
                        </a:rPr>
                        <a:t>(</a:t>
                      </a:r>
                      <a:r>
                        <a:rPr lang="zh-CN" altLang="en-US" sz="2800" baseline="0" dirty="0" smtClean="0">
                          <a:solidFill>
                            <a:schemeClr val="tx1"/>
                          </a:solidFill>
                          <a:latin typeface="黑体" panose="02010609060101010101" pitchFamily="49" charset="-122"/>
                          <a:ea typeface="黑体" panose="02010609060101010101" pitchFamily="49" charset="-122"/>
                          <a:cs typeface="Arial" pitchFamily="34" charset="0"/>
                        </a:rPr>
                        <a:t>单倍型</a:t>
                      </a:r>
                      <a:r>
                        <a:rPr lang="en-US" altLang="zh-CN" sz="2800" baseline="0" dirty="0" smtClean="0">
                          <a:solidFill>
                            <a:schemeClr val="tx1"/>
                          </a:solidFill>
                          <a:latin typeface="黑体" panose="02010609060101010101" pitchFamily="49" charset="-122"/>
                          <a:ea typeface="黑体" panose="02010609060101010101" pitchFamily="49" charset="-122"/>
                          <a:cs typeface="Arial" pitchFamily="34" charset="0"/>
                        </a:rPr>
                        <a:t>) </a:t>
                      </a:r>
                      <a:endParaRPr lang="zh-CN" altLang="en-US" sz="28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AB</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err="1"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r>
              <a:tr h="518214">
                <a:tc>
                  <a:txBody>
                    <a:bodyPr/>
                    <a:lstStyle/>
                    <a:p>
                      <a:r>
                        <a:rPr lang="zh-CN" altLang="en-US" sz="2800" dirty="0" smtClean="0">
                          <a:solidFill>
                            <a:schemeClr val="tx1"/>
                          </a:solidFill>
                          <a:latin typeface="黑体" panose="02010609060101010101" pitchFamily="49" charset="-122"/>
                          <a:ea typeface="黑体" panose="02010609060101010101" pitchFamily="49" charset="-122"/>
                          <a:cs typeface="Arial" pitchFamily="34" charset="0"/>
                        </a:rPr>
                        <a:t>平衡频率</a:t>
                      </a:r>
                      <a:endParaRPr lang="zh-CN" altLang="en-US" sz="28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r>
              <a:tr h="944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dirty="0" smtClean="0">
                          <a:solidFill>
                            <a:schemeClr val="tx1"/>
                          </a:solidFill>
                          <a:latin typeface="黑体" panose="02010609060101010101" pitchFamily="49" charset="-122"/>
                          <a:ea typeface="黑体" panose="02010609060101010101" pitchFamily="49" charset="-122"/>
                          <a:cs typeface="Arial" pitchFamily="34" charset="0"/>
                        </a:rPr>
                        <a:t>观测频率与平衡频率之差</a:t>
                      </a:r>
                      <a:endParaRPr lang="zh-CN" altLang="en-US" sz="28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r>
              <a:tr h="508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dirty="0" smtClean="0">
                          <a:solidFill>
                            <a:schemeClr val="tx1"/>
                          </a:solidFill>
                          <a:latin typeface="黑体" panose="02010609060101010101" pitchFamily="49" charset="-122"/>
                          <a:ea typeface="黑体" panose="02010609060101010101" pitchFamily="49" charset="-122"/>
                          <a:cs typeface="Arial" pitchFamily="34" charset="0"/>
                        </a:rPr>
                        <a:t>观测频率</a:t>
                      </a:r>
                      <a:endParaRPr lang="zh-CN" altLang="en-US" sz="28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err="1"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err="1"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r>
            </a:tbl>
          </a:graphicData>
        </a:graphic>
      </p:graphicFrame>
    </p:spTree>
    <p:extLst>
      <p:ext uri="{BB962C8B-B14F-4D97-AF65-F5344CB8AC3E}">
        <p14:creationId xmlns:p14="http://schemas.microsoft.com/office/powerpoint/2010/main" val="417165760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pPr>
              <a:defRPr/>
            </a:pPr>
            <a:fld id="{D2F85A32-CC26-44DC-8650-3C55FFF21197}" type="slidenum">
              <a:rPr lang="en-US" altLang="zh-CN"/>
              <a:pPr>
                <a:defRPr/>
              </a:pPr>
              <a:t>85</a:t>
            </a:fld>
            <a:endParaRPr lang="en-US" altLang="zh-CN"/>
          </a:p>
        </p:txBody>
      </p:sp>
      <p:sp>
        <p:nvSpPr>
          <p:cNvPr id="47107" name="Rectangle 2"/>
          <p:cNvSpPr>
            <a:spLocks noGrp="1" noChangeArrowheads="1"/>
          </p:cNvSpPr>
          <p:nvPr>
            <p:ph type="title"/>
          </p:nvPr>
        </p:nvSpPr>
        <p:spPr>
          <a:xfrm>
            <a:off x="881063" y="279400"/>
            <a:ext cx="7494587" cy="845344"/>
          </a:xfrm>
        </p:spPr>
        <p:txBody>
          <a:bodyPr>
            <a:normAutofit/>
          </a:bodyPr>
          <a:lstStyle/>
          <a:p>
            <a:pPr eaLnBrk="1" hangingPunct="1"/>
            <a:r>
              <a:rPr lang="zh-CN" altLang="en-US" b="1" dirty="0" smtClean="0">
                <a:effectLst/>
                <a:latin typeface="Times New Roman" panose="02020603050405020304" pitchFamily="18" charset="0"/>
                <a:ea typeface="黑体" pitchFamily="49" charset="-122"/>
                <a:cs typeface="Times New Roman" panose="02020603050405020304" pitchFamily="18" charset="0"/>
              </a:rPr>
              <a:t>连锁不平衡的度量</a:t>
            </a:r>
            <a:r>
              <a:rPr lang="en-US" altLang="zh-CN" b="1" dirty="0" smtClean="0">
                <a:effectLst/>
                <a:latin typeface="Times New Roman" panose="02020603050405020304" pitchFamily="18" charset="0"/>
                <a:ea typeface="黑体" pitchFamily="49" charset="-122"/>
                <a:cs typeface="Times New Roman" panose="02020603050405020304" pitchFamily="18" charset="0"/>
              </a:rPr>
              <a:t>(</a:t>
            </a:r>
            <a:r>
              <a:rPr lang="en-US" altLang="zh-CN" b="1" i="1" dirty="0" smtClean="0">
                <a:effectLst/>
                <a:latin typeface="Times New Roman" panose="02020603050405020304" pitchFamily="18" charset="0"/>
                <a:ea typeface="黑体" pitchFamily="49" charset="-122"/>
                <a:cs typeface="Times New Roman" panose="02020603050405020304" pitchFamily="18" charset="0"/>
              </a:rPr>
              <a:t>D</a:t>
            </a:r>
            <a:r>
              <a:rPr lang="en-US" altLang="zh-CN" b="1" dirty="0" smtClean="0">
                <a:effectLst/>
                <a:latin typeface="Times New Roman" panose="02020603050405020304" pitchFamily="18" charset="0"/>
                <a:ea typeface="黑体" pitchFamily="49" charset="-122"/>
                <a:cs typeface="Times New Roman" panose="02020603050405020304" pitchFamily="18" charset="0"/>
              </a:rPr>
              <a:t>) </a:t>
            </a:r>
            <a:endParaRPr lang="zh-CN" altLang="en-US" b="1" dirty="0" smtClean="0">
              <a:effectLst/>
              <a:latin typeface="Times New Roman" panose="02020603050405020304" pitchFamily="18" charset="0"/>
              <a:ea typeface="黑体" pitchFamily="49" charset="-122"/>
              <a:cs typeface="Times New Roman" panose="02020603050405020304" pitchFamily="18" charset="0"/>
            </a:endParaRPr>
          </a:p>
        </p:txBody>
      </p:sp>
      <p:sp>
        <p:nvSpPr>
          <p:cNvPr id="47108"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47109" name="Object 7"/>
          <p:cNvGraphicFramePr>
            <a:graphicFrameLocks noChangeAspect="1"/>
          </p:cNvGraphicFramePr>
          <p:nvPr>
            <p:extLst>
              <p:ext uri="{D42A27DB-BD31-4B8C-83A1-F6EECF244321}">
                <p14:modId xmlns:p14="http://schemas.microsoft.com/office/powerpoint/2010/main" val="1222556803"/>
              </p:ext>
            </p:extLst>
          </p:nvPr>
        </p:nvGraphicFramePr>
        <p:xfrm>
          <a:off x="3084513" y="4916710"/>
          <a:ext cx="3090862" cy="744538"/>
        </p:xfrm>
        <a:graphic>
          <a:graphicData uri="http://schemas.openxmlformats.org/presentationml/2006/ole">
            <mc:AlternateContent xmlns:mc="http://schemas.openxmlformats.org/markup-compatibility/2006">
              <mc:Choice xmlns:v="urn:schemas-microsoft-com:vml" Requires="v">
                <p:oleObj spid="_x0000_s23595" name="公式" r:id="rId4" imgW="723586" imgH="165028" progId="Equation.3">
                  <p:embed/>
                </p:oleObj>
              </mc:Choice>
              <mc:Fallback>
                <p:oleObj name="公式" r:id="rId4" imgW="723586" imgH="16502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3" y="4916710"/>
                        <a:ext cx="3090862" cy="744538"/>
                      </a:xfrm>
                      <a:prstGeom prst="rect">
                        <a:avLst/>
                      </a:prstGeom>
                      <a:noFill/>
                      <a:ln>
                        <a:noFill/>
                      </a:ln>
                    </p:spPr>
                  </p:pic>
                </p:oleObj>
              </mc:Fallback>
            </mc:AlternateContent>
          </a:graphicData>
        </a:graphic>
      </p:graphicFrame>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8" name="表格 7"/>
          <p:cNvGraphicFramePr>
            <a:graphicFrameLocks noGrp="1"/>
          </p:cNvGraphicFramePr>
          <p:nvPr>
            <p:extLst>
              <p:ext uri="{D42A27DB-BD31-4B8C-83A1-F6EECF244321}">
                <p14:modId xmlns:p14="http://schemas.microsoft.com/office/powerpoint/2010/main" val="380387263"/>
              </p:ext>
            </p:extLst>
          </p:nvPr>
        </p:nvGraphicFramePr>
        <p:xfrm>
          <a:off x="323528" y="1268760"/>
          <a:ext cx="8496943" cy="3383330"/>
        </p:xfrm>
        <a:graphic>
          <a:graphicData uri="http://schemas.openxmlformats.org/drawingml/2006/table">
            <a:tbl>
              <a:tblPr firstRow="1" bandRow="1">
                <a:tableStyleId>{5C22544A-7EE6-4342-B048-85BDC9FD1C3A}</a:tableStyleId>
              </a:tblPr>
              <a:tblGrid>
                <a:gridCol w="3490780"/>
                <a:gridCol w="1293383"/>
                <a:gridCol w="1185172"/>
                <a:gridCol w="1303956"/>
                <a:gridCol w="1223652"/>
              </a:tblGrid>
              <a:tr h="518214">
                <a:tc>
                  <a:txBody>
                    <a:bodyPr/>
                    <a:lstStyle/>
                    <a:p>
                      <a:r>
                        <a:rPr lang="zh-CN" altLang="en-US" sz="3200" dirty="0" smtClean="0">
                          <a:solidFill>
                            <a:srgbClr val="FFFF00"/>
                          </a:solidFill>
                          <a:latin typeface="黑体" panose="02010609060101010101" pitchFamily="49" charset="-122"/>
                          <a:ea typeface="黑体" panose="02010609060101010101" pitchFamily="49" charset="-122"/>
                          <a:cs typeface="Arial" pitchFamily="34" charset="0"/>
                        </a:rPr>
                        <a:t>等位基因和频率</a:t>
                      </a:r>
                      <a:endParaRPr lang="zh-CN" altLang="en-US" sz="3200" dirty="0">
                        <a:solidFill>
                          <a:srgbClr val="FFFF00"/>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p</a:t>
                      </a:r>
                      <a:r>
                        <a:rPr lang="en-US" altLang="zh-CN" sz="3200" baseline="-25000" dirty="0"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baseline="0" dirty="0"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b,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r>
              <a:tr h="518214">
                <a:tc>
                  <a:txBody>
                    <a:bodyPr/>
                    <a:lstStyle/>
                    <a:p>
                      <a:r>
                        <a:rPr lang="zh-CN" altLang="en-US" sz="3200" baseline="0" dirty="0" smtClean="0">
                          <a:solidFill>
                            <a:schemeClr val="tx1"/>
                          </a:solidFill>
                          <a:latin typeface="黑体" panose="02010609060101010101" pitchFamily="49" charset="-122"/>
                          <a:ea typeface="黑体" panose="02010609060101010101" pitchFamily="49" charset="-122"/>
                          <a:cs typeface="Arial" pitchFamily="34" charset="0"/>
                        </a:rPr>
                        <a:t>配子型</a:t>
                      </a:r>
                      <a:r>
                        <a:rPr lang="en-US" altLang="zh-CN" sz="3200" baseline="0" dirty="0" smtClean="0">
                          <a:solidFill>
                            <a:schemeClr val="tx1"/>
                          </a:solidFill>
                          <a:latin typeface="黑体" panose="02010609060101010101" pitchFamily="49" charset="-122"/>
                          <a:ea typeface="黑体" panose="02010609060101010101" pitchFamily="49" charset="-122"/>
                          <a:cs typeface="Arial" pitchFamily="34" charset="0"/>
                        </a:rPr>
                        <a:t>(</a:t>
                      </a:r>
                      <a:r>
                        <a:rPr lang="zh-CN" altLang="en-US" sz="3200" baseline="0" dirty="0" smtClean="0">
                          <a:solidFill>
                            <a:schemeClr val="tx1"/>
                          </a:solidFill>
                          <a:latin typeface="黑体" panose="02010609060101010101" pitchFamily="49" charset="-122"/>
                          <a:ea typeface="黑体" panose="02010609060101010101" pitchFamily="49" charset="-122"/>
                          <a:cs typeface="Arial" pitchFamily="34" charset="0"/>
                        </a:rPr>
                        <a:t>单倍型</a:t>
                      </a:r>
                      <a:r>
                        <a:rPr lang="en-US" altLang="zh-CN" sz="3200" baseline="0" dirty="0" smtClean="0">
                          <a:solidFill>
                            <a:schemeClr val="tx1"/>
                          </a:solidFill>
                          <a:latin typeface="黑体" panose="02010609060101010101" pitchFamily="49" charset="-122"/>
                          <a:ea typeface="黑体" panose="02010609060101010101" pitchFamily="49" charset="-122"/>
                          <a:cs typeface="Arial" pitchFamily="34" charset="0"/>
                        </a:rPr>
                        <a:t>) </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AB</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err="1"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r>
              <a:tr h="518214">
                <a:tc>
                  <a:txBody>
                    <a:bodyPr/>
                    <a:lstStyle/>
                    <a:p>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平衡频率</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r>
              <a:tr h="518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观测频率</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u</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s</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t</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v</a:t>
                      </a:r>
                      <a:endParaRPr lang="zh-CN" altLang="en-US" sz="3200" dirty="0">
                        <a:solidFill>
                          <a:srgbClr val="002060"/>
                        </a:solidFill>
                        <a:latin typeface="Arial" pitchFamily="34" charset="0"/>
                        <a:cs typeface="Arial" pitchFamily="34" charset="0"/>
                      </a:endParaRPr>
                    </a:p>
                  </a:txBody>
                  <a:tcPr marL="81287" marR="81287" marT="45725" marB="45725"/>
                </a:tc>
              </a:tr>
              <a:tr h="944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观测频率与平衡频率之差</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+D</a:t>
                      </a:r>
                      <a:endParaRPr lang="zh-CN" altLang="en-US" sz="3200" dirty="0">
                        <a:solidFill>
                          <a:srgbClr val="002060"/>
                        </a:solidFill>
                        <a:latin typeface="Arial" pitchFamily="34" charset="0"/>
                        <a:cs typeface="Arial" pitchFamily="34" charset="0"/>
                      </a:endParaRPr>
                    </a:p>
                  </a:txBody>
                  <a:tcPr marL="81287" marR="81287" marT="45725" marB="45725"/>
                </a:tc>
              </a:tr>
            </a:tbl>
          </a:graphicData>
        </a:graphic>
      </p:graphicFrame>
    </p:spTree>
    <p:extLst>
      <p:ext uri="{BB962C8B-B14F-4D97-AF65-F5344CB8AC3E}">
        <p14:creationId xmlns:p14="http://schemas.microsoft.com/office/powerpoint/2010/main" val="331825368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32656"/>
            <a:ext cx="8229600" cy="1440160"/>
          </a:xfrm>
        </p:spPr>
        <p:txBody>
          <a:bodyPr>
            <a:normAutofit fontScale="90000"/>
          </a:bodyPr>
          <a:lstStyle/>
          <a:p>
            <a:pPr eaLnBrk="1" hangingPunct="1"/>
            <a:r>
              <a:rPr lang="en-US" altLang="zh-CN" sz="4900" b="1" dirty="0" smtClean="0">
                <a:effectLst/>
                <a:latin typeface="Arial" charset="0"/>
                <a:ea typeface="黑体" pitchFamily="49" charset="-122"/>
                <a:cs typeface="Arial" charset="0"/>
              </a:rPr>
              <a:t>F</a:t>
            </a:r>
            <a:r>
              <a:rPr lang="en-US" altLang="zh-CN" sz="4900" b="1" baseline="-25000" dirty="0" smtClean="0">
                <a:effectLst/>
                <a:latin typeface="Arial" charset="0"/>
                <a:ea typeface="黑体" pitchFamily="49" charset="-122"/>
                <a:cs typeface="Arial" charset="0"/>
              </a:rPr>
              <a:t>2</a:t>
            </a:r>
            <a:r>
              <a:rPr lang="zh-CN" altLang="en-US" sz="4900" b="1" dirty="0" smtClean="0">
                <a:effectLst/>
                <a:latin typeface="Arial" charset="0"/>
                <a:ea typeface="黑体" pitchFamily="49" charset="-122"/>
                <a:cs typeface="Arial" charset="0"/>
              </a:rPr>
              <a:t>群体中的连锁不平衡度</a:t>
            </a:r>
            <a:r>
              <a:rPr lang="en-US" altLang="zh-CN" sz="4900" b="1" dirty="0" smtClean="0">
                <a:effectLst/>
                <a:latin typeface="Arial" charset="0"/>
                <a:ea typeface="黑体" pitchFamily="49" charset="-122"/>
                <a:cs typeface="Arial" charset="0"/>
              </a:rPr>
              <a:t/>
            </a:r>
            <a:br>
              <a:rPr lang="en-US" altLang="zh-CN" sz="4900" b="1" dirty="0" smtClean="0">
                <a:effectLst/>
                <a:latin typeface="Arial" charset="0"/>
                <a:ea typeface="黑体" pitchFamily="49" charset="-122"/>
                <a:cs typeface="Arial" charset="0"/>
              </a:rPr>
            </a:br>
            <a:r>
              <a:rPr lang="zh-CN" altLang="en-US" sz="4000" dirty="0">
                <a:latin typeface="Arial" charset="0"/>
                <a:ea typeface="黑体" pitchFamily="49" charset="-122"/>
                <a:cs typeface="Arial" charset="0"/>
              </a:rPr>
              <a:t>（</a:t>
            </a:r>
            <a:r>
              <a:rPr lang="en-US" altLang="zh-CN" sz="4000" dirty="0" err="1" smtClean="0">
                <a:latin typeface="Arial" charset="0"/>
                <a:ea typeface="黑体" pitchFamily="49" charset="-122"/>
                <a:cs typeface="Arial" charset="0"/>
              </a:rPr>
              <a:t>AABB</a:t>
            </a:r>
            <a:r>
              <a:rPr lang="en-US" altLang="zh-CN" sz="4000" dirty="0" err="1" smtClean="0">
                <a:solidFill>
                  <a:schemeClr val="tx1"/>
                </a:solidFill>
                <a:effectLst/>
                <a:latin typeface="Arial" charset="0"/>
                <a:ea typeface="黑体" pitchFamily="49" charset="-122"/>
                <a:cs typeface="Arial" charset="0"/>
              </a:rPr>
              <a:t>×aabb</a:t>
            </a:r>
            <a:r>
              <a:rPr lang="zh-CN" altLang="en-US" sz="4000" dirty="0" smtClean="0">
                <a:solidFill>
                  <a:schemeClr val="tx1"/>
                </a:solidFill>
                <a:effectLst/>
                <a:latin typeface="Arial" charset="0"/>
                <a:ea typeface="黑体" pitchFamily="49" charset="-122"/>
                <a:cs typeface="Arial" charset="0"/>
              </a:rPr>
              <a:t>）</a:t>
            </a:r>
            <a:r>
              <a:rPr lang="en-US" altLang="zh-CN" sz="4000" dirty="0" smtClean="0">
                <a:solidFill>
                  <a:schemeClr val="tx1"/>
                </a:solidFill>
                <a:effectLst/>
                <a:latin typeface="Arial" charset="0"/>
                <a:ea typeface="黑体" pitchFamily="49" charset="-122"/>
                <a:cs typeface="Arial" charset="0"/>
              </a:rPr>
              <a:t>F</a:t>
            </a:r>
            <a:r>
              <a:rPr lang="en-US" altLang="zh-CN" sz="4000" baseline="-25000" dirty="0" smtClean="0">
                <a:solidFill>
                  <a:schemeClr val="tx1"/>
                </a:solidFill>
                <a:effectLst/>
                <a:latin typeface="Arial" charset="0"/>
                <a:ea typeface="黑体" pitchFamily="49" charset="-122"/>
                <a:cs typeface="Arial" charset="0"/>
              </a:rPr>
              <a:t>1</a:t>
            </a:r>
            <a:r>
              <a:rPr lang="zh-CN" altLang="en-US" sz="4000" dirty="0" smtClean="0">
                <a:solidFill>
                  <a:schemeClr val="tx1"/>
                </a:solidFill>
                <a:effectLst/>
                <a:latin typeface="Arial" charset="0"/>
                <a:ea typeface="黑体" pitchFamily="49" charset="-122"/>
                <a:cs typeface="Arial" charset="0"/>
              </a:rPr>
              <a:t>：</a:t>
            </a:r>
            <a:r>
              <a:rPr lang="en-US" altLang="zh-CN" sz="4000" dirty="0" smtClean="0">
                <a:solidFill>
                  <a:schemeClr val="tx1"/>
                </a:solidFill>
                <a:effectLst/>
                <a:latin typeface="Arial" charset="0"/>
                <a:ea typeface="黑体" pitchFamily="49" charset="-122"/>
                <a:cs typeface="Arial" charset="0"/>
              </a:rPr>
              <a:t>AB/ab</a:t>
            </a:r>
            <a:endParaRPr lang="zh-CN" altLang="en-US" sz="4000" baseline="-25000" dirty="0" smtClean="0">
              <a:solidFill>
                <a:schemeClr val="tx1"/>
              </a:solidFill>
              <a:effectLst/>
              <a:latin typeface="Arial" charset="0"/>
              <a:ea typeface="黑体" pitchFamily="49" charset="-122"/>
              <a:cs typeface="Arial" charset="0"/>
            </a:endParaRPr>
          </a:p>
        </p:txBody>
      </p:sp>
      <p:sp>
        <p:nvSpPr>
          <p:cNvPr id="48131" name="内容占位符 3"/>
          <p:cNvSpPr>
            <a:spLocks noGrp="1"/>
          </p:cNvSpPr>
          <p:nvPr>
            <p:ph idx="1"/>
          </p:nvPr>
        </p:nvSpPr>
        <p:spPr>
          <a:xfrm>
            <a:off x="457200" y="4868863"/>
            <a:ext cx="8229600" cy="864393"/>
          </a:xfrm>
        </p:spPr>
        <p:txBody>
          <a:bodyPr/>
          <a:lstStyle/>
          <a:p>
            <a:r>
              <a:rPr lang="zh-CN" altLang="en-US" dirty="0" smtClean="0">
                <a:effectLst/>
                <a:latin typeface="Arial" charset="0"/>
                <a:ea typeface="黑体" pitchFamily="49" charset="-122"/>
                <a:cs typeface="Arial" charset="0"/>
              </a:rPr>
              <a:t>当</a:t>
            </a:r>
            <a:r>
              <a:rPr lang="en-US" altLang="zh-CN" i="1" dirty="0" smtClean="0">
                <a:effectLst/>
                <a:latin typeface="Arial" charset="0"/>
                <a:ea typeface="黑体" pitchFamily="49" charset="-122"/>
                <a:cs typeface="Arial" charset="0"/>
              </a:rPr>
              <a:t>r</a:t>
            </a:r>
            <a:r>
              <a:rPr lang="en-US" altLang="zh-CN" dirty="0" smtClean="0">
                <a:effectLst/>
                <a:latin typeface="Arial" charset="0"/>
                <a:ea typeface="黑体" pitchFamily="49" charset="-122"/>
                <a:cs typeface="Arial" charset="0"/>
              </a:rPr>
              <a:t>=0</a:t>
            </a:r>
            <a:r>
              <a:rPr lang="zh-CN" altLang="en-US" dirty="0" smtClean="0">
                <a:effectLst/>
                <a:latin typeface="Arial" charset="0"/>
                <a:ea typeface="黑体" pitchFamily="49" charset="-122"/>
                <a:cs typeface="Arial" charset="0"/>
              </a:rPr>
              <a:t>时，</a:t>
            </a:r>
            <a:r>
              <a:rPr lang="en-US" altLang="zh-CN" i="1" dirty="0" err="1" smtClean="0">
                <a:effectLst/>
                <a:latin typeface="Arial" charset="0"/>
                <a:ea typeface="黑体" pitchFamily="49" charset="-122"/>
                <a:cs typeface="Arial" charset="0"/>
              </a:rPr>
              <a:t>D</a:t>
            </a:r>
            <a:r>
              <a:rPr lang="en-US" altLang="zh-CN" baseline="-25000" dirty="0" err="1" smtClean="0">
                <a:effectLst/>
                <a:latin typeface="Arial" charset="0"/>
                <a:ea typeface="黑体" pitchFamily="49" charset="-122"/>
                <a:cs typeface="Arial" charset="0"/>
              </a:rPr>
              <a:t>max</a:t>
            </a:r>
            <a:r>
              <a:rPr lang="en-US" altLang="zh-CN" dirty="0" smtClean="0">
                <a:effectLst/>
                <a:latin typeface="Arial" charset="0"/>
                <a:ea typeface="黑体" pitchFamily="49" charset="-122"/>
                <a:cs typeface="Arial" charset="0"/>
              </a:rPr>
              <a:t>=0.25 </a:t>
            </a:r>
            <a:endParaRPr lang="zh-CN" altLang="en-US" dirty="0" smtClean="0">
              <a:effectLst/>
              <a:latin typeface="Arial" charset="0"/>
              <a:ea typeface="黑体" pitchFamily="49" charset="-122"/>
              <a:cs typeface="Arial" charset="0"/>
            </a:endParaRPr>
          </a:p>
        </p:txBody>
      </p:sp>
      <p:sp>
        <p:nvSpPr>
          <p:cNvPr id="10" name="灯片编号占位符 5"/>
          <p:cNvSpPr>
            <a:spLocks noGrp="1"/>
          </p:cNvSpPr>
          <p:nvPr>
            <p:ph type="sldNum" sz="quarter" idx="12"/>
          </p:nvPr>
        </p:nvSpPr>
        <p:spPr/>
        <p:txBody>
          <a:bodyPr/>
          <a:lstStyle/>
          <a:p>
            <a:pPr>
              <a:defRPr/>
            </a:pPr>
            <a:fld id="{BB57BF1E-5C8D-48EB-A4A9-1A5F56B3B98E}" type="slidenum">
              <a:rPr lang="en-US" altLang="zh-CN"/>
              <a:pPr>
                <a:defRPr/>
              </a:pPr>
              <a:t>86</a:t>
            </a:fld>
            <a:endParaRPr lang="en-US" altLang="zh-CN"/>
          </a:p>
        </p:txBody>
      </p:sp>
      <p:sp>
        <p:nvSpPr>
          <p:cNvPr id="48133"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48135" name="Object 9"/>
          <p:cNvGraphicFramePr>
            <a:graphicFrameLocks noChangeAspect="1"/>
          </p:cNvGraphicFramePr>
          <p:nvPr>
            <p:extLst>
              <p:ext uri="{D42A27DB-BD31-4B8C-83A1-F6EECF244321}">
                <p14:modId xmlns:p14="http://schemas.microsoft.com/office/powerpoint/2010/main" val="3738548050"/>
              </p:ext>
            </p:extLst>
          </p:nvPr>
        </p:nvGraphicFramePr>
        <p:xfrm>
          <a:off x="611188" y="3667125"/>
          <a:ext cx="7921625" cy="914400"/>
        </p:xfrm>
        <a:graphic>
          <a:graphicData uri="http://schemas.openxmlformats.org/presentationml/2006/ole">
            <mc:AlternateContent xmlns:mc="http://schemas.openxmlformats.org/markup-compatibility/2006">
              <mc:Choice xmlns:v="urn:schemas-microsoft-com:vml" Requires="v">
                <p:oleObj spid="_x0000_s24619" name="公式" r:id="rId4" imgW="2095500" imgH="241300" progId="Equation.3">
                  <p:embed/>
                </p:oleObj>
              </mc:Choice>
              <mc:Fallback>
                <p:oleObj name="公式" r:id="rId4" imgW="20955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667125"/>
                        <a:ext cx="7921625" cy="914400"/>
                      </a:xfrm>
                      <a:prstGeom prst="rect">
                        <a:avLst/>
                      </a:prstGeom>
                      <a:noFill/>
                      <a:ln>
                        <a:noFill/>
                      </a:ln>
                    </p:spPr>
                  </p:pic>
                </p:oleObj>
              </mc:Fallback>
            </mc:AlternateContent>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3472971356"/>
              </p:ext>
            </p:extLst>
          </p:nvPr>
        </p:nvGraphicFramePr>
        <p:xfrm>
          <a:off x="160073" y="1957248"/>
          <a:ext cx="8588391" cy="1615768"/>
        </p:xfrm>
        <a:graphic>
          <a:graphicData uri="http://schemas.openxmlformats.org/drawingml/2006/table">
            <a:tbl>
              <a:tblPr firstRow="1" bandRow="1">
                <a:tableStyleId>{5C22544A-7EE6-4342-B048-85BDC9FD1C3A}</a:tableStyleId>
              </a:tblPr>
              <a:tblGrid>
                <a:gridCol w="3023249"/>
                <a:gridCol w="1440498"/>
                <a:gridCol w="1440498"/>
                <a:gridCol w="1342073"/>
                <a:gridCol w="1342073"/>
              </a:tblGrid>
              <a:tr h="518319">
                <a:tc>
                  <a:txBody>
                    <a:bodyPr/>
                    <a:lstStyle/>
                    <a:p>
                      <a:r>
                        <a:rPr lang="zh-CN" altLang="en-US" sz="2800" b="1" kern="1200" dirty="0" smtClean="0">
                          <a:solidFill>
                            <a:srgbClr val="FFFF00"/>
                          </a:solidFill>
                          <a:latin typeface="黑体" panose="02010609060101010101" pitchFamily="49" charset="-122"/>
                          <a:ea typeface="黑体" panose="02010609060101010101" pitchFamily="49" charset="-122"/>
                          <a:cs typeface="Arial" pitchFamily="34" charset="0"/>
                        </a:rPr>
                        <a:t>配子型</a:t>
                      </a:r>
                      <a:r>
                        <a:rPr lang="en-US" altLang="zh-CN" sz="2800" b="1" kern="1200" dirty="0" smtClean="0">
                          <a:solidFill>
                            <a:srgbClr val="FFFF00"/>
                          </a:solidFill>
                          <a:latin typeface="黑体" panose="02010609060101010101" pitchFamily="49" charset="-122"/>
                          <a:ea typeface="黑体" panose="02010609060101010101" pitchFamily="49" charset="-122"/>
                          <a:cs typeface="Arial" pitchFamily="34" charset="0"/>
                        </a:rPr>
                        <a:t>(</a:t>
                      </a:r>
                      <a:r>
                        <a:rPr lang="zh-CN" altLang="en-US" sz="2800" b="1" kern="1200" dirty="0" smtClean="0">
                          <a:solidFill>
                            <a:srgbClr val="FFFF00"/>
                          </a:solidFill>
                          <a:latin typeface="黑体" panose="02010609060101010101" pitchFamily="49" charset="-122"/>
                          <a:ea typeface="黑体" panose="02010609060101010101" pitchFamily="49" charset="-122"/>
                          <a:cs typeface="Arial" pitchFamily="34" charset="0"/>
                        </a:rPr>
                        <a:t>单倍型</a:t>
                      </a:r>
                      <a:r>
                        <a:rPr lang="en-US" altLang="zh-CN" sz="2800" b="1" kern="1200" dirty="0" smtClean="0">
                          <a:solidFill>
                            <a:srgbClr val="FFFF00"/>
                          </a:solidFill>
                          <a:latin typeface="黑体" panose="02010609060101010101" pitchFamily="49" charset="-122"/>
                          <a:ea typeface="黑体" panose="02010609060101010101" pitchFamily="49" charset="-122"/>
                          <a:cs typeface="Arial" pitchFamily="34" charset="0"/>
                        </a:rPr>
                        <a:t>) </a:t>
                      </a:r>
                      <a:endParaRPr lang="zh-CN" altLang="en-US" sz="2800" b="1" kern="1200" dirty="0">
                        <a:solidFill>
                          <a:srgbClr val="FFFF00"/>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AB</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FFFF00"/>
                          </a:solidFill>
                          <a:latin typeface="Arial" pitchFamily="34" charset="0"/>
                          <a:cs typeface="Arial" pitchFamily="34" charset="0"/>
                        </a:rPr>
                        <a:t>Ab</a:t>
                      </a:r>
                      <a:endParaRPr lang="zh-CN" altLang="en-US" sz="3200" dirty="0" smtClean="0">
                        <a:solidFill>
                          <a:srgbClr val="FFFF0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err="1" smtClean="0">
                          <a:solidFill>
                            <a:srgbClr val="FFFF00"/>
                          </a:solidFill>
                          <a:latin typeface="Arial" pitchFamily="34" charset="0"/>
                          <a:cs typeface="Arial" pitchFamily="34" charset="0"/>
                        </a:rPr>
                        <a:t>aB</a:t>
                      </a:r>
                      <a:endParaRPr lang="zh-CN" altLang="en-US" sz="3200" dirty="0" smtClean="0">
                        <a:solidFill>
                          <a:srgbClr val="FFFF0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FFFF00"/>
                          </a:solidFill>
                          <a:latin typeface="Arial" pitchFamily="34" charset="0"/>
                          <a:cs typeface="Arial" pitchFamily="34" charset="0"/>
                        </a:rPr>
                        <a:t>ab</a:t>
                      </a:r>
                      <a:endParaRPr lang="zh-CN" altLang="en-US" sz="3200" dirty="0" smtClean="0">
                        <a:solidFill>
                          <a:srgbClr val="FFFF00"/>
                        </a:solidFill>
                        <a:latin typeface="Arial" pitchFamily="34" charset="0"/>
                        <a:cs typeface="Arial" pitchFamily="34" charset="0"/>
                      </a:endParaRPr>
                    </a:p>
                  </a:txBody>
                  <a:tcPr marL="81287" marR="81287" marT="45725" marB="45725"/>
                </a:tc>
              </a:tr>
              <a:tr h="518319">
                <a:tc>
                  <a:txBody>
                    <a:bodyPr/>
                    <a:lstStyle/>
                    <a:p>
                      <a:r>
                        <a:rPr lang="zh-CN" altLang="en-US" sz="2800" dirty="0" smtClean="0">
                          <a:solidFill>
                            <a:schemeClr val="tx1"/>
                          </a:solidFill>
                          <a:latin typeface="黑体" panose="02010609060101010101" pitchFamily="49" charset="-122"/>
                          <a:ea typeface="黑体" panose="02010609060101010101" pitchFamily="49" charset="-122"/>
                          <a:cs typeface="Arial" pitchFamily="34" charset="0"/>
                        </a:rPr>
                        <a:t>平衡频率</a:t>
                      </a:r>
                      <a:endParaRPr lang="zh-CN" altLang="en-US" sz="28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2800" dirty="0" smtClean="0">
                          <a:solidFill>
                            <a:srgbClr val="002060"/>
                          </a:solidFill>
                          <a:latin typeface="Arial" pitchFamily="34" charset="0"/>
                          <a:cs typeface="Arial" pitchFamily="34" charset="0"/>
                        </a:rPr>
                        <a:t>0.25</a:t>
                      </a:r>
                      <a:endParaRPr lang="zh-CN" altLang="en-US" sz="2800" dirty="0">
                        <a:solidFill>
                          <a:srgbClr val="002060"/>
                        </a:solidFill>
                        <a:latin typeface="Arial" pitchFamily="34" charset="0"/>
                        <a:cs typeface="Arial" pitchFamily="34" charset="0"/>
                      </a:endParaRPr>
                    </a:p>
                  </a:txBody>
                  <a:tcPr marL="81280" marR="81280" marT="45688" marB="45688"/>
                </a:tc>
                <a:tc>
                  <a:txBody>
                    <a:bodyPr/>
                    <a:lstStyle/>
                    <a:p>
                      <a:r>
                        <a:rPr lang="en-US" altLang="zh-CN" sz="2800" dirty="0" smtClean="0">
                          <a:solidFill>
                            <a:srgbClr val="002060"/>
                          </a:solidFill>
                          <a:latin typeface="Arial" pitchFamily="34" charset="0"/>
                          <a:cs typeface="Arial" pitchFamily="34" charset="0"/>
                        </a:rPr>
                        <a:t>0.25</a:t>
                      </a:r>
                      <a:endParaRPr lang="zh-CN" altLang="en-US" sz="2800" dirty="0">
                        <a:solidFill>
                          <a:srgbClr val="002060"/>
                        </a:solidFill>
                        <a:latin typeface="Arial" pitchFamily="34" charset="0"/>
                        <a:cs typeface="Arial" pitchFamily="34" charset="0"/>
                      </a:endParaRPr>
                    </a:p>
                  </a:txBody>
                  <a:tcPr marL="81280" marR="81280" marT="45688" marB="45688"/>
                </a:tc>
                <a:tc>
                  <a:txBody>
                    <a:bodyPr/>
                    <a:lstStyle/>
                    <a:p>
                      <a:r>
                        <a:rPr lang="en-US" altLang="zh-CN" sz="2800" dirty="0" smtClean="0">
                          <a:solidFill>
                            <a:srgbClr val="002060"/>
                          </a:solidFill>
                          <a:latin typeface="Arial" pitchFamily="34" charset="0"/>
                          <a:cs typeface="Arial" pitchFamily="34" charset="0"/>
                        </a:rPr>
                        <a:t>0.25</a:t>
                      </a:r>
                      <a:endParaRPr lang="zh-CN" altLang="en-US" sz="2800" dirty="0">
                        <a:solidFill>
                          <a:srgbClr val="002060"/>
                        </a:solidFill>
                        <a:latin typeface="Arial" pitchFamily="34" charset="0"/>
                        <a:cs typeface="Arial" pitchFamily="34" charset="0"/>
                      </a:endParaRPr>
                    </a:p>
                  </a:txBody>
                  <a:tcPr marL="81280" marR="81280" marT="45688" marB="45688"/>
                </a:tc>
                <a:tc>
                  <a:txBody>
                    <a:bodyPr/>
                    <a:lstStyle/>
                    <a:p>
                      <a:r>
                        <a:rPr lang="en-US" altLang="zh-CN" sz="2800" dirty="0" smtClean="0">
                          <a:solidFill>
                            <a:srgbClr val="002060"/>
                          </a:solidFill>
                          <a:latin typeface="Arial" pitchFamily="34" charset="0"/>
                          <a:cs typeface="Arial" pitchFamily="34" charset="0"/>
                        </a:rPr>
                        <a:t>0.25</a:t>
                      </a:r>
                      <a:endParaRPr lang="zh-CN" altLang="en-US" sz="2800" dirty="0">
                        <a:solidFill>
                          <a:srgbClr val="002060"/>
                        </a:solidFill>
                        <a:latin typeface="Arial" pitchFamily="34" charset="0"/>
                        <a:cs typeface="Arial" pitchFamily="34" charset="0"/>
                      </a:endParaRPr>
                    </a:p>
                  </a:txBody>
                  <a:tcPr marL="81280" marR="81280" marT="45688" marB="45688"/>
                </a:tc>
              </a:tr>
              <a:tr h="518319">
                <a:tc>
                  <a:txBody>
                    <a:bodyPr/>
                    <a:lstStyle/>
                    <a:p>
                      <a:r>
                        <a:rPr lang="zh-CN" altLang="en-US" sz="2800" dirty="0" smtClean="0">
                          <a:solidFill>
                            <a:schemeClr val="tx1"/>
                          </a:solidFill>
                          <a:latin typeface="黑体" panose="02010609060101010101" pitchFamily="49" charset="-122"/>
                          <a:ea typeface="黑体" panose="02010609060101010101" pitchFamily="49" charset="-122"/>
                          <a:cs typeface="Arial" pitchFamily="34" charset="0"/>
                        </a:rPr>
                        <a:t>期望频率</a:t>
                      </a:r>
                      <a:endParaRPr lang="zh-CN" altLang="en-US" sz="28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2800" dirty="0" smtClean="0">
                          <a:solidFill>
                            <a:srgbClr val="002060"/>
                          </a:solidFill>
                          <a:latin typeface="Arial" pitchFamily="34" charset="0"/>
                          <a:cs typeface="Arial" pitchFamily="34" charset="0"/>
                        </a:rPr>
                        <a:t>0.5(1-</a:t>
                      </a:r>
                      <a:r>
                        <a:rPr lang="en-US" altLang="zh-CN" sz="2800" i="1" dirty="0" smtClean="0">
                          <a:solidFill>
                            <a:srgbClr val="002060"/>
                          </a:solidFill>
                          <a:latin typeface="Arial" pitchFamily="34" charset="0"/>
                          <a:cs typeface="Arial" pitchFamily="34" charset="0"/>
                        </a:rPr>
                        <a:t>r</a:t>
                      </a:r>
                      <a:r>
                        <a:rPr lang="en-US" altLang="zh-CN" sz="2800" dirty="0" smtClean="0">
                          <a:solidFill>
                            <a:srgbClr val="002060"/>
                          </a:solidFill>
                          <a:latin typeface="Arial" pitchFamily="34" charset="0"/>
                          <a:cs typeface="Arial" pitchFamily="34" charset="0"/>
                        </a:rPr>
                        <a:t>)</a:t>
                      </a:r>
                      <a:endParaRPr lang="zh-CN" altLang="en-US" sz="2800" dirty="0">
                        <a:solidFill>
                          <a:srgbClr val="002060"/>
                        </a:solidFill>
                        <a:latin typeface="Arial" pitchFamily="34" charset="0"/>
                        <a:cs typeface="Arial" pitchFamily="34" charset="0"/>
                      </a:endParaRPr>
                    </a:p>
                  </a:txBody>
                  <a:tcPr marL="81280" marR="81280" marT="45688" marB="45688"/>
                </a:tc>
                <a:tc>
                  <a:txBody>
                    <a:bodyPr/>
                    <a:lstStyle/>
                    <a:p>
                      <a:r>
                        <a:rPr lang="en-US" altLang="zh-CN" sz="2800" dirty="0" smtClean="0">
                          <a:solidFill>
                            <a:srgbClr val="002060"/>
                          </a:solidFill>
                          <a:latin typeface="Arial" pitchFamily="34" charset="0"/>
                          <a:cs typeface="Arial" pitchFamily="34" charset="0"/>
                        </a:rPr>
                        <a:t>0.5</a:t>
                      </a:r>
                      <a:r>
                        <a:rPr lang="en-US" altLang="zh-CN" sz="2800" i="1" dirty="0" smtClean="0">
                          <a:solidFill>
                            <a:srgbClr val="002060"/>
                          </a:solidFill>
                          <a:latin typeface="Arial" pitchFamily="34" charset="0"/>
                          <a:cs typeface="Arial" pitchFamily="34" charset="0"/>
                        </a:rPr>
                        <a:t>r</a:t>
                      </a:r>
                      <a:endParaRPr lang="zh-CN" altLang="en-US" sz="2800" i="1" dirty="0">
                        <a:solidFill>
                          <a:srgbClr val="002060"/>
                        </a:solidFill>
                        <a:latin typeface="Arial" pitchFamily="34" charset="0"/>
                        <a:cs typeface="Arial" pitchFamily="34" charset="0"/>
                      </a:endParaRPr>
                    </a:p>
                  </a:txBody>
                  <a:tcPr marL="81280" marR="81280" marT="45688" marB="45688"/>
                </a:tc>
                <a:tc>
                  <a:txBody>
                    <a:bodyPr/>
                    <a:lstStyle/>
                    <a:p>
                      <a:r>
                        <a:rPr lang="en-US" altLang="zh-CN" sz="2800" dirty="0" smtClean="0">
                          <a:solidFill>
                            <a:srgbClr val="002060"/>
                          </a:solidFill>
                          <a:latin typeface="Arial" pitchFamily="34" charset="0"/>
                          <a:cs typeface="Arial" pitchFamily="34" charset="0"/>
                        </a:rPr>
                        <a:t>0.5</a:t>
                      </a:r>
                      <a:r>
                        <a:rPr lang="en-US" altLang="zh-CN" sz="2800" i="1" dirty="0" smtClean="0">
                          <a:solidFill>
                            <a:srgbClr val="002060"/>
                          </a:solidFill>
                          <a:latin typeface="Arial" pitchFamily="34" charset="0"/>
                          <a:cs typeface="Arial" pitchFamily="34" charset="0"/>
                        </a:rPr>
                        <a:t>r</a:t>
                      </a:r>
                      <a:endParaRPr lang="zh-CN" altLang="en-US" sz="2800" i="1" dirty="0">
                        <a:solidFill>
                          <a:srgbClr val="002060"/>
                        </a:solidFill>
                        <a:latin typeface="Arial" pitchFamily="34" charset="0"/>
                        <a:cs typeface="Arial" pitchFamily="34" charset="0"/>
                      </a:endParaRPr>
                    </a:p>
                  </a:txBody>
                  <a:tcPr marL="81280" marR="81280" marT="45688" marB="45688"/>
                </a:tc>
                <a:tc>
                  <a:txBody>
                    <a:bodyPr/>
                    <a:lstStyle/>
                    <a:p>
                      <a:r>
                        <a:rPr lang="en-US" altLang="zh-CN" sz="2800" dirty="0" smtClean="0">
                          <a:solidFill>
                            <a:srgbClr val="002060"/>
                          </a:solidFill>
                          <a:latin typeface="Arial" pitchFamily="34" charset="0"/>
                          <a:cs typeface="Arial" pitchFamily="34" charset="0"/>
                        </a:rPr>
                        <a:t>0.5(1-</a:t>
                      </a:r>
                      <a:r>
                        <a:rPr lang="en-US" altLang="zh-CN" sz="2800" i="1" dirty="0" smtClean="0">
                          <a:solidFill>
                            <a:srgbClr val="002060"/>
                          </a:solidFill>
                          <a:latin typeface="Arial" pitchFamily="34" charset="0"/>
                          <a:cs typeface="Arial" pitchFamily="34" charset="0"/>
                        </a:rPr>
                        <a:t>r</a:t>
                      </a:r>
                      <a:r>
                        <a:rPr lang="en-US" altLang="zh-CN" sz="2800" dirty="0" smtClean="0">
                          <a:solidFill>
                            <a:srgbClr val="002060"/>
                          </a:solidFill>
                          <a:latin typeface="Arial" pitchFamily="34" charset="0"/>
                          <a:cs typeface="Arial" pitchFamily="34" charset="0"/>
                        </a:rPr>
                        <a:t>)</a:t>
                      </a:r>
                      <a:endParaRPr lang="zh-CN" altLang="en-US" sz="2800" dirty="0">
                        <a:solidFill>
                          <a:srgbClr val="002060"/>
                        </a:solidFill>
                        <a:latin typeface="Arial" pitchFamily="34" charset="0"/>
                        <a:cs typeface="Arial" pitchFamily="34" charset="0"/>
                      </a:endParaRPr>
                    </a:p>
                  </a:txBody>
                  <a:tcPr marL="81280" marR="81280" marT="45688" marB="45688"/>
                </a:tc>
              </a:tr>
            </a:tbl>
          </a:graphicData>
        </a:graphic>
      </p:graphicFrame>
    </p:spTree>
    <p:extLst>
      <p:ext uri="{BB962C8B-B14F-4D97-AF65-F5344CB8AC3E}">
        <p14:creationId xmlns:p14="http://schemas.microsoft.com/office/powerpoint/2010/main" val="153533137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22350"/>
            <a:ext cx="8229600" cy="918418"/>
          </a:xfrm>
        </p:spPr>
        <p:txBody>
          <a:bodyPr>
            <a:normAutofit/>
          </a:bodyPr>
          <a:lstStyle/>
          <a:p>
            <a:pPr eaLnBrk="1" hangingPunct="1"/>
            <a:r>
              <a:rPr lang="zh-CN" altLang="en-US" b="1" dirty="0" smtClean="0">
                <a:effectLst/>
                <a:latin typeface="Arial" charset="0"/>
                <a:ea typeface="黑体" pitchFamily="49" charset="-122"/>
                <a:cs typeface="Arial" charset="0"/>
              </a:rPr>
              <a:t>连锁不平衡的其它度量方法</a:t>
            </a:r>
            <a:endParaRPr lang="zh-CN" altLang="en-US" b="1" baseline="-25000" dirty="0" smtClean="0">
              <a:effectLst/>
              <a:latin typeface="Arial" charset="0"/>
              <a:ea typeface="黑体" pitchFamily="49" charset="-122"/>
              <a:cs typeface="Arial" charset="0"/>
            </a:endParaRPr>
          </a:p>
        </p:txBody>
      </p:sp>
      <p:sp>
        <p:nvSpPr>
          <p:cNvPr id="2" name="内容占位符 1"/>
          <p:cNvSpPr>
            <a:spLocks noGrp="1"/>
          </p:cNvSpPr>
          <p:nvPr>
            <p:ph idx="1"/>
          </p:nvPr>
        </p:nvSpPr>
        <p:spPr>
          <a:xfrm>
            <a:off x="590872" y="1528192"/>
            <a:ext cx="8229600" cy="4061048"/>
          </a:xfrm>
        </p:spPr>
        <p:txBody>
          <a:bodyPr/>
          <a:lstStyle/>
          <a:p>
            <a:pPr>
              <a:spcBef>
                <a:spcPts val="1200"/>
              </a:spcBef>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uv</a:t>
            </a:r>
            <a:r>
              <a:rPr lang="en-US" altLang="zh-CN" dirty="0" err="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st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&gt;0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时，</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spcBef>
                <a:spcPts val="1200"/>
              </a:spcBef>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uv</a:t>
            </a:r>
            <a:r>
              <a:rPr lang="en-US" altLang="zh-CN" dirty="0" err="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st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&lt;0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时，</a:t>
            </a:r>
          </a:p>
          <a:p>
            <a:pPr>
              <a:spcBef>
                <a:spcPts val="1200"/>
              </a:spcBef>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标准化不平衡度</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D</a:t>
            </a:r>
            <a:r>
              <a:rPr lang="en-US" altLang="zh-CN" dirty="0">
                <a:latin typeface="Times New Roman" panose="02020603050405020304" pitchFamily="18" charset="0"/>
                <a:ea typeface="黑体" panose="02010609060101010101" pitchFamily="49" charset="-122"/>
                <a:cs typeface="Times New Roman" panose="02020603050405020304" pitchFamily="18" charset="0"/>
              </a:rPr>
              <a:t>ˊ</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定义为：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429233976"/>
              </p:ext>
            </p:extLst>
          </p:nvPr>
        </p:nvGraphicFramePr>
        <p:xfrm>
          <a:off x="3354388" y="1624013"/>
          <a:ext cx="3810000" cy="581025"/>
        </p:xfrm>
        <a:graphic>
          <a:graphicData uri="http://schemas.openxmlformats.org/presentationml/2006/ole">
            <mc:AlternateContent xmlns:mc="http://schemas.openxmlformats.org/markup-compatibility/2006">
              <mc:Choice xmlns:v="urn:schemas-microsoft-com:vml" Requires="v">
                <p:oleObj spid="_x0000_s110688" name="公式" r:id="rId4" imgW="1536480" imgH="228600" progId="Equation.3">
                  <p:embed/>
                </p:oleObj>
              </mc:Choice>
              <mc:Fallback>
                <p:oleObj name="公式" r:id="rId4" imgW="1536480" imgH="228600" progId="Equation.3">
                  <p:embed/>
                  <p:pic>
                    <p:nvPicPr>
                      <p:cNvPr id="0" name="Object 1"/>
                      <p:cNvPicPr>
                        <a:picLocks noChangeAspect="1" noChangeArrowheads="1"/>
                      </p:cNvPicPr>
                      <p:nvPr/>
                    </p:nvPicPr>
                    <p:blipFill>
                      <a:blip r:embed="rId5"/>
                      <a:srcRect/>
                      <a:stretch>
                        <a:fillRect/>
                      </a:stretch>
                    </p:blipFill>
                    <p:spPr bwMode="auto">
                      <a:xfrm>
                        <a:off x="3354388" y="1624013"/>
                        <a:ext cx="3810000" cy="581025"/>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73282565"/>
              </p:ext>
            </p:extLst>
          </p:nvPr>
        </p:nvGraphicFramePr>
        <p:xfrm>
          <a:off x="3386138" y="2200275"/>
          <a:ext cx="3813175" cy="581025"/>
        </p:xfrm>
        <a:graphic>
          <a:graphicData uri="http://schemas.openxmlformats.org/presentationml/2006/ole">
            <mc:AlternateContent xmlns:mc="http://schemas.openxmlformats.org/markup-compatibility/2006">
              <mc:Choice xmlns:v="urn:schemas-microsoft-com:vml" Requires="v">
                <p:oleObj spid="_x0000_s110689" name="公式" r:id="rId6" imgW="1536480" imgH="228600" progId="Equation.3">
                  <p:embed/>
                </p:oleObj>
              </mc:Choice>
              <mc:Fallback>
                <p:oleObj name="公式" r:id="rId6" imgW="1536480" imgH="228600" progId="Equation.3">
                  <p:embed/>
                  <p:pic>
                    <p:nvPicPr>
                      <p:cNvPr id="0" name="Object 3"/>
                      <p:cNvPicPr>
                        <a:picLocks noChangeAspect="1" noChangeArrowheads="1"/>
                      </p:cNvPicPr>
                      <p:nvPr/>
                    </p:nvPicPr>
                    <p:blipFill>
                      <a:blip r:embed="rId7"/>
                      <a:srcRect/>
                      <a:stretch>
                        <a:fillRect/>
                      </a:stretch>
                    </p:blipFill>
                    <p:spPr bwMode="auto">
                      <a:xfrm>
                        <a:off x="3386138" y="2200275"/>
                        <a:ext cx="3813175" cy="581025"/>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056989687"/>
              </p:ext>
            </p:extLst>
          </p:nvPr>
        </p:nvGraphicFramePr>
        <p:xfrm>
          <a:off x="3635896" y="3645024"/>
          <a:ext cx="1944216" cy="1318648"/>
        </p:xfrm>
        <a:graphic>
          <a:graphicData uri="http://schemas.openxmlformats.org/presentationml/2006/ole">
            <mc:AlternateContent xmlns:mc="http://schemas.openxmlformats.org/markup-compatibility/2006">
              <mc:Choice xmlns:v="urn:schemas-microsoft-com:vml" Requires="v">
                <p:oleObj spid="_x0000_s110690" name="公式" r:id="rId8" imgW="685800" imgH="431800" progId="Equation.3">
                  <p:embed/>
                </p:oleObj>
              </mc:Choice>
              <mc:Fallback>
                <p:oleObj name="公式" r:id="rId8" imgW="685800" imgH="431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3645024"/>
                        <a:ext cx="1944216" cy="1318648"/>
                      </a:xfrm>
                      <a:prstGeom prst="rect">
                        <a:avLst/>
                      </a:prstGeom>
                      <a:noFill/>
                    </p:spPr>
                  </p:pic>
                </p:oleObj>
              </mc:Fallback>
            </mc:AlternateContent>
          </a:graphicData>
        </a:graphic>
      </p:graphicFrame>
    </p:spTree>
    <p:extLst>
      <p:ext uri="{BB962C8B-B14F-4D97-AF65-F5344CB8AC3E}">
        <p14:creationId xmlns:p14="http://schemas.microsoft.com/office/powerpoint/2010/main" val="269621867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60648"/>
            <a:ext cx="8229600" cy="1080120"/>
          </a:xfrm>
        </p:spPr>
        <p:txBody>
          <a:bodyPr>
            <a:normAutofit/>
          </a:bodyPr>
          <a:lstStyle/>
          <a:p>
            <a:pPr eaLnBrk="1" hangingPunct="1"/>
            <a:r>
              <a:rPr lang="zh-CN" altLang="en-US" b="1" dirty="0" smtClean="0">
                <a:effectLst/>
                <a:latin typeface="Arial" charset="0"/>
                <a:ea typeface="黑体" pitchFamily="49" charset="-122"/>
                <a:cs typeface="Arial" charset="0"/>
              </a:rPr>
              <a:t>连锁不平衡的其它度量方法</a:t>
            </a:r>
            <a:endParaRPr lang="zh-CN" altLang="en-US" b="1" baseline="-25000" dirty="0" smtClean="0">
              <a:effectLst/>
              <a:latin typeface="Arial" charset="0"/>
              <a:ea typeface="黑体" pitchFamily="49" charset="-122"/>
              <a:cs typeface="Arial" charset="0"/>
            </a:endParaRPr>
          </a:p>
        </p:txBody>
      </p:sp>
      <p:sp>
        <p:nvSpPr>
          <p:cNvPr id="49156"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 name="内容占位符 1"/>
          <p:cNvSpPr>
            <a:spLocks noGrp="1"/>
          </p:cNvSpPr>
          <p:nvPr>
            <p:ph idx="1"/>
          </p:nvPr>
        </p:nvSpPr>
        <p:spPr>
          <a:xfrm>
            <a:off x="457200" y="1340768"/>
            <a:ext cx="8229600" cy="5112568"/>
          </a:xfrm>
        </p:spPr>
        <p:txBody>
          <a:bodyPr>
            <a:normAutofit lnSpcReduction="10000"/>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另</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一种不平衡度的度量方法是将不平衡度平方后除以四种等位基因频率的乘积，</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即</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练习</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1.17</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可以知道</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上面</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不平衡度</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的平方根正好等于两个座位间的相关系数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上面</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不平衡度乘以总样本量正好等于不平衡检验的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l-GR" altLang="zh-CN" dirty="0" smtClean="0">
                <a:latin typeface="Times New Roman" panose="02020603050405020304" pitchFamily="18" charset="0"/>
                <a:ea typeface="黑体" panose="02010609060101010101" pitchFamily="49" charset="-122"/>
                <a:cs typeface="Times New Roman" panose="02020603050405020304" pitchFamily="18" charset="0"/>
              </a:rPr>
              <a:t>χ</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统计量。</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，不平衡度参数</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r</a:t>
            </a:r>
            <a:r>
              <a:rPr lang="en-US" altLang="zh-CN"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在自然群体的遗传分析中有更广泛的应用</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33056817"/>
              </p:ext>
            </p:extLst>
          </p:nvPr>
        </p:nvGraphicFramePr>
        <p:xfrm>
          <a:off x="3275856" y="2191320"/>
          <a:ext cx="2479424" cy="1165672"/>
        </p:xfrm>
        <a:graphic>
          <a:graphicData uri="http://schemas.openxmlformats.org/presentationml/2006/ole">
            <mc:AlternateContent xmlns:mc="http://schemas.openxmlformats.org/markup-compatibility/2006">
              <mc:Choice xmlns:v="urn:schemas-microsoft-com:vml" Requires="v">
                <p:oleObj spid="_x0000_s111647" name="公式" r:id="rId4" imgW="1028700" imgH="457200" progId="Equation.3">
                  <p:embed/>
                </p:oleObj>
              </mc:Choice>
              <mc:Fallback>
                <p:oleObj name="公式" r:id="rId4" imgW="10287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191320"/>
                        <a:ext cx="2479424" cy="1165672"/>
                      </a:xfrm>
                      <a:prstGeom prst="rect">
                        <a:avLst/>
                      </a:prstGeom>
                      <a:noFill/>
                    </p:spPr>
                  </p:pic>
                </p:oleObj>
              </mc:Fallback>
            </mc:AlternateContent>
          </a:graphicData>
        </a:graphic>
      </p:graphicFrame>
    </p:spTree>
    <p:extLst>
      <p:ext uri="{BB962C8B-B14F-4D97-AF65-F5344CB8AC3E}">
        <p14:creationId xmlns:p14="http://schemas.microsoft.com/office/powerpoint/2010/main" val="371081032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99592" y="332656"/>
            <a:ext cx="7488832" cy="936104"/>
          </a:xfrm>
        </p:spPr>
        <p:txBody>
          <a:bodyPr>
            <a:normAutofit/>
          </a:bodyPr>
          <a:lstStyle/>
          <a:p>
            <a:pPr eaLnBrk="1" hangingPunct="1"/>
            <a:r>
              <a:rPr lang="zh-CN" altLang="en-US" b="1" dirty="0">
                <a:latin typeface="Arial" charset="0"/>
                <a:ea typeface="黑体" pitchFamily="49" charset="-122"/>
                <a:cs typeface="Arial" charset="0"/>
              </a:rPr>
              <a:t>不同</a:t>
            </a:r>
            <a:r>
              <a:rPr lang="zh-CN" altLang="en-US" b="1" dirty="0" smtClean="0">
                <a:effectLst/>
                <a:latin typeface="Arial" charset="0"/>
                <a:ea typeface="黑体" pitchFamily="49" charset="-122"/>
                <a:cs typeface="Arial" charset="0"/>
              </a:rPr>
              <a:t>度量方法的异同 </a:t>
            </a:r>
            <a:endParaRPr lang="zh-CN" altLang="en-US" b="1" baseline="-25000" dirty="0" smtClean="0">
              <a:effectLst/>
              <a:latin typeface="Arial" charset="0"/>
              <a:ea typeface="黑体" pitchFamily="49" charset="-122"/>
              <a:cs typeface="Arial" charset="0"/>
            </a:endParaRPr>
          </a:p>
        </p:txBody>
      </p:sp>
      <p:sp>
        <p:nvSpPr>
          <p:cNvPr id="49156"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 name="内容占位符 1"/>
          <p:cNvSpPr>
            <a:spLocks noGrp="1"/>
          </p:cNvSpPr>
          <p:nvPr>
            <p:ph idx="1"/>
          </p:nvPr>
        </p:nvSpPr>
        <p:spPr>
          <a:xfrm>
            <a:off x="467544" y="1340768"/>
            <a:ext cx="8280920" cy="4896544"/>
          </a:xfrm>
        </p:spPr>
        <p:txBody>
          <a:bodyPr>
            <a:normAutofit/>
          </a:bodyPr>
          <a:lstStyle/>
          <a:p>
            <a:r>
              <a:rPr lang="zh-CN" altLang="en-US" dirty="0" smtClean="0">
                <a:latin typeface="黑体" panose="02010609060101010101" pitchFamily="49" charset="-122"/>
                <a:ea typeface="黑体" panose="02010609060101010101" pitchFamily="49" charset="-122"/>
              </a:rPr>
              <a:t>前面的三种不平衡度</a:t>
            </a:r>
            <a:r>
              <a:rPr lang="zh-CN" altLang="zh-CN" dirty="0" smtClean="0">
                <a:latin typeface="黑体" panose="02010609060101010101" pitchFamily="49" charset="-122"/>
                <a:ea typeface="黑体" panose="02010609060101010101" pitchFamily="49" charset="-122"/>
              </a:rPr>
              <a:t>参数</a:t>
            </a:r>
            <a:r>
              <a:rPr lang="zh-CN" altLang="zh-CN" dirty="0">
                <a:latin typeface="黑体" panose="02010609060101010101" pitchFamily="49" charset="-122"/>
                <a:ea typeface="黑体" panose="02010609060101010101" pitchFamily="49" charset="-122"/>
              </a:rPr>
              <a:t>，各自从不同侧面反映座位间的不平衡程度，难以相互取代</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r>
              <a:rPr lang="zh-CN" altLang="en-US" dirty="0" smtClean="0">
                <a:latin typeface="黑体" panose="02010609060101010101" pitchFamily="49" charset="-122"/>
                <a:ea typeface="黑体" panose="02010609060101010101" pitchFamily="49" charset="-122"/>
              </a:rPr>
              <a:t>后两者参数</a:t>
            </a:r>
            <a:r>
              <a:rPr lang="zh-CN" altLang="zh-CN" dirty="0" smtClean="0">
                <a:latin typeface="黑体" panose="02010609060101010101" pitchFamily="49" charset="-122"/>
                <a:ea typeface="黑体" panose="02010609060101010101" pitchFamily="49" charset="-122"/>
              </a:rPr>
              <a:t>的</a:t>
            </a:r>
            <a:r>
              <a:rPr lang="zh-CN" altLang="zh-CN" dirty="0">
                <a:latin typeface="黑体" panose="02010609060101010101" pitchFamily="49" charset="-122"/>
                <a:ea typeface="黑体" panose="02010609060101010101" pitchFamily="49" charset="-122"/>
              </a:rPr>
              <a:t>目的是消除基因频率对不平衡度的</a:t>
            </a:r>
            <a:r>
              <a:rPr lang="zh-CN" altLang="zh-CN" dirty="0" smtClean="0">
                <a:latin typeface="黑体" panose="02010609060101010101" pitchFamily="49" charset="-122"/>
                <a:ea typeface="黑体" panose="02010609060101010101" pitchFamily="49" charset="-122"/>
              </a:rPr>
              <a:t>影响</a:t>
            </a:r>
            <a:r>
              <a:rPr lang="zh-CN" altLang="en-US" dirty="0" smtClean="0">
                <a:latin typeface="黑体" panose="02010609060101010101" pitchFamily="49" charset="-122"/>
                <a:ea typeface="黑体" panose="02010609060101010101" pitchFamily="49" charset="-122"/>
              </a:rPr>
              <a:t>。但是，</a:t>
            </a:r>
            <a:r>
              <a:rPr lang="zh-CN" altLang="zh-CN" dirty="0" smtClean="0">
                <a:latin typeface="黑体" panose="02010609060101010101" pitchFamily="49" charset="-122"/>
                <a:ea typeface="黑体" panose="02010609060101010101" pitchFamily="49" charset="-122"/>
              </a:rPr>
              <a:t>不平衡度</a:t>
            </a:r>
            <a:r>
              <a:rPr lang="zh-CN" altLang="zh-CN" dirty="0">
                <a:latin typeface="黑体" panose="02010609060101010101" pitchFamily="49" charset="-122"/>
                <a:ea typeface="黑体" panose="02010609060101010101" pitchFamily="49" charset="-122"/>
              </a:rPr>
              <a:t>和基因频率都是从配子观测频率计算出来的</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这</a:t>
            </a:r>
            <a:r>
              <a:rPr lang="zh-CN" altLang="zh-CN" dirty="0" smtClean="0">
                <a:latin typeface="黑体" panose="02010609060101010101" pitchFamily="49" charset="-122"/>
                <a:ea typeface="黑体" panose="02010609060101010101" pitchFamily="49" charset="-122"/>
              </a:rPr>
              <a:t>度量</a:t>
            </a:r>
            <a:r>
              <a:rPr lang="zh-CN" altLang="zh-CN" dirty="0">
                <a:latin typeface="黑体" panose="02010609060101010101" pitchFamily="49" charset="-122"/>
                <a:ea typeface="黑体" panose="02010609060101010101" pitchFamily="49" charset="-122"/>
              </a:rPr>
              <a:t>方法有时也难以完全排除等位基因频率的影响</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r>
              <a:rPr lang="zh-CN" altLang="zh-CN" dirty="0" smtClean="0">
                <a:latin typeface="黑体" panose="02010609060101010101" pitchFamily="49" charset="-122"/>
                <a:ea typeface="黑体" panose="02010609060101010101" pitchFamily="49" charset="-122"/>
              </a:rPr>
              <a:t>此外</a:t>
            </a:r>
            <a:r>
              <a:rPr lang="zh-CN" altLang="zh-CN" dirty="0">
                <a:latin typeface="黑体" panose="02010609060101010101" pitchFamily="49" charset="-122"/>
                <a:ea typeface="黑体" panose="02010609060101010101" pitchFamily="49" charset="-122"/>
              </a:rPr>
              <a:t>，这些参数都不能用来判断不平衡度的显著性，不平衡度的显著程度仍然要借助于统计假设检验。</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311553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3" y="188640"/>
            <a:ext cx="7560839" cy="1224136"/>
          </a:xfrm>
        </p:spPr>
        <p:txBody>
          <a:bodyPr>
            <a:normAutofit fontScale="90000"/>
          </a:bodyPr>
          <a:lstStyle/>
          <a:p>
            <a:r>
              <a:rPr lang="zh-CN" altLang="zh-CN" b="1" dirty="0">
                <a:latin typeface="黑体" panose="02010609060101010101" pitchFamily="49" charset="-122"/>
                <a:ea typeface="黑体" panose="02010609060101010101" pitchFamily="49" charset="-122"/>
              </a:rPr>
              <a:t>一个二倍体生物个体组织细胞中的两对常染色体</a:t>
            </a:r>
            <a:endParaRPr lang="zh-CN" altLang="en-US" b="1" dirty="0">
              <a:latin typeface="黑体" panose="02010609060101010101" pitchFamily="49" charset="-122"/>
              <a:ea typeface="黑体" panose="02010609060101010101" pitchFamily="49" charset="-122"/>
            </a:endParaRPr>
          </a:p>
        </p:txBody>
      </p:sp>
      <p:pic>
        <p:nvPicPr>
          <p:cNvPr id="46" name="图片 4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2"/>
            <a:ext cx="7560839" cy="5256584"/>
          </a:xfrm>
          <a:prstGeom prst="rect">
            <a:avLst/>
          </a:prstGeom>
          <a:noFill/>
          <a:ln>
            <a:noFill/>
          </a:ln>
        </p:spPr>
      </p:pic>
    </p:spTree>
    <p:extLst>
      <p:ext uri="{BB962C8B-B14F-4D97-AF65-F5344CB8AC3E}">
        <p14:creationId xmlns:p14="http://schemas.microsoft.com/office/powerpoint/2010/main" val="20168136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60648"/>
            <a:ext cx="8229600" cy="863377"/>
          </a:xfrm>
        </p:spPr>
        <p:txBody>
          <a:bodyPr>
            <a:normAutofit/>
          </a:bodyPr>
          <a:lstStyle/>
          <a:p>
            <a:pPr eaLnBrk="1" hangingPunct="1"/>
            <a:r>
              <a:rPr lang="zh-CN" altLang="en-US" sz="4000" b="1" dirty="0" smtClean="0">
                <a:effectLst/>
                <a:latin typeface="Arial" charset="0"/>
                <a:ea typeface="黑体" pitchFamily="49" charset="-122"/>
                <a:cs typeface="Arial" charset="0"/>
              </a:rPr>
              <a:t>多代随机交配过程中的连锁不平衡</a:t>
            </a:r>
            <a:endParaRPr lang="zh-CN" altLang="en-US" sz="3200" b="1" baseline="-25000" dirty="0" smtClean="0">
              <a:effectLst/>
              <a:latin typeface="Arial" charset="0"/>
              <a:ea typeface="黑体" pitchFamily="49" charset="-122"/>
              <a:cs typeface="Arial" charset="0"/>
            </a:endParaRPr>
          </a:p>
        </p:txBody>
      </p:sp>
      <p:sp>
        <p:nvSpPr>
          <p:cNvPr id="6" name="内容占位符 5"/>
          <p:cNvSpPr>
            <a:spLocks noGrp="1"/>
          </p:cNvSpPr>
          <p:nvPr>
            <p:ph idx="1"/>
          </p:nvPr>
        </p:nvSpPr>
        <p:spPr>
          <a:xfrm>
            <a:off x="256158" y="3645024"/>
            <a:ext cx="8564314" cy="2736874"/>
          </a:xfrm>
        </p:spPr>
        <p:txBody>
          <a:bodyPr>
            <a:normAutofit/>
          </a:bodyPr>
          <a:lstStyle/>
          <a:p>
            <a:pPr>
              <a:defRPr/>
            </a:pPr>
            <a:r>
              <a:rPr lang="zh-CN" altLang="en-US" sz="2800" dirty="0" smtClean="0">
                <a:effectLst/>
                <a:latin typeface="Arial" pitchFamily="34" charset="0"/>
                <a:ea typeface="黑体" pitchFamily="49" charset="-122"/>
                <a:cs typeface="Arial" pitchFamily="34" charset="0"/>
              </a:rPr>
              <a:t>以配子</a:t>
            </a:r>
            <a:r>
              <a:rPr lang="en-US" altLang="zh-CN" sz="2800" dirty="0" smtClean="0">
                <a:effectLst/>
                <a:latin typeface="Arial" pitchFamily="34" charset="0"/>
                <a:cs typeface="Arial" pitchFamily="34" charset="0"/>
              </a:rPr>
              <a:t>AB</a:t>
            </a:r>
            <a:r>
              <a:rPr lang="zh-CN" altLang="en-US" sz="2800" dirty="0" smtClean="0">
                <a:effectLst/>
                <a:latin typeface="Arial" pitchFamily="34" charset="0"/>
                <a:ea typeface="黑体" pitchFamily="49" charset="-122"/>
                <a:cs typeface="Arial" pitchFamily="34" charset="0"/>
              </a:rPr>
              <a:t>为</a:t>
            </a:r>
            <a:r>
              <a:rPr lang="zh-CN" altLang="en-US" sz="2800" dirty="0">
                <a:effectLst/>
                <a:latin typeface="Arial" pitchFamily="34" charset="0"/>
                <a:ea typeface="黑体" pitchFamily="49" charset="-122"/>
                <a:cs typeface="Arial" pitchFamily="34" charset="0"/>
              </a:rPr>
              <a:t>例</a:t>
            </a:r>
            <a:r>
              <a:rPr lang="en-US" altLang="zh-CN" sz="2800" dirty="0">
                <a:effectLst/>
                <a:latin typeface="Arial" pitchFamily="34" charset="0"/>
                <a:ea typeface="黑体" pitchFamily="49" charset="-122"/>
                <a:cs typeface="Arial" pitchFamily="34" charset="0"/>
              </a:rPr>
              <a:t>, </a:t>
            </a:r>
            <a:r>
              <a:rPr lang="zh-CN" altLang="en-US" sz="2800" dirty="0" smtClean="0">
                <a:effectLst/>
                <a:latin typeface="Arial" pitchFamily="34" charset="0"/>
                <a:ea typeface="黑体" pitchFamily="49" charset="-122"/>
                <a:cs typeface="Arial" pitchFamily="34" charset="0"/>
              </a:rPr>
              <a:t>有两种产生配子</a:t>
            </a:r>
            <a:r>
              <a:rPr lang="en-US" altLang="zh-CN" sz="2800" dirty="0" smtClean="0">
                <a:effectLst/>
                <a:latin typeface="Arial" pitchFamily="34" charset="0"/>
                <a:cs typeface="Arial" pitchFamily="34" charset="0"/>
              </a:rPr>
              <a:t>AB</a:t>
            </a:r>
            <a:r>
              <a:rPr lang="zh-CN" altLang="en-US" sz="2800" dirty="0" smtClean="0">
                <a:effectLst/>
                <a:latin typeface="Arial" pitchFamily="34" charset="0"/>
                <a:ea typeface="黑体" pitchFamily="49" charset="-122"/>
                <a:cs typeface="Arial" pitchFamily="34" charset="0"/>
              </a:rPr>
              <a:t>的途径</a:t>
            </a:r>
            <a:endParaRPr lang="en-US" altLang="zh-CN" sz="2800" dirty="0" smtClean="0">
              <a:effectLst/>
              <a:latin typeface="Arial" pitchFamily="34" charset="0"/>
              <a:ea typeface="黑体" pitchFamily="49" charset="-122"/>
              <a:cs typeface="Arial" pitchFamily="34" charset="0"/>
            </a:endParaRPr>
          </a:p>
          <a:p>
            <a:pPr lvl="1">
              <a:defRPr/>
            </a:pPr>
            <a:r>
              <a:rPr lang="zh-CN" altLang="en-US" sz="2400" dirty="0" smtClean="0">
                <a:effectLst/>
                <a:latin typeface="黑体" pitchFamily="49" charset="-122"/>
                <a:ea typeface="黑体" pitchFamily="49" charset="-122"/>
                <a:cs typeface="Arial" pitchFamily="34" charset="0"/>
              </a:rPr>
              <a:t>由基因型</a:t>
            </a:r>
            <a:r>
              <a:rPr lang="en-US" altLang="zh-CN" sz="2400" dirty="0" smtClean="0">
                <a:effectLst/>
                <a:latin typeface="Arial" pitchFamily="34" charset="0"/>
                <a:cs typeface="Arial" pitchFamily="34" charset="0"/>
              </a:rPr>
              <a:t>AB</a:t>
            </a:r>
            <a:r>
              <a:rPr lang="en-US" altLang="zh-CN" sz="2400" dirty="0" smtClean="0">
                <a:effectLst/>
                <a:latin typeface="Arial" pitchFamily="34" charset="0"/>
                <a:ea typeface="黑体" pitchFamily="49" charset="-122"/>
                <a:cs typeface="Arial" pitchFamily="34" charset="0"/>
              </a:rPr>
              <a:t>/XY (X=A</a:t>
            </a:r>
            <a:r>
              <a:rPr lang="zh-CN" altLang="en-US" sz="2400" dirty="0" smtClean="0">
                <a:effectLst/>
                <a:latin typeface="Arial" pitchFamily="34" charset="0"/>
                <a:ea typeface="黑体" pitchFamily="49" charset="-122"/>
                <a:cs typeface="Arial" pitchFamily="34" charset="0"/>
              </a:rPr>
              <a:t>或</a:t>
            </a:r>
            <a:r>
              <a:rPr lang="en-US" altLang="zh-CN" sz="2400" dirty="0" smtClean="0">
                <a:effectLst/>
                <a:latin typeface="Arial" pitchFamily="34" charset="0"/>
                <a:ea typeface="黑体" pitchFamily="49" charset="-122"/>
                <a:cs typeface="Arial" pitchFamily="34" charset="0"/>
              </a:rPr>
              <a:t>a</a:t>
            </a:r>
            <a:r>
              <a:rPr lang="zh-CN" altLang="en-US" sz="2400" dirty="0" smtClean="0">
                <a:effectLst/>
                <a:latin typeface="Arial" pitchFamily="34" charset="0"/>
                <a:ea typeface="黑体" pitchFamily="49" charset="-122"/>
                <a:cs typeface="Arial" pitchFamily="34" charset="0"/>
              </a:rPr>
              <a:t>，</a:t>
            </a:r>
            <a:r>
              <a:rPr lang="en-US" altLang="zh-CN" sz="2400" dirty="0">
                <a:latin typeface="Arial" pitchFamily="34" charset="0"/>
                <a:ea typeface="黑体" pitchFamily="49" charset="-122"/>
                <a:cs typeface="Arial" pitchFamily="34" charset="0"/>
              </a:rPr>
              <a:t> </a:t>
            </a:r>
            <a:r>
              <a:rPr lang="en-US" altLang="zh-CN" sz="2400" dirty="0" smtClean="0">
                <a:latin typeface="Arial" pitchFamily="34" charset="0"/>
                <a:ea typeface="黑体" pitchFamily="49" charset="-122"/>
                <a:cs typeface="Arial" pitchFamily="34" charset="0"/>
              </a:rPr>
              <a:t>Y=B</a:t>
            </a:r>
            <a:r>
              <a:rPr lang="zh-CN" altLang="en-US" sz="2400" dirty="0" smtClean="0">
                <a:latin typeface="Arial" pitchFamily="34" charset="0"/>
                <a:ea typeface="黑体" pitchFamily="49" charset="-122"/>
                <a:cs typeface="Arial" pitchFamily="34" charset="0"/>
              </a:rPr>
              <a:t>或</a:t>
            </a:r>
            <a:r>
              <a:rPr lang="en-US" altLang="zh-CN" sz="2400" dirty="0" smtClean="0">
                <a:latin typeface="Arial" pitchFamily="34" charset="0"/>
                <a:ea typeface="黑体" pitchFamily="49" charset="-122"/>
                <a:cs typeface="Arial" pitchFamily="34" charset="0"/>
              </a:rPr>
              <a:t>b) </a:t>
            </a:r>
            <a:r>
              <a:rPr lang="zh-CN" altLang="en-US" sz="2400" dirty="0" smtClean="0">
                <a:effectLst/>
                <a:latin typeface="Arial" pitchFamily="34" charset="0"/>
                <a:ea typeface="黑体" pitchFamily="49" charset="-122"/>
                <a:cs typeface="Arial" pitchFamily="34" charset="0"/>
              </a:rPr>
              <a:t>不发生重组产生，这一事件发生的频率为</a:t>
            </a:r>
            <a:r>
              <a:rPr lang="en-US" altLang="zh-CN" sz="2400" dirty="0" smtClean="0">
                <a:effectLst/>
                <a:latin typeface="Arial" pitchFamily="34" charset="0"/>
                <a:ea typeface="黑体" pitchFamily="49" charset="-122"/>
                <a:cs typeface="Arial" pitchFamily="34" charset="0"/>
              </a:rPr>
              <a:t>u(1-r) </a:t>
            </a:r>
          </a:p>
          <a:p>
            <a:pPr lvl="1">
              <a:defRPr/>
            </a:pPr>
            <a:r>
              <a:rPr lang="zh-CN" altLang="en-US" sz="2400" dirty="0" smtClean="0">
                <a:effectLst/>
                <a:latin typeface="黑体" pitchFamily="49" charset="-122"/>
                <a:ea typeface="黑体" pitchFamily="49" charset="-122"/>
                <a:cs typeface="Arial" pitchFamily="34" charset="0"/>
              </a:rPr>
              <a:t>由基因型</a:t>
            </a:r>
            <a:r>
              <a:rPr lang="en-US" altLang="zh-CN" sz="2400" dirty="0" smtClean="0">
                <a:latin typeface="Arial" pitchFamily="34" charset="0"/>
                <a:cs typeface="Arial" pitchFamily="34" charset="0"/>
              </a:rPr>
              <a:t>AY</a:t>
            </a:r>
            <a:r>
              <a:rPr lang="en-US" altLang="zh-CN" sz="2400" dirty="0" smtClean="0">
                <a:latin typeface="Arial" pitchFamily="34" charset="0"/>
                <a:ea typeface="黑体" pitchFamily="49" charset="-122"/>
                <a:cs typeface="Arial" pitchFamily="34" charset="0"/>
              </a:rPr>
              <a:t>/XB </a:t>
            </a:r>
            <a:r>
              <a:rPr lang="en-US" altLang="zh-CN" sz="2400" dirty="0">
                <a:latin typeface="Arial" pitchFamily="34" charset="0"/>
                <a:ea typeface="黑体" pitchFamily="49" charset="-122"/>
                <a:cs typeface="Arial" pitchFamily="34" charset="0"/>
              </a:rPr>
              <a:t>(X=A</a:t>
            </a:r>
            <a:r>
              <a:rPr lang="zh-CN" altLang="en-US" sz="2400" dirty="0">
                <a:latin typeface="Arial" pitchFamily="34" charset="0"/>
                <a:ea typeface="黑体" pitchFamily="49" charset="-122"/>
                <a:cs typeface="Arial" pitchFamily="34" charset="0"/>
              </a:rPr>
              <a:t>或</a:t>
            </a:r>
            <a:r>
              <a:rPr lang="en-US" altLang="zh-CN" sz="2400" dirty="0">
                <a:latin typeface="Arial" pitchFamily="34" charset="0"/>
                <a:ea typeface="黑体" pitchFamily="49" charset="-122"/>
                <a:cs typeface="Arial" pitchFamily="34" charset="0"/>
              </a:rPr>
              <a:t>a</a:t>
            </a:r>
            <a:r>
              <a:rPr lang="zh-CN" altLang="en-US" sz="2400" dirty="0">
                <a:latin typeface="Arial" pitchFamily="34" charset="0"/>
                <a:ea typeface="黑体" pitchFamily="49" charset="-122"/>
                <a:cs typeface="Arial" pitchFamily="34" charset="0"/>
              </a:rPr>
              <a:t>，</a:t>
            </a:r>
            <a:r>
              <a:rPr lang="en-US" altLang="zh-CN" sz="2400" dirty="0">
                <a:latin typeface="Arial" pitchFamily="34" charset="0"/>
                <a:ea typeface="黑体" pitchFamily="49" charset="-122"/>
                <a:cs typeface="Arial" pitchFamily="34" charset="0"/>
              </a:rPr>
              <a:t> Y=B</a:t>
            </a:r>
            <a:r>
              <a:rPr lang="zh-CN" altLang="en-US" sz="2400" dirty="0">
                <a:latin typeface="Arial" pitchFamily="34" charset="0"/>
                <a:ea typeface="黑体" pitchFamily="49" charset="-122"/>
                <a:cs typeface="Arial" pitchFamily="34" charset="0"/>
              </a:rPr>
              <a:t>或</a:t>
            </a:r>
            <a:r>
              <a:rPr lang="en-US" altLang="zh-CN" sz="2400" dirty="0">
                <a:latin typeface="Arial" pitchFamily="34" charset="0"/>
                <a:ea typeface="黑体" pitchFamily="49" charset="-122"/>
                <a:cs typeface="Arial" pitchFamily="34" charset="0"/>
              </a:rPr>
              <a:t>b)</a:t>
            </a:r>
            <a:r>
              <a:rPr lang="zh-CN" altLang="en-US" sz="2400" dirty="0" smtClean="0">
                <a:effectLst/>
                <a:latin typeface="Arial" pitchFamily="34" charset="0"/>
                <a:ea typeface="黑体" pitchFamily="49" charset="-122"/>
                <a:cs typeface="Arial" pitchFamily="34" charset="0"/>
              </a:rPr>
              <a:t>发生重组产生，</a:t>
            </a:r>
            <a:r>
              <a:rPr lang="zh-CN" altLang="en-US" sz="2400" dirty="0" smtClean="0">
                <a:latin typeface="Arial" pitchFamily="34" charset="0"/>
                <a:ea typeface="黑体" pitchFamily="49" charset="-122"/>
                <a:cs typeface="Arial" pitchFamily="34" charset="0"/>
              </a:rPr>
              <a:t>这</a:t>
            </a:r>
            <a:r>
              <a:rPr lang="zh-CN" altLang="en-US" sz="2400" dirty="0">
                <a:latin typeface="Arial" pitchFamily="34" charset="0"/>
                <a:ea typeface="黑体" pitchFamily="49" charset="-122"/>
                <a:cs typeface="Arial" pitchFamily="34" charset="0"/>
              </a:rPr>
              <a:t>一事件发生的频率</a:t>
            </a:r>
            <a:r>
              <a:rPr lang="zh-CN" altLang="en-US" sz="2400" dirty="0" smtClean="0">
                <a:effectLst/>
                <a:latin typeface="Arial" pitchFamily="34" charset="0"/>
                <a:ea typeface="黑体" pitchFamily="49" charset="-122"/>
                <a:cs typeface="Arial" pitchFamily="34" charset="0"/>
              </a:rPr>
              <a:t>为</a:t>
            </a:r>
            <a:r>
              <a:rPr lang="en-US" altLang="zh-CN" sz="2400" dirty="0" err="1" smtClean="0">
                <a:effectLst/>
                <a:latin typeface="Arial" pitchFamily="34" charset="0"/>
                <a:cs typeface="Arial" pitchFamily="34" charset="0"/>
              </a:rPr>
              <a:t>p</a:t>
            </a:r>
            <a:r>
              <a:rPr lang="en-US" altLang="zh-CN" sz="2400" baseline="-25000" dirty="0" err="1" smtClean="0">
                <a:effectLst/>
                <a:latin typeface="Arial" pitchFamily="34" charset="0"/>
                <a:cs typeface="Arial" pitchFamily="34" charset="0"/>
              </a:rPr>
              <a:t>A</a:t>
            </a:r>
            <a:r>
              <a:rPr lang="en-US" altLang="zh-CN" sz="2400" dirty="0" err="1" smtClean="0">
                <a:effectLst/>
                <a:latin typeface="Arial" pitchFamily="34" charset="0"/>
                <a:cs typeface="Arial" pitchFamily="34" charset="0"/>
              </a:rPr>
              <a:t>p</a:t>
            </a:r>
            <a:r>
              <a:rPr lang="en-US" altLang="zh-CN" sz="2400" baseline="-25000" dirty="0" err="1" smtClean="0">
                <a:effectLst/>
                <a:latin typeface="Arial" pitchFamily="34" charset="0"/>
                <a:cs typeface="Arial" pitchFamily="34" charset="0"/>
              </a:rPr>
              <a:t>B</a:t>
            </a:r>
            <a:r>
              <a:rPr lang="en-US" altLang="zh-CN" sz="2400" dirty="0" err="1" smtClean="0">
                <a:effectLst/>
                <a:latin typeface="Arial" pitchFamily="34" charset="0"/>
                <a:ea typeface="黑体" pitchFamily="49" charset="-122"/>
                <a:cs typeface="Arial" pitchFamily="34" charset="0"/>
              </a:rPr>
              <a:t>r</a:t>
            </a:r>
            <a:r>
              <a:rPr lang="en-US" altLang="zh-CN" sz="2400" dirty="0" smtClean="0">
                <a:effectLst/>
                <a:latin typeface="Arial" pitchFamily="34" charset="0"/>
                <a:ea typeface="黑体" pitchFamily="49" charset="-122"/>
                <a:cs typeface="Arial" pitchFamily="34" charset="0"/>
              </a:rPr>
              <a:t> </a:t>
            </a:r>
          </a:p>
          <a:p>
            <a:pPr>
              <a:defRPr/>
            </a:pPr>
            <a:r>
              <a:rPr lang="zh-CN" altLang="en-US" sz="2800" dirty="0" smtClean="0">
                <a:effectLst/>
                <a:latin typeface="Arial" pitchFamily="34" charset="0"/>
                <a:ea typeface="黑体" pitchFamily="49" charset="-122"/>
                <a:cs typeface="Arial" pitchFamily="34" charset="0"/>
              </a:rPr>
              <a:t>因此</a:t>
            </a:r>
            <a:r>
              <a:rPr lang="en-US" altLang="zh-CN" sz="2800" dirty="0" smtClean="0">
                <a:effectLst/>
                <a:latin typeface="Arial" pitchFamily="34" charset="0"/>
                <a:ea typeface="黑体" pitchFamily="49" charset="-122"/>
                <a:cs typeface="Arial" pitchFamily="34" charset="0"/>
              </a:rPr>
              <a:t>, D</a:t>
            </a:r>
            <a:r>
              <a:rPr lang="en-US" altLang="zh-CN" sz="2800" baseline="-25000" dirty="0" smtClean="0">
                <a:effectLst/>
                <a:latin typeface="Arial" pitchFamily="34" charset="0"/>
                <a:ea typeface="黑体" pitchFamily="49" charset="-122"/>
                <a:cs typeface="Arial" pitchFamily="34" charset="0"/>
              </a:rPr>
              <a:t>1</a:t>
            </a:r>
            <a:r>
              <a:rPr lang="en-US" altLang="zh-CN" sz="2800" dirty="0" smtClean="0">
                <a:effectLst/>
                <a:latin typeface="Arial" pitchFamily="34" charset="0"/>
                <a:ea typeface="黑体" pitchFamily="49" charset="-122"/>
                <a:cs typeface="Arial" pitchFamily="34" charset="0"/>
              </a:rPr>
              <a:t>=[u(1-r) +</a:t>
            </a:r>
            <a:r>
              <a:rPr lang="en-US" altLang="zh-CN" sz="2800" dirty="0" err="1" smtClean="0">
                <a:effectLst/>
                <a:latin typeface="Arial" pitchFamily="34" charset="0"/>
                <a:cs typeface="Arial" pitchFamily="34" charset="0"/>
              </a:rPr>
              <a:t>p</a:t>
            </a:r>
            <a:r>
              <a:rPr lang="en-US" altLang="zh-CN" sz="2800" baseline="-25000" dirty="0" err="1" smtClean="0">
                <a:effectLst/>
                <a:latin typeface="Arial" pitchFamily="34" charset="0"/>
                <a:cs typeface="Arial" pitchFamily="34" charset="0"/>
              </a:rPr>
              <a:t>A</a:t>
            </a:r>
            <a:r>
              <a:rPr lang="en-US" altLang="zh-CN" sz="2800" dirty="0" err="1" smtClean="0">
                <a:effectLst/>
                <a:latin typeface="Arial" pitchFamily="34" charset="0"/>
                <a:cs typeface="Arial" pitchFamily="34" charset="0"/>
              </a:rPr>
              <a:t>p</a:t>
            </a:r>
            <a:r>
              <a:rPr lang="en-US" altLang="zh-CN" sz="2800" baseline="-25000" dirty="0" err="1" smtClean="0">
                <a:effectLst/>
                <a:latin typeface="Arial" pitchFamily="34" charset="0"/>
                <a:cs typeface="Arial" pitchFamily="34" charset="0"/>
              </a:rPr>
              <a:t>B</a:t>
            </a:r>
            <a:r>
              <a:rPr lang="en-US" altLang="zh-CN" sz="2800" dirty="0" err="1" smtClean="0">
                <a:effectLst/>
                <a:latin typeface="Arial" pitchFamily="34" charset="0"/>
                <a:ea typeface="黑体" pitchFamily="49" charset="-122"/>
                <a:cs typeface="Arial" pitchFamily="34" charset="0"/>
              </a:rPr>
              <a:t>r</a:t>
            </a:r>
            <a:r>
              <a:rPr lang="en-US" altLang="zh-CN" sz="2800" dirty="0" smtClean="0">
                <a:effectLst/>
                <a:latin typeface="Arial" pitchFamily="34" charset="0"/>
                <a:ea typeface="黑体" pitchFamily="49" charset="-122"/>
                <a:cs typeface="Arial" pitchFamily="34" charset="0"/>
              </a:rPr>
              <a:t>]-</a:t>
            </a:r>
            <a:r>
              <a:rPr lang="en-US" altLang="zh-CN" sz="2800" dirty="0" err="1" smtClean="0">
                <a:effectLst/>
                <a:latin typeface="Arial" pitchFamily="34" charset="0"/>
                <a:cs typeface="Arial" pitchFamily="34" charset="0"/>
              </a:rPr>
              <a:t>p</a:t>
            </a:r>
            <a:r>
              <a:rPr lang="en-US" altLang="zh-CN" sz="2800" baseline="-25000" dirty="0" err="1" smtClean="0">
                <a:effectLst/>
                <a:latin typeface="Arial" pitchFamily="34" charset="0"/>
                <a:cs typeface="Arial" pitchFamily="34" charset="0"/>
              </a:rPr>
              <a:t>A</a:t>
            </a:r>
            <a:r>
              <a:rPr lang="en-US" altLang="zh-CN" sz="2800" dirty="0" err="1" smtClean="0">
                <a:effectLst/>
                <a:latin typeface="Arial" pitchFamily="34" charset="0"/>
                <a:cs typeface="Arial" pitchFamily="34" charset="0"/>
              </a:rPr>
              <a:t>p</a:t>
            </a:r>
            <a:r>
              <a:rPr lang="en-US" altLang="zh-CN" sz="2800" baseline="-25000" dirty="0" err="1" smtClean="0">
                <a:effectLst/>
                <a:latin typeface="Arial" pitchFamily="34" charset="0"/>
                <a:cs typeface="Arial" pitchFamily="34" charset="0"/>
              </a:rPr>
              <a:t>B</a:t>
            </a:r>
            <a:r>
              <a:rPr lang="en-US" altLang="zh-CN" sz="2800" dirty="0" smtClean="0">
                <a:effectLst/>
                <a:latin typeface="Arial" pitchFamily="34" charset="0"/>
                <a:ea typeface="黑体" pitchFamily="49" charset="-122"/>
                <a:cs typeface="Arial" pitchFamily="34" charset="0"/>
              </a:rPr>
              <a:t>=[u-</a:t>
            </a:r>
            <a:r>
              <a:rPr lang="en-US" altLang="zh-CN" sz="2800" dirty="0" err="1" smtClean="0">
                <a:effectLst/>
                <a:latin typeface="Arial" pitchFamily="34" charset="0"/>
                <a:cs typeface="Arial" pitchFamily="34" charset="0"/>
              </a:rPr>
              <a:t>p</a:t>
            </a:r>
            <a:r>
              <a:rPr lang="en-US" altLang="zh-CN" sz="2800" baseline="-25000" dirty="0" err="1" smtClean="0">
                <a:effectLst/>
                <a:latin typeface="Arial" pitchFamily="34" charset="0"/>
                <a:cs typeface="Arial" pitchFamily="34" charset="0"/>
              </a:rPr>
              <a:t>A</a:t>
            </a:r>
            <a:r>
              <a:rPr lang="en-US" altLang="zh-CN" sz="2800" dirty="0" err="1" smtClean="0">
                <a:effectLst/>
                <a:latin typeface="Arial" pitchFamily="34" charset="0"/>
                <a:cs typeface="Arial" pitchFamily="34" charset="0"/>
              </a:rPr>
              <a:t>p</a:t>
            </a:r>
            <a:r>
              <a:rPr lang="en-US" altLang="zh-CN" sz="2800" baseline="-25000" dirty="0" err="1" smtClean="0">
                <a:effectLst/>
                <a:latin typeface="Arial" pitchFamily="34" charset="0"/>
                <a:cs typeface="Arial" pitchFamily="34" charset="0"/>
              </a:rPr>
              <a:t>B</a:t>
            </a:r>
            <a:r>
              <a:rPr lang="en-US" altLang="zh-CN" sz="2800" dirty="0" smtClean="0">
                <a:effectLst/>
                <a:latin typeface="Arial" pitchFamily="34" charset="0"/>
                <a:ea typeface="黑体" pitchFamily="49" charset="-122"/>
                <a:cs typeface="Arial" pitchFamily="34" charset="0"/>
              </a:rPr>
              <a:t>](1-r)=D</a:t>
            </a:r>
            <a:r>
              <a:rPr lang="en-US" altLang="zh-CN" sz="2800" baseline="-25000" dirty="0" smtClean="0">
                <a:effectLst/>
                <a:latin typeface="Arial" pitchFamily="34" charset="0"/>
                <a:ea typeface="黑体" pitchFamily="49" charset="-122"/>
                <a:cs typeface="Arial" pitchFamily="34" charset="0"/>
              </a:rPr>
              <a:t>0</a:t>
            </a:r>
            <a:r>
              <a:rPr lang="en-US" altLang="zh-CN" sz="2800" dirty="0" smtClean="0">
                <a:effectLst/>
                <a:latin typeface="Arial" pitchFamily="34" charset="0"/>
                <a:ea typeface="黑体" pitchFamily="49" charset="-122"/>
                <a:cs typeface="Arial" pitchFamily="34" charset="0"/>
              </a:rPr>
              <a:t>(1-r) </a:t>
            </a:r>
            <a:endParaRPr lang="zh-CN" altLang="en-US" sz="2800" dirty="0" smtClean="0">
              <a:effectLst/>
              <a:latin typeface="Arial" pitchFamily="34" charset="0"/>
              <a:ea typeface="黑体" pitchFamily="49" charset="-122"/>
              <a:cs typeface="Arial" pitchFamily="34" charset="0"/>
            </a:endParaRPr>
          </a:p>
        </p:txBody>
      </p:sp>
      <p:sp>
        <p:nvSpPr>
          <p:cNvPr id="49156" name="Rectangle 8"/>
          <p:cNvSpPr>
            <a:spLocks noChangeArrowheads="1"/>
          </p:cNvSpPr>
          <p:nvPr/>
        </p:nvSpPr>
        <p:spPr bwMode="auto">
          <a:xfrm>
            <a:off x="0" y="33385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sp>
        <p:nvSpPr>
          <p:cNvPr id="283658" name="Rectangle 10"/>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7" name="表格 6"/>
          <p:cNvGraphicFramePr>
            <a:graphicFrameLocks noGrp="1"/>
          </p:cNvGraphicFramePr>
          <p:nvPr>
            <p:extLst>
              <p:ext uri="{D42A27DB-BD31-4B8C-83A1-F6EECF244321}">
                <p14:modId xmlns:p14="http://schemas.microsoft.com/office/powerpoint/2010/main" val="1025464900"/>
              </p:ext>
            </p:extLst>
          </p:nvPr>
        </p:nvGraphicFramePr>
        <p:xfrm>
          <a:off x="323528" y="1196752"/>
          <a:ext cx="8496943" cy="2316520"/>
        </p:xfrm>
        <a:graphic>
          <a:graphicData uri="http://schemas.openxmlformats.org/drawingml/2006/table">
            <a:tbl>
              <a:tblPr firstRow="1" bandRow="1">
                <a:tableStyleId>{5C22544A-7EE6-4342-B048-85BDC9FD1C3A}</a:tableStyleId>
              </a:tblPr>
              <a:tblGrid>
                <a:gridCol w="3490780"/>
                <a:gridCol w="1293383"/>
                <a:gridCol w="1185172"/>
                <a:gridCol w="1303956"/>
                <a:gridCol w="1223652"/>
              </a:tblGrid>
              <a:tr h="518214">
                <a:tc>
                  <a:txBody>
                    <a:bodyPr/>
                    <a:lstStyle/>
                    <a:p>
                      <a:r>
                        <a:rPr lang="zh-CN" altLang="en-US" sz="3200" dirty="0" smtClean="0">
                          <a:solidFill>
                            <a:srgbClr val="FFFF00"/>
                          </a:solidFill>
                          <a:latin typeface="黑体" panose="02010609060101010101" pitchFamily="49" charset="-122"/>
                          <a:ea typeface="黑体" panose="02010609060101010101" pitchFamily="49" charset="-122"/>
                          <a:cs typeface="Arial" pitchFamily="34" charset="0"/>
                        </a:rPr>
                        <a:t>等位基因和频率</a:t>
                      </a:r>
                      <a:endParaRPr lang="zh-CN" altLang="en-US" sz="3200" dirty="0">
                        <a:solidFill>
                          <a:srgbClr val="FFFF00"/>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a, p</a:t>
                      </a:r>
                      <a:r>
                        <a:rPr lang="en-US" altLang="zh-CN" sz="3200" baseline="-25000" dirty="0" smtClean="0">
                          <a:solidFill>
                            <a:srgbClr val="FFFF00"/>
                          </a:solidFill>
                          <a:latin typeface="Arial" pitchFamily="34" charset="0"/>
                          <a:cs typeface="Arial" pitchFamily="34" charset="0"/>
                        </a:rPr>
                        <a:t>a</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baseline="0" dirty="0"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FFFF00"/>
                          </a:solidFill>
                          <a:latin typeface="Arial" pitchFamily="34" charset="0"/>
                          <a:cs typeface="Arial" pitchFamily="34" charset="0"/>
                        </a:rPr>
                        <a:t>b, </a:t>
                      </a:r>
                      <a:r>
                        <a:rPr lang="en-US" altLang="zh-CN" sz="3200" dirty="0" err="1" smtClean="0">
                          <a:solidFill>
                            <a:srgbClr val="FFFF00"/>
                          </a:solidFill>
                          <a:latin typeface="Arial" pitchFamily="34" charset="0"/>
                          <a:cs typeface="Arial" pitchFamily="34" charset="0"/>
                        </a:rPr>
                        <a:t>p</a:t>
                      </a:r>
                      <a:r>
                        <a:rPr lang="en-US" altLang="zh-CN" sz="3200" baseline="-25000" dirty="0" err="1" smtClean="0">
                          <a:solidFill>
                            <a:srgbClr val="FFFF00"/>
                          </a:solidFill>
                          <a:latin typeface="Arial" pitchFamily="34" charset="0"/>
                          <a:cs typeface="Arial" pitchFamily="34" charset="0"/>
                        </a:rPr>
                        <a:t>b</a:t>
                      </a:r>
                      <a:r>
                        <a:rPr lang="en-US" altLang="zh-CN" sz="3200" dirty="0" smtClean="0">
                          <a:solidFill>
                            <a:srgbClr val="FFFF00"/>
                          </a:solidFill>
                          <a:latin typeface="Arial" pitchFamily="34" charset="0"/>
                          <a:cs typeface="Arial" pitchFamily="34" charset="0"/>
                        </a:rPr>
                        <a:t> </a:t>
                      </a:r>
                      <a:endParaRPr lang="zh-CN" altLang="en-US" sz="3200" dirty="0">
                        <a:solidFill>
                          <a:srgbClr val="FFFF00"/>
                        </a:solidFill>
                        <a:latin typeface="Arial" pitchFamily="34" charset="0"/>
                        <a:cs typeface="Arial" pitchFamily="34" charset="0"/>
                      </a:endParaRPr>
                    </a:p>
                  </a:txBody>
                  <a:tcPr marL="81287" marR="81287" marT="45725" marB="45725"/>
                </a:tc>
              </a:tr>
              <a:tr h="518214">
                <a:tc>
                  <a:txBody>
                    <a:bodyPr/>
                    <a:lstStyle/>
                    <a:p>
                      <a:r>
                        <a:rPr lang="zh-CN" altLang="en-US" sz="3200" baseline="0" dirty="0" smtClean="0">
                          <a:solidFill>
                            <a:schemeClr val="tx1"/>
                          </a:solidFill>
                          <a:latin typeface="黑体" panose="02010609060101010101" pitchFamily="49" charset="-122"/>
                          <a:ea typeface="黑体" panose="02010609060101010101" pitchFamily="49" charset="-122"/>
                          <a:cs typeface="Arial" pitchFamily="34" charset="0"/>
                        </a:rPr>
                        <a:t>配子型</a:t>
                      </a:r>
                      <a:r>
                        <a:rPr lang="en-US" altLang="zh-CN" sz="3200" baseline="0" dirty="0" smtClean="0">
                          <a:solidFill>
                            <a:schemeClr val="tx1"/>
                          </a:solidFill>
                          <a:latin typeface="黑体" panose="02010609060101010101" pitchFamily="49" charset="-122"/>
                          <a:ea typeface="黑体" panose="02010609060101010101" pitchFamily="49" charset="-122"/>
                          <a:cs typeface="Arial" pitchFamily="34" charset="0"/>
                        </a:rPr>
                        <a:t>(</a:t>
                      </a:r>
                      <a:r>
                        <a:rPr lang="zh-CN" altLang="en-US" sz="3200" baseline="0" dirty="0" smtClean="0">
                          <a:solidFill>
                            <a:schemeClr val="tx1"/>
                          </a:solidFill>
                          <a:latin typeface="黑体" panose="02010609060101010101" pitchFamily="49" charset="-122"/>
                          <a:ea typeface="黑体" panose="02010609060101010101" pitchFamily="49" charset="-122"/>
                          <a:cs typeface="Arial" pitchFamily="34" charset="0"/>
                        </a:rPr>
                        <a:t>单倍型</a:t>
                      </a:r>
                      <a:r>
                        <a:rPr lang="en-US" altLang="zh-CN" sz="3200" baseline="0" dirty="0" smtClean="0">
                          <a:solidFill>
                            <a:schemeClr val="tx1"/>
                          </a:solidFill>
                          <a:latin typeface="黑体" panose="02010609060101010101" pitchFamily="49" charset="-122"/>
                          <a:ea typeface="黑体" panose="02010609060101010101" pitchFamily="49" charset="-122"/>
                          <a:cs typeface="Arial" pitchFamily="34" charset="0"/>
                        </a:rPr>
                        <a:t>) </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AB</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err="1"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dirty="0" smtClean="0">
                          <a:solidFill>
                            <a:srgbClr val="002060"/>
                          </a:solidFill>
                          <a:latin typeface="Arial" pitchFamily="34" charset="0"/>
                          <a:cs typeface="Arial" pitchFamily="34" charset="0"/>
                        </a:rPr>
                        <a:t>ab</a:t>
                      </a:r>
                      <a:endParaRPr lang="zh-CN" altLang="en-US" sz="3200" dirty="0" smtClean="0">
                        <a:solidFill>
                          <a:srgbClr val="002060"/>
                        </a:solidFill>
                        <a:latin typeface="Arial" pitchFamily="34" charset="0"/>
                        <a:cs typeface="Arial" pitchFamily="34" charset="0"/>
                      </a:endParaRPr>
                    </a:p>
                  </a:txBody>
                  <a:tcPr marL="81287" marR="81287" marT="45725" marB="45725"/>
                </a:tc>
              </a:tr>
              <a:tr h="518214">
                <a:tc>
                  <a:txBody>
                    <a:bodyPr/>
                    <a:lstStyle/>
                    <a:p>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平衡频率</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a</a:t>
                      </a:r>
                      <a:r>
                        <a:rPr lang="en-US" altLang="zh-CN" sz="3200" dirty="0" err="1" smtClean="0">
                          <a:solidFill>
                            <a:schemeClr val="tx1"/>
                          </a:solidFill>
                          <a:latin typeface="Arial" pitchFamily="34" charset="0"/>
                          <a:cs typeface="Arial" pitchFamily="34" charset="0"/>
                        </a:rPr>
                        <a:t>p</a:t>
                      </a:r>
                      <a:r>
                        <a:rPr lang="en-US" altLang="zh-CN" sz="3200" baseline="-25000" dirty="0" err="1" smtClean="0">
                          <a:solidFill>
                            <a:srgbClr val="002060"/>
                          </a:solidFill>
                          <a:latin typeface="Arial" pitchFamily="34" charset="0"/>
                          <a:cs typeface="Arial" pitchFamily="34" charset="0"/>
                        </a:rPr>
                        <a:t>b</a:t>
                      </a:r>
                      <a:r>
                        <a:rPr lang="en-US" altLang="zh-CN" sz="3200" baseline="0" dirty="0" smtClean="0">
                          <a:solidFill>
                            <a:srgbClr val="002060"/>
                          </a:solidFill>
                          <a:latin typeface="Arial" pitchFamily="34" charset="0"/>
                          <a:cs typeface="Arial" pitchFamily="34" charset="0"/>
                        </a:rPr>
                        <a:t> </a:t>
                      </a:r>
                      <a:endParaRPr lang="zh-CN" altLang="en-US" sz="3200" dirty="0">
                        <a:solidFill>
                          <a:srgbClr val="002060"/>
                        </a:solidFill>
                        <a:latin typeface="Arial" pitchFamily="34" charset="0"/>
                        <a:cs typeface="Arial" pitchFamily="34" charset="0"/>
                      </a:endParaRPr>
                    </a:p>
                  </a:txBody>
                  <a:tcPr marL="81287" marR="81287" marT="45725" marB="45725"/>
                </a:tc>
              </a:tr>
              <a:tr h="518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tx1"/>
                          </a:solidFill>
                          <a:latin typeface="黑体" panose="02010609060101010101" pitchFamily="49" charset="-122"/>
                          <a:ea typeface="黑体" panose="02010609060101010101" pitchFamily="49" charset="-122"/>
                          <a:cs typeface="Arial" pitchFamily="34" charset="0"/>
                        </a:rPr>
                        <a:t>观测频率</a:t>
                      </a:r>
                      <a:endParaRPr lang="zh-CN" altLang="en-US" sz="3200" dirty="0">
                        <a:solidFill>
                          <a:schemeClr val="tx1"/>
                        </a:solidFill>
                        <a:latin typeface="黑体" panose="02010609060101010101" pitchFamily="49" charset="-122"/>
                        <a:ea typeface="黑体" panose="02010609060101010101" pitchFamily="49" charset="-122"/>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u</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s</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t</a:t>
                      </a:r>
                      <a:endParaRPr lang="zh-CN" altLang="en-US" sz="3200" dirty="0">
                        <a:solidFill>
                          <a:srgbClr val="002060"/>
                        </a:solidFill>
                        <a:latin typeface="Arial" pitchFamily="34" charset="0"/>
                        <a:cs typeface="Arial" pitchFamily="34" charset="0"/>
                      </a:endParaRPr>
                    </a:p>
                  </a:txBody>
                  <a:tcPr marL="81287" marR="81287" marT="45725" marB="45725"/>
                </a:tc>
                <a:tc>
                  <a:txBody>
                    <a:bodyPr/>
                    <a:lstStyle/>
                    <a:p>
                      <a:r>
                        <a:rPr lang="en-US" altLang="zh-CN" sz="3200" dirty="0" smtClean="0">
                          <a:solidFill>
                            <a:srgbClr val="002060"/>
                          </a:solidFill>
                          <a:latin typeface="Arial" pitchFamily="34" charset="0"/>
                          <a:cs typeface="Arial" pitchFamily="34" charset="0"/>
                        </a:rPr>
                        <a:t>v</a:t>
                      </a:r>
                      <a:endParaRPr lang="zh-CN" altLang="en-US" sz="3200" dirty="0">
                        <a:solidFill>
                          <a:srgbClr val="002060"/>
                        </a:solidFill>
                        <a:latin typeface="Arial" pitchFamily="34" charset="0"/>
                        <a:cs typeface="Arial" pitchFamily="34" charset="0"/>
                      </a:endParaRPr>
                    </a:p>
                  </a:txBody>
                  <a:tcPr marL="81287" marR="81287" marT="45725" marB="45725"/>
                </a:tc>
              </a:tr>
            </a:tbl>
          </a:graphicData>
        </a:graphic>
      </p:graphicFrame>
    </p:spTree>
    <p:extLst>
      <p:ext uri="{BB962C8B-B14F-4D97-AF65-F5344CB8AC3E}">
        <p14:creationId xmlns:p14="http://schemas.microsoft.com/office/powerpoint/2010/main" val="85123421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75ED2D65-15DF-4FF7-9C1C-E98ED0B1F580}" type="slidenum">
              <a:rPr lang="en-US" altLang="zh-CN"/>
              <a:pPr>
                <a:defRPr/>
              </a:pPr>
              <a:t>91</a:t>
            </a:fld>
            <a:endParaRPr lang="en-US" altLang="zh-CN"/>
          </a:p>
        </p:txBody>
      </p:sp>
      <p:sp>
        <p:nvSpPr>
          <p:cNvPr id="132101" name="Rectangle 5"/>
          <p:cNvSpPr>
            <a:spLocks noGrp="1" noChangeArrowheads="1"/>
          </p:cNvSpPr>
          <p:nvPr>
            <p:ph type="title"/>
          </p:nvPr>
        </p:nvSpPr>
        <p:spPr>
          <a:xfrm>
            <a:off x="683568" y="620688"/>
            <a:ext cx="7776863" cy="792088"/>
          </a:xfrm>
        </p:spPr>
        <p:txBody>
          <a:bodyPr>
            <a:normAutofit/>
          </a:bodyPr>
          <a:lstStyle/>
          <a:p>
            <a:pPr eaLnBrk="1" hangingPunct="1"/>
            <a:r>
              <a:rPr lang="zh-CN" altLang="en-US" b="1" dirty="0" smtClean="0">
                <a:effectLst/>
                <a:ea typeface="黑体" pitchFamily="49" charset="-122"/>
              </a:rPr>
              <a:t>多代随机交配后的连锁不平衡</a:t>
            </a:r>
          </a:p>
        </p:txBody>
      </p:sp>
      <p:sp>
        <p:nvSpPr>
          <p:cNvPr id="50181" name="Rectangle 8"/>
          <p:cNvSpPr>
            <a:spLocks noChangeArrowheads="1"/>
          </p:cNvSpPr>
          <p:nvPr/>
        </p:nvSpPr>
        <p:spPr bwMode="auto">
          <a:xfrm>
            <a:off x="0" y="3309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50183" name="对象 2"/>
          <p:cNvGraphicFramePr>
            <a:graphicFrameLocks noChangeAspect="1"/>
          </p:cNvGraphicFramePr>
          <p:nvPr>
            <p:extLst>
              <p:ext uri="{D42A27DB-BD31-4B8C-83A1-F6EECF244321}">
                <p14:modId xmlns:p14="http://schemas.microsoft.com/office/powerpoint/2010/main" val="1634452655"/>
              </p:ext>
            </p:extLst>
          </p:nvPr>
        </p:nvGraphicFramePr>
        <p:xfrm>
          <a:off x="2778918" y="1484784"/>
          <a:ext cx="3586163" cy="936625"/>
        </p:xfrm>
        <a:graphic>
          <a:graphicData uri="http://schemas.openxmlformats.org/presentationml/2006/ole">
            <mc:AlternateContent xmlns:mc="http://schemas.openxmlformats.org/markup-compatibility/2006">
              <mc:Choice xmlns:v="urn:schemas-microsoft-com:vml" Requires="v">
                <p:oleObj spid="_x0000_s25642" name="公式" r:id="rId4" imgW="939392" imgH="241195" progId="Equation.3">
                  <p:embed/>
                </p:oleObj>
              </mc:Choice>
              <mc:Fallback>
                <p:oleObj name="公式" r:id="rId4" imgW="939392"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918" y="1484784"/>
                        <a:ext cx="3586163" cy="936625"/>
                      </a:xfrm>
                      <a:prstGeom prst="rect">
                        <a:avLst/>
                      </a:prstGeom>
                      <a:noFill/>
                      <a:ln>
                        <a:noFill/>
                      </a:ln>
                    </p:spPr>
                  </p:pic>
                </p:oleObj>
              </mc:Fallback>
            </mc:AlternateContent>
          </a:graphicData>
        </a:graphic>
      </p:graphicFrame>
      <p:pic>
        <p:nvPicPr>
          <p:cNvPr id="8" name="图片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351" y="2636912"/>
            <a:ext cx="8959850" cy="3032562"/>
          </a:xfrm>
          <a:prstGeom prst="rect">
            <a:avLst/>
          </a:prstGeom>
          <a:noFill/>
          <a:ln>
            <a:noFill/>
          </a:ln>
        </p:spPr>
      </p:pic>
    </p:spTree>
    <p:extLst>
      <p:ext uri="{BB962C8B-B14F-4D97-AF65-F5344CB8AC3E}">
        <p14:creationId xmlns:p14="http://schemas.microsoft.com/office/powerpoint/2010/main" val="3043539793"/>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3567" y="312738"/>
            <a:ext cx="7848873" cy="1244600"/>
          </a:xfrm>
        </p:spPr>
        <p:txBody>
          <a:bodyPr>
            <a:normAutofit fontScale="90000"/>
          </a:bodyPr>
          <a:lstStyle/>
          <a:p>
            <a:pPr eaLnBrk="1" hangingPunct="1"/>
            <a:r>
              <a:rPr lang="en-US" altLang="zh-CN" sz="4000" b="1" dirty="0" smtClean="0">
                <a:effectLst/>
                <a:latin typeface="Arial" charset="0"/>
                <a:cs typeface="Arial" charset="0"/>
              </a:rPr>
              <a:t>Two loci A and B in fruit fly, 17.8kb apart on one chromosome </a:t>
            </a:r>
          </a:p>
        </p:txBody>
      </p:sp>
      <p:sp>
        <p:nvSpPr>
          <p:cNvPr id="51203" name="Rectangle 77"/>
          <p:cNvSpPr>
            <a:spLocks noGrp="1" noChangeArrowheads="1"/>
          </p:cNvSpPr>
          <p:nvPr>
            <p:ph type="body" idx="1"/>
          </p:nvPr>
        </p:nvSpPr>
        <p:spPr>
          <a:xfrm>
            <a:off x="539553" y="5000625"/>
            <a:ext cx="8064895" cy="1274763"/>
          </a:xfrm>
        </p:spPr>
        <p:txBody>
          <a:bodyPr/>
          <a:lstStyle/>
          <a:p>
            <a:pPr eaLnBrk="1" hangingPunct="1"/>
            <a:r>
              <a:rPr lang="en-US" altLang="zh-CN" dirty="0" smtClean="0">
                <a:effectLst/>
                <a:latin typeface="Arial" charset="0"/>
                <a:cs typeface="Arial" charset="0"/>
              </a:rPr>
              <a:t>D=0.023, Chi-square=0.93, </a:t>
            </a:r>
            <a:r>
              <a:rPr lang="en-US" altLang="zh-CN" dirty="0" err="1" smtClean="0">
                <a:effectLst/>
                <a:latin typeface="Arial" charset="0"/>
                <a:cs typeface="Arial" charset="0"/>
              </a:rPr>
              <a:t>df</a:t>
            </a:r>
            <a:r>
              <a:rPr lang="en-US" altLang="zh-CN" dirty="0" smtClean="0">
                <a:effectLst/>
                <a:latin typeface="Arial" charset="0"/>
                <a:cs typeface="Arial" charset="0"/>
              </a:rPr>
              <a:t>=1, </a:t>
            </a:r>
            <a:r>
              <a:rPr lang="en-US" altLang="zh-CN" i="1" dirty="0" smtClean="0">
                <a:effectLst/>
                <a:latin typeface="Arial" charset="0"/>
                <a:cs typeface="Arial" charset="0"/>
              </a:rPr>
              <a:t>P</a:t>
            </a:r>
            <a:r>
              <a:rPr lang="zh-CN" altLang="en-US" dirty="0" smtClean="0">
                <a:effectLst/>
                <a:latin typeface="Arial" charset="0"/>
                <a:cs typeface="Arial" charset="0"/>
              </a:rPr>
              <a:t>＞</a:t>
            </a:r>
            <a:r>
              <a:rPr lang="en-US" altLang="zh-CN" dirty="0" smtClean="0">
                <a:effectLst/>
                <a:latin typeface="Arial" charset="0"/>
                <a:cs typeface="Arial" charset="0"/>
              </a:rPr>
              <a:t>0.5</a:t>
            </a:r>
          </a:p>
          <a:p>
            <a:pPr eaLnBrk="1" hangingPunct="1"/>
            <a:r>
              <a:rPr lang="en-US" altLang="zh-CN" dirty="0" smtClean="0">
                <a:effectLst/>
                <a:latin typeface="Arial" charset="0"/>
                <a:cs typeface="Arial" charset="0"/>
              </a:rPr>
              <a:t>LD is not significant </a:t>
            </a:r>
          </a:p>
        </p:txBody>
      </p:sp>
      <p:graphicFrame>
        <p:nvGraphicFramePr>
          <p:cNvPr id="140511" name="Group 223"/>
          <p:cNvGraphicFramePr>
            <a:graphicFrameLocks noGrp="1"/>
          </p:cNvGraphicFramePr>
          <p:nvPr>
            <p:ph idx="4294967295"/>
            <p:extLst>
              <p:ext uri="{D42A27DB-BD31-4B8C-83A1-F6EECF244321}">
                <p14:modId xmlns:p14="http://schemas.microsoft.com/office/powerpoint/2010/main" val="2347459579"/>
              </p:ext>
            </p:extLst>
          </p:nvPr>
        </p:nvGraphicFramePr>
        <p:xfrm>
          <a:off x="107504" y="1700808"/>
          <a:ext cx="8851900" cy="3122614"/>
        </p:xfrm>
        <a:graphic>
          <a:graphicData uri="http://schemas.openxmlformats.org/drawingml/2006/table">
            <a:tbl>
              <a:tblPr/>
              <a:tblGrid>
                <a:gridCol w="731751"/>
                <a:gridCol w="1143009"/>
                <a:gridCol w="1514134"/>
                <a:gridCol w="1940293"/>
                <a:gridCol w="1902193"/>
                <a:gridCol w="1620520"/>
              </a:tblGrid>
              <a:tr h="520316">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Haplotype</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Obs.  samples</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Obs.  Frequency</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Exp.  Frequency</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Exp.  samples</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5203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4</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0.085</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0.06</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2.8</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3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4</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0.085</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0.11</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5.2</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13</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0.277</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0.30</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14.1</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3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26</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0.533</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0.53</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24.9</a:t>
                      </a:r>
                    </a:p>
                  </a:txBody>
                  <a:tcPr marL="90001" marR="90001" marT="46798" marB="46798"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7955806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zh-CN" altLang="zh-CN" b="1" dirty="0">
                <a:latin typeface="黑体" panose="02010609060101010101" pitchFamily="49" charset="-122"/>
                <a:ea typeface="黑体" panose="02010609060101010101" pitchFamily="49" charset="-122"/>
              </a:rPr>
              <a:t>多代随机交配后的</a:t>
            </a:r>
            <a:r>
              <a:rPr lang="zh-CN" altLang="en-US" b="1" dirty="0">
                <a:latin typeface="黑体" panose="02010609060101010101" pitchFamily="49" charset="-122"/>
                <a:ea typeface="黑体" panose="02010609060101010101" pitchFamily="49" charset="-122"/>
              </a:rPr>
              <a:t>连锁不平衡度</a:t>
            </a:r>
          </a:p>
        </p:txBody>
      </p:sp>
      <p:sp>
        <p:nvSpPr>
          <p:cNvPr id="3" name="内容占位符 2"/>
          <p:cNvSpPr>
            <a:spLocks noGrp="1"/>
          </p:cNvSpPr>
          <p:nvPr>
            <p:ph idx="1"/>
          </p:nvPr>
        </p:nvSpPr>
        <p:spPr>
          <a:xfrm>
            <a:off x="457200" y="1268760"/>
            <a:ext cx="8229600" cy="3600400"/>
          </a:xfrm>
        </p:spPr>
        <p:txBody>
          <a:bodyPr>
            <a:normAutofit/>
          </a:bodyPr>
          <a:lstStyle/>
          <a:p>
            <a:pPr>
              <a:lnSpc>
                <a:spcPct val="11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随机交配过程中，交换和重组的不断发生，使得座位间的不平衡程度逐渐下降。对于连锁非常紧密、一次随机交配难以看到重组的座位来说，有可能通过多代随机交配检测出重组的存在，这样就不至于把紧密连锁的座位当作一个座位</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dirty="0" smtClean="0">
                <a:latin typeface="Times New Roman" panose="02020603050405020304" pitchFamily="18" charset="0"/>
                <a:ea typeface="黑体" panose="02010609060101010101" pitchFamily="49" charset="-122"/>
                <a:cs typeface="Times New Roman" panose="02020603050405020304" pitchFamily="18" charset="0"/>
              </a:rPr>
              <a:t>AB</a:t>
            </a:r>
            <a:r>
              <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dirty="0" smtClean="0">
                <a:latin typeface="Times New Roman" panose="02020603050405020304" pitchFamily="18" charset="0"/>
                <a:ea typeface="黑体" panose="02010609060101010101" pitchFamily="49" charset="-122"/>
                <a:cs typeface="Times New Roman" panose="02020603050405020304" pitchFamily="18" charset="0"/>
              </a:rPr>
              <a:t>ab</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连续随机交配，</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个世代后的连锁不平衡度为：</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703102561"/>
              </p:ext>
            </p:extLst>
          </p:nvPr>
        </p:nvGraphicFramePr>
        <p:xfrm>
          <a:off x="827584" y="4711558"/>
          <a:ext cx="5616624" cy="1165714"/>
        </p:xfrm>
        <a:graphic>
          <a:graphicData uri="http://schemas.openxmlformats.org/presentationml/2006/ole">
            <mc:AlternateContent xmlns:mc="http://schemas.openxmlformats.org/markup-compatibility/2006">
              <mc:Choice xmlns:v="urn:schemas-microsoft-com:vml" Requires="v">
                <p:oleObj spid="_x0000_s112667" name="公式" r:id="rId3" imgW="2082800" imgH="393700" progId="Equation.3">
                  <p:embed/>
                </p:oleObj>
              </mc:Choice>
              <mc:Fallback>
                <p:oleObj name="公式" r:id="rId3" imgW="20828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711558"/>
                        <a:ext cx="5616624" cy="1165714"/>
                      </a:xfrm>
                      <a:prstGeom prst="rect">
                        <a:avLst/>
                      </a:prstGeom>
                      <a:noFill/>
                    </p:spPr>
                  </p:pic>
                </p:oleObj>
              </mc:Fallback>
            </mc:AlternateContent>
          </a:graphicData>
        </a:graphic>
      </p:graphicFrame>
    </p:spTree>
    <p:extLst>
      <p:ext uri="{BB962C8B-B14F-4D97-AF65-F5344CB8AC3E}">
        <p14:creationId xmlns:p14="http://schemas.microsoft.com/office/powerpoint/2010/main" val="28592865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zh-CN" b="1" dirty="0">
                <a:latin typeface="黑体" panose="02010609060101010101" pitchFamily="49" charset="-122"/>
                <a:ea typeface="黑体" panose="02010609060101010101" pitchFamily="49" charset="-122"/>
              </a:rPr>
              <a:t>多代随机交配后</a:t>
            </a:r>
            <a:r>
              <a:rPr lang="zh-CN" altLang="zh-CN" b="1" dirty="0" smtClean="0">
                <a:latin typeface="黑体" panose="02010609060101010101" pitchFamily="49" charset="-122"/>
                <a:ea typeface="黑体" panose="02010609060101010101" pitchFamily="49" charset="-122"/>
              </a:rPr>
              <a:t>的</a:t>
            </a:r>
            <a:r>
              <a:rPr lang="zh-CN" altLang="en-US" b="1" dirty="0" smtClean="0">
                <a:latin typeface="黑体" panose="02010609060101010101" pitchFamily="49" charset="-122"/>
                <a:ea typeface="黑体" panose="02010609060101010101" pitchFamily="49" charset="-122"/>
              </a:rPr>
              <a:t>累积重组率</a:t>
            </a:r>
            <a:endParaRPr lang="zh-CN" altLang="en-US"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268760"/>
            <a:ext cx="8229600" cy="3528392"/>
          </a:xfrm>
        </p:spPr>
        <p:txBody>
          <a:bodyPr>
            <a:normAutofit/>
          </a:bodyPr>
          <a:lstStyle/>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AB</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ab</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连续随机交配，</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个</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世代后的累积重组率用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R</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。令：</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得到：</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583162359"/>
              </p:ext>
            </p:extLst>
          </p:nvPr>
        </p:nvGraphicFramePr>
        <p:xfrm>
          <a:off x="899592" y="2276872"/>
          <a:ext cx="5934075" cy="1223962"/>
        </p:xfrm>
        <a:graphic>
          <a:graphicData uri="http://schemas.openxmlformats.org/presentationml/2006/ole">
            <mc:AlternateContent xmlns:mc="http://schemas.openxmlformats.org/markup-compatibility/2006">
              <mc:Choice xmlns:v="urn:schemas-microsoft-com:vml" Requires="v">
                <p:oleObj spid="_x0000_s114742" name="公式" r:id="rId3" imgW="2095200" imgH="393480" progId="Equation.3">
                  <p:embed/>
                </p:oleObj>
              </mc:Choice>
              <mc:Fallback>
                <p:oleObj name="公式" r:id="rId3" imgW="2095200" imgH="393480" progId="Equation.3">
                  <p:embed/>
                  <p:pic>
                    <p:nvPicPr>
                      <p:cNvPr id="0" name="对象 4"/>
                      <p:cNvPicPr>
                        <a:picLocks noChangeAspect="1" noChangeArrowheads="1"/>
                      </p:cNvPicPr>
                      <p:nvPr/>
                    </p:nvPicPr>
                    <p:blipFill>
                      <a:blip r:embed="rId4"/>
                      <a:srcRect/>
                      <a:stretch>
                        <a:fillRect/>
                      </a:stretch>
                    </p:blipFill>
                    <p:spPr bwMode="auto">
                      <a:xfrm>
                        <a:off x="899592" y="2276872"/>
                        <a:ext cx="59340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97707542"/>
              </p:ext>
            </p:extLst>
          </p:nvPr>
        </p:nvGraphicFramePr>
        <p:xfrm>
          <a:off x="899592" y="4077072"/>
          <a:ext cx="6480720" cy="1277752"/>
        </p:xfrm>
        <a:graphic>
          <a:graphicData uri="http://schemas.openxmlformats.org/presentationml/2006/ole">
            <mc:AlternateContent xmlns:mc="http://schemas.openxmlformats.org/markup-compatibility/2006">
              <mc:Choice xmlns:v="urn:schemas-microsoft-com:vml" Requires="v">
                <p:oleObj spid="_x0000_s114743" name="公式" r:id="rId5" imgW="2145369" imgH="393529" progId="Equation.3">
                  <p:embed/>
                </p:oleObj>
              </mc:Choice>
              <mc:Fallback>
                <p:oleObj name="公式" r:id="rId5" imgW="2145369" imgH="393529"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077072"/>
                        <a:ext cx="6480720" cy="1277752"/>
                      </a:xfrm>
                      <a:prstGeom prst="rect">
                        <a:avLst/>
                      </a:prstGeom>
                      <a:noFill/>
                    </p:spPr>
                  </p:pic>
                </p:oleObj>
              </mc:Fallback>
            </mc:AlternateContent>
          </a:graphicData>
        </a:graphic>
      </p:graphicFrame>
    </p:spTree>
    <p:extLst>
      <p:ext uri="{BB962C8B-B14F-4D97-AF65-F5344CB8AC3E}">
        <p14:creationId xmlns:p14="http://schemas.microsoft.com/office/powerpoint/2010/main" val="26312868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r>
              <a:rPr lang="zh-CN" altLang="zh-CN" b="1" dirty="0">
                <a:latin typeface="黑体" panose="02010609060101010101" pitchFamily="49" charset="-122"/>
                <a:ea typeface="黑体" panose="02010609060101010101" pitchFamily="49" charset="-122"/>
              </a:rPr>
              <a:t>随机交配多代的累积遗传图距</a:t>
            </a:r>
            <a:endParaRPr lang="zh-CN" altLang="en-US" b="1" dirty="0">
              <a:latin typeface="黑体" panose="02010609060101010101" pitchFamily="49" charset="-122"/>
              <a:ea typeface="黑体" panose="02010609060101010101"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427949251"/>
              </p:ext>
            </p:extLst>
          </p:nvPr>
        </p:nvGraphicFramePr>
        <p:xfrm>
          <a:off x="242510" y="1196752"/>
          <a:ext cx="8649970" cy="4896540"/>
        </p:xfrm>
        <a:graphic>
          <a:graphicData uri="http://schemas.openxmlformats.org/drawingml/2006/table">
            <a:tbl>
              <a:tblPr firstRow="1" firstCol="1" bandRow="1">
                <a:tableStyleId>{5C22544A-7EE6-4342-B048-85BDC9FD1C3A}</a:tableStyleId>
              </a:tblPr>
              <a:tblGrid>
                <a:gridCol w="2051685"/>
                <a:gridCol w="1044659"/>
                <a:gridCol w="1008112"/>
                <a:gridCol w="1080120"/>
                <a:gridCol w="1080120"/>
                <a:gridCol w="1224136"/>
                <a:gridCol w="1161138"/>
              </a:tblGrid>
              <a:tr h="408045">
                <a:tc rowSpan="2">
                  <a:txBody>
                    <a:bodyPr/>
                    <a:lstStyle/>
                    <a:p>
                      <a:pPr algn="l">
                        <a:spcAft>
                          <a:spcPts val="0"/>
                        </a:spcAft>
                      </a:pPr>
                      <a:r>
                        <a:rPr lang="zh-CN" sz="2400" b="1" kern="0" dirty="0">
                          <a:effectLst/>
                          <a:latin typeface="Times New Roman" panose="02020603050405020304" pitchFamily="18" charset="0"/>
                          <a:ea typeface="黑体" panose="02010609060101010101" pitchFamily="49" charset="-122"/>
                          <a:cs typeface="Times New Roman" panose="02020603050405020304" pitchFamily="18" charset="0"/>
                        </a:rPr>
                        <a:t>随机交配代数</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gridSpan="6">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F</a:t>
                      </a:r>
                      <a:r>
                        <a:rPr lang="en-US" sz="2400" b="1" kern="0" baseline="-25000" dirty="0">
                          <a:effectLst/>
                          <a:latin typeface="Times New Roman" panose="02020603050405020304" pitchFamily="18" charset="0"/>
                          <a:ea typeface="黑体" panose="02010609060101010101" pitchFamily="49" charset="-122"/>
                          <a:cs typeface="Times New Roman" panose="02020603050405020304" pitchFamily="18" charset="0"/>
                        </a:rPr>
                        <a:t>2</a:t>
                      </a:r>
                      <a:r>
                        <a:rPr lang="zh-CN" sz="2400" b="1" kern="0" dirty="0">
                          <a:effectLst/>
                          <a:latin typeface="Times New Roman" panose="02020603050405020304" pitchFamily="18" charset="0"/>
                          <a:ea typeface="黑体" panose="02010609060101010101" pitchFamily="49" charset="-122"/>
                          <a:cs typeface="Times New Roman" panose="02020603050405020304" pitchFamily="18" charset="0"/>
                        </a:rPr>
                        <a:t>群体（等价于随机交配一代）的遗传图距</a:t>
                      </a: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400" b="1" kern="0" dirty="0" err="1">
                          <a:effectLst/>
                          <a:latin typeface="Times New Roman" panose="02020603050405020304" pitchFamily="18" charset="0"/>
                          <a:ea typeface="黑体" panose="02010609060101010101" pitchFamily="49" charset="-122"/>
                          <a:cs typeface="Times New Roman" panose="02020603050405020304" pitchFamily="18" charset="0"/>
                        </a:rPr>
                        <a:t>cM</a:t>
                      </a: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08045">
                <a:tc vMerge="1">
                  <a:txBody>
                    <a:bodyPr/>
                    <a:lstStyle/>
                    <a:p>
                      <a:endParaRPr lang="zh-CN" altLang="en-US"/>
                    </a:p>
                  </a:txBody>
                  <a:tcPr/>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0.15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0.30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2.99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7.44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14.75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0.20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0.40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3.98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9.88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19.50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0.25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2.49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4.97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12.31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24.25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0.30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0.60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2.99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5.96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14.75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29.00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6</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0.35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0.70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3.49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6.95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17.19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33.75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0.40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0.80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3.99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7.94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19.63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38.50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0.45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0.90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4.48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8.93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22.06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43.25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1.00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4.98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9.92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24.50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48.00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10</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0.55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1.10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5.48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10.91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26.94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52.75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408045">
                <a:tc>
                  <a:txBody>
                    <a:bodyPr/>
                    <a:lstStyle/>
                    <a:p>
                      <a:pPr algn="l">
                        <a:spcAft>
                          <a:spcPts val="0"/>
                        </a:spcAft>
                      </a:pPr>
                      <a:r>
                        <a:rPr lang="zh-CN" sz="2400" b="1" kern="0">
                          <a:effectLst/>
                          <a:latin typeface="Times New Roman" panose="02020603050405020304" pitchFamily="18" charset="0"/>
                          <a:ea typeface="黑体" panose="02010609060101010101" pitchFamily="49" charset="-122"/>
                          <a:cs typeface="Times New Roman" panose="02020603050405020304" pitchFamily="18" charset="0"/>
                        </a:rPr>
                        <a:t>多代重复自交</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0.20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0.40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1.98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3.92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a:effectLst/>
                          <a:latin typeface="Times New Roman" panose="02020603050405020304" pitchFamily="18" charset="0"/>
                          <a:ea typeface="黑体" panose="02010609060101010101" pitchFamily="49" charset="-122"/>
                          <a:cs typeface="Times New Roman" panose="02020603050405020304" pitchFamily="18" charset="0"/>
                        </a:rPr>
                        <a:t>9.55 </a:t>
                      </a:r>
                      <a:endParaRPr lang="zh-CN" sz="24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2400" b="1" kern="0" dirty="0">
                          <a:effectLst/>
                          <a:latin typeface="Times New Roman" panose="02020603050405020304" pitchFamily="18" charset="0"/>
                          <a:ea typeface="黑体" panose="02010609060101010101" pitchFamily="49" charset="-122"/>
                          <a:cs typeface="Times New Roman" panose="02020603050405020304" pitchFamily="18" charset="0"/>
                        </a:rPr>
                        <a:t>18.33 </a:t>
                      </a:r>
                      <a:endParaRPr lang="zh-CN" sz="24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12376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a:xfrm>
            <a:off x="467544" y="188641"/>
            <a:ext cx="8229600" cy="720080"/>
          </a:xfrm>
        </p:spPr>
        <p:txBody>
          <a:bodyPr>
            <a:normAutofit fontScale="90000"/>
          </a:bodyPr>
          <a:lstStyle/>
          <a:p>
            <a:pPr eaLnBrk="1" hangingPunct="1"/>
            <a:r>
              <a:rPr lang="zh-CN" altLang="en-US" b="1" dirty="0" smtClean="0">
                <a:effectLst/>
                <a:latin typeface="Arial" charset="0"/>
                <a:ea typeface="黑体" pitchFamily="49" charset="-122"/>
                <a:cs typeface="Arial" charset="0"/>
              </a:rPr>
              <a:t>群体结构对</a:t>
            </a:r>
            <a:r>
              <a:rPr lang="en-US" altLang="zh-CN" b="1" dirty="0" smtClean="0">
                <a:effectLst/>
                <a:latin typeface="Arial" charset="0"/>
                <a:ea typeface="黑体" pitchFamily="49" charset="-122"/>
                <a:cs typeface="Arial" charset="0"/>
              </a:rPr>
              <a:t>LD</a:t>
            </a:r>
            <a:r>
              <a:rPr lang="zh-CN" altLang="en-US" b="1" dirty="0" smtClean="0">
                <a:effectLst/>
                <a:latin typeface="Arial" charset="0"/>
                <a:ea typeface="黑体" pitchFamily="49" charset="-122"/>
                <a:cs typeface="Arial" charset="0"/>
              </a:rPr>
              <a:t>的影响</a:t>
            </a:r>
          </a:p>
        </p:txBody>
      </p:sp>
      <p:sp>
        <p:nvSpPr>
          <p:cNvPr id="52227" name="内容占位符 7"/>
          <p:cNvSpPr>
            <a:spLocks noGrp="1"/>
          </p:cNvSpPr>
          <p:nvPr>
            <p:ph idx="1"/>
          </p:nvPr>
        </p:nvSpPr>
        <p:spPr>
          <a:xfrm>
            <a:off x="467544" y="980728"/>
            <a:ext cx="8064500" cy="2016125"/>
          </a:xfrm>
        </p:spPr>
        <p:txBody>
          <a:bodyPr/>
          <a:lstStyle/>
          <a:p>
            <a:pPr eaLnBrk="1" hangingPunct="1"/>
            <a:r>
              <a:rPr lang="zh-CN" altLang="en-US" sz="2800" dirty="0" smtClean="0">
                <a:effectLst/>
                <a:latin typeface="Arial" charset="0"/>
                <a:ea typeface="黑体" pitchFamily="49" charset="-122"/>
                <a:cs typeface="Arial" charset="0"/>
              </a:rPr>
              <a:t>不同频率的随机交配群体的混合也会导致不平衡</a:t>
            </a:r>
            <a:endParaRPr lang="en-US" altLang="zh-CN" sz="2800" dirty="0" smtClean="0">
              <a:effectLst/>
              <a:latin typeface="Arial" charset="0"/>
              <a:ea typeface="黑体" pitchFamily="49" charset="-122"/>
              <a:cs typeface="Arial" charset="0"/>
            </a:endParaRPr>
          </a:p>
          <a:p>
            <a:pPr lvl="1" eaLnBrk="1" hangingPunct="1"/>
            <a:r>
              <a:rPr lang="zh-CN" altLang="en-US" dirty="0" smtClean="0">
                <a:effectLst/>
                <a:latin typeface="Arial" charset="0"/>
                <a:ea typeface="黑体" pitchFamily="49" charset="-122"/>
                <a:cs typeface="Arial" charset="0"/>
              </a:rPr>
              <a:t>群体</a:t>
            </a:r>
            <a:r>
              <a:rPr lang="en-US" altLang="zh-CN" dirty="0" smtClean="0">
                <a:effectLst/>
                <a:latin typeface="Arial" charset="0"/>
                <a:ea typeface="黑体" pitchFamily="49" charset="-122"/>
                <a:cs typeface="Arial" charset="0"/>
              </a:rPr>
              <a:t>1</a:t>
            </a:r>
            <a:r>
              <a:rPr lang="zh-CN" altLang="en-US" dirty="0" smtClean="0">
                <a:effectLst/>
                <a:latin typeface="Arial" charset="0"/>
                <a:ea typeface="黑体" pitchFamily="49" charset="-122"/>
                <a:cs typeface="Arial" charset="0"/>
              </a:rPr>
              <a:t>和群体</a:t>
            </a:r>
            <a:r>
              <a:rPr lang="en-US" altLang="zh-CN" dirty="0" smtClean="0">
                <a:effectLst/>
                <a:latin typeface="Arial" charset="0"/>
                <a:ea typeface="黑体" pitchFamily="49" charset="-122"/>
                <a:cs typeface="Arial" charset="0"/>
              </a:rPr>
              <a:t>2 </a:t>
            </a:r>
            <a:r>
              <a:rPr lang="zh-CN" altLang="en-US" dirty="0" smtClean="0">
                <a:effectLst/>
                <a:latin typeface="Arial" charset="0"/>
                <a:ea typeface="黑体" pitchFamily="49" charset="-122"/>
                <a:cs typeface="Arial" charset="0"/>
              </a:rPr>
              <a:t>为随机交配群体，位点</a:t>
            </a:r>
            <a:r>
              <a:rPr lang="en-US" altLang="zh-CN" dirty="0" smtClean="0">
                <a:effectLst/>
                <a:latin typeface="Arial" charset="0"/>
                <a:ea typeface="黑体" pitchFamily="49" charset="-122"/>
                <a:cs typeface="Arial" charset="0"/>
              </a:rPr>
              <a:t>A</a:t>
            </a:r>
            <a:r>
              <a:rPr lang="zh-CN" altLang="en-US" dirty="0" smtClean="0">
                <a:effectLst/>
                <a:latin typeface="Arial" charset="0"/>
                <a:ea typeface="黑体" pitchFamily="49" charset="-122"/>
                <a:cs typeface="Arial" charset="0"/>
              </a:rPr>
              <a:t>和</a:t>
            </a:r>
            <a:r>
              <a:rPr lang="en-US" altLang="zh-CN" dirty="0" smtClean="0">
                <a:effectLst/>
                <a:latin typeface="Arial" charset="0"/>
                <a:ea typeface="黑体" pitchFamily="49" charset="-122"/>
                <a:cs typeface="Arial" charset="0"/>
              </a:rPr>
              <a:t>B</a:t>
            </a:r>
            <a:r>
              <a:rPr lang="zh-CN" altLang="en-US" dirty="0" smtClean="0">
                <a:effectLst/>
                <a:latin typeface="Arial" charset="0"/>
                <a:ea typeface="黑体" pitchFamily="49" charset="-122"/>
                <a:cs typeface="Arial" charset="0"/>
              </a:rPr>
              <a:t>独立遗传</a:t>
            </a:r>
            <a:endParaRPr lang="en-US" altLang="zh-CN" dirty="0" smtClean="0">
              <a:effectLst/>
              <a:latin typeface="Arial" charset="0"/>
              <a:ea typeface="黑体" pitchFamily="49" charset="-122"/>
              <a:cs typeface="Arial" charset="0"/>
            </a:endParaRPr>
          </a:p>
          <a:p>
            <a:pPr lvl="1" eaLnBrk="1" hangingPunct="1"/>
            <a:r>
              <a:rPr lang="zh-CN" altLang="en-US" dirty="0" smtClean="0">
                <a:effectLst/>
                <a:latin typeface="Arial" charset="0"/>
                <a:ea typeface="黑体" pitchFamily="49" charset="-122"/>
                <a:cs typeface="Arial" charset="0"/>
              </a:rPr>
              <a:t>混和群体一半来自群体</a:t>
            </a:r>
            <a:r>
              <a:rPr lang="en-US" altLang="zh-CN" dirty="0" smtClean="0">
                <a:effectLst/>
                <a:latin typeface="Arial" charset="0"/>
                <a:ea typeface="黑体" pitchFamily="49" charset="-122"/>
                <a:cs typeface="Arial" charset="0"/>
              </a:rPr>
              <a:t>1</a:t>
            </a:r>
            <a:r>
              <a:rPr lang="zh-CN" altLang="en-US" dirty="0" smtClean="0">
                <a:effectLst/>
                <a:latin typeface="Arial" charset="0"/>
                <a:ea typeface="黑体" pitchFamily="49" charset="-122"/>
                <a:cs typeface="Arial" charset="0"/>
              </a:rPr>
              <a:t>，另一半来自群体</a:t>
            </a:r>
            <a:r>
              <a:rPr lang="en-US" altLang="zh-CN" dirty="0" smtClean="0">
                <a:effectLst/>
                <a:latin typeface="Arial" charset="0"/>
                <a:ea typeface="黑体" pitchFamily="49" charset="-122"/>
                <a:cs typeface="Arial" charset="0"/>
              </a:rPr>
              <a:t>2</a:t>
            </a:r>
            <a:endParaRPr lang="zh-CN" altLang="en-US" dirty="0" smtClean="0">
              <a:effectLst/>
              <a:latin typeface="Arial" charset="0"/>
              <a:ea typeface="黑体" pitchFamily="49" charset="-122"/>
              <a:cs typeface="Arial" charset="0"/>
            </a:endParaRPr>
          </a:p>
        </p:txBody>
      </p:sp>
      <p:sp>
        <p:nvSpPr>
          <p:cNvPr id="52228" name="Rectangle 8"/>
          <p:cNvSpPr>
            <a:spLocks noChangeArrowheads="1"/>
          </p:cNvSpPr>
          <p:nvPr/>
        </p:nvSpPr>
        <p:spPr bwMode="auto">
          <a:xfrm>
            <a:off x="0" y="3309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9" name="Group 485"/>
          <p:cNvGraphicFramePr>
            <a:graphicFrameLocks/>
          </p:cNvGraphicFramePr>
          <p:nvPr>
            <p:extLst>
              <p:ext uri="{D42A27DB-BD31-4B8C-83A1-F6EECF244321}">
                <p14:modId xmlns:p14="http://schemas.microsoft.com/office/powerpoint/2010/main" val="2103534179"/>
              </p:ext>
            </p:extLst>
          </p:nvPr>
        </p:nvGraphicFramePr>
        <p:xfrm>
          <a:off x="107950" y="2996952"/>
          <a:ext cx="8858249" cy="3170236"/>
        </p:xfrm>
        <a:graphic>
          <a:graphicData uri="http://schemas.openxmlformats.org/drawingml/2006/table">
            <a:tbl>
              <a:tblPr/>
              <a:tblGrid>
                <a:gridCol w="1811244"/>
                <a:gridCol w="944694"/>
                <a:gridCol w="944694"/>
                <a:gridCol w="739780"/>
                <a:gridCol w="1097513"/>
                <a:gridCol w="3320324"/>
              </a:tblGrid>
              <a:tr h="576378">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  体</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基因频率</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smtClean="0">
                          <a:ln>
                            <a:noFill/>
                          </a:ln>
                          <a:solidFill>
                            <a:schemeClr val="tx1"/>
                          </a:solidFill>
                          <a:effectLst/>
                          <a:latin typeface="Arial" pitchFamily="34" charset="0"/>
                          <a:ea typeface="黑体" pitchFamily="2" charset="-122"/>
                          <a:cs typeface="Arial" pitchFamily="34" charset="0"/>
                        </a:rPr>
                        <a:t>基因型频率</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2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A1</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A2</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B1</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B2</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A1A1B1B1</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群体</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1</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0.7</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0.7</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0.2401</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群体</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2</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0.7</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0.7</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0.0081</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25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混合群体</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观测频率：</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0.1241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期望频率：</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0.0625</a:t>
                      </a:r>
                    </a:p>
                  </a:txBody>
                  <a:tcPr marL="89999" marR="89999"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764741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a:xfrm>
            <a:off x="35496" y="692696"/>
            <a:ext cx="2808312" cy="1440160"/>
          </a:xfrm>
        </p:spPr>
        <p:txBody>
          <a:bodyPr>
            <a:normAutofit/>
          </a:bodyPr>
          <a:lstStyle/>
          <a:p>
            <a:pPr eaLnBrk="1" hangingPunct="1">
              <a:defRPr/>
            </a:pPr>
            <a:r>
              <a:rPr lang="zh-CN" altLang="en-US" sz="4000" b="1" dirty="0">
                <a:effectLst/>
                <a:latin typeface="Arial" pitchFamily="34" charset="0"/>
                <a:ea typeface="黑体" pitchFamily="2" charset="-122"/>
                <a:cs typeface="Arial" pitchFamily="34" charset="0"/>
              </a:rPr>
              <a:t>群体结构对</a:t>
            </a:r>
            <a:r>
              <a:rPr lang="en-US" altLang="zh-CN" sz="4000" b="1" dirty="0">
                <a:effectLst/>
                <a:latin typeface="Arial" pitchFamily="34" charset="0"/>
                <a:ea typeface="黑体" pitchFamily="2" charset="-122"/>
                <a:cs typeface="Arial" pitchFamily="34" charset="0"/>
              </a:rPr>
              <a:t>LD</a:t>
            </a:r>
            <a:r>
              <a:rPr lang="zh-CN" altLang="en-US" sz="4000" b="1" dirty="0">
                <a:effectLst/>
                <a:latin typeface="Arial" pitchFamily="34" charset="0"/>
                <a:ea typeface="黑体" pitchFamily="2" charset="-122"/>
                <a:cs typeface="Arial" pitchFamily="34" charset="0"/>
              </a:rPr>
              <a:t>的影响</a:t>
            </a:r>
            <a:endParaRPr lang="zh-CN" altLang="en-US" sz="4000" b="1" dirty="0" smtClean="0">
              <a:latin typeface="Arial" pitchFamily="34" charset="0"/>
              <a:ea typeface="黑体" pitchFamily="2" charset="-122"/>
              <a:cs typeface="Arial" pitchFamily="34" charset="0"/>
            </a:endParaRPr>
          </a:p>
        </p:txBody>
      </p:sp>
      <p:sp>
        <p:nvSpPr>
          <p:cNvPr id="53251" name="Rectangle 8"/>
          <p:cNvSpPr>
            <a:spLocks noChangeArrowheads="1"/>
          </p:cNvSpPr>
          <p:nvPr/>
        </p:nvSpPr>
        <p:spPr bwMode="auto">
          <a:xfrm>
            <a:off x="0" y="3309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eaLnBrk="1" hangingPunct="1">
              <a:spcBef>
                <a:spcPct val="0"/>
              </a:spcBef>
              <a:buClrTx/>
              <a:buSzTx/>
              <a:buFontTx/>
              <a:buNone/>
            </a:pPr>
            <a:endParaRPr lang="zh-CN" altLang="en-US" sz="1800"/>
          </a:p>
        </p:txBody>
      </p:sp>
      <p:graphicFrame>
        <p:nvGraphicFramePr>
          <p:cNvPr id="9" name="Group 485"/>
          <p:cNvGraphicFramePr>
            <a:graphicFrameLocks/>
          </p:cNvGraphicFramePr>
          <p:nvPr>
            <p:extLst>
              <p:ext uri="{D42A27DB-BD31-4B8C-83A1-F6EECF244321}">
                <p14:modId xmlns:p14="http://schemas.microsoft.com/office/powerpoint/2010/main" val="754625854"/>
              </p:ext>
            </p:extLst>
          </p:nvPr>
        </p:nvGraphicFramePr>
        <p:xfrm>
          <a:off x="2891160" y="277813"/>
          <a:ext cx="5929312" cy="2601910"/>
        </p:xfrm>
        <a:graphic>
          <a:graphicData uri="http://schemas.openxmlformats.org/drawingml/2006/table">
            <a:tbl>
              <a:tblPr/>
              <a:tblGrid>
                <a:gridCol w="2202532"/>
                <a:gridCol w="944719"/>
                <a:gridCol w="944719"/>
                <a:gridCol w="739800"/>
                <a:gridCol w="1097542"/>
              </a:tblGrid>
              <a:tr h="520382">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  体</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Gene frequency </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20382">
                <a:tc vMerge="1">
                  <a:txBody>
                    <a:bodyPr/>
                    <a:lstStyle/>
                    <a:p>
                      <a:endParaRPr lang="zh-CN" altLang="en-US"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1</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2</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1</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2</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群体</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1</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0.7</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0.7</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群体</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2</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0.7</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smtClean="0">
                          <a:ln>
                            <a:noFill/>
                          </a:ln>
                          <a:solidFill>
                            <a:schemeClr val="tx1"/>
                          </a:solidFill>
                          <a:effectLst/>
                          <a:latin typeface="Arial" pitchFamily="34" charset="0"/>
                          <a:ea typeface="黑体" pitchFamily="2" charset="-122"/>
                          <a:cs typeface="Arial" pitchFamily="34" charset="0"/>
                        </a:rPr>
                        <a:t>0.3</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0.7</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1:1</a:t>
                      </a: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混合群体</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0.5</a:t>
                      </a:r>
                    </a:p>
                  </a:txBody>
                  <a:tcPr marL="90001" marR="90001" marT="46813" marB="468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485"/>
          <p:cNvGraphicFramePr>
            <a:graphicFrameLocks/>
          </p:cNvGraphicFramePr>
          <p:nvPr>
            <p:extLst>
              <p:ext uri="{D42A27DB-BD31-4B8C-83A1-F6EECF244321}">
                <p14:modId xmlns:p14="http://schemas.microsoft.com/office/powerpoint/2010/main" val="3577644315"/>
              </p:ext>
            </p:extLst>
          </p:nvPr>
        </p:nvGraphicFramePr>
        <p:xfrm>
          <a:off x="323850" y="3068960"/>
          <a:ext cx="8513764" cy="3122610"/>
        </p:xfrm>
        <a:graphic>
          <a:graphicData uri="http://schemas.openxmlformats.org/drawingml/2006/table">
            <a:tbl>
              <a:tblPr/>
              <a:tblGrid>
                <a:gridCol w="3474954"/>
                <a:gridCol w="1033470"/>
                <a:gridCol w="1033470"/>
                <a:gridCol w="1033470"/>
                <a:gridCol w="1033470"/>
                <a:gridCol w="904930"/>
              </a:tblGrid>
              <a:tr h="5204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  体</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Haplotype frequency </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LD</a:t>
                      </a:r>
                      <a:endParaRPr kumimoji="0" lang="zh-CN" altLang="en-US"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35">
                <a:tc>
                  <a:txBody>
                    <a:bodyPr/>
                    <a:lstStyle/>
                    <a:p>
                      <a:endParaRPr lang="zh-CN" altLang="en-US" sz="1800" dirty="0"/>
                    </a:p>
                  </a:txBody>
                  <a:tcPr marL="91439" marR="91439"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1</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1</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1</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2</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2</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1</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A</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2</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B</a:t>
                      </a:r>
                      <a:r>
                        <a:rPr kumimoji="0" lang="en-US" altLang="zh-CN" sz="2800" b="0" i="0" u="none" strike="noStrike" cap="none" normalizeH="0" baseline="-25000" dirty="0" smtClean="0">
                          <a:ln>
                            <a:noFill/>
                          </a:ln>
                          <a:solidFill>
                            <a:schemeClr val="tx1"/>
                          </a:solidFill>
                          <a:effectLst/>
                          <a:latin typeface="Arial" pitchFamily="34" charset="0"/>
                          <a:ea typeface="黑体" pitchFamily="2" charset="-122"/>
                          <a:cs typeface="Arial" pitchFamily="34" charset="0"/>
                        </a:rPr>
                        <a:t>2</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 </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101249" marR="101249" marT="46809" marB="46809" anchor="ctr" anchorCtr="1"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204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群体</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0.49</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0.09</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群体</a:t>
                      </a: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2</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0.09</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0.49</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混合群体实际频率</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0.29</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0.21</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0.29</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0.04</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4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zh-CN" altLang="en-US" sz="2800" b="1" i="0" u="none" strike="noStrike" cap="none" normalizeH="0" baseline="0" dirty="0" smtClean="0">
                          <a:ln>
                            <a:noFill/>
                          </a:ln>
                          <a:solidFill>
                            <a:schemeClr val="tx1"/>
                          </a:solidFill>
                          <a:effectLst/>
                          <a:latin typeface="Arial" pitchFamily="34" charset="0"/>
                          <a:ea typeface="黑体" pitchFamily="2" charset="-122"/>
                          <a:cs typeface="Arial" pitchFamily="34" charset="0"/>
                        </a:rPr>
                        <a:t>混合群体平衡频率</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0.25</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0.25</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0.25</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rPr>
                        <a:t>0.25</a:t>
                      </a:r>
                    </a:p>
                  </a:txBody>
                  <a:tcPr marL="89998" marR="89998" marT="46818" marB="468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altLang="zh-CN" sz="2800" b="0" i="0" u="none" strike="noStrike" cap="none" normalizeH="0" baseline="0" dirty="0" smtClean="0">
                        <a:ln>
                          <a:noFill/>
                        </a:ln>
                        <a:solidFill>
                          <a:schemeClr val="tx1"/>
                        </a:solidFill>
                        <a:effectLst/>
                        <a:latin typeface="Arial" pitchFamily="34" charset="0"/>
                        <a:ea typeface="黑体" pitchFamily="2" charset="-122"/>
                        <a:cs typeface="Arial" pitchFamily="34" charset="0"/>
                      </a:endParaRPr>
                    </a:p>
                  </a:txBody>
                  <a:tcPr marL="89998" marR="89998" marT="46818" marB="46818" anchor="ctr" anchorCtr="1"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108339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body" idx="1"/>
          </p:nvPr>
        </p:nvSpPr>
        <p:spPr>
          <a:xfrm>
            <a:off x="323528" y="1412776"/>
            <a:ext cx="8424936" cy="4464050"/>
          </a:xfrm>
        </p:spPr>
        <p:txBody>
          <a:bodyPr>
            <a:normAutofit/>
          </a:bodyPr>
          <a:lstStyle/>
          <a:p>
            <a:pPr eaLnBrk="1" hangingPunct="1">
              <a:spcBef>
                <a:spcPts val="600"/>
              </a:spcBef>
              <a:spcAft>
                <a:spcPts val="600"/>
              </a:spcAft>
              <a:defRPr/>
            </a:pPr>
            <a:r>
              <a:rPr lang="zh-CN" altLang="en-US" sz="3600" dirty="0" smtClean="0">
                <a:solidFill>
                  <a:schemeClr val="tx1">
                    <a:lumMod val="95000"/>
                  </a:schemeClr>
                </a:solidFill>
                <a:effectLst/>
                <a:latin typeface="黑体" pitchFamily="2" charset="-122"/>
                <a:ea typeface="黑体" pitchFamily="2" charset="-122"/>
              </a:rPr>
              <a:t>如果两个优良基因连锁在一起，我们希望连锁越紧密越好，两个基因能一起传递到下一代，这种连锁最好不要被打破。</a:t>
            </a:r>
          </a:p>
          <a:p>
            <a:pPr eaLnBrk="1" hangingPunct="1">
              <a:spcBef>
                <a:spcPts val="600"/>
              </a:spcBef>
              <a:spcAft>
                <a:spcPts val="600"/>
              </a:spcAft>
              <a:defRPr/>
            </a:pPr>
            <a:r>
              <a:rPr lang="zh-CN" altLang="en-US" sz="3600" dirty="0" smtClean="0">
                <a:solidFill>
                  <a:schemeClr val="tx1">
                    <a:lumMod val="95000"/>
                  </a:schemeClr>
                </a:solidFill>
                <a:effectLst/>
                <a:latin typeface="黑体" pitchFamily="2" charset="-122"/>
                <a:ea typeface="黑体" pitchFamily="2" charset="-122"/>
              </a:rPr>
              <a:t>如果一个优良基因和一个不利基因连锁在一起，则我们希望能打破这种连锁。</a:t>
            </a:r>
          </a:p>
        </p:txBody>
      </p:sp>
      <p:sp>
        <p:nvSpPr>
          <p:cNvPr id="285700" name="Rectangle 4"/>
          <p:cNvSpPr>
            <a:spLocks noGrp="1" noChangeArrowheads="1"/>
          </p:cNvSpPr>
          <p:nvPr>
            <p:ph type="title"/>
          </p:nvPr>
        </p:nvSpPr>
        <p:spPr>
          <a:xfrm>
            <a:off x="1258888" y="476250"/>
            <a:ext cx="6300787" cy="762000"/>
          </a:xfrm>
        </p:spPr>
        <p:txBody>
          <a:bodyPr/>
          <a:lstStyle/>
          <a:p>
            <a:pPr eaLnBrk="1" hangingPunct="1"/>
            <a:r>
              <a:rPr lang="zh-CN" altLang="en-US" b="1" dirty="0" smtClean="0">
                <a:effectLst/>
                <a:ea typeface="黑体" pitchFamily="49" charset="-122"/>
              </a:rPr>
              <a:t>连锁在育种中的作用</a:t>
            </a:r>
          </a:p>
        </p:txBody>
      </p:sp>
    </p:spTree>
    <p:extLst>
      <p:ext uri="{BB962C8B-B14F-4D97-AF65-F5344CB8AC3E}">
        <p14:creationId xmlns:p14="http://schemas.microsoft.com/office/powerpoint/2010/main" val="101555235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4463" y="260648"/>
            <a:ext cx="8669337" cy="1584175"/>
          </a:xfrm>
        </p:spPr>
        <p:txBody>
          <a:bodyPr>
            <a:normAutofit/>
          </a:bodyPr>
          <a:lstStyle/>
          <a:p>
            <a:pPr>
              <a:spcBef>
                <a:spcPts val="600"/>
              </a:spcBef>
              <a:spcAft>
                <a:spcPts val="600"/>
              </a:spcAft>
            </a:pPr>
            <a:r>
              <a:rPr lang="en-US" altLang="zh-CN" sz="2800" b="1" dirty="0" smtClean="0">
                <a:effectLst/>
                <a:latin typeface="Arial" charset="0"/>
                <a:ea typeface="黑体" pitchFamily="49" charset="-122"/>
                <a:cs typeface="Arial" charset="0"/>
              </a:rPr>
              <a:t>Breeding is a tedious and long procedure when considering the nature of complex inheritance:  linkage, epistasis, pleiotropy, </a:t>
            </a:r>
            <a:r>
              <a:rPr lang="en-US" altLang="zh-CN" sz="2800" b="1" dirty="0" err="1" smtClean="0">
                <a:effectLst/>
                <a:latin typeface="Arial" charset="0"/>
                <a:ea typeface="黑体" pitchFamily="49" charset="-122"/>
                <a:cs typeface="Arial" charset="0"/>
              </a:rPr>
              <a:t>GbyE</a:t>
            </a:r>
            <a:r>
              <a:rPr lang="en-US" altLang="zh-CN" sz="2800" b="1" dirty="0" smtClean="0">
                <a:effectLst/>
                <a:latin typeface="Arial" charset="0"/>
                <a:ea typeface="黑体" pitchFamily="49" charset="-122"/>
                <a:cs typeface="Arial" charset="0"/>
              </a:rPr>
              <a:t>, etc. </a:t>
            </a:r>
          </a:p>
        </p:txBody>
      </p:sp>
      <p:sp>
        <p:nvSpPr>
          <p:cNvPr id="13314" name="灯片编号占位符 3"/>
          <p:cNvSpPr>
            <a:spLocks noGrp="1"/>
          </p:cNvSpPr>
          <p:nvPr>
            <p:ph type="sldNum" sz="quarter" idx="12"/>
          </p:nvPr>
        </p:nvSpPr>
        <p:spPr>
          <a:xfrm>
            <a:off x="6553200" y="6167710"/>
            <a:ext cx="2133600" cy="365125"/>
          </a:xfrm>
        </p:spPr>
        <p:txBody>
          <a:bodyPr/>
          <a:lstStyle/>
          <a:p>
            <a:pPr>
              <a:defRPr/>
            </a:pPr>
            <a:fld id="{C464B348-A66F-48F5-AB88-DBCC5E2D1E03}" type="slidenum">
              <a:rPr lang="zh-CN" altLang="en-US" smtClean="0">
                <a:ea typeface="宋体" charset="-122"/>
              </a:rPr>
              <a:pPr>
                <a:defRPr/>
              </a:pPr>
              <a:t>99</a:t>
            </a:fld>
            <a:endParaRPr lang="en-US" altLang="zh-CN" smtClean="0">
              <a:solidFill>
                <a:srgbClr val="00CCFF"/>
              </a:solidFill>
              <a:ea typeface="宋体" charset="-122"/>
            </a:endParaRPr>
          </a:p>
        </p:txBody>
      </p:sp>
      <p:pic>
        <p:nvPicPr>
          <p:cNvPr id="55300" name="图片 5" descr="DSC014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22848"/>
            <a:ext cx="4557713"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图片 7" descr="DSC014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2800623"/>
            <a:ext cx="4586287"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
          <p:cNvSpPr txBox="1">
            <a:spLocks noChangeArrowheads="1"/>
          </p:cNvSpPr>
          <p:nvPr/>
        </p:nvSpPr>
        <p:spPr bwMode="auto">
          <a:xfrm>
            <a:off x="1116013" y="1772816"/>
            <a:ext cx="72104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ea typeface="宋体" charset="-122"/>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ea typeface="宋体" charset="-122"/>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ea typeface="宋体" charset="-122"/>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ea typeface="宋体" charset="-122"/>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ea typeface="宋体" charset="-122"/>
              </a:defRPr>
            </a:lvl9pPr>
          </a:lstStyle>
          <a:p>
            <a:pPr algn="ctr" eaLnBrk="1" hangingPunct="1">
              <a:spcBef>
                <a:spcPct val="0"/>
              </a:spcBef>
              <a:buClrTx/>
              <a:buSzTx/>
              <a:buFontTx/>
              <a:buNone/>
            </a:pPr>
            <a:r>
              <a:rPr lang="en-US" altLang="zh-CN" dirty="0">
                <a:latin typeface="Verdana" pitchFamily="34" charset="0"/>
              </a:rPr>
              <a:t>Dr. Borlaug spent more than </a:t>
            </a:r>
          </a:p>
          <a:p>
            <a:pPr algn="ctr" eaLnBrk="1" hangingPunct="1">
              <a:spcBef>
                <a:spcPct val="0"/>
              </a:spcBef>
              <a:buClrTx/>
              <a:buSzTx/>
              <a:buFontTx/>
              <a:buNone/>
            </a:pPr>
            <a:r>
              <a:rPr lang="en-US" altLang="zh-CN" dirty="0">
                <a:latin typeface="Verdana" pitchFamily="34" charset="0"/>
              </a:rPr>
              <a:t>20 years from </a:t>
            </a:r>
          </a:p>
          <a:p>
            <a:pPr algn="ctr" eaLnBrk="1" hangingPunct="1">
              <a:spcBef>
                <a:spcPct val="0"/>
              </a:spcBef>
              <a:buClrTx/>
              <a:buSzTx/>
              <a:buFontTx/>
              <a:buNone/>
            </a:pPr>
            <a:r>
              <a:rPr lang="en-US" altLang="zh-CN" dirty="0">
                <a:solidFill>
                  <a:srgbClr val="FFFF00"/>
                </a:solidFill>
                <a:latin typeface="Verdana" pitchFamily="34" charset="0"/>
              </a:rPr>
              <a:t>this tall wheat to this semi-dwarf wheat, </a:t>
            </a:r>
          </a:p>
          <a:p>
            <a:pPr algn="ctr" eaLnBrk="1" hangingPunct="1">
              <a:spcBef>
                <a:spcPct val="0"/>
              </a:spcBef>
              <a:buClrTx/>
              <a:buSzTx/>
              <a:buFontTx/>
              <a:buNone/>
            </a:pPr>
            <a:r>
              <a:rPr lang="en-US" altLang="zh-CN" dirty="0">
                <a:solidFill>
                  <a:srgbClr val="FFFF00"/>
                </a:solidFill>
                <a:latin typeface="Verdana" pitchFamily="34" charset="0"/>
              </a:rPr>
              <a:t>which triggered the Green Revolution!  </a:t>
            </a:r>
            <a:endParaRPr lang="zh-CN" altLang="en-US" dirty="0">
              <a:solidFill>
                <a:srgbClr val="FFFF00"/>
              </a:solidFill>
              <a:latin typeface="Verdana" pitchFamily="34" charset="0"/>
            </a:endParaRPr>
          </a:p>
        </p:txBody>
      </p:sp>
    </p:spTree>
    <p:extLst>
      <p:ext uri="{BB962C8B-B14F-4D97-AF65-F5344CB8AC3E}">
        <p14:creationId xmlns:p14="http://schemas.microsoft.com/office/powerpoint/2010/main" val="219428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7865</Words>
  <Application>Microsoft Office PowerPoint</Application>
  <PresentationFormat>全屏显示(4:3)</PresentationFormat>
  <Paragraphs>1457</Paragraphs>
  <Slides>99</Slides>
  <Notes>38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99</vt:i4>
      </vt:variant>
    </vt:vector>
  </HeadingPairs>
  <TitlesOfParts>
    <vt:vector size="101" baseType="lpstr">
      <vt:lpstr>Office 主题​​</vt:lpstr>
      <vt:lpstr>公式</vt:lpstr>
      <vt:lpstr>第1章 群体结构与交配系统</vt:lpstr>
      <vt:lpstr>群体遗传学</vt:lpstr>
      <vt:lpstr>本章主要内容</vt:lpstr>
      <vt:lpstr>§1.1 遗传学基本概念和理论</vt:lpstr>
      <vt:lpstr>基因的定义</vt:lpstr>
      <vt:lpstr>基因的定义</vt:lpstr>
      <vt:lpstr>基因座位</vt:lpstr>
      <vt:lpstr>等位基因</vt:lpstr>
      <vt:lpstr>一个二倍体生物个体组织细胞中的两对常染色体</vt:lpstr>
      <vt:lpstr>纯合型、杂合型、复等位基因</vt:lpstr>
      <vt:lpstr>基因型</vt:lpstr>
      <vt:lpstr>基因（基因型）到性状（表型）</vt:lpstr>
      <vt:lpstr>基因的显隐性</vt:lpstr>
      <vt:lpstr>性状的显隐性</vt:lpstr>
      <vt:lpstr>基因与环境共同决定表型</vt:lpstr>
      <vt:lpstr>孟德尔豌豆单交杂交试验结果</vt:lpstr>
      <vt:lpstr>遗传学分离定律</vt:lpstr>
      <vt:lpstr>籽粒形状（圆粒对皱粒）和种皮颜色（绿皮对黄皮）两个性状的杂交试验</vt:lpstr>
      <vt:lpstr>遗传学自由组合定律</vt:lpstr>
      <vt:lpstr>一对同源染色体上，双杂合基因型AB/ab产生配子过程的示意图</vt:lpstr>
      <vt:lpstr>遗传学连锁和交换定律 </vt:lpstr>
      <vt:lpstr>重组率r的作用</vt:lpstr>
      <vt:lpstr>§1.2 群体的遗传结构</vt:lpstr>
      <vt:lpstr>基因频率和基因型频率</vt:lpstr>
      <vt:lpstr>等位基因频率的估计</vt:lpstr>
      <vt:lpstr>基因型频率的估计</vt:lpstr>
      <vt:lpstr>基因频率和基因型频率的关系</vt:lpstr>
      <vt:lpstr>群体的杂合度</vt:lpstr>
      <vt:lpstr>单个座位上的杂合度</vt:lpstr>
      <vt:lpstr>多个座位的平均杂合度</vt:lpstr>
      <vt:lpstr>基因的多样性</vt:lpstr>
      <vt:lpstr>基因的多样性</vt:lpstr>
      <vt:lpstr>杂合度与多样性的关系</vt:lpstr>
      <vt:lpstr>双亲群体中基因型的 期望分离比及其检验</vt:lpstr>
      <vt:lpstr>一个294个RIL家系组成的玉米群体中，第9染色体上部分标记的1:1分离比适合性检验</vt:lpstr>
      <vt:lpstr>一个F2玉米群体中，第9染色体上部分标记的1:2:1分离比适合性检验</vt:lpstr>
      <vt:lpstr>§1.3 自交和回交对群体结构的影响</vt:lpstr>
      <vt:lpstr>交配系统及其分类</vt:lpstr>
      <vt:lpstr>有性生殖及其分类</vt:lpstr>
      <vt:lpstr>交配制度与群体结构和育种的关系</vt:lpstr>
      <vt:lpstr>异交与群体结构和育种的关系</vt:lpstr>
      <vt:lpstr>自交与群体结构和育种的关系</vt:lpstr>
      <vt:lpstr>其它交配系统</vt:lpstr>
      <vt:lpstr>自交对群体结构的影响</vt:lpstr>
      <vt:lpstr>一个座位上、两个等位基因自F1代的自交分离示意图</vt:lpstr>
      <vt:lpstr> </vt:lpstr>
      <vt:lpstr>重复自交过程中，一对和多对独立遗传基因座位纯合基因型的百分数</vt:lpstr>
      <vt:lpstr>回交、供体亲本、轮回亲本</vt:lpstr>
      <vt:lpstr>回交群体的表示和分类</vt:lpstr>
      <vt:lpstr>回交对群体结构的影响</vt:lpstr>
      <vt:lpstr>回交系统中基因型频率的变化</vt:lpstr>
      <vt:lpstr> </vt:lpstr>
      <vt:lpstr>无选择情况下，排除不良等位基因b连锁于优良等位基因A的概率</vt:lpstr>
      <vt:lpstr>锈病持久抗性研究: Ravi Singh</vt:lpstr>
      <vt:lpstr>§1.4 随机交配与随机交配群体</vt:lpstr>
      <vt:lpstr>随机交配的定义</vt:lpstr>
      <vt:lpstr>两个群体间的随机交配</vt:lpstr>
      <vt:lpstr>Hardy-Weinberg平衡 (HWE) 群体</vt:lpstr>
      <vt:lpstr>HWE群体的随机交配后代仍然处于HWE状态</vt:lpstr>
      <vt:lpstr>不管群体的起始频率如何, 只要经过一代随机交配, 群体就达到平衡</vt:lpstr>
      <vt:lpstr>Hardy-Weinberg平衡定律</vt:lpstr>
      <vt:lpstr>Hardy-Weinberg平衡群体的性质1</vt:lpstr>
      <vt:lpstr>Hardy-Weinberg平衡群体的性质2</vt:lpstr>
      <vt:lpstr>Hardy-Weinberg平衡群体的性质3</vt:lpstr>
      <vt:lpstr>Hardy-Weinberg平衡定律的作用1</vt:lpstr>
      <vt:lpstr>Hardy-Weinberg平衡定律的作用2</vt:lpstr>
      <vt:lpstr>Hardy-Weinberg平衡定律的作用2</vt:lpstr>
      <vt:lpstr>基因型随机交配与配子型随机交配等价</vt:lpstr>
      <vt:lpstr>Hardy-Weinberg平衡定律的重要性</vt:lpstr>
      <vt:lpstr>Hardy-Weinberg平衡定律的检验</vt:lpstr>
      <vt:lpstr>样本容量为747的冰岛人的血型数据 We want to test if the population in HW equilibrium: If (M, N)=(p, q), then (MM, MN, NN)=(p2, 2pq, q2)</vt:lpstr>
      <vt:lpstr>F1自交与F1随机交配是等价的, 因此F2是一个HWE群体</vt:lpstr>
      <vt:lpstr>之后的自交世代（如F3、F4等）不是HWE群体</vt:lpstr>
      <vt:lpstr>复等位基因的HWE</vt:lpstr>
      <vt:lpstr>复等位基因的HWE检验</vt:lpstr>
      <vt:lpstr>An example on ABO blood type  when we don’t have the expected frequencies </vt:lpstr>
      <vt:lpstr>性连锁基因 （XX为女性，XY为男性，Y染色体十分保守）</vt:lpstr>
      <vt:lpstr>§1.5 连锁对群体结构的影响</vt:lpstr>
      <vt:lpstr>F2群体中两个连锁座位上基因型的种类</vt:lpstr>
      <vt:lpstr>配子型和单倍型</vt:lpstr>
      <vt:lpstr>F1产生四种配子的频率和连锁不平衡度</vt:lpstr>
      <vt:lpstr>随机交配群体的配子别不平衡</vt:lpstr>
      <vt:lpstr>连锁不平衡的度量(D) </vt:lpstr>
      <vt:lpstr>单倍体观测频率的另种表示</vt:lpstr>
      <vt:lpstr>连锁不平衡的度量(D) </vt:lpstr>
      <vt:lpstr>F2群体中的连锁不平衡度 （AABB×aabb）F1：AB/ab</vt:lpstr>
      <vt:lpstr>连锁不平衡的其它度量方法</vt:lpstr>
      <vt:lpstr>连锁不平衡的其它度量方法</vt:lpstr>
      <vt:lpstr>不同度量方法的异同 </vt:lpstr>
      <vt:lpstr>多代随机交配过程中的连锁不平衡</vt:lpstr>
      <vt:lpstr>多代随机交配后的连锁不平衡</vt:lpstr>
      <vt:lpstr>Two loci A and B in fruit fly, 17.8kb apart on one chromosome </vt:lpstr>
      <vt:lpstr>多代随机交配后的连锁不平衡度</vt:lpstr>
      <vt:lpstr>多代随机交配后的累积重组率</vt:lpstr>
      <vt:lpstr>随机交配多代的累积遗传图距</vt:lpstr>
      <vt:lpstr>群体结构对LD的影响</vt:lpstr>
      <vt:lpstr>群体结构对LD的影响</vt:lpstr>
      <vt:lpstr>连锁在育种中的作用</vt:lpstr>
      <vt:lpstr>Breeding is a tedious and long procedure when considering the nature of complex inheritance:  linkage, epistasis, pleiotropy, GbyE, etc.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群体结构与交配系统</dc:title>
  <dc:creator>WangJK</dc:creator>
  <cp:lastModifiedBy>2014CB138105</cp:lastModifiedBy>
  <cp:revision>80</cp:revision>
  <dcterms:created xsi:type="dcterms:W3CDTF">2016-08-28T02:34:40Z</dcterms:created>
  <dcterms:modified xsi:type="dcterms:W3CDTF">2017-02-09T08:05:22Z</dcterms:modified>
</cp:coreProperties>
</file>